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5"/>
  </p:notesMasterIdLst>
  <p:handoutMasterIdLst>
    <p:handoutMasterId r:id="rId106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75" r:id="rId15"/>
    <p:sldId id="451" r:id="rId16"/>
    <p:sldId id="452" r:id="rId17"/>
    <p:sldId id="477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372" r:id="rId40"/>
    <p:sldId id="373" r:id="rId41"/>
    <p:sldId id="374" r:id="rId42"/>
    <p:sldId id="375" r:id="rId43"/>
    <p:sldId id="376" r:id="rId44"/>
    <p:sldId id="43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3" r:id="rId71"/>
    <p:sldId id="404" r:id="rId72"/>
    <p:sldId id="405" r:id="rId73"/>
    <p:sldId id="406" r:id="rId74"/>
    <p:sldId id="407" r:id="rId75"/>
    <p:sldId id="408" r:id="rId76"/>
    <p:sldId id="409" r:id="rId77"/>
    <p:sldId id="410" r:id="rId78"/>
    <p:sldId id="411" r:id="rId79"/>
    <p:sldId id="412" r:id="rId80"/>
    <p:sldId id="413" r:id="rId81"/>
    <p:sldId id="414" r:id="rId82"/>
    <p:sldId id="415" r:id="rId83"/>
    <p:sldId id="416" r:id="rId84"/>
    <p:sldId id="417" r:id="rId85"/>
    <p:sldId id="418" r:id="rId86"/>
    <p:sldId id="419" r:id="rId87"/>
    <p:sldId id="420" r:id="rId88"/>
    <p:sldId id="421" r:id="rId89"/>
    <p:sldId id="422" r:id="rId90"/>
    <p:sldId id="423" r:id="rId91"/>
    <p:sldId id="424" r:id="rId92"/>
    <p:sldId id="425" r:id="rId93"/>
    <p:sldId id="426" r:id="rId94"/>
    <p:sldId id="427" r:id="rId95"/>
    <p:sldId id="428" r:id="rId96"/>
    <p:sldId id="429" r:id="rId97"/>
    <p:sldId id="430" r:id="rId98"/>
    <p:sldId id="431" r:id="rId99"/>
    <p:sldId id="432" r:id="rId100"/>
    <p:sldId id="433" r:id="rId101"/>
    <p:sldId id="434" r:id="rId102"/>
    <p:sldId id="435" r:id="rId103"/>
    <p:sldId id="436" r:id="rId104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66" d="100"/>
          <a:sy n="66" d="100"/>
        </p:scale>
        <p:origin x="1162" y="3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018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695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249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448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103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826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77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170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37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8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409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37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01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748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53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65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23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375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4214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89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63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9919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421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7097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327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7408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59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4559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309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47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73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139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086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8201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275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8769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2866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98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9721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51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327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365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2866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899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6897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7057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885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6658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6182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639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797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357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83792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0870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0838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0191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0130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41876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20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943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290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1733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598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8356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84712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0674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4030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2977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110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32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=""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=""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8579" y="6613525"/>
            <a:ext cx="6703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12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r>
              <a:rPr lang="en-US" altLang="en-US" sz="1200" b="1" dirty="0" smtClean="0">
                <a:solidFill>
                  <a:srgbClr val="002060"/>
                </a:solidFill>
              </a:rPr>
              <a:t>/101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=""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8: 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727468" cy="4876278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An instance of a relation that satisfies all </a:t>
            </a:r>
            <a:r>
              <a:rPr lang="en-US" altLang="en-US" sz="2400" u="sng" dirty="0">
                <a:ea typeface="ＭＳ Ｐゴシック" pitchFamily="34" charset="-128"/>
              </a:rPr>
              <a:t>such real-world constraints </a:t>
            </a:r>
            <a:r>
              <a:rPr lang="en-US" altLang="en-US" sz="2400" dirty="0">
                <a:ea typeface="ＭＳ Ｐゴシック" pitchFamily="34" charset="-128"/>
              </a:rPr>
              <a:t>is called a </a:t>
            </a:r>
            <a:r>
              <a:rPr lang="en-US" altLang="en-US" sz="2400" b="1" dirty="0" smtClean="0">
                <a:solidFill>
                  <a:srgbClr val="002060"/>
                </a:solidFill>
                <a:ea typeface="ＭＳ Ｐゴシック" pitchFamily="34" charset="-128"/>
              </a:rPr>
              <a:t>legal </a:t>
            </a:r>
            <a:r>
              <a:rPr lang="en-US" altLang="en-US" sz="2400" b="1" dirty="0">
                <a:solidFill>
                  <a:srgbClr val="002060"/>
                </a:solidFill>
                <a:ea typeface="ＭＳ Ｐゴシック" pitchFamily="34" charset="-128"/>
              </a:rPr>
              <a:t>instance </a:t>
            </a:r>
            <a:r>
              <a:rPr lang="en-US" altLang="en-US" sz="2400" dirty="0">
                <a:ea typeface="ＭＳ Ｐゴシック" pitchFamily="34" charset="-128"/>
              </a:rPr>
              <a:t>of the </a:t>
            </a:r>
            <a:r>
              <a:rPr lang="en-US" altLang="en-US" sz="2400" b="1" dirty="0">
                <a:solidFill>
                  <a:srgbClr val="002060"/>
                </a:solidFill>
                <a:ea typeface="ＭＳ Ｐゴシック" pitchFamily="34" charset="-128"/>
              </a:rPr>
              <a:t>relation</a:t>
            </a:r>
            <a:r>
              <a:rPr lang="en-US" altLang="en-US" sz="2400" dirty="0">
                <a:ea typeface="ＭＳ Ｐゴシック" pitchFamily="34" charset="-128"/>
              </a:rPr>
              <a:t>;</a:t>
            </a:r>
            <a:endParaRPr lang="en-US" altLang="en-US" sz="2400" dirty="0"/>
          </a:p>
          <a:p>
            <a:r>
              <a:rPr lang="en-US" altLang="en-US" sz="2400" dirty="0">
                <a:ea typeface="ＭＳ Ｐゴシック" pitchFamily="34" charset="-128"/>
              </a:rPr>
              <a:t> A </a:t>
            </a:r>
            <a:r>
              <a:rPr lang="en-US" altLang="en-US" sz="2400" b="1" dirty="0">
                <a:solidFill>
                  <a:srgbClr val="002060"/>
                </a:solidFill>
                <a:ea typeface="ＭＳ Ｐゴシック" pitchFamily="34" charset="-128"/>
              </a:rPr>
              <a:t>legal instance of a database </a:t>
            </a:r>
            <a:r>
              <a:rPr lang="en-US" altLang="en-US" sz="2400" dirty="0">
                <a:ea typeface="ＭＳ Ｐゴシック" pitchFamily="34" charset="-128"/>
              </a:rPr>
              <a:t>is one where all the relation instances are legal instances</a:t>
            </a:r>
            <a:endParaRPr lang="en-US" altLang="en-US" sz="2400" dirty="0"/>
          </a:p>
          <a:p>
            <a:r>
              <a:rPr lang="en-US" altLang="en-US" sz="2400" dirty="0"/>
              <a:t>Constraints on the set of legal relations.</a:t>
            </a:r>
          </a:p>
          <a:p>
            <a:r>
              <a:rPr lang="en-US" altLang="en-US" sz="24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2400" dirty="0"/>
              <a:t>A </a:t>
            </a:r>
            <a:r>
              <a:rPr lang="en-US" altLang="en-US" sz="2400" u="sng" dirty="0"/>
              <a:t>functional</a:t>
            </a:r>
            <a:r>
              <a:rPr lang="en-US" altLang="en-US" sz="2400" dirty="0"/>
              <a:t> dependency is a </a:t>
            </a:r>
            <a:r>
              <a:rPr lang="en-US" altLang="en-US" sz="2400" u="sng" dirty="0"/>
              <a:t>generalization</a:t>
            </a:r>
            <a:r>
              <a:rPr lang="en-US" altLang="en-US" sz="2400" dirty="0"/>
              <a:t> of the notion of a </a:t>
            </a:r>
            <a:r>
              <a:rPr lang="en-US" altLang="en-US" sz="2400" i="1" u="sng" dirty="0"/>
              <a:t>key</a:t>
            </a:r>
            <a:r>
              <a:rPr lang="en-US" altLang="en-US" sz="2400" i="1" dirty="0"/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 descr=" 6707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 descr=" 17411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Char char=" "/>
              <a:tabLst>
                <a:tab pos="2917825" algn="ctr"/>
              </a:tabLst>
            </a:pPr>
            <a:r>
              <a:rPr lang="en-US" altLang="en-US" sz="1700" smtClean="0"/>
              <a:t>                  </a:t>
            </a:r>
            <a:r>
              <a:rPr lang="en-US" altLang="en-US" sz="1700" i="1" smtClean="0"/>
              <a:t> </a:t>
            </a:r>
            <a:r>
              <a:rPr lang="en-US" altLang="en-US" sz="1700" smtClean="0"/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 </a:t>
            </a:r>
            <a:r>
              <a:rPr lang="en-US" altLang="en-US" sz="1700" smtClean="0"/>
              <a:t> </a:t>
            </a:r>
            <a:r>
              <a:rPr lang="en-US" altLang="en-US" sz="1700" i="1" smtClean="0"/>
              <a:t> </a:t>
            </a:r>
            <a:r>
              <a:rPr lang="en-US" altLang="en-US" sz="1700" smtClean="0"/>
              <a:t>        </a:t>
            </a:r>
            <a:r>
              <a:rPr lang="en-US" altLang="en-US" sz="1700" i="1" smtClean="0"/>
              <a:t> </a:t>
            </a:r>
            <a:r>
              <a:rPr lang="en-US" altLang="en-US" sz="1700" smtClean="0"/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 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/>
              <a:t> </a:t>
            </a:r>
            <a:r>
              <a:rPr lang="en-US" altLang="en-US" sz="1700" smtClean="0"/>
              <a:t>      </a:t>
            </a:r>
            <a:r>
              <a:rPr lang="en-US" altLang="en-US" sz="1700" b="1" smtClean="0"/>
              <a:t>   </a:t>
            </a:r>
            <a:r>
              <a:rPr lang="en-US" altLang="en-US" sz="1700" smtClean="0"/>
              <a:t>       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 descr=" 17412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 descr=" 6707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 descr=" 17411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  <a:t/>
            </a: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On this instance, </a:t>
            </a:r>
            <a:r>
              <a:rPr lang="en-US" altLang="en-US" i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B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US" altLang="en-US" i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A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 hold;  </a:t>
            </a:r>
            <a:r>
              <a:rPr lang="en-US" altLang="en-US" i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A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 </a:t>
            </a:r>
            <a:r>
              <a:rPr lang="en-US" altLang="en-US" i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B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 does </a:t>
            </a:r>
            <a:r>
              <a:rPr lang="en-US" altLang="en-US" b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NOT</a:t>
            </a:r>
            <a:r>
              <a:rPr lang="en-US" altLang="en-US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 descr=" 17412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2403439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436791" cy="4754924"/>
          </a:xfrm>
        </p:spPr>
        <p:txBody>
          <a:bodyPr/>
          <a:lstStyle/>
          <a:p>
            <a:r>
              <a:rPr lang="en-US" altLang="en-US" sz="2400" dirty="0"/>
              <a:t>Given a set </a:t>
            </a:r>
            <a:r>
              <a:rPr lang="en-US" altLang="en-US" sz="2400" b="1" i="1" dirty="0">
                <a:solidFill>
                  <a:schemeClr val="tx2"/>
                </a:solidFill>
              </a:rPr>
              <a:t>F</a:t>
            </a:r>
            <a:r>
              <a:rPr lang="en-US" altLang="en-US" sz="2400" b="1" dirty="0"/>
              <a:t> set of functional dependencies</a:t>
            </a:r>
            <a:r>
              <a:rPr lang="en-US" altLang="en-US" sz="2400" dirty="0"/>
              <a:t>, there are certain other functional dependencies that are logically </a:t>
            </a:r>
            <a:r>
              <a:rPr lang="en-US" altLang="en-US" sz="2400" u="sng" dirty="0"/>
              <a:t>implied</a:t>
            </a:r>
            <a:r>
              <a:rPr lang="en-US" altLang="en-US" sz="2400" dirty="0"/>
              <a:t>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pPr lvl="1"/>
            <a:r>
              <a:rPr lang="en-US" altLang="en-US" sz="2400" dirty="0"/>
              <a:t> </a:t>
            </a:r>
            <a:r>
              <a:rPr lang="en-US" altLang="en-US" sz="2000" dirty="0"/>
              <a:t>If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i="1" dirty="0">
                <a:sym typeface="Monotype Sorts" pitchFamily="-84" charset="2"/>
              </a:rPr>
              <a:t>B</a:t>
            </a:r>
            <a:r>
              <a:rPr lang="en-US" altLang="en-US" sz="2000" dirty="0">
                <a:sym typeface="Monotype Sorts" pitchFamily="-84" charset="2"/>
              </a:rPr>
              <a:t> and  </a:t>
            </a:r>
            <a:r>
              <a:rPr lang="en-US" altLang="en-US" sz="2000" i="1" dirty="0">
                <a:sym typeface="Monotype Sorts" pitchFamily="-84" charset="2"/>
              </a:rPr>
              <a:t>B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i="1" dirty="0">
                <a:sym typeface="Monotype Sorts" pitchFamily="-84" charset="2"/>
              </a:rPr>
              <a:t>C</a:t>
            </a:r>
            <a:r>
              <a:rPr lang="en-US" altLang="en-US" sz="2000" dirty="0">
                <a:sym typeface="Monotype Sorts" pitchFamily="-84" charset="2"/>
              </a:rPr>
              <a:t>,  then we can infer that </a:t>
            </a:r>
            <a:r>
              <a:rPr lang="en-US" altLang="en-US" sz="2000" i="1" dirty="0">
                <a:sym typeface="Monotype Sorts" pitchFamily="-84" charset="2"/>
              </a:rPr>
              <a:t>A</a:t>
            </a:r>
            <a:r>
              <a:rPr lang="en-US" altLang="en-US" sz="2000" dirty="0">
                <a:sym typeface="Monotype Sorts" pitchFamily="-84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2000" dirty="0">
                <a:sym typeface="Monotype Sorts" pitchFamily="-84" charset="2"/>
              </a:rPr>
              <a:t>etc.</a:t>
            </a:r>
            <a:endParaRPr lang="en-US" altLang="en-US" sz="2000" dirty="0"/>
          </a:p>
          <a:p>
            <a:r>
              <a:rPr lang="en-US" altLang="en-US" sz="2400" dirty="0"/>
              <a:t>The set of </a:t>
            </a:r>
            <a:r>
              <a:rPr lang="en-US" altLang="en-US" sz="2400" b="1" dirty="0">
                <a:solidFill>
                  <a:srgbClr val="002060"/>
                </a:solidFill>
              </a:rPr>
              <a:t>all</a:t>
            </a:r>
            <a:r>
              <a:rPr lang="en-US" altLang="en-US" sz="2400" dirty="0"/>
              <a:t> functional dependencies logically implied by </a:t>
            </a:r>
            <a:r>
              <a:rPr lang="en-US" altLang="en-US" sz="2400" i="1" dirty="0"/>
              <a:t>F</a:t>
            </a:r>
            <a:r>
              <a:rPr lang="en-US" altLang="en-US" sz="2400" dirty="0"/>
              <a:t> is the </a:t>
            </a:r>
            <a:r>
              <a:rPr lang="en-US" altLang="en-US" sz="2400" b="1" dirty="0">
                <a:solidFill>
                  <a:srgbClr val="002060"/>
                </a:solidFill>
              </a:rPr>
              <a:t>closure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We denote the </a:t>
            </a:r>
            <a:r>
              <a:rPr lang="en-US" altLang="en-US" sz="2400" i="1" dirty="0"/>
              <a:t>closure </a:t>
            </a:r>
            <a:r>
              <a:rPr lang="en-US" altLang="en-US" sz="2400" dirty="0"/>
              <a:t>of </a:t>
            </a:r>
            <a:r>
              <a:rPr lang="en-US" altLang="en-US" sz="2400" i="1" dirty="0"/>
              <a:t>F</a:t>
            </a:r>
            <a:r>
              <a:rPr lang="en-US" altLang="en-US" sz="2400" dirty="0"/>
              <a:t> by </a:t>
            </a:r>
            <a:r>
              <a:rPr lang="en-US" altLang="en-US" sz="2400" b="1" i="1" dirty="0">
                <a:solidFill>
                  <a:srgbClr val="002060"/>
                </a:solidFill>
              </a:rPr>
              <a:t>F</a:t>
            </a:r>
            <a:r>
              <a:rPr lang="en-US" altLang="en-US" sz="24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24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sz="24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 descr=" 67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  </a:t>
            </a:r>
            <a:r>
              <a:rPr lang="en-US" altLang="en-US" sz="1700" smtClean="0">
                <a:sym typeface="Symbol" panose="05050102010706020507" pitchFamily="18" charset="2"/>
              </a:rPr>
              <a:t> 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 </a:t>
            </a:r>
            <a:r>
              <a:rPr lang="en-US" altLang="en-US" sz="1700" smtClean="0">
                <a:sym typeface="Monotype Sorts" pitchFamily="-84" charset="2"/>
              </a:rPr>
              <a:t>     </a:t>
            </a:r>
            <a:endParaRPr lang="en-US" altLang="en-US" sz="1700" dirty="0">
              <a:sym typeface="Monotype Sorts" pitchFamily="-84" charset="2"/>
            </a:endParaRPr>
          </a:p>
          <a:p>
            <a:pPr lvl="1"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smtClean="0">
                <a:sym typeface="Monotype Sorts" pitchFamily="-84" charset="2"/>
              </a:rPr>
              <a:t>       </a:t>
            </a:r>
            <a:r>
              <a:rPr lang="en-US" altLang="en-US" sz="1700" smtClean="0">
                <a:sym typeface="Symbol" panose="05050102010706020507" pitchFamily="18" charset="2"/>
              </a:rPr>
              <a:t>    </a:t>
            </a:r>
            <a:r>
              <a:rPr lang="en-US" altLang="en-US" sz="1700" i="1" smtClean="0">
                <a:sym typeface="Symbol" panose="05050102010706020507" pitchFamily="18" charset="2"/>
              </a:rPr>
              <a:t>   </a:t>
            </a:r>
            <a:r>
              <a:rPr lang="en-US" altLang="en-US" sz="1700" smtClean="0">
                <a:sym typeface="Symbol" panose="05050102010706020507" pitchFamily="18" charset="2"/>
              </a:rPr>
              <a:t>   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 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smtClean="0"/>
              <a:t>                                                                       </a:t>
            </a:r>
            <a:br>
              <a:rPr lang="en-US" altLang="en-US" sz="1700" smtClean="0"/>
            </a:br>
            <a:r>
              <a:rPr lang="en-US" altLang="en-US" sz="1700" smtClean="0"/>
              <a:t>                                                </a:t>
            </a:r>
            <a:endParaRPr lang="en-US" altLang="en-US" sz="1700" dirty="0"/>
          </a:p>
          <a:p>
            <a:pPr>
              <a:buFont typeface="Monotype Sorts" pitchFamily="-84" charset="2"/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smtClean="0"/>
              <a:t>       </a:t>
            </a:r>
            <a:r>
              <a:rPr lang="en-US" altLang="en-US" sz="1700" i="1" smtClean="0"/>
              <a:t>       </a:t>
            </a:r>
            <a:r>
              <a:rPr lang="en-US" altLang="en-US" sz="1700" smtClean="0"/>
              <a:t> </a:t>
            </a:r>
            <a:r>
              <a:rPr lang="en-US" altLang="en-US" sz="1700" i="1" u="sng" smtClean="0"/>
              <a:t>    </a:t>
            </a:r>
            <a:r>
              <a:rPr lang="en-US" altLang="en-US" sz="1700" i="1" smtClean="0"/>
              <a:t>            </a:t>
            </a:r>
            <a:r>
              <a:rPr lang="en-US" altLang="en-US" sz="1700" i="1" u="sng" smtClean="0"/>
              <a:t>             </a:t>
            </a:r>
            <a:r>
              <a:rPr lang="en-US" altLang="en-US" sz="1700" i="1" smtClean="0"/>
              <a:t>                 </a:t>
            </a:r>
            <a:r>
              <a:rPr lang="en-US" altLang="en-US" sz="1700" smtClean="0"/>
              <a:t> </a:t>
            </a:r>
            <a:r>
              <a:rPr lang="en-US" altLang="en-US" sz="1700" i="1" smtClean="0"/>
              <a:t> </a:t>
            </a:r>
            <a:endParaRPr lang="en-US" altLang="en-US" sz="1700" i="1" dirty="0"/>
          </a:p>
          <a:p>
            <a:pPr>
              <a:buFont typeface="Monotype Sorts" pitchFamily="-84" charset="2"/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smtClean="0"/>
              <a:t> </a:t>
            </a:r>
            <a:r>
              <a:rPr lang="en-US" altLang="en-US" sz="1700" smtClean="0"/>
              <a:t>                                                </a:t>
            </a:r>
            <a:endParaRPr lang="en-US" altLang="en-US" sz="1700" dirty="0"/>
          </a:p>
          <a:p>
            <a:pPr>
              <a:buFont typeface="Monotype Sorts" pitchFamily="-84" charset="2"/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smtClean="0"/>
              <a:t>                           </a:t>
            </a:r>
            <a:r>
              <a:rPr lang="en-US" altLang="en-US" sz="1700" i="1" smtClean="0"/>
              <a:t>         </a:t>
            </a:r>
            <a:r>
              <a:rPr lang="en-US" altLang="en-US" sz="1700" smtClean="0">
                <a:sym typeface="Symbol" panose="05050102010706020507" pitchFamily="18" charset="2"/>
              </a:rPr>
              <a:t> 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        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                                  </a:t>
            </a:r>
            <a:r>
              <a:rPr lang="en-US" altLang="en-US" sz="1700" smtClean="0">
                <a:sym typeface="Wingdings" panose="05000000000000000000" pitchFamily="2" charset="2"/>
              </a:rPr>
              <a:t> </a:t>
            </a:r>
            <a:r>
              <a:rPr lang="en-US" altLang="en-US" sz="1700" i="1" smtClean="0">
                <a:sym typeface="Wingdings" panose="05000000000000000000" pitchFamily="2" charset="2"/>
              </a:rPr>
              <a:t>         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 </a:t>
            </a:r>
            <a:r>
              <a:rPr lang="en-US" altLang="en-US" sz="1700" smtClean="0">
                <a:sym typeface="Monotype Sorts" pitchFamily="-84" charset="2"/>
              </a:rPr>
              <a:t>                                            </a:t>
            </a:r>
            <a:endParaRPr lang="en-US" altLang="en-US" sz="1700" dirty="0">
              <a:sym typeface="Monotype Sorts" pitchFamily="-84" charset="2"/>
            </a:endParaRPr>
          </a:p>
          <a:p>
            <a:pPr>
              <a:buFont typeface="Monotype Sorts" pitchFamily="-84" charset="2"/>
              <a:buChar char=" "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smtClean="0">
                <a:sym typeface="Monotype Sorts" pitchFamily="-84" charset="2"/>
              </a:rPr>
              <a:t>   </a:t>
            </a:r>
            <a:r>
              <a:rPr lang="en-US" altLang="en-US" sz="1700" i="1" smtClean="0">
                <a:sym typeface="Monotype Sorts" pitchFamily="-84" charset="2"/>
              </a:rPr>
              <a:t>          </a:t>
            </a:r>
            <a:r>
              <a:rPr lang="en-US" altLang="en-US" sz="1700" smtClean="0">
                <a:sym typeface="Symbol" panose="05050102010706020507" pitchFamily="18" charset="2"/>
              </a:rPr>
              <a:t> 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      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 descr=" 6727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 descr=" 19459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buClr>
                <a:srgbClr val="FF9933"/>
              </a:buCl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K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R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, and</a:t>
            </a:r>
          </a:p>
          <a:p>
            <a:pPr lvl="1">
              <a:buClr>
                <a:srgbClr val="FF9933"/>
              </a:buCl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for no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 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K,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 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u="sng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Functional dependencies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allow us to express constraints that cannot be expressed using </a:t>
            </a:r>
            <a:r>
              <a:rPr lang="en-US" altLang="en-US" dirty="0" err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superkeys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.  Consider the schema: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	      </a:t>
            </a:r>
            <a:r>
              <a:rPr lang="en-US" altLang="en-US" i="1" dirty="0" err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in_dep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(</a:t>
            </a:r>
            <a:r>
              <a:rPr lang="en-US" altLang="en-US" i="1" u="sng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ID,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name, salary</a:t>
            </a:r>
            <a:r>
              <a:rPr lang="en-US" altLang="en-US" i="1" u="sng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altLang="en-US" i="1" u="sng" dirty="0" err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dept_name</a:t>
            </a:r>
            <a:r>
              <a:rPr lang="en-US" altLang="en-US" i="1" u="sng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,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building, budget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)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.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	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We expect these functional dependencies to hold: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	                          </a:t>
            </a:r>
            <a:r>
              <a:rPr lang="en-US" altLang="en-US" i="1" dirty="0" err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</a:rPr>
              <a:t>dept_name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building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   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                           ID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 building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	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but would not expect the following to hold: </a:t>
            </a:r>
          </a:p>
          <a:p>
            <a:pPr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			</a:t>
            </a:r>
            <a:r>
              <a:rPr lang="en-US" altLang="en-US" i="1" dirty="0" err="1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dept_name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 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en-US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 </a:t>
            </a:r>
            <a:r>
              <a:rPr lang="en-US" altLang="en-US" i="1" dirty="0" smtClean="0">
                <a:solidFill>
                  <a:schemeClr val="tx1">
                    <a:lumMod val="100000"/>
                  </a:schemeClr>
                </a:solidFill>
                <a:latin typeface="Helvetica" panose="020B0604020202020204" pitchFamily="34" charset="0"/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6836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</a:t>
            </a:r>
            <a:r>
              <a:rPr lang="en-US" altLang="en-US" sz="1700" u="sng" dirty="0"/>
              <a:t>use</a:t>
            </a:r>
            <a:r>
              <a:rPr lang="en-US" altLang="en-US" sz="1700" dirty="0"/>
              <a:t> functional dependencies to:</a:t>
            </a:r>
          </a:p>
          <a:p>
            <a:pPr lvl="1"/>
            <a:r>
              <a:rPr lang="en-US" altLang="en-US" sz="1700" dirty="0"/>
              <a:t>To </a:t>
            </a:r>
            <a:r>
              <a:rPr lang="en-US" altLang="en-US" sz="1700" u="sng" dirty="0"/>
              <a:t>test relations </a:t>
            </a:r>
            <a:r>
              <a:rPr lang="en-US" altLang="en-US" sz="1700" dirty="0"/>
              <a:t>to see if they are </a:t>
            </a:r>
            <a:r>
              <a:rPr lang="en-US" altLang="en-US" sz="1700" u="sng" dirty="0"/>
              <a:t>legal</a:t>
            </a:r>
            <a:r>
              <a:rPr lang="en-US" altLang="en-US" sz="1700" dirty="0"/>
              <a:t>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</a:t>
            </a:r>
            <a:r>
              <a:rPr lang="en-US" altLang="en-US" sz="1700" u="sng" dirty="0"/>
              <a:t>A specific instance of a relation schema </a:t>
            </a:r>
            <a:r>
              <a:rPr lang="en-US" altLang="en-US" sz="1700" dirty="0"/>
              <a:t>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endParaRPr lang="en-US" altLang="en-US" sz="1800" dirty="0" smtClean="0">
              <a:sym typeface="Symbol" panose="05050102010706020507" pitchFamily="18" charset="2"/>
            </a:endParaRPr>
          </a:p>
          <a:p>
            <a:r>
              <a:rPr lang="en-US" altLang="en-US" i="1" dirty="0" smtClean="0">
                <a:sym typeface="Symbol" panose="05050102010706020507" pitchFamily="18" charset="2"/>
              </a:rPr>
              <a:t/>
            </a:r>
            <a:br>
              <a:rPr lang="en-US" altLang="en-US" i="1" dirty="0" smtClean="0">
                <a:sym typeface="Symbol" panose="05050102010706020507" pitchFamily="18" charset="2"/>
              </a:rPr>
            </a:b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</a:t>
            </a:r>
            <a:r>
              <a:rPr lang="en-US" altLang="en-US" sz="1700" u="sng" dirty="0"/>
              <a:t>use functional dependencies </a:t>
            </a:r>
            <a:r>
              <a:rPr lang="en-US" altLang="en-US" sz="1700" dirty="0"/>
              <a:t>to </a:t>
            </a:r>
            <a:r>
              <a:rPr lang="en-US" altLang="en-US" sz="1700" u="sng" dirty="0"/>
              <a:t>show</a:t>
            </a:r>
            <a:r>
              <a:rPr lang="en-US" altLang="en-US" sz="1700" dirty="0"/>
              <a:t>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1</a:t>
            </a:r>
            <a:r>
              <a:rPr lang="en-US" altLang="en-US" sz="1700" i="1" smtClean="0">
                <a:sym typeface="Monotype Sorts" pitchFamily="-84" charset="2"/>
              </a:rPr>
              <a:t> = (A, B),   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 (B, C)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Lossless decomposition:</a:t>
            </a:r>
            <a:endParaRPr lang="en-US" altLang="en-US" sz="1700" dirty="0">
              <a:sym typeface="Monotype Sorts" pitchFamily="-84" charset="2"/>
            </a:endParaRP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	       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1  </a:t>
            </a:r>
            <a:r>
              <a:rPr lang="en-US" altLang="en-US" sz="1700" smtClean="0">
                <a:sym typeface="Symbol" panose="05050102010706020507" pitchFamily="18" charset="2"/>
              </a:rPr>
              <a:t>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 </a:t>
            </a:r>
            <a:r>
              <a:rPr lang="en-US" altLang="en-US" sz="1700" smtClean="0">
                <a:sym typeface="Monotype Sorts" pitchFamily="-84" charset="2"/>
              </a:rPr>
              <a:t>{</a:t>
            </a:r>
            <a:r>
              <a:rPr lang="en-US" altLang="en-US" sz="1700" i="1" smtClean="0">
                <a:sym typeface="Monotype Sorts" pitchFamily="-84" charset="2"/>
              </a:rPr>
              <a:t>B</a:t>
            </a:r>
            <a:r>
              <a:rPr lang="en-US" altLang="en-US" sz="1700" smtClean="0">
                <a:sym typeface="Monotype Sorts" pitchFamily="-84" charset="2"/>
              </a:rPr>
              <a:t>}</a:t>
            </a:r>
            <a:r>
              <a:rPr lang="en-US" altLang="en-US" sz="1700" i="1" smtClean="0">
                <a:sym typeface="Monotype Sorts" pitchFamily="-84" charset="2"/>
              </a:rPr>
              <a:t>  </a:t>
            </a:r>
            <a:r>
              <a:rPr lang="en-US" altLang="en-US" sz="1700" smtClean="0">
                <a:sym typeface="Monotype Sorts" pitchFamily="-84" charset="2"/>
              </a:rPr>
              <a:t>and </a:t>
            </a:r>
            <a:r>
              <a:rPr lang="en-US" altLang="en-US" sz="1700" i="1" smtClean="0">
                <a:sym typeface="Monotype Sorts" pitchFamily="-84" charset="2"/>
              </a:rPr>
              <a:t>B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BC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i="1" baseline="-25000" smtClean="0">
                <a:sym typeface="Monotype Sorts" pitchFamily="-84" charset="2"/>
              </a:rPr>
              <a:t>1 </a:t>
            </a:r>
            <a:r>
              <a:rPr lang="en-US" altLang="en-US" sz="1700" i="1" smtClean="0">
                <a:sym typeface="Monotype Sorts" pitchFamily="-84" charset="2"/>
              </a:rPr>
              <a:t>= (A, B),   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 (A, C)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Lossless decomposition:</a:t>
            </a:r>
            <a:endParaRPr lang="en-US" altLang="en-US" sz="1700" dirty="0">
              <a:sym typeface="Monotype Sorts" pitchFamily="-84" charset="2"/>
            </a:endParaRP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            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1  </a:t>
            </a:r>
            <a:r>
              <a:rPr lang="en-US" altLang="en-US" sz="1700" smtClean="0">
                <a:sym typeface="Symbol" panose="05050102010706020507" pitchFamily="18" charset="2"/>
              </a:rPr>
              <a:t>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</a:t>
            </a:r>
            <a:r>
              <a:rPr lang="en-US" altLang="en-US" sz="1700" smtClean="0">
                <a:sym typeface="Monotype Sorts" pitchFamily="-84" charset="2"/>
              </a:rPr>
              <a:t> {</a:t>
            </a:r>
            <a:r>
              <a:rPr lang="en-US" altLang="en-US" sz="1700" i="1" smtClean="0">
                <a:sym typeface="Monotype Sorts" pitchFamily="-84" charset="2"/>
              </a:rPr>
              <a:t>A</a:t>
            </a:r>
            <a:r>
              <a:rPr lang="en-US" altLang="en-US" sz="1700" smtClean="0">
                <a:sym typeface="Monotype Sorts" pitchFamily="-84" charset="2"/>
              </a:rPr>
              <a:t>}</a:t>
            </a:r>
            <a:r>
              <a:rPr lang="en-US" altLang="en-US" sz="1700" i="1" smtClean="0">
                <a:sym typeface="Monotype Sorts" pitchFamily="-84" charset="2"/>
              </a:rPr>
              <a:t>  </a:t>
            </a:r>
            <a:r>
              <a:rPr lang="en-US" altLang="en-US" sz="1700" smtClean="0">
                <a:sym typeface="Monotype Sorts" pitchFamily="-84" charset="2"/>
              </a:rPr>
              <a:t>and </a:t>
            </a:r>
            <a:r>
              <a:rPr lang="en-US" altLang="en-US" sz="1700" i="1" smtClean="0">
                <a:sym typeface="Monotype Sorts" pitchFamily="-84" charset="2"/>
              </a:rPr>
              <a:t>A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A</a:t>
            </a:r>
            <a:r>
              <a:rPr lang="en-US" altLang="en-US" sz="1700" i="1" smtClean="0">
                <a:sym typeface="Monotype Sorts" pitchFamily="-84" charset="2"/>
              </a:rPr>
              <a:t>B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Note: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 B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BC 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         </a:t>
            </a:r>
            <a:r>
              <a:rPr lang="en-US" altLang="en-US" sz="1700" smtClean="0">
                <a:sym typeface="Monotype Sorts" pitchFamily="-84" charset="2"/>
              </a:rPr>
              <a:t>is a shorthand notation for </a:t>
            </a:r>
            <a:endParaRPr lang="en-US" altLang="en-US" sz="1700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 B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{</a:t>
            </a:r>
            <a:r>
              <a:rPr lang="en-US" altLang="en-US" sz="1700" i="1" smtClean="0">
                <a:sym typeface="Monotype Sorts" pitchFamily="-84" charset="2"/>
              </a:rPr>
              <a:t>B, C</a:t>
            </a:r>
            <a:r>
              <a:rPr lang="en-US" altLang="en-US" sz="1700" smtClean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643869" y="1155256"/>
            <a:ext cx="2201682" cy="61555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u="sng" dirty="0"/>
              <a:t>Testing</a:t>
            </a:r>
            <a:r>
              <a:rPr lang="en-US" altLang="en-US" sz="1700" dirty="0"/>
              <a:t> functional dependency constraints </a:t>
            </a:r>
            <a:r>
              <a:rPr lang="en-US" altLang="en-US" sz="1700" u="sng" dirty="0"/>
              <a:t>each time </a:t>
            </a:r>
            <a:r>
              <a:rPr lang="en-US" altLang="en-US" sz="1700" dirty="0"/>
              <a:t>the database is </a:t>
            </a:r>
            <a:r>
              <a:rPr lang="en-US" altLang="en-US" sz="1700" u="sng" dirty="0"/>
              <a:t>updated</a:t>
            </a:r>
            <a:r>
              <a:rPr lang="en-US" altLang="en-US" sz="1700" dirty="0"/>
              <a:t> can be </a:t>
            </a:r>
            <a:r>
              <a:rPr lang="en-US" altLang="en-US" sz="1700" dirty="0">
                <a:solidFill>
                  <a:schemeClr val="tx2"/>
                </a:solidFill>
              </a:rPr>
              <a:t>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</a:t>
            </a:r>
            <a:r>
              <a:rPr lang="en-US" altLang="en-US" sz="1700" u="sng" dirty="0"/>
              <a:t>efficiently</a:t>
            </a:r>
            <a:r>
              <a:rPr lang="en-US" altLang="en-US" sz="1700" dirty="0" smtClean="0"/>
              <a:t>. 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If </a:t>
            </a:r>
            <a:r>
              <a:rPr lang="en-US" altLang="en-US" sz="1700" u="sng" dirty="0"/>
              <a:t>testing</a:t>
            </a:r>
            <a:r>
              <a:rPr lang="en-US" altLang="en-US" sz="1700" dirty="0"/>
              <a:t> a functional dependency can be done </a:t>
            </a:r>
            <a:r>
              <a:rPr lang="en-US" altLang="en-US" sz="1700" u="sng" dirty="0"/>
              <a:t>by considering just one relation</a:t>
            </a:r>
            <a:r>
              <a:rPr lang="en-US" altLang="en-US" sz="1700" dirty="0"/>
              <a:t>, then the cost of testing this constraint is </a:t>
            </a:r>
            <a:r>
              <a:rPr lang="en-US" altLang="en-US" sz="1700" u="sng" dirty="0"/>
              <a:t>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smtClean="0"/>
              <a:t>A relation schema </a:t>
            </a:r>
            <a:r>
              <a:rPr lang="en-US" altLang="en-US" sz="1700" i="1" smtClean="0"/>
              <a:t>R</a:t>
            </a:r>
            <a:r>
              <a:rPr lang="en-US" altLang="en-US" sz="1700" smtClean="0"/>
              <a:t> is in BCNF with respect to a set </a:t>
            </a:r>
            <a:r>
              <a:rPr lang="en-US" altLang="en-US" sz="1700" i="1" smtClean="0"/>
              <a:t>F</a:t>
            </a:r>
            <a:r>
              <a:rPr lang="en-US" altLang="en-US" sz="1700" smtClean="0"/>
              <a:t> of functional  dependencies if for all functional dependencies in </a:t>
            </a:r>
            <a:r>
              <a:rPr lang="en-US" altLang="en-US" sz="1700" i="1" smtClean="0"/>
              <a:t>F</a:t>
            </a:r>
            <a:r>
              <a:rPr lang="en-US" altLang="en-US" sz="1700" baseline="30000" smtClean="0"/>
              <a:t>+</a:t>
            </a:r>
            <a:r>
              <a:rPr lang="en-US" altLang="en-US" sz="1700" smtClean="0"/>
              <a:t> of the form </a:t>
            </a: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smtClean="0">
                <a:sym typeface="Symbol" panose="05050102010706020507" pitchFamily="18" charset="2"/>
              </a:rPr>
              <a:t>                 </a:t>
            </a:r>
            <a:r>
              <a:rPr lang="en-US" altLang="en-US" sz="1700" smtClean="0">
                <a:sym typeface="Greek Symbols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smtClean="0">
                <a:sym typeface="Greek Symbols"/>
              </a:rPr>
              <a:t>      </a:t>
            </a:r>
            <a:r>
              <a:rPr lang="en-US" altLang="en-US" sz="1700" smtClean="0">
                <a:sym typeface="Greek Symbols"/>
              </a:rPr>
              <a:t>where </a:t>
            </a:r>
            <a:r>
              <a:rPr lang="en-US" altLang="en-US" sz="1700" smtClean="0">
                <a:sym typeface="Symbol" panose="05050102010706020507" pitchFamily="18" charset="2"/>
              </a:rPr>
              <a:t></a:t>
            </a:r>
            <a:r>
              <a:rPr lang="en-US" altLang="en-US" sz="1700" smtClean="0">
                <a:sym typeface="Greek Symbols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 </a:t>
            </a:r>
            <a:r>
              <a:rPr lang="en-US" altLang="en-US" sz="1700" i="1" smtClean="0">
                <a:sym typeface="Symbol" panose="05050102010706020507" pitchFamily="18" charset="2"/>
              </a:rPr>
              <a:t>R</a:t>
            </a:r>
            <a:r>
              <a:rPr lang="en-US" altLang="en-US" sz="1700" smtClean="0">
                <a:sym typeface="Symbol" panose="05050102010706020507" pitchFamily="18" charset="2"/>
              </a:rPr>
              <a:t> and </a:t>
            </a:r>
            <a:r>
              <a:rPr lang="en-US" altLang="en-US" sz="1700" i="1" smtClean="0">
                <a:sym typeface="Symbol" panose="05050102010706020507" pitchFamily="18" charset="2"/>
              </a:rPr>
              <a:t></a:t>
            </a:r>
            <a:r>
              <a:rPr lang="en-US" altLang="en-US" sz="1700" smtClean="0">
                <a:sym typeface="Greek Symbols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 </a:t>
            </a:r>
            <a:r>
              <a:rPr lang="en-US" altLang="en-US" sz="1700" i="1" smtClean="0">
                <a:sym typeface="Symbol" panose="05050102010706020507" pitchFamily="18" charset="2"/>
              </a:rPr>
              <a:t>R</a:t>
            </a:r>
            <a:r>
              <a:rPr lang="en-US" altLang="en-US" sz="1700" smtClean="0">
                <a:sym typeface="Symbol" panose="05050102010706020507" pitchFamily="18" charset="2"/>
              </a:rPr>
              <a:t>,</a:t>
            </a:r>
            <a:r>
              <a:rPr lang="en-US" altLang="en-US" sz="1700" i="1" smtClean="0">
                <a:sym typeface="Symbol" panose="05050102010706020507" pitchFamily="18" charset="2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at least one of the following holds: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/>
            <a:r>
              <a:rPr lang="en-US" altLang="en-US" sz="1700" smtClean="0">
                <a:sym typeface="Symbol" panose="05050102010706020507" pitchFamily="18" charset="2"/>
              </a:rPr>
              <a:t></a:t>
            </a:r>
            <a:r>
              <a:rPr lang="en-US" altLang="en-US" sz="1700" smtClean="0">
                <a:sym typeface="Greek Symbols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Symbol" panose="05050102010706020507" pitchFamily="18" charset="2"/>
              </a:rPr>
              <a:t></a:t>
            </a:r>
            <a:r>
              <a:rPr lang="en-US" altLang="en-US" sz="1700" i="1" smtClean="0">
                <a:sym typeface="Greek Symbols"/>
              </a:rPr>
              <a:t>  </a:t>
            </a:r>
            <a:r>
              <a:rPr lang="en-US" altLang="en-US" sz="1700" smtClean="0">
                <a:sym typeface="Greek Symbols"/>
              </a:rPr>
              <a:t>is trivial (i.e., </a:t>
            </a:r>
            <a:r>
              <a:rPr lang="en-US" altLang="en-US" sz="1700" i="1" smtClean="0">
                <a:sym typeface="Symbol" panose="05050102010706020507" pitchFamily="18" charset="2"/>
              </a:rPr>
              <a:t></a:t>
            </a:r>
            <a:r>
              <a:rPr lang="en-US" altLang="en-US" sz="1700" smtClean="0">
                <a:sym typeface="Greek Symbols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 </a:t>
            </a:r>
            <a:r>
              <a:rPr lang="en-US" altLang="en-US" sz="1700" smtClean="0">
                <a:sym typeface="Greek Symbols"/>
              </a:rPr>
              <a:t>)</a:t>
            </a:r>
            <a:endParaRPr lang="en-US" altLang="en-US" sz="1700" dirty="0">
              <a:sym typeface="Greek Symbols"/>
            </a:endParaRPr>
          </a:p>
          <a:p>
            <a:pPr lvl="1"/>
            <a:r>
              <a:rPr lang="en-US" altLang="en-US" sz="1700" smtClean="0">
                <a:sym typeface="Symbol" panose="05050102010706020507" pitchFamily="18" charset="2"/>
              </a:rPr>
              <a:t></a:t>
            </a:r>
            <a:r>
              <a:rPr lang="en-US" altLang="en-US" sz="1700" smtClean="0">
                <a:sym typeface="Greek Symbols"/>
              </a:rPr>
              <a:t> is a superkey for </a:t>
            </a:r>
            <a:r>
              <a:rPr lang="en-US" altLang="en-US" sz="1700" i="1" smtClean="0">
                <a:sym typeface="Greek Symbols"/>
              </a:rPr>
              <a:t>R</a:t>
            </a:r>
            <a:endParaRPr lang="en-US" altLang="en-US" sz="1700" i="1" dirty="0">
              <a:sym typeface="Greek Symbols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smtClean="0"/>
              <a:t>Example schema  that is </a:t>
            </a:r>
            <a:r>
              <a:rPr lang="en-US" altLang="en-US" sz="1700" b="1" i="1" smtClean="0"/>
              <a:t>not</a:t>
            </a:r>
            <a:r>
              <a:rPr lang="en-US" altLang="en-US" sz="1700" smtClean="0"/>
              <a:t>  in BCNF:</a:t>
            </a: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smtClean="0"/>
              <a:t>          </a:t>
            </a:r>
            <a:r>
              <a:rPr lang="en-US" altLang="en-US" sz="1700" i="1" smtClean="0"/>
              <a:t>in_dep </a:t>
            </a:r>
            <a:r>
              <a:rPr lang="en-US" altLang="en-US" sz="1700" smtClean="0"/>
              <a:t>(</a:t>
            </a:r>
            <a:r>
              <a:rPr lang="en-US" altLang="en-US" sz="1700" i="1" u="sng" smtClean="0"/>
              <a:t>ID, </a:t>
            </a:r>
            <a:r>
              <a:rPr lang="en-US" altLang="en-US" sz="1700" i="1" smtClean="0"/>
              <a:t>name, salary</a:t>
            </a:r>
            <a:r>
              <a:rPr lang="en-US" altLang="en-US" sz="1700" i="1" u="sng" smtClean="0"/>
              <a:t>, dept_name, </a:t>
            </a:r>
            <a:r>
              <a:rPr lang="en-US" altLang="en-US" sz="1700" i="1" smtClean="0"/>
              <a:t>building, budget </a:t>
            </a:r>
            <a:r>
              <a:rPr lang="en-US" altLang="en-US" sz="1700" smtClean="0"/>
              <a:t>)</a:t>
            </a: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smtClean="0"/>
              <a:t>      because :</a:t>
            </a:r>
            <a:endParaRPr lang="en-US" altLang="en-US" sz="1700" dirty="0"/>
          </a:p>
          <a:p>
            <a:pPr lvl="1"/>
            <a:r>
              <a:rPr lang="en-US" altLang="en-US" sz="1700" i="1" smtClean="0"/>
              <a:t>dept_name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building, budget  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smtClean="0">
                <a:sym typeface="Monotype Sorts" pitchFamily="-84" charset="2"/>
              </a:rPr>
              <a:t>holds on </a:t>
            </a:r>
            <a:r>
              <a:rPr lang="en-US" altLang="en-US" sz="1700" i="1" smtClean="0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smtClean="0">
                <a:sym typeface="Monotype Sorts" pitchFamily="-84" charset="2"/>
              </a:rPr>
              <a:t>but 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i="1" smtClean="0">
                <a:sym typeface="Monotype Sorts" pitchFamily="-84" charset="2"/>
              </a:rPr>
              <a:t>dept_name</a:t>
            </a:r>
            <a:r>
              <a:rPr lang="en-US" altLang="en-US" sz="1700" smtClean="0">
                <a:sym typeface="Monotype Sorts" pitchFamily="-84" charset="2"/>
              </a:rPr>
              <a:t> is not a 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smtClean="0">
                <a:sym typeface="Monotype Sorts" pitchFamily="-84" charset="2"/>
              </a:rPr>
              <a:t>When decompose  </a:t>
            </a:r>
            <a:r>
              <a:rPr lang="en-US" altLang="en-US" sz="1700" i="1" smtClean="0">
                <a:sym typeface="Monotype Sorts" pitchFamily="-84" charset="2"/>
              </a:rPr>
              <a:t>in_dept  </a:t>
            </a:r>
            <a:r>
              <a:rPr lang="en-US" altLang="en-US" sz="1700" smtClean="0">
                <a:sym typeface="Monotype Sorts" pitchFamily="-84" charset="2"/>
              </a:rPr>
              <a:t>into</a:t>
            </a:r>
            <a:r>
              <a:rPr lang="en-US" altLang="en-US" sz="1700" i="1" smtClean="0">
                <a:sym typeface="Monotype Sorts" pitchFamily="-84" charset="2"/>
              </a:rPr>
              <a:t> instructor </a:t>
            </a:r>
            <a:r>
              <a:rPr lang="en-US" altLang="en-US" sz="1700" smtClean="0">
                <a:sym typeface="Monotype Sorts" pitchFamily="-84" charset="2"/>
              </a:rPr>
              <a:t>and </a:t>
            </a:r>
            <a:r>
              <a:rPr lang="en-US" altLang="en-US" sz="1700" i="1" smtClean="0">
                <a:sym typeface="Monotype Sorts" pitchFamily="-84" charset="2"/>
              </a:rPr>
              <a:t>department </a:t>
            </a:r>
            <a:endParaRPr lang="en-US" altLang="en-US" sz="1700" i="1" dirty="0">
              <a:sym typeface="Monotype Sorts" pitchFamily="-84" charset="2"/>
            </a:endParaRPr>
          </a:p>
          <a:p>
            <a:pPr lvl="1"/>
            <a:r>
              <a:rPr lang="en-US" altLang="en-US" sz="1700" i="1" smtClean="0">
                <a:sym typeface="Monotype Sorts" pitchFamily="-84" charset="2"/>
              </a:rPr>
              <a:t>instructor</a:t>
            </a:r>
            <a:r>
              <a:rPr lang="en-US" altLang="en-US" sz="1700" smtClean="0">
                <a:sym typeface="Monotype Sorts" pitchFamily="-84" charset="2"/>
              </a:rPr>
              <a:t>  is in BCNF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i="1" smtClean="0">
                <a:sym typeface="Monotype Sorts" pitchFamily="-84" charset="2"/>
              </a:rPr>
              <a:t>department </a:t>
            </a:r>
            <a:r>
              <a:rPr lang="en-US" altLang="en-US" sz="1700" smtClean="0">
                <a:sym typeface="Monotype Sorts" pitchFamily="-84" charset="2"/>
              </a:rPr>
              <a:t>is in BCNF</a:t>
            </a:r>
            <a:endParaRPr lang="en-US" altLang="en-US" sz="17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smtClean="0"/>
              <a:t>Let  R be a schema </a:t>
            </a:r>
            <a:r>
              <a:rPr lang="en-US" altLang="en-US" sz="1700" i="1" smtClean="0"/>
              <a:t>R  </a:t>
            </a:r>
            <a:r>
              <a:rPr lang="en-US" altLang="en-US" sz="1700" smtClean="0"/>
              <a:t>that is not in BCNF.  Let </a:t>
            </a:r>
            <a:r>
              <a:rPr lang="en-US" altLang="en-US" sz="1700" smtClean="0">
                <a:sym typeface="Symbol" panose="05050102010706020507" pitchFamily="18" charset="2"/>
              </a:rPr>
              <a:t></a:t>
            </a:r>
            <a:r>
              <a:rPr lang="en-US" altLang="en-US" sz="1700" smtClean="0">
                <a:sym typeface="Greek Symbols"/>
              </a:rPr>
              <a:t> </a:t>
            </a:r>
            <a:r>
              <a:rPr kumimoji="0"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i="1" smtClean="0">
                <a:sym typeface="Symbol" panose="05050102010706020507" pitchFamily="18" charset="2"/>
              </a:rPr>
              <a:t></a:t>
            </a:r>
            <a:r>
              <a:rPr lang="en-US" altLang="en-US" sz="1700" i="1" smtClean="0">
                <a:sym typeface="Greek Symbols"/>
              </a:rPr>
              <a:t>   </a:t>
            </a:r>
            <a:r>
              <a:rPr lang="en-US" altLang="en-US" sz="1700" smtClean="0">
                <a:sym typeface="Greek Symbols"/>
              </a:rPr>
              <a:t>be the FD that </a:t>
            </a:r>
            <a:r>
              <a:rPr lang="en-US" altLang="en-US" sz="1700" smtClean="0"/>
              <a:t>causes a violation of BCNF.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smtClean="0"/>
              <a:t>We decompose </a:t>
            </a:r>
            <a:r>
              <a:rPr lang="en-US" altLang="en-US" sz="1700" i="1" smtClean="0"/>
              <a:t>R</a:t>
            </a:r>
            <a:r>
              <a:rPr lang="en-US" altLang="en-US" sz="1700" smtClean="0"/>
              <a:t> into: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smtClean="0"/>
              <a:t>(</a:t>
            </a:r>
            <a:r>
              <a:rPr lang="en-US" altLang="en-US" sz="1700" smtClean="0">
                <a:sym typeface="Symbol" panose="05050102010706020507" pitchFamily="18" charset="2"/>
              </a:rPr>
              <a:t></a:t>
            </a:r>
            <a:r>
              <a:rPr lang="en-US" altLang="en-US" sz="1700" smtClean="0">
                <a:sym typeface="Greek Symbols"/>
              </a:rPr>
              <a:t> U </a:t>
            </a:r>
            <a:r>
              <a:rPr lang="en-US" altLang="en-US" sz="1700" smtClean="0">
                <a:sym typeface="Symbol" panose="05050102010706020507" pitchFamily="18" charset="2"/>
              </a:rPr>
              <a:t></a:t>
            </a:r>
            <a:r>
              <a:rPr lang="en-US" altLang="en-US" sz="1700" i="1" smtClean="0">
                <a:sym typeface="Symbol" panose="05050102010706020507" pitchFamily="18" charset="2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smtClean="0"/>
              <a:t>( </a:t>
            </a:r>
            <a:r>
              <a:rPr lang="en-US" altLang="en-US" sz="1700" i="1" smtClean="0"/>
              <a:t>R</a:t>
            </a:r>
            <a:r>
              <a:rPr lang="en-US" altLang="en-US" sz="1700" smtClean="0"/>
              <a:t> - ( </a:t>
            </a:r>
            <a:r>
              <a:rPr lang="en-US" altLang="en-US" sz="1700" i="1" smtClean="0">
                <a:sym typeface="Symbol" panose="05050102010706020507" pitchFamily="18" charset="2"/>
              </a:rPr>
              <a:t> - </a:t>
            </a:r>
            <a:r>
              <a:rPr lang="en-US" altLang="en-US" sz="1700" smtClean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smtClean="0"/>
              <a:t>In our example of </a:t>
            </a:r>
            <a:r>
              <a:rPr lang="en-US" altLang="en-US" sz="1700" i="1" smtClean="0"/>
              <a:t>in_dep</a:t>
            </a:r>
            <a:r>
              <a:rPr lang="en-US" altLang="en-US" sz="1700" smtClean="0"/>
              <a:t>, 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smtClean="0">
                <a:sym typeface="Symbol" panose="05050102010706020507" pitchFamily="18" charset="2"/>
              </a:rPr>
              <a:t> = </a:t>
            </a:r>
            <a:r>
              <a:rPr lang="en-US" altLang="en-US" sz="1700" i="1" smtClean="0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smtClean="0">
                <a:sym typeface="Symbol" panose="05050102010706020507" pitchFamily="18" charset="2"/>
              </a:rPr>
              <a:t> </a:t>
            </a:r>
            <a:r>
              <a:rPr lang="en-US" altLang="en-US" sz="1700" smtClean="0">
                <a:sym typeface="Symbol" panose="05050102010706020507" pitchFamily="18" charset="2"/>
              </a:rPr>
              <a:t>=</a:t>
            </a:r>
            <a:r>
              <a:rPr lang="en-US" altLang="en-US" sz="1700" i="1" smtClean="0">
                <a:sym typeface="Symbol" panose="05050102010706020507" pitchFamily="18" charset="2"/>
              </a:rPr>
              <a:t> building, budget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smtClean="0"/>
              <a:t>and </a:t>
            </a:r>
            <a:r>
              <a:rPr lang="en-US" altLang="en-US" sz="1700" i="1" smtClean="0"/>
              <a:t>in_dep </a:t>
            </a:r>
            <a:r>
              <a:rPr lang="en-US" altLang="en-US" sz="1700" smtClean="0"/>
              <a:t>is replaced by</a:t>
            </a:r>
            <a:endParaRPr lang="en-US" altLang="en-US" sz="1700" dirty="0"/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 (</a:t>
            </a:r>
            <a:r>
              <a:rPr lang="en-US" altLang="en-US" sz="1700" smtClean="0">
                <a:sym typeface="Symbol" panose="05050102010706020507" pitchFamily="18" charset="2"/>
              </a:rPr>
              <a:t></a:t>
            </a:r>
            <a:r>
              <a:rPr lang="en-US" altLang="en-US" sz="1700" smtClean="0">
                <a:sym typeface="Greek Symbols"/>
              </a:rPr>
              <a:t> U </a:t>
            </a:r>
            <a:r>
              <a:rPr lang="en-US" altLang="en-US" sz="1700" smtClean="0">
                <a:sym typeface="Symbol" panose="05050102010706020507" pitchFamily="18" charset="2"/>
              </a:rPr>
              <a:t></a:t>
            </a:r>
            <a:r>
              <a:rPr lang="en-US" altLang="en-US" sz="1700" i="1" smtClean="0">
                <a:sym typeface="Symbol" panose="05050102010706020507" pitchFamily="18" charset="2"/>
              </a:rPr>
              <a:t> </a:t>
            </a:r>
            <a:r>
              <a:rPr lang="en-US" altLang="en-US" sz="1700" smtClean="0">
                <a:sym typeface="Symbol" panose="05050102010706020507" pitchFamily="18" charset="2"/>
              </a:rPr>
              <a:t>) = ( </a:t>
            </a:r>
            <a:r>
              <a:rPr lang="en-US" altLang="en-US" sz="1700" i="1" smtClean="0">
                <a:sym typeface="Symbol" panose="05050102010706020507" pitchFamily="18" charset="2"/>
              </a:rPr>
              <a:t>dept_name, building, budget</a:t>
            </a:r>
            <a:r>
              <a:rPr lang="en-US" altLang="en-US" sz="1700" smtClean="0">
                <a:sym typeface="Symbol" panose="05050102010706020507" pitchFamily="18" charset="2"/>
              </a:rPr>
              <a:t> 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smtClean="0"/>
              <a:t>( </a:t>
            </a:r>
            <a:r>
              <a:rPr lang="en-US" altLang="en-US" sz="1700" i="1" smtClean="0"/>
              <a:t>R</a:t>
            </a:r>
            <a:r>
              <a:rPr lang="en-US" altLang="en-US" sz="1700" smtClean="0"/>
              <a:t> - ( </a:t>
            </a:r>
            <a:r>
              <a:rPr lang="en-US" altLang="en-US" sz="1700" i="1" smtClean="0">
                <a:sym typeface="Symbol" panose="05050102010706020507" pitchFamily="18" charset="2"/>
              </a:rPr>
              <a:t> - </a:t>
            </a:r>
            <a:r>
              <a:rPr lang="en-US" altLang="en-US" sz="1700" smtClean="0">
                <a:sym typeface="Symbol" panose="05050102010706020507" pitchFamily="18" charset="2"/>
              </a:rPr>
              <a:t> ) ) = ( </a:t>
            </a:r>
            <a:r>
              <a:rPr lang="en-US" altLang="en-US" sz="1700" i="1" smtClean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smtClean="0">
                <a:sym typeface="Symbol" panose="05050102010706020507" pitchFamily="18" charset="2"/>
              </a:rPr>
              <a:t> 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1</a:t>
            </a:r>
            <a:r>
              <a:rPr lang="en-US" altLang="en-US" sz="1700" i="1" smtClean="0">
                <a:sym typeface="Monotype Sorts" pitchFamily="-84" charset="2"/>
              </a:rPr>
              <a:t> = (A, B),   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 (B, C)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Lossless-join decomposition:</a:t>
            </a:r>
            <a:endParaRPr lang="en-US" altLang="en-US" sz="1700" dirty="0">
              <a:sym typeface="Monotype Sorts" pitchFamily="-84" charset="2"/>
            </a:endParaRP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		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1  </a:t>
            </a:r>
            <a:r>
              <a:rPr lang="en-US" altLang="en-US" sz="1700" smtClean="0">
                <a:sym typeface="Symbol" panose="05050102010706020507" pitchFamily="18" charset="2"/>
              </a:rPr>
              <a:t>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 </a:t>
            </a:r>
            <a:r>
              <a:rPr lang="en-US" altLang="en-US" sz="1700" smtClean="0">
                <a:sym typeface="Monotype Sorts" pitchFamily="-84" charset="2"/>
              </a:rPr>
              <a:t>{</a:t>
            </a:r>
            <a:r>
              <a:rPr lang="en-US" altLang="en-US" sz="1700" i="1" smtClean="0">
                <a:sym typeface="Monotype Sorts" pitchFamily="-84" charset="2"/>
              </a:rPr>
              <a:t>B</a:t>
            </a:r>
            <a:r>
              <a:rPr lang="en-US" altLang="en-US" sz="1700" smtClean="0">
                <a:sym typeface="Monotype Sorts" pitchFamily="-84" charset="2"/>
              </a:rPr>
              <a:t>}</a:t>
            </a:r>
            <a:r>
              <a:rPr lang="en-US" altLang="en-US" sz="1700" i="1" smtClean="0">
                <a:sym typeface="Monotype Sorts" pitchFamily="-84" charset="2"/>
              </a:rPr>
              <a:t>   </a:t>
            </a:r>
            <a:r>
              <a:rPr lang="en-US" altLang="en-US" sz="1700" smtClean="0">
                <a:sym typeface="Monotype Sorts" pitchFamily="-84" charset="2"/>
              </a:rPr>
              <a:t>and </a:t>
            </a:r>
            <a:r>
              <a:rPr lang="en-US" altLang="en-US" sz="1700" i="1" smtClean="0">
                <a:sym typeface="Monotype Sorts" pitchFamily="-84" charset="2"/>
              </a:rPr>
              <a:t>B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BC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Dependency preserving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i="1" baseline="-25000" smtClean="0">
                <a:sym typeface="Monotype Sorts" pitchFamily="-84" charset="2"/>
              </a:rPr>
              <a:t>1 </a:t>
            </a:r>
            <a:r>
              <a:rPr lang="en-US" altLang="en-US" sz="1700" i="1" smtClean="0">
                <a:sym typeface="Monotype Sorts" pitchFamily="-84" charset="2"/>
              </a:rPr>
              <a:t>= (A, B),   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 (A, C)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Lossless-join decomposition:</a:t>
            </a:r>
            <a:endParaRPr lang="en-US" altLang="en-US" sz="1700" dirty="0">
              <a:sym typeface="Monotype Sorts" pitchFamily="-84" charset="2"/>
            </a:endParaRP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		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1  </a:t>
            </a:r>
            <a:r>
              <a:rPr lang="en-US" altLang="en-US" sz="1700" smtClean="0">
                <a:sym typeface="Symbol" panose="05050102010706020507" pitchFamily="18" charset="2"/>
              </a:rPr>
              <a:t>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i="1" smtClean="0">
                <a:sym typeface="Monotype Sorts" pitchFamily="-84" charset="2"/>
              </a:rPr>
              <a:t> =</a:t>
            </a:r>
            <a:r>
              <a:rPr lang="en-US" altLang="en-US" sz="1700" smtClean="0">
                <a:sym typeface="Monotype Sorts" pitchFamily="-84" charset="2"/>
              </a:rPr>
              <a:t> {</a:t>
            </a:r>
            <a:r>
              <a:rPr lang="en-US" altLang="en-US" sz="1700" i="1" smtClean="0">
                <a:sym typeface="Monotype Sorts" pitchFamily="-84" charset="2"/>
              </a:rPr>
              <a:t>A</a:t>
            </a:r>
            <a:r>
              <a:rPr lang="en-US" altLang="en-US" sz="1700" smtClean="0">
                <a:sym typeface="Monotype Sorts" pitchFamily="-84" charset="2"/>
              </a:rPr>
              <a:t>}</a:t>
            </a:r>
            <a:r>
              <a:rPr lang="en-US" altLang="en-US" sz="1700" i="1" smtClean="0">
                <a:sym typeface="Monotype Sorts" pitchFamily="-84" charset="2"/>
              </a:rPr>
              <a:t> </a:t>
            </a:r>
            <a:r>
              <a:rPr lang="en-US" altLang="en-US" sz="1700" smtClean="0">
                <a:sym typeface="Monotype Sorts" pitchFamily="-84" charset="2"/>
              </a:rPr>
              <a:t>and </a:t>
            </a:r>
            <a:r>
              <a:rPr lang="en-US" altLang="en-US" sz="1700" i="1" smtClean="0">
                <a:sym typeface="Monotype Sorts" pitchFamily="-84" charset="2"/>
              </a:rPr>
              <a:t>A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A</a:t>
            </a:r>
            <a:r>
              <a:rPr lang="en-US" altLang="en-US" sz="1700" i="1" smtClean="0">
                <a:sym typeface="Monotype Sorts" pitchFamily="-84" charset="2"/>
              </a:rPr>
              <a:t>B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r>
              <a:rPr lang="en-US" altLang="en-US" sz="1700" smtClean="0">
                <a:sym typeface="Monotype Sorts" pitchFamily="-84" charset="2"/>
              </a:rPr>
              <a:t>Not dependency preserving </a:t>
            </a:r>
            <a:r>
              <a:rPr lang="en-US" altLang="en-US" sz="1700">
                <a:sym typeface="Monotype Sorts" pitchFamily="-84" charset="2"/>
              </a:rPr>
              <a:t/>
            </a:r>
            <a:br>
              <a:rPr lang="en-US" altLang="en-US" sz="1700">
                <a:sym typeface="Monotype Sorts" pitchFamily="-84" charset="2"/>
              </a:rPr>
            </a:br>
            <a:r>
              <a:rPr lang="en-US" altLang="en-US" sz="1700" smtClean="0">
                <a:sym typeface="Monotype Sorts" pitchFamily="-84" charset="2"/>
              </a:rPr>
              <a:t>(cannot check </a:t>
            </a:r>
            <a:r>
              <a:rPr lang="en-US" altLang="en-US" sz="1700" i="1" smtClean="0">
                <a:sym typeface="Monotype Sorts" pitchFamily="-84" charset="2"/>
              </a:rPr>
              <a:t>B </a:t>
            </a:r>
            <a:r>
              <a:rPr lang="en-US" altLang="en-US" sz="1700" smtClean="0">
                <a:sym typeface="Symbol" panose="05050102010706020507" pitchFamily="18" charset="2"/>
              </a:rPr>
              <a:t></a:t>
            </a:r>
            <a:r>
              <a:rPr lang="en-US" altLang="en-US" sz="1700" smtClean="0">
                <a:sym typeface="Monotype Sorts" pitchFamily="-84" charset="2"/>
              </a:rPr>
              <a:t> </a:t>
            </a:r>
            <a:r>
              <a:rPr lang="en-US" altLang="en-US" sz="1700" i="1" smtClean="0">
                <a:sym typeface="Monotype Sorts" pitchFamily="-84" charset="2"/>
              </a:rPr>
              <a:t>C </a:t>
            </a:r>
            <a:r>
              <a:rPr lang="en-US" altLang="en-US" sz="1700" smtClean="0">
                <a:sym typeface="Monotype Sorts" pitchFamily="-84" charset="2"/>
              </a:rPr>
              <a:t>without computing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i="1" baseline="-25000" smtClean="0">
                <a:sym typeface="Monotype Sorts" pitchFamily="-84" charset="2"/>
              </a:rPr>
              <a:t>1 </a:t>
            </a:r>
            <a:r>
              <a:rPr lang="en-US" altLang="en-US" sz="1700" smtClean="0">
                <a:sym typeface="Monotype Sorts" pitchFamily="-84" charset="2"/>
              </a:rPr>
              <a:t>    </a:t>
            </a:r>
            <a:r>
              <a:rPr lang="en-US" altLang="en-US" sz="1700" i="1" smtClean="0">
                <a:sym typeface="Monotype Sorts" pitchFamily="-84" charset="2"/>
              </a:rPr>
              <a:t>R</a:t>
            </a:r>
            <a:r>
              <a:rPr lang="en-US" altLang="en-US" sz="1700" baseline="-25000" smtClean="0">
                <a:sym typeface="Monotype Sorts" pitchFamily="-84" charset="2"/>
              </a:rPr>
              <a:t>2</a:t>
            </a:r>
            <a:r>
              <a:rPr lang="en-US" altLang="en-US" sz="1700" smtClean="0">
                <a:sym typeface="Monotype Sorts" pitchFamily="-84" charset="2"/>
              </a:rPr>
              <a:t>)</a:t>
            </a:r>
            <a:endParaRPr lang="en-US" altLang="en-US" sz="1700" dirty="0">
              <a:sym typeface="Monotype Sorts" pitchFamily="-84" charset="2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/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</a:t>
            </a:r>
            <a:r>
              <a:rPr lang="en-US" altLang="en-US" sz="1700" u="sng" dirty="0"/>
              <a:t>combine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smtClean="0"/>
              <a:t>R = (A, B, C, G, H, I)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 smtClean="0"/>
              <a:t>F = </a:t>
            </a:r>
            <a:r>
              <a:rPr lang="en-US" altLang="en-US" smtClean="0"/>
              <a:t>{ </a:t>
            </a:r>
            <a:r>
              <a:rPr lang="en-US" altLang="en-US" i="1" smtClean="0">
                <a:sym typeface="Iconic Symbols Ext"/>
              </a:rPr>
              <a:t>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B</a:t>
            </a:r>
            <a:r>
              <a:rPr lang="en-US" altLang="en-US" i="1">
                <a:sym typeface="Monotype Sorts" pitchFamily="-84" charset="2"/>
              </a:rPr>
              <a:t/>
            </a:r>
            <a:br>
              <a:rPr lang="en-US" altLang="en-US" i="1">
                <a:sym typeface="Monotype Sorts" pitchFamily="-84" charset="2"/>
              </a:rPr>
            </a:br>
            <a:r>
              <a:rPr lang="en-US" altLang="en-US" i="1" smtClean="0">
                <a:sym typeface="Monotype Sorts" pitchFamily="-84" charset="2"/>
              </a:rPr>
              <a:t>	 </a:t>
            </a:r>
            <a:r>
              <a:rPr lang="en-US" altLang="en-US" i="1" smtClean="0">
                <a:sym typeface="Iconic Symbols Ext"/>
              </a:rPr>
              <a:t>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C</a:t>
            </a:r>
            <a:r>
              <a:rPr lang="en-US" altLang="en-US" i="1">
                <a:sym typeface="Monotype Sorts" pitchFamily="-84" charset="2"/>
              </a:rPr>
              <a:t/>
            </a:r>
            <a:br>
              <a:rPr lang="en-US" altLang="en-US" i="1">
                <a:sym typeface="Monotype Sorts" pitchFamily="-84" charset="2"/>
              </a:rPr>
            </a:br>
            <a:r>
              <a:rPr lang="en-US" altLang="en-US" i="1" smtClean="0">
                <a:sym typeface="Monotype Sorts" pitchFamily="-84" charset="2"/>
              </a:rPr>
              <a:t>	</a:t>
            </a:r>
            <a:r>
              <a:rPr lang="en-US" altLang="en-US" i="1" smtClean="0">
                <a:sym typeface="Iconic Symbols Ext"/>
              </a:rPr>
              <a:t>CG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H</a:t>
            </a:r>
            <a:r>
              <a:rPr lang="en-US" altLang="en-US" i="1">
                <a:sym typeface="Monotype Sorts" pitchFamily="-84" charset="2"/>
              </a:rPr>
              <a:t/>
            </a:r>
            <a:br>
              <a:rPr lang="en-US" altLang="en-US" i="1">
                <a:sym typeface="Monotype Sorts" pitchFamily="-84" charset="2"/>
              </a:rPr>
            </a:br>
            <a:r>
              <a:rPr lang="en-US" altLang="en-US" i="1" smtClean="0">
                <a:sym typeface="Monotype Sorts" pitchFamily="-84" charset="2"/>
              </a:rPr>
              <a:t>	</a:t>
            </a:r>
            <a:r>
              <a:rPr lang="en-US" altLang="en-US" i="1" smtClean="0">
                <a:sym typeface="Iconic Symbols Ext"/>
              </a:rPr>
              <a:t>CG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I</a:t>
            </a:r>
            <a:r>
              <a:rPr lang="en-US" altLang="en-US" i="1">
                <a:sym typeface="Monotype Sorts" pitchFamily="-84" charset="2"/>
              </a:rPr>
              <a:t/>
            </a:r>
            <a:br>
              <a:rPr lang="en-US" altLang="en-US" i="1">
                <a:sym typeface="Monotype Sorts" pitchFamily="-84" charset="2"/>
              </a:rPr>
            </a:br>
            <a:r>
              <a:rPr lang="en-US" altLang="en-US" i="1" smtClean="0">
                <a:sym typeface="Monotype Sorts" pitchFamily="-84" charset="2"/>
              </a:rPr>
              <a:t>	 </a:t>
            </a:r>
            <a:r>
              <a:rPr lang="en-US" altLang="en-US" i="1" smtClean="0">
                <a:sym typeface="Iconic Symbols Ext"/>
              </a:rPr>
              <a:t>B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H</a:t>
            </a:r>
            <a:r>
              <a:rPr lang="en-US" altLang="en-US" smtClean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smtClean="0">
                <a:sym typeface="MS LineDraw"/>
              </a:rPr>
              <a:t>Some members of </a:t>
            </a:r>
            <a:r>
              <a:rPr lang="en-US" altLang="en-US" i="1" smtClean="0">
                <a:sym typeface="MS LineDraw"/>
              </a:rPr>
              <a:t>F</a:t>
            </a:r>
            <a:r>
              <a:rPr lang="en-US" altLang="en-US" baseline="30000" smtClean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smtClean="0">
                <a:sym typeface="Monotype Sorts" pitchFamily="-84" charset="2"/>
              </a:rPr>
              <a:t>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H        </a:t>
            </a:r>
            <a:endParaRPr lang="en-US" altLang="en-US" i="1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mtClean="0">
                <a:sym typeface="Monotype Sorts" pitchFamily="-84" charset="2"/>
              </a:rPr>
              <a:t>by transitivity from </a:t>
            </a:r>
            <a:r>
              <a:rPr lang="en-US" altLang="en-US" i="1" smtClean="0">
                <a:sym typeface="Iconic Symbols Ext"/>
              </a:rPr>
              <a:t>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B and </a:t>
            </a:r>
            <a:r>
              <a:rPr lang="en-US" altLang="en-US" i="1" smtClean="0">
                <a:sym typeface="Iconic Symbols Ext"/>
              </a:rPr>
              <a:t>B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H</a:t>
            </a:r>
            <a:endParaRPr lang="en-US" altLang="en-US" i="1" dirty="0">
              <a:sym typeface="Monotype Sorts" pitchFamily="-84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smtClean="0">
                <a:sym typeface="Monotype Sorts" pitchFamily="-84" charset="2"/>
              </a:rPr>
              <a:t>AG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mtClean="0">
                <a:sym typeface="Monotype Sorts" pitchFamily="-84" charset="2"/>
              </a:rPr>
              <a:t>by augmenting </a:t>
            </a:r>
            <a:r>
              <a:rPr lang="en-US" altLang="en-US" i="1" smtClean="0">
                <a:sym typeface="Iconic Symbols Ext"/>
              </a:rPr>
              <a:t>A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C </a:t>
            </a:r>
            <a:r>
              <a:rPr lang="en-US" altLang="en-US" smtClean="0">
                <a:sym typeface="Monotype Sorts" pitchFamily="-84" charset="2"/>
              </a:rPr>
              <a:t>with G, to get </a:t>
            </a:r>
            <a:r>
              <a:rPr lang="en-US" altLang="en-US" i="1" smtClean="0">
                <a:sym typeface="Iconic Symbols Ext"/>
              </a:rPr>
              <a:t>AG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CG </a:t>
            </a:r>
            <a:r>
              <a:rPr lang="en-US" altLang="en-US" i="1">
                <a:sym typeface="Monotype Sorts" pitchFamily="-84" charset="2"/>
              </a:rPr>
              <a:t/>
            </a:r>
            <a:br>
              <a:rPr lang="en-US" altLang="en-US" i="1">
                <a:sym typeface="Monotype Sorts" pitchFamily="-84" charset="2"/>
              </a:rPr>
            </a:br>
            <a:r>
              <a:rPr lang="en-US" altLang="en-US" i="1" smtClean="0">
                <a:sym typeface="Monotype Sorts" pitchFamily="-84" charset="2"/>
              </a:rPr>
              <a:t>                   </a:t>
            </a:r>
            <a:r>
              <a:rPr lang="en-US" altLang="en-US" smtClean="0">
                <a:sym typeface="Monotype Sorts" pitchFamily="-84" charset="2"/>
              </a:rPr>
              <a:t>and then transitivity with </a:t>
            </a:r>
            <a:r>
              <a:rPr lang="en-US" altLang="en-US" i="1" smtClean="0">
                <a:sym typeface="Iconic Symbols Ext"/>
              </a:rPr>
              <a:t>CG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I </a:t>
            </a:r>
            <a:endParaRPr lang="en-US" altLang="en-US" i="1" dirty="0">
              <a:sym typeface="Monotype Sorts" pitchFamily="-84" charset="2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smtClean="0">
                <a:sym typeface="Monotype Sorts" pitchFamily="-84" charset="2"/>
              </a:rPr>
              <a:t>CG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smtClean="0">
                <a:sym typeface="Monotype Sorts" pitchFamily="-84" charset="2"/>
              </a:rPr>
              <a:t>by augmenting </a:t>
            </a:r>
            <a:r>
              <a:rPr lang="en-US" altLang="en-US" i="1" smtClean="0">
                <a:sym typeface="Iconic Symbols Ext"/>
              </a:rPr>
              <a:t>CG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I </a:t>
            </a:r>
            <a:r>
              <a:rPr lang="en-US" altLang="en-US" smtClean="0">
                <a:sym typeface="Monotype Sorts" pitchFamily="-84" charset="2"/>
              </a:rPr>
              <a:t>to infer </a:t>
            </a:r>
            <a:r>
              <a:rPr lang="en-US" altLang="en-US" i="1" smtClean="0">
                <a:sym typeface="Iconic Symbols Ext"/>
              </a:rPr>
              <a:t>CG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CG</a:t>
            </a:r>
            <a:r>
              <a:rPr lang="en-US" altLang="en-US" i="1" smtClean="0">
                <a:sym typeface="Monotype Sorts" pitchFamily="-84" charset="2"/>
              </a:rPr>
              <a:t>I, </a:t>
            </a:r>
            <a:endParaRPr lang="en-US" altLang="en-US" i="1" dirty="0">
              <a:sym typeface="Monotype Sorts" pitchFamily="-84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smtClean="0">
                <a:sym typeface="Monotype Sorts" pitchFamily="-84" charset="2"/>
              </a:rPr>
              <a:t>    and augmenting of </a:t>
            </a:r>
            <a:r>
              <a:rPr lang="en-US" altLang="en-US" i="1" smtClean="0">
                <a:sym typeface="Iconic Symbols Ext"/>
              </a:rPr>
              <a:t>CG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H </a:t>
            </a:r>
            <a:r>
              <a:rPr lang="en-US" altLang="en-US" smtClean="0">
                <a:sym typeface="Monotype Sorts" pitchFamily="-84" charset="2"/>
              </a:rPr>
              <a:t>to infer</a:t>
            </a:r>
            <a:r>
              <a:rPr lang="en-US" altLang="en-US" i="1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Iconic Symbols Ext"/>
              </a:rPr>
              <a:t>CGI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i="1" smtClean="0">
                <a:sym typeface="Monotype Sorts" pitchFamily="-84" charset="2"/>
              </a:rPr>
              <a:t>HI, </a:t>
            </a:r>
            <a:endParaRPr lang="en-US" altLang="en-US" i="1" dirty="0">
              <a:sym typeface="Monotype Sorts" pitchFamily="-84" charset="2"/>
            </a:endParaRP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smtClean="0">
                <a:sym typeface="Monotype Sorts" pitchFamily="-84" charset="2"/>
              </a:rPr>
              <a:t>                         </a:t>
            </a:r>
            <a:r>
              <a:rPr lang="en-US" altLang="en-US" smtClean="0">
                <a:sym typeface="Monotype Sorts" pitchFamily="-84" charset="2"/>
              </a:rPr>
              <a:t>and then transitivity</a:t>
            </a: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mtClean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smtClean="0"/>
              <a:t>         F </a:t>
            </a:r>
            <a:r>
              <a:rPr lang="en-US" altLang="en-US" baseline="30000" smtClean="0"/>
              <a:t>+</a:t>
            </a:r>
            <a:r>
              <a:rPr lang="en-US" altLang="en-US" smtClean="0"/>
              <a:t> = </a:t>
            </a:r>
            <a:r>
              <a:rPr lang="en-US" altLang="en-US" i="1" smtClean="0"/>
              <a:t>F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mtClean="0"/>
              <a:t>    </a:t>
            </a:r>
            <a:r>
              <a:rPr lang="en-US" altLang="en-US" b="1" smtClean="0"/>
              <a:t>repeat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mtClean="0"/>
              <a:t>	</a:t>
            </a:r>
            <a:r>
              <a:rPr lang="en-US" altLang="en-US" b="1" smtClean="0"/>
              <a:t>for each</a:t>
            </a:r>
            <a:r>
              <a:rPr lang="en-US" altLang="en-US" smtClean="0"/>
              <a:t> functional dependency </a:t>
            </a:r>
            <a:r>
              <a:rPr lang="en-US" altLang="en-US" i="1" smtClean="0"/>
              <a:t>f</a:t>
            </a:r>
            <a:r>
              <a:rPr lang="en-US" altLang="en-US" smtClean="0"/>
              <a:t> in </a:t>
            </a:r>
            <a:r>
              <a:rPr lang="en-US" altLang="en-US" i="1" smtClean="0"/>
              <a:t>F</a:t>
            </a:r>
            <a:r>
              <a:rPr lang="en-US" altLang="en-US" baseline="30000" smtClean="0"/>
              <a:t>+</a:t>
            </a:r>
            <a:r>
              <a:rPr lang="en-US" altLang="en-US" baseline="30000"/>
              <a:t/>
            </a:r>
            <a:br>
              <a:rPr lang="en-US" altLang="en-US" baseline="30000"/>
            </a:br>
            <a:r>
              <a:rPr lang="en-US" altLang="en-US" baseline="30000" smtClean="0"/>
              <a:t>	</a:t>
            </a:r>
            <a:r>
              <a:rPr lang="en-US" altLang="en-US" smtClean="0"/>
              <a:t>       apply reflexivity and augmentation rules on </a:t>
            </a:r>
            <a:r>
              <a:rPr lang="en-US" altLang="en-US" i="1" smtClean="0"/>
              <a:t>f</a:t>
            </a:r>
            <a:r>
              <a:rPr lang="en-US" altLang="en-US" i="1"/>
              <a:t/>
            </a:r>
            <a:br>
              <a:rPr lang="en-US" altLang="en-US" i="1"/>
            </a:br>
            <a:r>
              <a:rPr lang="en-US" altLang="en-US" i="1" smtClean="0"/>
              <a:t>	       </a:t>
            </a:r>
            <a:r>
              <a:rPr lang="en-US" altLang="en-US" smtClean="0"/>
              <a:t>add the resulting functional dependencies to </a:t>
            </a:r>
            <a:r>
              <a:rPr lang="en-US" altLang="en-US" i="1" smtClean="0"/>
              <a:t>F </a:t>
            </a:r>
            <a:r>
              <a:rPr lang="en-US" altLang="en-US" baseline="30000" smtClean="0"/>
              <a:t>+</a:t>
            </a:r>
            <a:r>
              <a:rPr lang="en-US" altLang="en-US" baseline="30000"/>
              <a:t/>
            </a:r>
            <a:br>
              <a:rPr lang="en-US" altLang="en-US" baseline="30000"/>
            </a:br>
            <a:r>
              <a:rPr lang="en-US" altLang="en-US" baseline="30000" smtClean="0"/>
              <a:t>	</a:t>
            </a:r>
            <a:r>
              <a:rPr lang="en-US" altLang="en-US" b="1" smtClean="0"/>
              <a:t>for each </a:t>
            </a:r>
            <a:r>
              <a:rPr lang="en-US" altLang="en-US" smtClean="0"/>
              <a:t>pair of functional dependencies </a:t>
            </a:r>
            <a:r>
              <a:rPr lang="en-US" altLang="en-US" i="1" smtClean="0"/>
              <a:t>f</a:t>
            </a:r>
            <a:r>
              <a:rPr lang="en-US" altLang="en-US" baseline="-25000" smtClean="0"/>
              <a:t>1</a:t>
            </a:r>
            <a:r>
              <a:rPr lang="en-US" altLang="en-US" smtClean="0"/>
              <a:t>and </a:t>
            </a:r>
            <a:r>
              <a:rPr lang="en-US" altLang="en-US" i="1" smtClean="0"/>
              <a:t>f</a:t>
            </a:r>
            <a:r>
              <a:rPr lang="en-US" altLang="en-US" baseline="-25000" smtClean="0"/>
              <a:t>2</a:t>
            </a:r>
            <a:r>
              <a:rPr lang="en-US" altLang="en-US" smtClean="0"/>
              <a:t> in </a:t>
            </a:r>
            <a:r>
              <a:rPr lang="en-US" altLang="en-US" i="1" smtClean="0"/>
              <a:t>F </a:t>
            </a:r>
            <a:r>
              <a:rPr lang="en-US" altLang="en-US" baseline="30000" smtClean="0"/>
              <a:t>+</a:t>
            </a:r>
            <a:r>
              <a:rPr lang="en-US" altLang="en-US" baseline="30000"/>
              <a:t/>
            </a:r>
            <a:br>
              <a:rPr lang="en-US" altLang="en-US" baseline="30000"/>
            </a:br>
            <a:r>
              <a:rPr lang="en-US" altLang="en-US" baseline="30000" smtClean="0"/>
              <a:t>	</a:t>
            </a:r>
            <a:r>
              <a:rPr lang="en-US" altLang="en-US" smtClean="0"/>
              <a:t>       </a:t>
            </a:r>
            <a:r>
              <a:rPr lang="en-US" altLang="en-US" b="1" smtClean="0"/>
              <a:t>if</a:t>
            </a:r>
            <a:r>
              <a:rPr lang="en-US" altLang="en-US" smtClean="0"/>
              <a:t> </a:t>
            </a:r>
            <a:r>
              <a:rPr lang="en-US" altLang="en-US" i="1" smtClean="0"/>
              <a:t>f</a:t>
            </a:r>
            <a:r>
              <a:rPr lang="en-US" altLang="en-US" baseline="-25000" smtClean="0"/>
              <a:t>1</a:t>
            </a:r>
            <a:r>
              <a:rPr lang="en-US" altLang="en-US" smtClean="0"/>
              <a:t> and </a:t>
            </a:r>
            <a:r>
              <a:rPr lang="en-US" altLang="en-US" i="1" smtClean="0"/>
              <a:t>f</a:t>
            </a:r>
            <a:r>
              <a:rPr lang="en-US" altLang="en-US" baseline="-25000" smtClean="0"/>
              <a:t>2</a:t>
            </a:r>
            <a:r>
              <a:rPr lang="en-US" altLang="en-US" smtClean="0"/>
              <a:t> can be combined using transitivity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mtClean="0"/>
              <a:t>	             </a:t>
            </a:r>
            <a:r>
              <a:rPr lang="en-US" altLang="en-US" b="1" smtClean="0"/>
              <a:t>then</a:t>
            </a:r>
            <a:r>
              <a:rPr lang="en-US" altLang="en-US" smtClean="0"/>
              <a:t> add the resulting functional dependency to </a:t>
            </a:r>
            <a:r>
              <a:rPr lang="en-US" altLang="en-US" i="1" smtClean="0"/>
              <a:t>F </a:t>
            </a:r>
            <a:r>
              <a:rPr lang="en-US" altLang="en-US" baseline="30000" smtClean="0"/>
              <a:t>+</a:t>
            </a:r>
            <a:r>
              <a:rPr lang="en-US" altLang="en-US" baseline="30000"/>
              <a:t/>
            </a:r>
            <a:br>
              <a:rPr lang="en-US" altLang="en-US" baseline="30000"/>
            </a:br>
            <a:r>
              <a:rPr lang="en-US" altLang="en-US" baseline="30000" smtClean="0"/>
              <a:t>       </a:t>
            </a:r>
            <a:r>
              <a:rPr lang="en-US" altLang="en-US" b="1" smtClean="0"/>
              <a:t>until </a:t>
            </a:r>
            <a:r>
              <a:rPr lang="en-US" altLang="en-US" i="1" smtClean="0"/>
              <a:t>F </a:t>
            </a:r>
            <a:r>
              <a:rPr lang="en-US" altLang="en-US" baseline="30000" smtClean="0"/>
              <a:t>+</a:t>
            </a:r>
            <a:r>
              <a:rPr lang="en-US" altLang="en-US" smtClean="0"/>
              <a:t> does not change any further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smtClean="0"/>
              <a:t> NOTE</a:t>
            </a:r>
            <a:r>
              <a:rPr lang="en-US" altLang="en-US" smtClean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mtClean="0"/>
              <a:t>Given a set of attributes </a:t>
            </a:r>
            <a:r>
              <a:rPr lang="en-US" altLang="en-US" smtClean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smtClean="0"/>
              <a:t> define the </a:t>
            </a:r>
            <a:r>
              <a:rPr lang="en-US" altLang="en-US" b="1" i="1" smtClean="0">
                <a:solidFill>
                  <a:srgbClr val="002060"/>
                </a:solidFill>
              </a:rPr>
              <a:t>closure</a:t>
            </a:r>
            <a:r>
              <a:rPr lang="en-US" altLang="en-US" i="1" smtClean="0"/>
              <a:t> </a:t>
            </a:r>
            <a:r>
              <a:rPr lang="en-US" altLang="en-US" smtClean="0"/>
              <a:t>of </a:t>
            </a:r>
            <a:r>
              <a:rPr lang="en-US" altLang="en-US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b="1" smtClean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i="1" smtClean="0">
                <a:sym typeface="Greek Symbols"/>
              </a:rPr>
              <a:t>F</a:t>
            </a:r>
            <a:r>
              <a:rPr lang="en-US" altLang="en-US" smtClean="0">
                <a:sym typeface="Greek Symbols"/>
              </a:rPr>
              <a:t> (denoted by </a:t>
            </a:r>
            <a:r>
              <a:rPr lang="en-US" altLang="en-US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smtClean="0">
                <a:sym typeface="Greek Symbols"/>
              </a:rPr>
              <a:t>+</a:t>
            </a:r>
            <a:r>
              <a:rPr lang="en-US" altLang="en-US" smtClean="0">
                <a:sym typeface="Greek Symbols"/>
              </a:rPr>
              <a:t>) as the set of attributes that are functionally determined by </a:t>
            </a:r>
            <a:r>
              <a:rPr lang="en-US" altLang="en-US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mtClean="0">
                <a:sym typeface="Greek Symbols"/>
              </a:rPr>
              <a:t> under </a:t>
            </a:r>
            <a:r>
              <a:rPr lang="en-US" altLang="en-US" i="1" smtClean="0">
                <a:sym typeface="Greek Symbols"/>
              </a:rPr>
              <a:t>F</a:t>
            </a:r>
            <a:endParaRPr lang="en-US" altLang="en-US" i="1" dirty="0">
              <a:sym typeface="Greek Symbols"/>
            </a:endParaRP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smtClean="0">
                <a:sym typeface="Greek Symbols"/>
              </a:rPr>
              <a:t> Algorithm to compute </a:t>
            </a:r>
            <a:r>
              <a:rPr lang="en-US" altLang="en-US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smtClean="0">
                <a:sym typeface="Greek Symbols"/>
              </a:rPr>
              <a:t>+</a:t>
            </a:r>
            <a:r>
              <a:rPr lang="en-US" altLang="en-US" smtClean="0">
                <a:sym typeface="Greek Symbols"/>
              </a:rPr>
              <a:t>, the closure of </a:t>
            </a:r>
            <a:r>
              <a:rPr lang="en-US" altLang="en-US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mtClean="0">
                <a:sym typeface="Greek Symbols"/>
              </a:rPr>
              <a:t> under </a:t>
            </a:r>
            <a:r>
              <a:rPr lang="en-US" altLang="en-US" i="1" smtClean="0">
                <a:sym typeface="Greek Symbols"/>
              </a:rPr>
              <a:t>F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smtClean="0">
                <a:sym typeface="Greek Symbols"/>
              </a:rPr>
              <a:t>      	result </a:t>
            </a:r>
            <a:r>
              <a:rPr lang="en-US" altLang="en-US" smtClean="0">
                <a:sym typeface="Greek Symbols"/>
              </a:rPr>
              <a:t>:= </a:t>
            </a:r>
            <a:r>
              <a:rPr lang="en-US" altLang="en-US" smtClean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mtClean="0">
                <a:sym typeface="Greek Symbols"/>
              </a:rPr>
              <a:t>;</a:t>
            </a:r>
            <a:r>
              <a:rPr lang="en-US" altLang="en-US">
                <a:sym typeface="Greek Symbols"/>
              </a:rPr>
              <a:t/>
            </a:r>
            <a:br>
              <a:rPr lang="en-US" altLang="en-US">
                <a:sym typeface="Greek Symbols"/>
              </a:rPr>
            </a:br>
            <a:r>
              <a:rPr lang="en-US" altLang="en-US" smtClean="0">
                <a:sym typeface="Greek Symbols"/>
              </a:rPr>
              <a:t>	</a:t>
            </a:r>
            <a:r>
              <a:rPr lang="en-US" altLang="en-US" b="1" smtClean="0">
                <a:sym typeface="Greek Symbols"/>
              </a:rPr>
              <a:t>while</a:t>
            </a:r>
            <a:r>
              <a:rPr lang="en-US" altLang="en-US" smtClean="0">
                <a:sym typeface="Greek Symbols"/>
              </a:rPr>
              <a:t> (changes to </a:t>
            </a:r>
            <a:r>
              <a:rPr lang="en-US" altLang="en-US" i="1" smtClean="0">
                <a:sym typeface="Greek Symbols"/>
              </a:rPr>
              <a:t>result</a:t>
            </a:r>
            <a:r>
              <a:rPr lang="en-US" altLang="en-US" smtClean="0">
                <a:sym typeface="Greek Symbols"/>
              </a:rPr>
              <a:t>) </a:t>
            </a:r>
            <a:r>
              <a:rPr lang="en-US" altLang="en-US" b="1" smtClean="0">
                <a:sym typeface="Greek Symbols"/>
              </a:rPr>
              <a:t>do</a:t>
            </a:r>
            <a:r>
              <a:rPr lang="en-US" altLang="en-US" b="1">
                <a:sym typeface="Greek Symbols"/>
              </a:rPr>
              <a:t/>
            </a:r>
            <a:br>
              <a:rPr lang="en-US" altLang="en-US" b="1">
                <a:sym typeface="Greek Symbols"/>
              </a:rPr>
            </a:br>
            <a:r>
              <a:rPr lang="en-US" altLang="en-US" b="1" smtClean="0">
                <a:sym typeface="Greek Symbols"/>
              </a:rPr>
              <a:t>		for each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i="1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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b="1" smtClean="0">
                <a:sym typeface="Greek Symbols"/>
              </a:rPr>
              <a:t>in</a:t>
            </a:r>
            <a:r>
              <a:rPr lang="en-US" altLang="en-US" i="1" smtClean="0">
                <a:sym typeface="Greek Symbols"/>
              </a:rPr>
              <a:t> F</a:t>
            </a:r>
            <a:r>
              <a:rPr lang="en-US" altLang="en-US" b="1" smtClean="0">
                <a:sym typeface="Greek Symbols"/>
              </a:rPr>
              <a:t> do</a:t>
            </a:r>
            <a:r>
              <a:rPr lang="en-US" altLang="en-US" b="1">
                <a:sym typeface="Greek Symbols"/>
              </a:rPr>
              <a:t/>
            </a:r>
            <a:br>
              <a:rPr lang="en-US" altLang="en-US" b="1">
                <a:sym typeface="Greek Symbols"/>
              </a:rPr>
            </a:br>
            <a:r>
              <a:rPr lang="en-US" altLang="en-US" b="1" smtClean="0">
                <a:sym typeface="Greek Symbols"/>
              </a:rPr>
              <a:t>			begin</a:t>
            </a:r>
            <a:r>
              <a:rPr lang="en-US" altLang="en-US" b="1">
                <a:sym typeface="Greek Symbols"/>
              </a:rPr>
              <a:t/>
            </a:r>
            <a:br>
              <a:rPr lang="en-US" altLang="en-US" b="1">
                <a:sym typeface="Greek Symbols"/>
              </a:rPr>
            </a:br>
            <a:r>
              <a:rPr lang="en-US" altLang="en-US" b="1" smtClean="0">
                <a:sym typeface="Greek Symbols"/>
              </a:rPr>
              <a:t>				if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i="1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 </a:t>
            </a:r>
            <a:r>
              <a:rPr lang="en-US" altLang="en-US" i="1" smtClean="0">
                <a:sym typeface="Symbol" panose="05050102010706020507" pitchFamily="18" charset="2"/>
              </a:rPr>
              <a:t>result</a:t>
            </a:r>
            <a:r>
              <a:rPr lang="en-US" altLang="en-US" b="1" smtClean="0">
                <a:sym typeface="Symbol" panose="05050102010706020507" pitchFamily="18" charset="2"/>
              </a:rPr>
              <a:t> then </a:t>
            </a:r>
            <a:r>
              <a:rPr lang="en-US" altLang="en-US" i="1" smtClean="0">
                <a:sym typeface="Symbol" panose="05050102010706020507" pitchFamily="18" charset="2"/>
              </a:rPr>
              <a:t> result </a:t>
            </a:r>
            <a:r>
              <a:rPr lang="en-US" altLang="en-US" smtClean="0">
                <a:sym typeface="Symbol" panose="05050102010706020507" pitchFamily="18" charset="2"/>
              </a:rPr>
              <a:t>:= </a:t>
            </a:r>
            <a:r>
              <a:rPr lang="en-US" altLang="en-US" i="1" smtClean="0">
                <a:sym typeface="Symbol" panose="05050102010706020507" pitchFamily="18" charset="2"/>
              </a:rPr>
              <a:t>result </a:t>
            </a:r>
            <a:r>
              <a:rPr lang="en-US" altLang="en-US" smtClean="0">
                <a:sym typeface="Symbol" panose="05050102010706020507" pitchFamily="18" charset="2"/>
              </a:rPr>
              <a:t>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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>
                <a:sym typeface="Greek Symbols"/>
              </a:rPr>
              <a:t/>
            </a:r>
            <a:br>
              <a:rPr lang="en-US" altLang="en-US">
                <a:sym typeface="Greek Symbols"/>
              </a:rPr>
            </a:br>
            <a:r>
              <a:rPr lang="en-US" altLang="en-US" smtClean="0">
                <a:sym typeface="Greek Symbols"/>
              </a:rPr>
              <a:t>			</a:t>
            </a:r>
            <a:r>
              <a:rPr lang="en-US" altLang="en-US" b="1" smtClean="0">
                <a:sym typeface="Greek Symbols"/>
              </a:rPr>
              <a:t>end</a:t>
            </a: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smtClean="0"/>
              <a:t>R = (A, B, C, G, H, I)</a:t>
            </a:r>
            <a:endParaRPr lang="en-US" altLang="en-US" sz="1600" i="1" dirty="0"/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smtClean="0"/>
              <a:t>F = </a:t>
            </a:r>
            <a:r>
              <a:rPr lang="en-US" altLang="en-US" sz="1600" smtClean="0"/>
              <a:t>{</a:t>
            </a:r>
            <a:r>
              <a:rPr lang="en-US" altLang="en-US" sz="1600" i="1" smtClean="0">
                <a:sym typeface="Iconic Symbols Ext"/>
              </a:rPr>
              <a:t>A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B</a:t>
            </a:r>
            <a:r>
              <a:rPr lang="en-US" altLang="en-US" sz="1600" i="1">
                <a:sym typeface="Monotype Sorts" pitchFamily="-84" charset="2"/>
              </a:rPr>
              <a:t/>
            </a:r>
            <a:br>
              <a:rPr lang="en-US" altLang="en-US" sz="1600" i="1">
                <a:sym typeface="Monotype Sorts" pitchFamily="-84" charset="2"/>
              </a:rPr>
            </a:br>
            <a:r>
              <a:rPr lang="en-US" altLang="en-US" sz="1600" i="1" smtClean="0">
                <a:sym typeface="Monotype Sorts" pitchFamily="-84" charset="2"/>
              </a:rPr>
              <a:t>	</a:t>
            </a:r>
            <a:r>
              <a:rPr lang="en-US" altLang="en-US" sz="1600" i="1" smtClean="0">
                <a:sym typeface="Iconic Symbols Ext"/>
              </a:rPr>
              <a:t>A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C </a:t>
            </a:r>
            <a:r>
              <a:rPr lang="en-US" altLang="en-US" sz="1600" i="1">
                <a:sym typeface="Monotype Sorts" pitchFamily="-84" charset="2"/>
              </a:rPr>
              <a:t/>
            </a:r>
            <a:br>
              <a:rPr lang="en-US" altLang="en-US" sz="1600" i="1">
                <a:sym typeface="Monotype Sorts" pitchFamily="-84" charset="2"/>
              </a:rPr>
            </a:br>
            <a:r>
              <a:rPr lang="en-US" altLang="en-US" sz="1600" i="1" smtClean="0">
                <a:sym typeface="Monotype Sorts" pitchFamily="-84" charset="2"/>
              </a:rPr>
              <a:t>	</a:t>
            </a:r>
            <a:r>
              <a:rPr lang="en-US" altLang="en-US" sz="1600" i="1" smtClean="0">
                <a:sym typeface="Iconic Symbols Ext"/>
              </a:rPr>
              <a:t>CG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H</a:t>
            </a:r>
            <a:r>
              <a:rPr lang="en-US" altLang="en-US" sz="1600" i="1">
                <a:sym typeface="Monotype Sorts" pitchFamily="-84" charset="2"/>
              </a:rPr>
              <a:t/>
            </a:r>
            <a:br>
              <a:rPr lang="en-US" altLang="en-US" sz="1600" i="1">
                <a:sym typeface="Monotype Sorts" pitchFamily="-84" charset="2"/>
              </a:rPr>
            </a:br>
            <a:r>
              <a:rPr lang="en-US" altLang="en-US" sz="1600" i="1" smtClean="0">
                <a:sym typeface="Monotype Sorts" pitchFamily="-84" charset="2"/>
              </a:rPr>
              <a:t>	</a:t>
            </a:r>
            <a:r>
              <a:rPr lang="en-US" altLang="en-US" sz="1600" i="1" smtClean="0">
                <a:sym typeface="Iconic Symbols Ext"/>
              </a:rPr>
              <a:t>CG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I</a:t>
            </a:r>
            <a:r>
              <a:rPr lang="en-US" altLang="en-US" sz="1600" i="1">
                <a:sym typeface="Monotype Sorts" pitchFamily="-84" charset="2"/>
              </a:rPr>
              <a:t/>
            </a:r>
            <a:br>
              <a:rPr lang="en-US" altLang="en-US" sz="1600" i="1">
                <a:sym typeface="Monotype Sorts" pitchFamily="-84" charset="2"/>
              </a:rPr>
            </a:br>
            <a:r>
              <a:rPr lang="en-US" altLang="en-US" sz="1600" i="1" smtClean="0">
                <a:sym typeface="Monotype Sorts" pitchFamily="-84" charset="2"/>
              </a:rPr>
              <a:t>	</a:t>
            </a:r>
            <a:r>
              <a:rPr lang="en-US" altLang="en-US" sz="1600" i="1" smtClean="0">
                <a:sym typeface="Iconic Symbols Ext"/>
              </a:rPr>
              <a:t>B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H</a:t>
            </a:r>
            <a:r>
              <a:rPr lang="en-US" altLang="en-US" sz="1600" smtClean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MS LineDraw"/>
              </a:rPr>
              <a:t>(</a:t>
            </a:r>
            <a:r>
              <a:rPr lang="en-US" altLang="en-US" sz="1600" i="1" smtClean="0">
                <a:sym typeface="MS LineDraw"/>
              </a:rPr>
              <a:t>AG)</a:t>
            </a:r>
            <a:r>
              <a:rPr lang="en-US" altLang="en-US" sz="1600" baseline="30000" smtClean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MS LineDraw"/>
              </a:rPr>
              <a:t>1.	</a:t>
            </a:r>
            <a:r>
              <a:rPr lang="en-US" altLang="en-US" sz="1600" i="1" smtClean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MS LineDraw"/>
              </a:rPr>
              <a:t>2.	</a:t>
            </a:r>
            <a:r>
              <a:rPr lang="en-US" altLang="en-US" sz="1600" i="1" smtClean="0">
                <a:sym typeface="MS LineDraw"/>
              </a:rPr>
              <a:t>result = ABCG	(A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C </a:t>
            </a:r>
            <a:r>
              <a:rPr lang="en-US" altLang="en-US" sz="1600" smtClean="0">
                <a:sym typeface="Monotype Sorts" pitchFamily="-84" charset="2"/>
              </a:rPr>
              <a:t>and </a:t>
            </a:r>
            <a:r>
              <a:rPr lang="en-US" altLang="en-US" sz="1600" i="1" smtClean="0">
                <a:sym typeface="Monotype Sorts" pitchFamily="-84" charset="2"/>
              </a:rPr>
              <a:t>A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i="1" smtClean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Symbol" panose="05050102010706020507" pitchFamily="18" charset="2"/>
              </a:rPr>
              <a:t>3.	</a:t>
            </a:r>
            <a:r>
              <a:rPr lang="en-US" altLang="en-US" sz="1600" i="1" smtClean="0">
                <a:sym typeface="MS LineDraw"/>
              </a:rPr>
              <a:t>result = ABCG</a:t>
            </a:r>
            <a:r>
              <a:rPr lang="en-US" altLang="en-US" sz="1600" i="1" smtClean="0">
                <a:sym typeface="Monotype Sorts" pitchFamily="-84" charset="2"/>
              </a:rPr>
              <a:t>H	(CG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H</a:t>
            </a:r>
            <a:r>
              <a:rPr lang="en-US" altLang="en-US" sz="1600" smtClean="0">
                <a:sym typeface="Monotype Sorts" pitchFamily="-84" charset="2"/>
              </a:rPr>
              <a:t> and </a:t>
            </a:r>
            <a:r>
              <a:rPr lang="en-US" altLang="en-US" sz="1600" i="1" smtClean="0">
                <a:sym typeface="Monotype Sorts" pitchFamily="-84" charset="2"/>
              </a:rPr>
              <a:t>CG </a:t>
            </a:r>
            <a:r>
              <a:rPr lang="en-US" altLang="en-US" sz="1600" smtClean="0">
                <a:sym typeface="Symbol" panose="05050102010706020507" pitchFamily="18" charset="2"/>
              </a:rPr>
              <a:t> </a:t>
            </a:r>
            <a:r>
              <a:rPr lang="en-US" altLang="en-US" sz="1600" i="1" smtClean="0">
                <a:sym typeface="Symbol" panose="05050102010706020507" pitchFamily="18" charset="2"/>
              </a:rPr>
              <a:t>AGBC)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Symbol" panose="05050102010706020507" pitchFamily="18" charset="2"/>
              </a:rPr>
              <a:t>4.	</a:t>
            </a:r>
            <a:r>
              <a:rPr lang="en-US" altLang="en-US" sz="1600" i="1" smtClean="0">
                <a:sym typeface="MS LineDraw"/>
              </a:rPr>
              <a:t>result = ABCG</a:t>
            </a:r>
            <a:r>
              <a:rPr lang="en-US" altLang="en-US" sz="1600" i="1" smtClean="0">
                <a:sym typeface="Monotype Sorts" pitchFamily="-84" charset="2"/>
              </a:rPr>
              <a:t>HI	(CG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I</a:t>
            </a:r>
            <a:r>
              <a:rPr lang="en-US" altLang="en-US" sz="1600" smtClean="0">
                <a:sym typeface="Monotype Sorts" pitchFamily="-84" charset="2"/>
              </a:rPr>
              <a:t> and </a:t>
            </a:r>
            <a:r>
              <a:rPr lang="en-US" altLang="en-US" sz="1600" i="1" smtClean="0">
                <a:sym typeface="Monotype Sorts" pitchFamily="-84" charset="2"/>
              </a:rPr>
              <a:t>CG </a:t>
            </a:r>
            <a:r>
              <a:rPr lang="en-US" altLang="en-US" sz="1600" smtClean="0">
                <a:sym typeface="Symbol" panose="05050102010706020507" pitchFamily="18" charset="2"/>
              </a:rPr>
              <a:t> </a:t>
            </a:r>
            <a:r>
              <a:rPr lang="en-US" altLang="en-US" sz="1600" i="1" smtClean="0">
                <a:sym typeface="Symbol" panose="05050102010706020507" pitchFamily="18" charset="2"/>
              </a:rPr>
              <a:t>AGBCH)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Symbol" panose="05050102010706020507" pitchFamily="18" charset="2"/>
              </a:rPr>
              <a:t>Is </a:t>
            </a:r>
            <a:r>
              <a:rPr lang="en-US" altLang="en-US" sz="1600" i="1" smtClean="0">
                <a:sym typeface="Symbol" panose="05050102010706020507" pitchFamily="18" charset="2"/>
              </a:rPr>
              <a:t>AG</a:t>
            </a:r>
            <a:r>
              <a:rPr lang="en-US" altLang="en-US" sz="1600" smtClean="0">
                <a:sym typeface="Symbol" panose="05050102010706020507" pitchFamily="18" charset="2"/>
              </a:rPr>
              <a:t> a candidate key?  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Symbol" panose="05050102010706020507" pitchFamily="18" charset="2"/>
              </a:rPr>
              <a:t>Is AG a super key?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Symbol" panose="05050102010706020507" pitchFamily="18" charset="2"/>
              </a:rPr>
              <a:t>Does </a:t>
            </a:r>
            <a:r>
              <a:rPr lang="en-US" altLang="en-US" sz="1600" i="1" smtClean="0">
                <a:sym typeface="Symbol" panose="05050102010706020507" pitchFamily="18" charset="2"/>
              </a:rPr>
              <a:t>AG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R? == </a:t>
            </a:r>
            <a:r>
              <a:rPr lang="en-US" altLang="en-US" sz="1600" smtClean="0">
                <a:sym typeface="Monotype Sorts" pitchFamily="-84" charset="2"/>
              </a:rPr>
              <a:t>Is </a:t>
            </a:r>
            <a:r>
              <a:rPr lang="en-US" altLang="en-US" sz="1600" smtClean="0">
                <a:sym typeface="Symbol" panose="05050102010706020507" pitchFamily="18" charset="2"/>
              </a:rPr>
              <a:t>R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smtClean="0">
                <a:sym typeface="Symbol" panose="05050102010706020507" pitchFamily="18" charset="2"/>
              </a:rPr>
              <a:t> </a:t>
            </a:r>
            <a:r>
              <a:rPr lang="en-US" altLang="en-US" sz="1600" smtClean="0">
                <a:sym typeface="Monotype Sorts" pitchFamily="-84" charset="2"/>
              </a:rPr>
              <a:t>(AG)</a:t>
            </a:r>
            <a:r>
              <a:rPr lang="en-US" altLang="en-US" sz="1600" baseline="30000" smtClean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Monotype Sorts" pitchFamily="-84" charset="2"/>
              </a:rPr>
              <a:t>Is any subset of AG a superkey?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Monotype Sorts" pitchFamily="-84" charset="2"/>
              </a:rPr>
              <a:t>Does </a:t>
            </a:r>
            <a:r>
              <a:rPr lang="en-US" altLang="en-US" sz="1600" i="1" smtClean="0">
                <a:sym typeface="Monotype Sorts" pitchFamily="-84" charset="2"/>
              </a:rPr>
              <a:t>A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R</a:t>
            </a:r>
            <a:r>
              <a:rPr lang="en-US" altLang="en-US" sz="1600" smtClean="0">
                <a:sym typeface="Monotype Sorts" pitchFamily="-84" charset="2"/>
              </a:rPr>
              <a:t>? </a:t>
            </a:r>
            <a:r>
              <a:rPr lang="en-US" altLang="en-US" sz="1600" i="1" smtClean="0">
                <a:sym typeface="Monotype Sorts" pitchFamily="-84" charset="2"/>
              </a:rPr>
              <a:t>== </a:t>
            </a:r>
            <a:r>
              <a:rPr lang="en-US" altLang="en-US" sz="1600" smtClean="0">
                <a:sym typeface="Monotype Sorts" pitchFamily="-84" charset="2"/>
              </a:rPr>
              <a:t>Is </a:t>
            </a:r>
            <a:r>
              <a:rPr lang="en-US" altLang="en-US" sz="1600" smtClean="0">
                <a:sym typeface="Symbol" panose="05050102010706020507" pitchFamily="18" charset="2"/>
              </a:rPr>
              <a:t>R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smtClean="0">
                <a:sym typeface="Symbol" panose="05050102010706020507" pitchFamily="18" charset="2"/>
              </a:rPr>
              <a:t> </a:t>
            </a:r>
            <a:r>
              <a:rPr lang="en-US" altLang="en-US" sz="1600" smtClean="0">
                <a:sym typeface="Monotype Sorts" pitchFamily="-84" charset="2"/>
              </a:rPr>
              <a:t>(A)</a:t>
            </a:r>
            <a:r>
              <a:rPr lang="en-US" altLang="en-US" sz="1600" baseline="30000" smtClean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Monotype Sorts" pitchFamily="-84" charset="2"/>
              </a:rPr>
              <a:t>Does </a:t>
            </a:r>
            <a:r>
              <a:rPr lang="en-US" altLang="en-US" sz="1600" i="1" smtClean="0">
                <a:sym typeface="Monotype Sorts" pitchFamily="-84" charset="2"/>
              </a:rPr>
              <a:t>G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smtClean="0">
                <a:sym typeface="Symbol" panose="05050102010706020507" pitchFamily="18" charset="2"/>
              </a:rPr>
              <a:t></a:t>
            </a:r>
            <a:r>
              <a:rPr lang="en-US" altLang="en-US" sz="1600" smtClean="0">
                <a:sym typeface="Monotype Sorts" pitchFamily="-84" charset="2"/>
              </a:rPr>
              <a:t> </a:t>
            </a:r>
            <a:r>
              <a:rPr lang="en-US" altLang="en-US" sz="1600" i="1" smtClean="0">
                <a:sym typeface="Monotype Sorts" pitchFamily="-84" charset="2"/>
              </a:rPr>
              <a:t>R</a:t>
            </a:r>
            <a:r>
              <a:rPr lang="en-US" altLang="en-US" sz="1600" smtClean="0">
                <a:sym typeface="Monotype Sorts" pitchFamily="-84" charset="2"/>
              </a:rPr>
              <a:t>? == Is </a:t>
            </a:r>
            <a:r>
              <a:rPr lang="en-US" altLang="en-US" sz="1600" smtClean="0">
                <a:sym typeface="Symbol" panose="05050102010706020507" pitchFamily="18" charset="2"/>
              </a:rPr>
              <a:t>R  </a:t>
            </a:r>
            <a:r>
              <a:rPr lang="en-US" altLang="en-US" sz="1600" smtClean="0">
                <a:sym typeface="Monotype Sorts" pitchFamily="-84" charset="2"/>
              </a:rPr>
              <a:t>(G)</a:t>
            </a:r>
            <a:r>
              <a:rPr lang="en-US" altLang="en-US" sz="1600" baseline="30000" smtClean="0">
                <a:sym typeface="Monotype Sorts" pitchFamily="-84" charset="2"/>
              </a:rPr>
              <a:t>+ </a:t>
            </a:r>
            <a:endParaRPr lang="en-US" altLang="en-US" sz="1600" baseline="300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smtClean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smtClean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/>
              <a:t>Testing for superkey:</a:t>
            </a: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mtClean="0"/>
              <a:t>To test if </a:t>
            </a:r>
            <a:r>
              <a:rPr lang="en-US" altLang="en-US" smtClean="0">
                <a:sym typeface="Symbol" panose="05050102010706020507" pitchFamily="18" charset="2"/>
              </a:rPr>
              <a:t> is a superkey, we compute </a:t>
            </a:r>
            <a:r>
              <a:rPr lang="en-US" altLang="en-US" baseline="30000" smtClean="0">
                <a:sym typeface="Symbol" panose="05050102010706020507" pitchFamily="18" charset="2"/>
              </a:rPr>
              <a:t>+,</a:t>
            </a:r>
            <a:r>
              <a:rPr lang="en-US" altLang="en-US" smtClean="0">
                <a:sym typeface="Symbol" panose="05050102010706020507" pitchFamily="18" charset="2"/>
              </a:rPr>
              <a:t> and check if </a:t>
            </a:r>
            <a:r>
              <a:rPr lang="en-US" altLang="en-US" baseline="30000" smtClean="0">
                <a:sym typeface="Symbol" panose="05050102010706020507" pitchFamily="18" charset="2"/>
              </a:rPr>
              <a:t>+ </a:t>
            </a:r>
            <a:r>
              <a:rPr lang="en-US" altLang="en-US" smtClean="0">
                <a:sym typeface="Symbol" panose="05050102010706020507" pitchFamily="18" charset="2"/>
              </a:rPr>
              <a:t>contains all attributes of </a:t>
            </a:r>
            <a:r>
              <a:rPr lang="en-US" altLang="en-US" i="1" smtClean="0">
                <a:sym typeface="Symbol" panose="05050102010706020507" pitchFamily="18" charset="2"/>
              </a:rPr>
              <a:t>R</a:t>
            </a:r>
            <a:r>
              <a:rPr lang="en-US" altLang="en-US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>
                <a:sym typeface="Symbol" panose="05050102010706020507" pitchFamily="18" charset="2"/>
              </a:rPr>
              <a:t>Testing functional dependencies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mtClean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smtClean="0">
                <a:sym typeface="Symbol" panose="05050102010706020507" pitchFamily="18" charset="2"/>
              </a:rPr>
              <a:t>F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  <a:r>
              <a:rPr lang="en-US" altLang="en-US" smtClean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  <a:r>
              <a:rPr lang="en-US" altLang="en-US" smtClean="0">
                <a:sym typeface="Symbol" panose="05050102010706020507" pitchFamily="18" charset="2"/>
              </a:rPr>
              <a:t>.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mtClean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smtClean="0">
                <a:sym typeface="Symbol" panose="05050102010706020507" pitchFamily="18" charset="2"/>
              </a:rPr>
              <a:t>+ </a:t>
            </a:r>
            <a:r>
              <a:rPr lang="en-US" altLang="en-US" smtClean="0">
                <a:sym typeface="Symbol" panose="05050102010706020507" pitchFamily="18" charset="2"/>
              </a:rPr>
              <a:t>by using attribute closure, and then check if it contains .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mtClean="0">
                <a:sym typeface="Symbol" panose="05050102010706020507" pitchFamily="18" charset="2"/>
              </a:rPr>
              <a:t>Is a simple and cheap test, and very useful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mtClean="0">
                <a:sym typeface="Symbol" panose="05050102010706020507" pitchFamily="18" charset="2"/>
              </a:rPr>
              <a:t>Computing closure of F</a:t>
            </a:r>
            <a:endParaRPr lang="en-US" altLang="en-US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mtClean="0">
                <a:sym typeface="Symbol" panose="05050102010706020507" pitchFamily="18" charset="2"/>
              </a:rPr>
              <a:t>For each   </a:t>
            </a:r>
            <a:r>
              <a:rPr lang="en-US" altLang="en-US" i="1" smtClean="0">
                <a:sym typeface="Symbol" panose="05050102010706020507" pitchFamily="18" charset="2"/>
              </a:rPr>
              <a:t>R, </a:t>
            </a:r>
            <a:r>
              <a:rPr lang="en-US" altLang="en-US" smtClean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  <a:r>
              <a:rPr lang="en-US" altLang="en-US" smtClean="0">
                <a:sym typeface="Symbol" panose="05050102010706020507" pitchFamily="18" charset="2"/>
              </a:rPr>
              <a:t>, and for each </a:t>
            </a:r>
            <a:r>
              <a:rPr lang="en-US" altLang="en-US" i="1" smtClean="0">
                <a:sym typeface="Symbol" panose="05050102010706020507" pitchFamily="18" charset="2"/>
              </a:rPr>
              <a:t>S</a:t>
            </a:r>
            <a:r>
              <a:rPr lang="en-US" altLang="en-US" smtClean="0">
                <a:sym typeface="Symbol" panose="05050102010706020507" pitchFamily="18" charset="2"/>
              </a:rPr>
              <a:t>  </a:t>
            </a:r>
            <a:r>
              <a:rPr lang="en-US" altLang="en-US" baseline="30000" smtClean="0">
                <a:sym typeface="Symbol" panose="05050102010706020507" pitchFamily="18" charset="2"/>
              </a:rPr>
              <a:t>+</a:t>
            </a:r>
            <a:r>
              <a:rPr lang="en-US" altLang="en-US" smtClean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smtClean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smtClean="0">
                <a:sym typeface="Monotype Sorts" pitchFamily="-84" charset="2"/>
              </a:rPr>
              <a:t>Remove from the right side</a:t>
            </a:r>
            <a:r>
              <a:rPr lang="en-US" altLang="en-US" smtClean="0">
                <a:sym typeface="Monotype Sorts" pitchFamily="-84" charset="2"/>
              </a:rPr>
              <a:t>: </a:t>
            </a:r>
            <a:r>
              <a:rPr lang="en-US" altLang="en-US" smtClean="0">
                <a:sym typeface="Greek Symbols"/>
              </a:rPr>
              <a:t>Attribute </a:t>
            </a:r>
            <a:r>
              <a:rPr lang="en-US" altLang="en-US" i="1" smtClean="0">
                <a:sym typeface="Greek Symbols"/>
              </a:rPr>
              <a:t>A</a:t>
            </a:r>
            <a:r>
              <a:rPr lang="en-US" altLang="en-US" smtClean="0">
                <a:sym typeface="Greek Symbols"/>
              </a:rPr>
              <a:t> is </a:t>
            </a:r>
            <a:r>
              <a:rPr lang="en-US" altLang="en-US" b="1" smtClean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smtClean="0">
                <a:sym typeface="Greek Symbols"/>
              </a:rPr>
              <a:t> in </a:t>
            </a:r>
            <a:r>
              <a:rPr lang="en-US" altLang="en-US" smtClean="0">
                <a:sym typeface="Symbol" panose="05050102010706020507" pitchFamily="18" charset="2"/>
              </a:rPr>
              <a:t> if</a:t>
            </a:r>
            <a:endParaRPr lang="en-US" altLang="en-US" dirty="0">
              <a:sym typeface="Symbol" panose="05050102010706020507" pitchFamily="18" charset="2"/>
            </a:endParaRPr>
          </a:p>
          <a:p>
            <a:pPr lvl="2"/>
            <a:r>
              <a:rPr lang="en-US" altLang="en-US" i="1" smtClean="0">
                <a:sym typeface="Greek Symbols"/>
              </a:rPr>
              <a:t>A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 </a:t>
            </a:r>
            <a:r>
              <a:rPr lang="en-US" altLang="en-US" smtClean="0">
                <a:sym typeface="Greek Symbols"/>
              </a:rPr>
              <a:t> and </a:t>
            </a:r>
            <a:endParaRPr lang="en-US" altLang="en-US" dirty="0">
              <a:sym typeface="Greek Symbols"/>
            </a:endParaRPr>
          </a:p>
          <a:p>
            <a:pPr lvl="2"/>
            <a:r>
              <a:rPr lang="en-US" altLang="en-US" smtClean="0">
                <a:sym typeface="Greek Symbols"/>
              </a:rPr>
              <a:t>The set of functional dependencies    </a:t>
            </a:r>
            <a:endParaRPr lang="en-US" altLang="en-US" dirty="0">
              <a:sym typeface="Greek Symbols"/>
            </a:endParaRP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mtClean="0">
                <a:sym typeface="Greek Symbols"/>
              </a:rPr>
              <a:t>        (</a:t>
            </a:r>
            <a:r>
              <a:rPr lang="en-US" altLang="en-US" i="1" smtClean="0">
                <a:sym typeface="Greek Symbols"/>
              </a:rPr>
              <a:t>F</a:t>
            </a:r>
            <a:r>
              <a:rPr lang="en-US" altLang="en-US" smtClean="0">
                <a:sym typeface="Greek Symbols"/>
              </a:rPr>
              <a:t>  – {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smtClean="0">
                <a:sym typeface="Greek Symbols"/>
              </a:rPr>
              <a:t>}) </a:t>
            </a:r>
            <a:r>
              <a:rPr lang="en-US" altLang="en-US" smtClean="0">
                <a:sym typeface="Symbol" panose="05050102010706020507" pitchFamily="18" charset="2"/>
              </a:rPr>
              <a:t> {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i="1" smtClean="0">
                <a:sym typeface="Greek Symbols"/>
              </a:rPr>
              <a:t>(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i="1" smtClean="0">
                <a:sym typeface="Greek Symbols"/>
              </a:rPr>
              <a:t> </a:t>
            </a:r>
            <a:r>
              <a:rPr lang="en-US" altLang="en-US" smtClean="0">
                <a:sym typeface="Greek Symbols"/>
              </a:rPr>
              <a:t>– </a:t>
            </a:r>
            <a:r>
              <a:rPr lang="en-US" altLang="en-US" i="1" smtClean="0">
                <a:sym typeface="Greek Symbols"/>
              </a:rPr>
              <a:t>A</a:t>
            </a:r>
            <a:r>
              <a:rPr lang="en-US" altLang="en-US" smtClean="0">
                <a:sym typeface="Greek Symbols"/>
              </a:rPr>
              <a:t>)} logically implies </a:t>
            </a:r>
            <a:r>
              <a:rPr lang="en-US" altLang="en-US" i="1" smtClean="0">
                <a:sym typeface="Greek Symbols"/>
              </a:rPr>
              <a:t>F.</a:t>
            </a:r>
            <a:endParaRPr lang="en-US" altLang="en-US" i="1" dirty="0">
              <a:sym typeface="Greek Symbols"/>
            </a:endParaRPr>
          </a:p>
          <a:p>
            <a:r>
              <a:rPr lang="en-US" altLang="en-US" i="1" smtClean="0">
                <a:sym typeface="Greek Symbols"/>
              </a:rPr>
              <a:t>Note: </a:t>
            </a:r>
            <a:r>
              <a:rPr lang="en-US" altLang="en-US" smtClean="0">
                <a:sym typeface="Greek Symbols"/>
              </a:rPr>
              <a:t>implication in the opposite direction is trivial in each of the cases above, since a </a:t>
            </a:r>
            <a:r>
              <a:rPr lang="ja-JP" altLang="en-US" smtClean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smtClean="0">
                <a:sym typeface="Greek Symbols"/>
              </a:rPr>
              <a:t>stronger</a:t>
            </a:r>
            <a:r>
              <a:rPr lang="ja-JP" altLang="en-US" smtClean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smtClean="0">
                <a:sym typeface="Greek Symbols"/>
              </a:rPr>
              <a:t> functional dependency always implies a weaker one</a:t>
            </a:r>
            <a:endParaRPr lang="en-US" altLang="ja-JP" dirty="0">
              <a:sym typeface="Greek Symbol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smtClean="0"/>
              <a:t>Let </a:t>
            </a:r>
            <a:r>
              <a:rPr lang="en-US" altLang="en-US" i="1" smtClean="0"/>
              <a:t>F</a:t>
            </a:r>
            <a:r>
              <a:rPr lang="en-US" altLang="en-US" smtClean="0"/>
              <a:t> = {</a:t>
            </a:r>
            <a:r>
              <a:rPr lang="en-US" altLang="en-US" i="1" smtClean="0"/>
              <a:t>AB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CD</a:t>
            </a:r>
            <a:r>
              <a:rPr lang="en-US" altLang="en-US" smtClean="0"/>
              <a:t>,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E, E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</a:t>
            </a:r>
            <a:r>
              <a:rPr lang="en-US" altLang="en-US" smtClean="0"/>
              <a:t> }</a:t>
            </a:r>
            <a:endParaRPr lang="en-US" altLang="en-US" dirty="0"/>
          </a:p>
          <a:p>
            <a:r>
              <a:rPr lang="en-US" altLang="en-US" smtClean="0"/>
              <a:t>To check if </a:t>
            </a:r>
            <a:r>
              <a:rPr lang="en-US" altLang="en-US" i="1" smtClean="0"/>
              <a:t>C</a:t>
            </a:r>
            <a:r>
              <a:rPr lang="en-US" altLang="en-US" smtClean="0"/>
              <a:t> is extraneous in </a:t>
            </a:r>
            <a:r>
              <a:rPr lang="en-US" altLang="en-US" i="1" smtClean="0"/>
              <a:t>AB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i="1" smtClean="0"/>
              <a:t> CD, </a:t>
            </a:r>
            <a:r>
              <a:rPr lang="en-US" altLang="en-US" smtClean="0"/>
              <a:t>we:</a:t>
            </a:r>
            <a:endParaRPr lang="en-US" altLang="en-US" dirty="0"/>
          </a:p>
          <a:p>
            <a:pPr lvl="1"/>
            <a:r>
              <a:rPr lang="en-US" altLang="en-US" i="1" smtClean="0"/>
              <a:t> </a:t>
            </a:r>
            <a:r>
              <a:rPr lang="en-US" altLang="en-US" smtClean="0"/>
              <a:t>Compute the attribute closure of AB under </a:t>
            </a:r>
            <a:r>
              <a:rPr lang="en-US" altLang="en-US" i="1" smtClean="0"/>
              <a:t>F</a:t>
            </a:r>
            <a:r>
              <a:rPr lang="en-US" altLang="en-US" smtClean="0"/>
              <a:t>' = {</a:t>
            </a:r>
            <a:r>
              <a:rPr lang="en-US" altLang="en-US" i="1" smtClean="0"/>
              <a:t>AB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i="1" smtClean="0"/>
              <a:t> D,</a:t>
            </a:r>
            <a:r>
              <a:rPr lang="en-US" altLang="en-US" smtClean="0"/>
              <a:t>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E, E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C}</a:t>
            </a:r>
            <a:endParaRPr lang="en-US" altLang="en-US" i="1" dirty="0"/>
          </a:p>
          <a:p>
            <a:pPr lvl="1"/>
            <a:r>
              <a:rPr lang="en-US" altLang="en-US" smtClean="0"/>
              <a:t>The closure is </a:t>
            </a:r>
            <a:r>
              <a:rPr lang="en-US" altLang="en-US" i="1" smtClean="0"/>
              <a:t>ABCDE, </a:t>
            </a:r>
            <a:r>
              <a:rPr lang="en-US" altLang="en-US" smtClean="0"/>
              <a:t>which includes </a:t>
            </a:r>
            <a:r>
              <a:rPr lang="en-US" altLang="en-US" i="1" smtClean="0"/>
              <a:t>CD</a:t>
            </a:r>
            <a:endParaRPr lang="en-US" altLang="en-US" i="1" dirty="0"/>
          </a:p>
          <a:p>
            <a:pPr lvl="1"/>
            <a:r>
              <a:rPr lang="en-US" altLang="en-US" smtClean="0"/>
              <a:t>This implies tha</a:t>
            </a:r>
            <a:r>
              <a:rPr lang="en-US" altLang="en-US" i="1" smtClean="0"/>
              <a:t>t C </a:t>
            </a:r>
            <a:r>
              <a:rPr lang="en-US" altLang="en-US" smtClean="0"/>
              <a:t>is</a:t>
            </a:r>
            <a:r>
              <a:rPr lang="en-US" altLang="en-US" i="1" smtClean="0"/>
              <a:t> </a:t>
            </a:r>
            <a:r>
              <a:rPr lang="en-US" altLang="en-US" smtClean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smtClean="0">
                <a:sym typeface="Greek Symbols"/>
              </a:rPr>
              <a:t>F</a:t>
            </a:r>
            <a:r>
              <a:rPr lang="en-US" altLang="en-US" i="1" baseline="-25000" smtClean="0">
                <a:sym typeface="Greek Symbols"/>
              </a:rPr>
              <a:t>c</a:t>
            </a:r>
            <a:r>
              <a:rPr lang="en-US" altLang="en-US" baseline="-25000" smtClean="0">
                <a:sym typeface="Greek Symbols"/>
              </a:rPr>
              <a:t> </a:t>
            </a:r>
            <a:r>
              <a:rPr lang="en-US" altLang="en-US" smtClean="0">
                <a:sym typeface="Greek Symbols"/>
              </a:rPr>
              <a:t>logically implies all dependencies in </a:t>
            </a:r>
            <a:r>
              <a:rPr lang="en-US" altLang="en-US" i="1" smtClean="0">
                <a:sym typeface="Greek Symbols"/>
              </a:rPr>
              <a:t>F,</a:t>
            </a:r>
            <a:r>
              <a:rPr lang="en-US" altLang="en-US" smtClean="0">
                <a:sym typeface="Greek Symbols"/>
              </a:rPr>
              <a:t> and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ym typeface="Greek Symbols"/>
              </a:rPr>
              <a:t>No functional dependency in </a:t>
            </a:r>
            <a:r>
              <a:rPr lang="en-US" altLang="en-US" i="1" smtClean="0">
                <a:sym typeface="Greek Symbols"/>
              </a:rPr>
              <a:t>F</a:t>
            </a:r>
            <a:r>
              <a:rPr lang="en-US" altLang="en-US" i="1" baseline="-25000" smtClean="0">
                <a:sym typeface="Greek Symbols"/>
              </a:rPr>
              <a:t>c</a:t>
            </a:r>
            <a:r>
              <a:rPr lang="en-US" altLang="en-US" smtClean="0">
                <a:sym typeface="Greek Symbols"/>
              </a:rPr>
              <a:t> contains an extraneous attribute, and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ym typeface="Greek Symbols"/>
              </a:rPr>
              <a:t>Each left side of functional dependency in </a:t>
            </a:r>
            <a:r>
              <a:rPr lang="en-US" altLang="en-US" i="1" smtClean="0">
                <a:sym typeface="Greek Symbols"/>
              </a:rPr>
              <a:t>F</a:t>
            </a:r>
            <a:r>
              <a:rPr lang="en-US" altLang="en-US" i="1" baseline="-25000" smtClean="0">
                <a:sym typeface="Greek Symbols"/>
              </a:rPr>
              <a:t>c</a:t>
            </a:r>
            <a:r>
              <a:rPr lang="en-US" altLang="en-US" i="1" smtClean="0">
                <a:sym typeface="Greek Symbols"/>
              </a:rPr>
              <a:t> </a:t>
            </a:r>
            <a:r>
              <a:rPr lang="en-US" altLang="en-US" smtClean="0">
                <a:sym typeface="Greek Symbols"/>
              </a:rPr>
              <a:t>is unique. That is, there are no two dependencies in </a:t>
            </a:r>
            <a:r>
              <a:rPr lang="en-US" altLang="en-US" i="1" smtClean="0">
                <a:sym typeface="Greek Symbols"/>
              </a:rPr>
              <a:t>F</a:t>
            </a:r>
            <a:r>
              <a:rPr lang="en-US" altLang="en-US" i="1" baseline="-25000" smtClean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ym typeface="Greek Symbols"/>
              </a:rPr>
              <a:t>1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baseline="-25000" smtClean="0">
                <a:sym typeface="Greek Symbols"/>
              </a:rPr>
              <a:t>1</a:t>
            </a:r>
            <a:r>
              <a:rPr lang="en-US" altLang="en-US" smtClean="0">
                <a:sym typeface="Greek Symbols"/>
              </a:rPr>
              <a:t> and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ym typeface="Greek Symbols"/>
              </a:rPr>
              <a:t>2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</a:t>
            </a:r>
            <a:r>
              <a:rPr lang="en-US" altLang="en-US" baseline="-25000" smtClean="0">
                <a:sym typeface="Greek Symbols"/>
              </a:rPr>
              <a:t>2</a:t>
            </a:r>
            <a:r>
              <a:rPr lang="en-US" altLang="en-US" smtClean="0">
                <a:sym typeface="Greek Symbols"/>
              </a:rPr>
              <a:t> such that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ym typeface="Greek Symbols"/>
              </a:rPr>
              <a:t>1</a:t>
            </a:r>
            <a:r>
              <a:rPr lang="en-US" altLang="en-US" smtClean="0">
                <a:sym typeface="Greek Symbols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=</a:t>
            </a:r>
            <a:r>
              <a:rPr lang="en-US" altLang="en-US" smtClean="0">
                <a:sym typeface="Monotype Sorts" pitchFamily="-84" charset="2"/>
              </a:rPr>
              <a:t> </a:t>
            </a:r>
            <a:r>
              <a:rPr lang="en-US" altLang="en-US" smtClean="0">
                <a:sym typeface="Symbol" panose="05050102010706020507" pitchFamily="18" charset="2"/>
              </a:rPr>
              <a:t></a:t>
            </a:r>
            <a:r>
              <a:rPr lang="en-US" altLang="en-US" baseline="-25000" smtClean="0">
                <a:sym typeface="Greek Symbols"/>
              </a:rPr>
              <a:t>2</a:t>
            </a:r>
            <a:endParaRPr lang="en-US" altLang="en-US" baseline="-25000" dirty="0">
              <a:sym typeface="Greek Symbols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>
                <a:sym typeface="Greek Symbols"/>
              </a:rPr>
              <a:t> 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/>
            </a: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ym typeface="Greek Symbols"/>
              </a:rPr>
              <a:t>Note: Union rule may become applicable after some extraneous attributes have been deleted, so it has to be re-applied</a:t>
            </a: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/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</a:t>
            </a:r>
            <a:r>
              <a:rPr lang="en-US" altLang="en-US" sz="1700" u="sng" dirty="0"/>
              <a:t>have two employees with the same name</a:t>
            </a:r>
          </a:p>
          <a:p>
            <a:r>
              <a:rPr lang="en-US" altLang="en-US" sz="1700" dirty="0"/>
              <a:t>The next slide shows how we lose information -- we cannot </a:t>
            </a:r>
            <a:r>
              <a:rPr lang="en-US" altLang="en-US" sz="1700" u="sng" dirty="0"/>
              <a:t>reconstruct</a:t>
            </a:r>
            <a:r>
              <a:rPr lang="en-US" altLang="en-US" sz="1700" dirty="0"/>
              <a:t>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u="sng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u="sng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smtClean="0">
                <a:solidFill>
                  <a:srgbClr val="002060"/>
                </a:solidFill>
              </a:rPr>
              <a:t>Simplified test</a:t>
            </a:r>
            <a:r>
              <a:rPr lang="en-US" altLang="en-US" smtClean="0"/>
              <a:t>: To check if a relation schema </a:t>
            </a:r>
            <a:r>
              <a:rPr lang="en-US" altLang="en-US" i="1" smtClean="0"/>
              <a:t>R</a:t>
            </a:r>
            <a:r>
              <a:rPr lang="en-US" altLang="en-US" smtClean="0"/>
              <a:t> is in BCNF, it suffices to check only the dependencies in the given set </a:t>
            </a:r>
            <a:r>
              <a:rPr lang="en-US" altLang="en-US" i="1" smtClean="0"/>
              <a:t>F</a:t>
            </a:r>
            <a:r>
              <a:rPr lang="en-US" altLang="en-US" smtClean="0"/>
              <a:t> for violation of BCNF, rather than checking all dependencies in </a:t>
            </a:r>
            <a:r>
              <a:rPr lang="en-US" altLang="en-US" i="1" smtClean="0"/>
              <a:t>F</a:t>
            </a:r>
            <a:r>
              <a:rPr lang="en-US" altLang="en-US" baseline="30000" smtClean="0"/>
              <a:t>+</a:t>
            </a:r>
            <a:r>
              <a:rPr lang="en-US" altLang="en-US" smtClean="0"/>
              <a:t>.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If none of the dependencies in </a:t>
            </a:r>
            <a:r>
              <a:rPr lang="en-US" altLang="en-US" i="1" smtClean="0"/>
              <a:t>F</a:t>
            </a:r>
            <a:r>
              <a:rPr lang="en-US" altLang="en-US" smtClean="0"/>
              <a:t> causes a violation of BCNF, then none of the dependencies in </a:t>
            </a:r>
            <a:r>
              <a:rPr lang="en-US" altLang="en-US" i="1" smtClean="0"/>
              <a:t>F</a:t>
            </a:r>
            <a:r>
              <a:rPr lang="en-US" altLang="en-US" baseline="30000" smtClean="0"/>
              <a:t>+</a:t>
            </a:r>
            <a:r>
              <a:rPr lang="en-US" altLang="en-US" smtClean="0"/>
              <a:t> will cause a violation of BCNF either.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mtClean="0"/>
              <a:t>However, </a:t>
            </a:r>
            <a:r>
              <a:rPr lang="en-US" altLang="en-US" b="1" smtClean="0">
                <a:solidFill>
                  <a:srgbClr val="002060"/>
                </a:solidFill>
              </a:rPr>
              <a:t>simplified test </a:t>
            </a:r>
            <a:r>
              <a:rPr lang="en-US" altLang="en-US" smtClean="0"/>
              <a:t>using only F is incorrect when testing a relation in a decomposition of R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Consider </a:t>
            </a:r>
            <a:r>
              <a:rPr lang="en-US" altLang="en-US" i="1" smtClean="0"/>
              <a:t>R =</a:t>
            </a:r>
            <a:r>
              <a:rPr lang="en-US" altLang="en-US" smtClean="0"/>
              <a:t> (</a:t>
            </a:r>
            <a:r>
              <a:rPr lang="en-US" altLang="en-US" i="1" smtClean="0"/>
              <a:t>A, B, C, D, E</a:t>
            </a:r>
            <a:r>
              <a:rPr lang="en-US" altLang="en-US" smtClean="0"/>
              <a:t>), with </a:t>
            </a:r>
            <a:r>
              <a:rPr lang="en-US" altLang="en-US" i="1" smtClean="0"/>
              <a:t>F</a:t>
            </a:r>
            <a:r>
              <a:rPr lang="en-US" altLang="en-US" smtClean="0"/>
              <a:t> = { </a:t>
            </a:r>
            <a:r>
              <a:rPr lang="en-US" altLang="en-US" i="1" smtClean="0"/>
              <a:t>A </a:t>
            </a:r>
            <a:r>
              <a:rPr lang="en-US" altLang="en-US" i="1" smtClean="0">
                <a:sym typeface="Symbol" panose="05050102010706020507" pitchFamily="18" charset="2"/>
              </a:rPr>
              <a:t> </a:t>
            </a:r>
            <a:r>
              <a:rPr lang="en-US" altLang="en-US" i="1" smtClean="0"/>
              <a:t>B, BC </a:t>
            </a:r>
            <a:r>
              <a:rPr lang="en-US" altLang="en-US" i="1" smtClean="0">
                <a:sym typeface="Symbol" panose="05050102010706020507" pitchFamily="18" charset="2"/>
              </a:rPr>
              <a:t> D</a:t>
            </a:r>
            <a:r>
              <a:rPr lang="en-US" altLang="en-US" smtClean="0"/>
              <a:t>}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mtClean="0"/>
              <a:t>Decompose </a:t>
            </a:r>
            <a:r>
              <a:rPr lang="en-US" altLang="en-US" i="1" smtClean="0"/>
              <a:t>R</a:t>
            </a:r>
            <a:r>
              <a:rPr lang="en-US" altLang="en-US" smtClean="0"/>
              <a:t> into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1 </a:t>
            </a:r>
            <a:r>
              <a:rPr lang="en-US" altLang="en-US" smtClean="0"/>
              <a:t>=</a:t>
            </a:r>
            <a:r>
              <a:rPr lang="en-US" altLang="en-US" baseline="-25000" smtClean="0"/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A,B</a:t>
            </a:r>
            <a:r>
              <a:rPr lang="en-US" altLang="en-US" smtClean="0"/>
              <a:t>) and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 </a:t>
            </a:r>
            <a:r>
              <a:rPr lang="en-US" altLang="en-US" smtClean="0"/>
              <a:t>=</a:t>
            </a:r>
            <a:r>
              <a:rPr lang="en-US" altLang="en-US" baseline="-25000" smtClean="0"/>
              <a:t> </a:t>
            </a:r>
            <a:r>
              <a:rPr lang="en-US" altLang="en-US" smtClean="0"/>
              <a:t>(</a:t>
            </a:r>
            <a:r>
              <a:rPr lang="en-US" altLang="en-US" i="1" smtClean="0"/>
              <a:t>A,C,D, E</a:t>
            </a:r>
            <a:r>
              <a:rPr lang="en-US" altLang="en-US" smtClean="0"/>
              <a:t>)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mtClean="0"/>
              <a:t>Neither of the dependencies in </a:t>
            </a:r>
            <a:r>
              <a:rPr lang="en-US" altLang="en-US" i="1" smtClean="0"/>
              <a:t>F</a:t>
            </a:r>
            <a:r>
              <a:rPr lang="en-US" altLang="en-US" smtClean="0"/>
              <a:t> contain only attributes from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mtClean="0"/>
              <a:t> (</a:t>
            </a:r>
            <a:r>
              <a:rPr lang="en-US" altLang="en-US" i="1" smtClean="0"/>
              <a:t>A,C,D,E</a:t>
            </a:r>
            <a:r>
              <a:rPr lang="en-US" altLang="en-US" smtClean="0"/>
              <a:t>) so we might be mislead into thinking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 satisfies BCNF.  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smtClean="0"/>
              <a:t>In fact, dependency </a:t>
            </a:r>
            <a:r>
              <a:rPr lang="en-US" altLang="en-US" i="1" smtClean="0"/>
              <a:t>AC</a:t>
            </a:r>
            <a:r>
              <a:rPr lang="en-US" altLang="en-US" smtClean="0"/>
              <a:t> </a:t>
            </a:r>
            <a:r>
              <a:rPr lang="en-US" altLang="en-US" smtClean="0">
                <a:sym typeface="Symbol" panose="05050102010706020507" pitchFamily="18" charset="2"/>
              </a:rPr>
              <a:t></a:t>
            </a:r>
            <a:r>
              <a:rPr lang="en-US" altLang="en-US" smtClean="0"/>
              <a:t> </a:t>
            </a:r>
            <a:r>
              <a:rPr lang="en-US" altLang="en-US" i="1" smtClean="0"/>
              <a:t>D</a:t>
            </a:r>
            <a:r>
              <a:rPr lang="en-US" altLang="en-US" smtClean="0"/>
              <a:t> in </a:t>
            </a:r>
            <a:r>
              <a:rPr lang="en-US" altLang="en-US" i="1" smtClean="0"/>
              <a:t>F</a:t>
            </a:r>
            <a:r>
              <a:rPr lang="en-US" altLang="en-US" baseline="30000" smtClean="0"/>
              <a:t>+</a:t>
            </a:r>
            <a:r>
              <a:rPr lang="en-US" altLang="en-US" smtClean="0"/>
              <a:t> shows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 is not in BCNF.</a:t>
            </a:r>
            <a:r>
              <a:rPr lang="en-US" altLang="en-US" sz="1600" smtClean="0"/>
              <a:t> </a:t>
            </a:r>
            <a:endParaRPr lang="en-US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baseline="30000" dirty="0"/>
              <a:t/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mtClean="0"/>
              <a:t>A candidate key {</a:t>
            </a:r>
            <a:r>
              <a:rPr lang="en-US" altLang="en-US" i="1" smtClean="0"/>
              <a:t>course_id</a:t>
            </a:r>
            <a:r>
              <a:rPr lang="en-US" altLang="en-US" smtClean="0"/>
              <a:t>, </a:t>
            </a:r>
            <a:r>
              <a:rPr lang="en-US" altLang="en-US" i="1" smtClean="0"/>
              <a:t>sec_id</a:t>
            </a:r>
            <a:r>
              <a:rPr lang="en-US" altLang="en-US" smtClean="0"/>
              <a:t>, </a:t>
            </a:r>
            <a:r>
              <a:rPr lang="en-US" altLang="en-US" i="1" smtClean="0"/>
              <a:t>semester</a:t>
            </a:r>
            <a:r>
              <a:rPr lang="en-US" altLang="en-US" smtClean="0"/>
              <a:t>, </a:t>
            </a:r>
            <a:r>
              <a:rPr lang="en-US" altLang="en-US" i="1" smtClean="0"/>
              <a:t>year</a:t>
            </a:r>
            <a:r>
              <a:rPr lang="en-US" altLang="en-US" smtClean="0"/>
              <a:t>}.</a:t>
            </a:r>
            <a:endParaRPr lang="en-US" altLang="en-US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mtClean="0"/>
              <a:t>BCNF Decomposition: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smtClean="0"/>
              <a:t>course_id</a:t>
            </a:r>
            <a:r>
              <a:rPr lang="en-US" altLang="en-US" smtClean="0"/>
              <a:t>→ </a:t>
            </a:r>
            <a:r>
              <a:rPr lang="en-US" altLang="en-US" i="1" smtClean="0"/>
              <a:t>title</a:t>
            </a:r>
            <a:r>
              <a:rPr lang="en-US" altLang="en-US" smtClean="0"/>
              <a:t>,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credits  </a:t>
            </a:r>
            <a:r>
              <a:rPr lang="en-US" altLang="en-US" smtClean="0"/>
              <a:t>holds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mtClean="0"/>
              <a:t>but </a:t>
            </a:r>
            <a:r>
              <a:rPr lang="en-US" altLang="en-US" i="1" smtClean="0"/>
              <a:t>course_id </a:t>
            </a:r>
            <a:r>
              <a:rPr lang="en-US" altLang="en-US" smtClean="0"/>
              <a:t>is not a superkey.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smtClean="0"/>
              <a:t> We replace </a:t>
            </a:r>
            <a:r>
              <a:rPr lang="en-US" altLang="en-US" i="1" smtClean="0"/>
              <a:t>class </a:t>
            </a:r>
            <a:r>
              <a:rPr lang="en-US" altLang="en-US" smtClean="0"/>
              <a:t>by: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smtClean="0"/>
              <a:t>course</a:t>
            </a:r>
            <a:r>
              <a:rPr lang="en-US" altLang="en-US" smtClean="0"/>
              <a:t>(</a:t>
            </a:r>
            <a:r>
              <a:rPr lang="en-US" altLang="en-US" i="1" smtClean="0"/>
              <a:t>course_id</a:t>
            </a:r>
            <a:r>
              <a:rPr lang="en-US" altLang="en-US" smtClean="0"/>
              <a:t>, </a:t>
            </a:r>
            <a:r>
              <a:rPr lang="en-US" altLang="en-US" i="1" smtClean="0"/>
              <a:t>title</a:t>
            </a:r>
            <a:r>
              <a:rPr lang="en-US" altLang="en-US" smtClean="0"/>
              <a:t>, </a:t>
            </a:r>
            <a:r>
              <a:rPr lang="en-US" altLang="en-US" i="1" smtClean="0"/>
              <a:t>dept_name</a:t>
            </a:r>
            <a:r>
              <a:rPr lang="en-US" altLang="en-US" smtClean="0"/>
              <a:t>, </a:t>
            </a:r>
            <a:r>
              <a:rPr lang="en-US" altLang="en-US" i="1" smtClean="0"/>
              <a:t>credits</a:t>
            </a:r>
            <a:r>
              <a:rPr lang="en-US" altLang="en-US" smtClean="0"/>
              <a:t>)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smtClean="0"/>
              <a:t>class-1 </a:t>
            </a:r>
            <a:r>
              <a:rPr lang="en-US" altLang="en-US" smtClean="0"/>
              <a:t>(</a:t>
            </a:r>
            <a:r>
              <a:rPr lang="en-US" altLang="en-US" i="1" smtClean="0"/>
              <a:t>course_id</a:t>
            </a:r>
            <a:r>
              <a:rPr lang="en-US" altLang="en-US" smtClean="0"/>
              <a:t>, </a:t>
            </a:r>
            <a:r>
              <a:rPr lang="en-US" altLang="en-US" i="1" smtClean="0"/>
              <a:t>sec_id</a:t>
            </a:r>
            <a:r>
              <a:rPr lang="en-US" altLang="en-US" smtClean="0"/>
              <a:t>, </a:t>
            </a:r>
            <a:r>
              <a:rPr lang="en-US" altLang="en-US" i="1" smtClean="0"/>
              <a:t>semester</a:t>
            </a:r>
            <a:r>
              <a:rPr lang="en-US" altLang="en-US" smtClean="0"/>
              <a:t>, </a:t>
            </a:r>
            <a:r>
              <a:rPr lang="en-US" altLang="en-US" i="1" smtClean="0"/>
              <a:t>year</a:t>
            </a:r>
            <a:r>
              <a:rPr lang="en-US" altLang="en-US" smtClean="0"/>
              <a:t>, </a:t>
            </a:r>
            <a:r>
              <a:rPr lang="en-US" altLang="en-US" i="1" smtClean="0"/>
              <a:t>building</a:t>
            </a:r>
            <a:r>
              <a:rPr lang="en-US" altLang="en-US" smtClean="0"/>
              <a:t>,           </a:t>
            </a:r>
            <a:r>
              <a:rPr lang="en-US" altLang="en-US"/>
              <a:t/>
            </a:r>
            <a:br>
              <a:rPr lang="en-US" altLang="en-US"/>
            </a:br>
            <a:r>
              <a:rPr lang="en-US" altLang="en-US" smtClean="0"/>
              <a:t>             </a:t>
            </a:r>
            <a:r>
              <a:rPr lang="en-US" altLang="en-US" i="1" smtClean="0"/>
              <a:t>room_number, capacity</a:t>
            </a:r>
            <a:r>
              <a:rPr lang="en-US" altLang="en-US" smtClean="0"/>
              <a:t>, </a:t>
            </a:r>
            <a:r>
              <a:rPr lang="en-US" altLang="en-US" i="1" smtClean="0"/>
              <a:t>time_slot_id</a:t>
            </a:r>
            <a:r>
              <a:rPr lang="en-US" altLang="en-US" smtClean="0"/>
              <a:t>)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/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r>
              <a:rPr lang="en-US" altLang="en-US" dirty="0">
                <a:sym typeface="Greek Symbols"/>
              </a:rPr>
              <a:t/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  <a:extLst/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smtClean="0"/>
              <a:t>At end of for loop, detect and delete schemas, such as  </a:t>
            </a:r>
            <a:r>
              <a:rPr lang="en-US" altLang="en-US" smtClean="0">
                <a:sym typeface="Monotype Sorts" pitchFamily="-84" charset="2"/>
              </a:rPr>
              <a:t>(</a:t>
            </a:r>
            <a:r>
              <a:rPr lang="en-US" altLang="en-US" i="1" u="sng" smtClean="0"/>
              <a:t>employee_id</a:t>
            </a:r>
            <a:r>
              <a:rPr lang="en-US" altLang="en-US" i="1" smtClean="0"/>
              <a:t>, branch_name</a:t>
            </a:r>
            <a:r>
              <a:rPr lang="en-US" altLang="en-US" smtClean="0"/>
              <a:t>), which are subsets of other schemas</a:t>
            </a:r>
            <a:endParaRPr lang="en-US" altLang="en-US" dirty="0"/>
          </a:p>
          <a:p>
            <a:pPr lvl="1"/>
            <a:r>
              <a:rPr lang="en-US" altLang="en-US" smtClean="0"/>
              <a:t>result will not depend on the order in which FDs are considered</a:t>
            </a:r>
            <a:endParaRPr lang="en-US" altLang="en-US" dirty="0"/>
          </a:p>
          <a:p>
            <a:r>
              <a:rPr lang="en-US" altLang="en-US" smtClean="0"/>
              <a:t>The resultant simplified 3NF schema is: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smtClean="0">
                <a:sym typeface="Monotype Sorts" pitchFamily="-84" charset="2"/>
              </a:rPr>
              <a:t> 		   (</a:t>
            </a:r>
            <a:r>
              <a:rPr lang="en-US" altLang="en-US" i="1" smtClean="0"/>
              <a:t>customer_id, employee_id, type</a:t>
            </a:r>
            <a:r>
              <a:rPr lang="en-US" altLang="en-US" smtClean="0"/>
              <a:t>)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smtClean="0"/>
              <a:t>                (</a:t>
            </a:r>
            <a:r>
              <a:rPr lang="en-US" altLang="en-US" i="1" smtClean="0"/>
              <a:t>customer_id, branch_name, employee_id)</a:t>
            </a:r>
            <a:endParaRPr lang="en-US" altLang="en-US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r>
              <a:rPr lang="en-US" altLang="en-US" i="1" dirty="0">
                <a:sym typeface="Monotype Sorts" pitchFamily="-84" charset="2"/>
              </a:rPr>
              <a:t/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smtClean="0"/>
              <a:t>R</a:t>
            </a:r>
            <a:r>
              <a:rPr lang="en-US" altLang="en-US" smtClean="0"/>
              <a:t> =(</a:t>
            </a:r>
            <a:r>
              <a:rPr lang="en-US" altLang="en-US" i="1" smtClean="0"/>
              <a:t>A, B, C, G, H, I</a:t>
            </a:r>
            <a:r>
              <a:rPr lang="en-US" altLang="en-US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smtClean="0"/>
              <a:t>	F </a:t>
            </a:r>
            <a:r>
              <a:rPr lang="en-US" altLang="en-US" smtClean="0"/>
              <a:t>={ </a:t>
            </a:r>
            <a:r>
              <a:rPr lang="en-US" altLang="en-US" i="1" smtClean="0"/>
              <a:t>A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smtClean="0"/>
              <a:t>		B</a:t>
            </a:r>
            <a:r>
              <a:rPr lang="en-US" altLang="en-US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/>
              <a:t> </a:t>
            </a:r>
            <a:r>
              <a:rPr lang="en-US" altLang="en-US" i="1" smtClean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smtClean="0"/>
              <a:t>		CG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/>
              <a:t>H</a:t>
            </a:r>
            <a:r>
              <a:rPr lang="en-US" altLang="en-US" smtClean="0"/>
              <a:t> }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i="1" smtClean="0"/>
              <a:t>R</a:t>
            </a:r>
            <a:r>
              <a:rPr lang="en-US" altLang="en-US" smtClean="0"/>
              <a:t> is not in 4NF since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/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 and </a:t>
            </a:r>
            <a:r>
              <a:rPr lang="en-US" altLang="en-US" i="1" smtClean="0"/>
              <a:t>A</a:t>
            </a:r>
            <a:r>
              <a:rPr lang="en-US" altLang="en-US" smtClean="0"/>
              <a:t> is not a superkey for </a:t>
            </a:r>
            <a:r>
              <a:rPr lang="en-US" altLang="en-US" i="1" smtClean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mtClean="0"/>
              <a:t>Decomposition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	a)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= (</a:t>
            </a:r>
            <a:r>
              <a:rPr lang="en-US" altLang="en-US" i="1" smtClean="0"/>
              <a:t>A, B</a:t>
            </a:r>
            <a:r>
              <a:rPr lang="en-US" altLang="en-US" smtClean="0"/>
              <a:t>) 			(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1</a:t>
            </a:r>
            <a:r>
              <a:rPr lang="en-US" altLang="en-US" smtClean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	b)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2</a:t>
            </a:r>
            <a:r>
              <a:rPr lang="en-US" altLang="en-US" smtClean="0"/>
              <a:t> = (</a:t>
            </a:r>
            <a:r>
              <a:rPr lang="en-US" altLang="en-US" i="1" smtClean="0"/>
              <a:t>A, C, G, H, I</a:t>
            </a:r>
            <a:r>
              <a:rPr lang="en-US" altLang="en-US" smtClean="0"/>
              <a:t>)  		(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2</a:t>
            </a:r>
            <a:r>
              <a:rPr lang="en-US" altLang="en-US" smtClean="0"/>
              <a:t> is not in 4NF, decompose into R</a:t>
            </a:r>
            <a:r>
              <a:rPr lang="en-US" altLang="en-US" baseline="-25000" smtClean="0"/>
              <a:t>3 </a:t>
            </a:r>
            <a:r>
              <a:rPr lang="en-US" altLang="en-US" smtClean="0"/>
              <a:t>and R</a:t>
            </a:r>
            <a:r>
              <a:rPr lang="en-US" altLang="en-US" baseline="-25000" smtClean="0"/>
              <a:t>4</a:t>
            </a:r>
            <a:r>
              <a:rPr lang="en-US" altLang="en-US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	c) 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3</a:t>
            </a:r>
            <a:r>
              <a:rPr lang="en-US" altLang="en-US" smtClean="0"/>
              <a:t> = (</a:t>
            </a:r>
            <a:r>
              <a:rPr lang="en-US" altLang="en-US" i="1" smtClean="0"/>
              <a:t>C, G, H</a:t>
            </a:r>
            <a:r>
              <a:rPr lang="en-US" altLang="en-US" smtClean="0"/>
              <a:t>) 		(</a:t>
            </a:r>
            <a:r>
              <a:rPr lang="en-US" altLang="en-US" i="1" smtClean="0"/>
              <a:t>R</a:t>
            </a:r>
            <a:r>
              <a:rPr lang="en-US" altLang="en-US" baseline="-25000" smtClean="0"/>
              <a:t>3</a:t>
            </a:r>
            <a:r>
              <a:rPr lang="en-US" altLang="en-US" smtClean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	d)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4</a:t>
            </a:r>
            <a:r>
              <a:rPr lang="en-US" altLang="en-US" smtClean="0"/>
              <a:t> = (</a:t>
            </a:r>
            <a:r>
              <a:rPr lang="en-US" altLang="en-US" i="1" smtClean="0"/>
              <a:t>A, C, G, I</a:t>
            </a:r>
            <a:r>
              <a:rPr lang="en-US" altLang="en-US" smtClean="0"/>
              <a:t>)  		(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4</a:t>
            </a:r>
            <a:r>
              <a:rPr lang="en-US" altLang="en-US" smtClean="0"/>
              <a:t> is not in 4NF, decompose into R</a:t>
            </a:r>
            <a:r>
              <a:rPr lang="en-US" altLang="en-US" baseline="-25000" smtClean="0"/>
              <a:t>5 </a:t>
            </a:r>
            <a:r>
              <a:rPr lang="en-US" altLang="en-US" smtClean="0"/>
              <a:t>and R</a:t>
            </a:r>
            <a:r>
              <a:rPr lang="en-US" altLang="en-US" baseline="-25000" smtClean="0"/>
              <a:t>6</a:t>
            </a:r>
            <a:r>
              <a:rPr lang="en-US" altLang="en-US" smtClean="0"/>
              <a:t>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/>
              <a:t>B</a:t>
            </a:r>
            <a:r>
              <a:rPr lang="en-US" altLang="en-US" smtClean="0"/>
              <a:t> and </a:t>
            </a:r>
            <a:r>
              <a:rPr lang="en-US" altLang="en-US" i="1" smtClean="0"/>
              <a:t>B</a:t>
            </a:r>
            <a:r>
              <a:rPr lang="en-US" altLang="en-US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/>
              <a:t> </a:t>
            </a:r>
            <a:r>
              <a:rPr lang="en-US" altLang="en-US" i="1" smtClean="0"/>
              <a:t>HI </a:t>
            </a:r>
            <a:r>
              <a:rPr lang="en-US" altLang="en-US" i="1" smtClean="0">
                <a:sym typeface="Wingdings" panose="05000000000000000000" pitchFamily="2" charset="2"/>
              </a:rPr>
              <a:t>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/>
              <a:t>HI</a:t>
            </a:r>
            <a:r>
              <a:rPr lang="en-US" altLang="en-US" smtClean="0"/>
              <a:t>, (MVD transitivity), and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smtClean="0"/>
              <a:t>and hence </a:t>
            </a:r>
            <a:r>
              <a:rPr lang="en-US" altLang="en-US" i="1" smtClean="0"/>
              <a:t>A</a:t>
            </a:r>
            <a:r>
              <a:rPr lang="en-US" altLang="en-US" smtClean="0"/>
              <a:t> </a:t>
            </a:r>
            <a:r>
              <a:rPr lang="en-US" altLang="en-US" b="1" smtClean="0">
                <a:sym typeface="Symbol" panose="05050102010706020507" pitchFamily="18" charset="2"/>
              </a:rPr>
              <a:t></a:t>
            </a:r>
            <a:r>
              <a:rPr lang="en-US" altLang="en-US" smtClean="0">
                <a:sym typeface="Symbol" panose="05050102010706020507" pitchFamily="18" charset="2"/>
              </a:rPr>
              <a:t> </a:t>
            </a:r>
            <a:r>
              <a:rPr lang="en-US" altLang="en-US" i="1" smtClean="0"/>
              <a:t>I (MVD restriction to R</a:t>
            </a:r>
            <a:r>
              <a:rPr lang="en-US" altLang="en-US" i="1" baseline="-25000" smtClean="0"/>
              <a:t>4</a:t>
            </a:r>
            <a:r>
              <a:rPr lang="en-US" altLang="en-US" i="1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	e)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5</a:t>
            </a:r>
            <a:r>
              <a:rPr lang="en-US" altLang="en-US" smtClean="0"/>
              <a:t> = (</a:t>
            </a:r>
            <a:r>
              <a:rPr lang="en-US" altLang="en-US" i="1" smtClean="0"/>
              <a:t>A, I</a:t>
            </a:r>
            <a:r>
              <a:rPr lang="en-US" altLang="en-US" smtClean="0"/>
              <a:t>)  			(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5</a:t>
            </a:r>
            <a:r>
              <a:rPr lang="en-US" altLang="en-US" smtClean="0"/>
              <a:t> is in 4NF)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mtClean="0"/>
              <a:t>	f)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6</a:t>
            </a:r>
            <a:r>
              <a:rPr lang="en-US" altLang="en-US" smtClean="0"/>
              <a:t> = (A, C, G)  		(R</a:t>
            </a:r>
            <a:r>
              <a:rPr lang="en-US" altLang="en-US" baseline="-25000" smtClean="0"/>
              <a:t>6</a:t>
            </a:r>
            <a:r>
              <a:rPr lang="en-US" altLang="en-US" smtClean="0"/>
              <a:t> is in  4NF)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8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95116</TotalTime>
  <Words>5917</Words>
  <Application>Microsoft Office PowerPoint</Application>
  <PresentationFormat>On-screen Show (4:3)</PresentationFormat>
  <Paragraphs>903</Paragraphs>
  <Slides>103</Slides>
  <Notes>102</Notes>
  <HiddenSlides>4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  <vt:variant>
        <vt:lpstr>Custom Shows</vt:lpstr>
      </vt:variant>
      <vt:variant>
        <vt:i4>1</vt:i4>
      </vt:variant>
    </vt:vector>
  </HeadingPairs>
  <TitlesOfParts>
    <vt:vector size="118" baseType="lpstr">
      <vt:lpstr>MS PGothic</vt:lpstr>
      <vt:lpstr>MS PGothic</vt:lpstr>
      <vt:lpstr>Arial</vt:lpstr>
      <vt:lpstr>Greek Symbols</vt:lpstr>
      <vt:lpstr>Helvetica</vt:lpstr>
      <vt:lpstr>Iconic Symbols Ext</vt:lpstr>
      <vt:lpstr>Monotype Sorts</vt:lpstr>
      <vt:lpstr>MS LineDraw</vt:lpstr>
      <vt:lpstr>Symbol</vt:lpstr>
      <vt:lpstr>Times</vt:lpstr>
      <vt:lpstr>Times New Roman</vt:lpstr>
      <vt:lpstr>Webdings</vt:lpstr>
      <vt:lpstr>Wingdings</vt:lpstr>
      <vt:lpstr>2_db-5-grey</vt:lpstr>
      <vt:lpstr>Chapter 8:  Normalization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Functional Dependencies Definition </vt:lpstr>
      <vt:lpstr>Closure of a Set of Functional Dependencies</vt:lpstr>
      <vt:lpstr>Keys and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8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ذوقی</cp:lastModifiedBy>
  <cp:revision>527</cp:revision>
  <cp:lastPrinted>1999-06-28T19:27:31Z</cp:lastPrinted>
  <dcterms:created xsi:type="dcterms:W3CDTF">2009-12-21T15:40:22Z</dcterms:created>
  <dcterms:modified xsi:type="dcterms:W3CDTF">2020-04-20T04:41:22Z</dcterms:modified>
</cp:coreProperties>
</file>