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9"/>
  </p:notesMasterIdLst>
  <p:sldIdLst>
    <p:sldId id="271" r:id="rId2"/>
    <p:sldId id="272" r:id="rId3"/>
    <p:sldId id="310" r:id="rId4"/>
    <p:sldId id="273" r:id="rId5"/>
    <p:sldId id="308" r:id="rId6"/>
    <p:sldId id="274" r:id="rId7"/>
    <p:sldId id="275" r:id="rId8"/>
    <p:sldId id="276" r:id="rId9"/>
    <p:sldId id="277" r:id="rId10"/>
    <p:sldId id="278" r:id="rId11"/>
    <p:sldId id="279" r:id="rId12"/>
    <p:sldId id="306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9" r:id="rId30"/>
    <p:sldId id="297" r:id="rId31"/>
    <p:sldId id="304" r:id="rId32"/>
    <p:sldId id="299" r:id="rId33"/>
    <p:sldId id="301" r:id="rId34"/>
    <p:sldId id="298" r:id="rId35"/>
    <p:sldId id="302" r:id="rId36"/>
    <p:sldId id="303" r:id="rId37"/>
    <p:sldId id="30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8F0"/>
    <a:srgbClr val="E727B0"/>
    <a:srgbClr val="FF0000"/>
    <a:srgbClr val="66FF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9483" autoAdjust="0"/>
  </p:normalViewPr>
  <p:slideViewPr>
    <p:cSldViewPr>
      <p:cViewPr varScale="1">
        <p:scale>
          <a:sx n="82" d="100"/>
          <a:sy n="82" d="100"/>
        </p:scale>
        <p:origin x="137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می‌توان</a:t>
            </a:r>
            <a:r>
              <a:rPr lang="fa-IR" baseline="0" dirty="0"/>
              <a:t> برای حل معادله، رابطه را به صورت </a:t>
            </a:r>
            <a:r>
              <a:rPr lang="en-US" baseline="0" dirty="0"/>
              <a:t>di/</a:t>
            </a:r>
            <a:r>
              <a:rPr lang="en-US" baseline="0" dirty="0" err="1"/>
              <a:t>i</a:t>
            </a:r>
            <a:r>
              <a:rPr lang="en-US" baseline="0" dirty="0"/>
              <a:t> = -R/L </a:t>
            </a:r>
            <a:r>
              <a:rPr lang="en-US" baseline="0" dirty="0" err="1"/>
              <a:t>dt</a:t>
            </a:r>
            <a:r>
              <a:rPr lang="en-US" baseline="0" dirty="0"/>
              <a:t> </a:t>
            </a:r>
            <a:r>
              <a:rPr lang="fa-IR" baseline="0" dirty="0"/>
              <a:t> بازنویسی کرد و از دو طرف انتگرال گرفت. خواهیم داشت: </a:t>
            </a:r>
            <a:r>
              <a:rPr lang="en-US" baseline="0" dirty="0"/>
              <a:t>ln(</a:t>
            </a:r>
            <a:r>
              <a:rPr lang="en-US" baseline="0" dirty="0" err="1"/>
              <a:t>i</a:t>
            </a:r>
            <a:r>
              <a:rPr lang="en-US" baseline="0" dirty="0"/>
              <a:t>) = (-R/L)t + K </a:t>
            </a:r>
            <a:r>
              <a:rPr lang="fa-IR" baseline="0" dirty="0"/>
              <a:t> یا به عبارت دیگر </a:t>
            </a:r>
            <a:r>
              <a:rPr lang="en-US" baseline="0" dirty="0" err="1">
                <a:sym typeface="Wingdings" panose="05000000000000000000" pitchFamily="2" charset="2"/>
              </a:rPr>
              <a:t>i</a:t>
            </a:r>
            <a:r>
              <a:rPr lang="en-US" baseline="0" dirty="0">
                <a:sym typeface="Wingdings" panose="05000000000000000000" pitchFamily="2" charset="2"/>
              </a:rPr>
              <a:t> = i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baseline="0" dirty="0">
                <a:sym typeface="Wingdings" panose="05000000000000000000" pitchFamily="2" charset="2"/>
              </a:rPr>
              <a:t>exp(-</a:t>
            </a:r>
            <a:r>
              <a:rPr lang="en-US" baseline="0" dirty="0" err="1">
                <a:sym typeface="Wingdings" panose="05000000000000000000" pitchFamily="2" charset="2"/>
              </a:rPr>
              <a:t>Rt</a:t>
            </a:r>
            <a:r>
              <a:rPr lang="en-US" baseline="0" dirty="0">
                <a:sym typeface="Wingdings" panose="05000000000000000000" pitchFamily="2" charset="2"/>
              </a:rPr>
              <a:t>/L)</a:t>
            </a:r>
            <a:r>
              <a:rPr lang="fa-IR" baseline="0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کلید «دبل ترو» کلیدی</a:t>
            </a:r>
            <a:r>
              <a:rPr lang="fa-IR" baseline="0" dirty="0"/>
              <a:t> سه سر است که سر سوم آن همیشه یا به سر اول وصل می شود یا به سر دوم. برخلاف کلید «سینگل ترو» که دو سر دارد و سر اول یا به سر دوم وصل است یا قطع است.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می‌توان معادله به دست آمده را به صورت </a:t>
            </a:r>
            <a:r>
              <a:rPr lang="en-US" baseline="0" dirty="0"/>
              <a:t>di/(V0-Ri) = </a:t>
            </a:r>
            <a:r>
              <a:rPr lang="en-US" baseline="0" dirty="0" err="1"/>
              <a:t>dt</a:t>
            </a:r>
            <a:r>
              <a:rPr lang="en-US" baseline="0" dirty="0"/>
              <a:t>/L </a:t>
            </a:r>
            <a:r>
              <a:rPr lang="fa-IR" baseline="0" dirty="0"/>
              <a:t> بازنویسی کرد و از دو طرف انتگرال گرفت: </a:t>
            </a:r>
            <a:r>
              <a:rPr lang="en-US" baseline="0" dirty="0"/>
              <a:t>ln(V0-Ri) = (-R/L)t + K </a:t>
            </a:r>
            <a:r>
              <a:rPr lang="fa-IR" baseline="0" dirty="0"/>
              <a:t> سپس داریم: </a:t>
            </a:r>
            <a:r>
              <a:rPr lang="en-US" baseline="0" dirty="0" err="1">
                <a:sym typeface="Wingdings" panose="05000000000000000000" pitchFamily="2" charset="2"/>
              </a:rPr>
              <a:t>i</a:t>
            </a:r>
            <a:r>
              <a:rPr lang="en-US" baseline="0" dirty="0">
                <a:sym typeface="Wingdings" panose="05000000000000000000" pitchFamily="2" charset="2"/>
              </a:rPr>
              <a:t> = V0/R(1-exp(-</a:t>
            </a:r>
            <a:r>
              <a:rPr lang="en-US" baseline="0" dirty="0" err="1">
                <a:sym typeface="Wingdings" panose="05000000000000000000" pitchFamily="2" charset="2"/>
              </a:rPr>
              <a:t>Rt</a:t>
            </a:r>
            <a:r>
              <a:rPr lang="en-US" baseline="0" dirty="0">
                <a:sym typeface="Wingdings" panose="05000000000000000000" pitchFamily="2" charset="2"/>
              </a:rPr>
              <a:t>/L))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راه حل دیگر به دست آوردن پاسخ عمومی و خصوصی به صورت جداگانه است (صفحه بعد)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 altLang="en-US" dirty="0"/>
              <a:t>6. مدارهای </a:t>
            </a:r>
            <a:r>
              <a:rPr lang="en-US" altLang="en-US" dirty="0"/>
              <a:t>RL </a:t>
            </a:r>
            <a:r>
              <a:rPr lang="fa-IR" altLang="en-US" dirty="0"/>
              <a:t>و</a:t>
            </a:r>
            <a:r>
              <a:rPr lang="en-US" altLang="en-US" dirty="0"/>
              <a:t>RC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cs typeface="B Nazanin" panose="00000400000000000000" pitchFamily="2" charset="-78"/>
              </a:defRPr>
            </a:lvl1pPr>
          </a:lstStyle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rtl="1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png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/>
          </a:bodyPr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fa-IR" cap="none" dirty="0">
                <a:cs typeface="B Nazanin" panose="00000400000000000000" pitchFamily="2" charset="-78"/>
              </a:rPr>
              <a:t>مدارهای الکتریکی و الکترونیکی</a:t>
            </a:r>
            <a:br>
              <a:rPr lang="fa-IR" cap="none" dirty="0">
                <a:cs typeface="B Nazanin" panose="00000400000000000000" pitchFamily="2" charset="-78"/>
              </a:rPr>
            </a:br>
            <a:r>
              <a:rPr lang="fa-IR" cap="none" dirty="0">
                <a:cs typeface="B Nazanin" panose="00000400000000000000" pitchFamily="2" charset="-78"/>
              </a:rPr>
              <a:t>فصل ششم: مدارهای </a:t>
            </a:r>
            <a:r>
              <a:rPr lang="en-US" cap="none" dirty="0">
                <a:cs typeface="B Nazanin" panose="00000400000000000000" pitchFamily="2" charset="-78"/>
              </a:rPr>
              <a:t>RL</a:t>
            </a:r>
            <a:r>
              <a:rPr lang="fa-IR" cap="none" dirty="0">
                <a:cs typeface="B Nazanin" panose="00000400000000000000" pitchFamily="2" charset="-78"/>
              </a:rPr>
              <a:t> و </a:t>
            </a:r>
            <a:r>
              <a:rPr lang="en-US" cap="none" dirty="0">
                <a:cs typeface="B Nazanin" panose="00000400000000000000" pitchFamily="2" charset="-78"/>
              </a:rPr>
              <a:t>RC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fa-IR" sz="3600" cap="none" dirty="0">
                <a:cs typeface="B Nazanin" panose="00000400000000000000" pitchFamily="2" charset="-78"/>
              </a:rPr>
            </a:br>
            <a:r>
              <a:rPr lang="fa-IR" sz="3600" cap="none" dirty="0">
                <a:cs typeface="B Nazanin" panose="00000400000000000000" pitchFamily="2" charset="-78"/>
              </a:rPr>
              <a:t>استاد درس: محمود ممتازپور</a:t>
            </a:r>
            <a:br>
              <a:rPr lang="en-US" sz="3600" cap="none" dirty="0">
                <a:cs typeface="B Nazanin" panose="00000400000000000000" pitchFamily="2" charset="-78"/>
              </a:rPr>
            </a:br>
            <a:r>
              <a:rPr lang="en-US" sz="3000" u="sng" cap="none" dirty="0">
                <a:solidFill>
                  <a:srgbClr val="6128F0"/>
                </a:solidFill>
                <a:cs typeface="B Nazanin" panose="00000400000000000000" pitchFamily="2" charset="-78"/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  <a:cs typeface="B Nazanin" panose="00000400000000000000" pitchFamily="2" charset="-78"/>
              </a:rPr>
              <a:t>momtazpour</a:t>
            </a:r>
            <a:br>
              <a:rPr lang="en-US" dirty="0">
                <a:cs typeface="B Nazanin" panose="00000400000000000000" pitchFamily="2" charset="-78"/>
              </a:rPr>
            </a:br>
            <a:br>
              <a:rPr lang="en-US" dirty="0">
                <a:cs typeface="B Nazanin" panose="00000400000000000000" pitchFamily="2" charset="-78"/>
              </a:rPr>
            </a:br>
            <a:br>
              <a:rPr lang="en-US" sz="3000" cap="none" dirty="0">
                <a:cs typeface="B Nazanin" panose="00000400000000000000" pitchFamily="2" charset="-78"/>
              </a:rPr>
            </a:br>
            <a:endParaRPr lang="en-US" sz="3000" cap="none" dirty="0">
              <a:cs typeface="B Nazanin" panose="00000400000000000000" pitchFamily="2" charset="-78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algn="r" rtl="1" eaLnBrk="1" hangingPunct="1"/>
            <a:r>
              <a:rPr lang="fa-IR" altLang="en-US" dirty="0">
                <a:cs typeface="B Nazanin" panose="00000400000000000000" pitchFamily="2" charset="-78"/>
              </a:rPr>
              <a:t>دانشگاه صنعتی امیرکبیر</a:t>
            </a:r>
            <a:endParaRPr lang="en-US" altLang="en-US" dirty="0">
              <a:cs typeface="B Nazanin" panose="00000400000000000000" pitchFamily="2" charset="-78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  <a:cs typeface="B Nazanin" panose="00000400000000000000" pitchFamily="2" charset="-7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  <a:cs typeface="B Nazanin" panose="00000400000000000000" pitchFamily="2" charset="-78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a-IR" altLang="en-US">
                <a:solidFill>
                  <a:srgbClr val="FFFFFF"/>
                </a:solidFill>
                <a:cs typeface="B Nazanin" panose="00000400000000000000" pitchFamily="2" charset="-78"/>
              </a:rPr>
              <a:t>مدارهای الکتریکی و الکترونیکی</a:t>
            </a:r>
            <a:endParaRPr lang="en-US" altLang="en-US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/>
            <a:r>
              <a:rPr lang="fa-IR" altLang="en-US">
                <a:solidFill>
                  <a:schemeClr val="tx2"/>
                </a:solidFill>
                <a:cs typeface="B Nazanin" panose="00000400000000000000" pitchFamily="2" charset="-78"/>
              </a:rPr>
              <a:t>6. مدارهای </a:t>
            </a:r>
            <a:r>
              <a:rPr lang="en-US" altLang="en-US">
                <a:solidFill>
                  <a:schemeClr val="tx2"/>
                </a:solidFill>
                <a:cs typeface="B Nazanin" panose="00000400000000000000" pitchFamily="2" charset="-78"/>
              </a:rPr>
              <a:t>RL </a:t>
            </a:r>
            <a:r>
              <a:rPr lang="fa-IR" altLang="en-US">
                <a:solidFill>
                  <a:schemeClr val="tx2"/>
                </a:solidFill>
                <a:cs typeface="B Nazanin" panose="00000400000000000000" pitchFamily="2" charset="-78"/>
              </a:rPr>
              <a:t>و</a:t>
            </a:r>
            <a:r>
              <a:rPr lang="en-US" altLang="en-US">
                <a:solidFill>
                  <a:schemeClr val="tx2"/>
                </a:solidFill>
                <a:cs typeface="B Nazanin" panose="00000400000000000000" pitchFamily="2" charset="-78"/>
              </a:rPr>
              <a:t>RC </a:t>
            </a:r>
            <a:endParaRPr lang="en-US" altLang="en-US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/>
                  <a:t>نشان دهید ولتاژ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altLang="en-US" dirty="0"/>
                  <a:t> در لحظه 200 میکروثانیه برابر 321 میلی ولت است.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29A2BB9-2CA0-4569-A854-312C0C545C9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1510" name="Picture 3" descr="hay29575_0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" r="49831" b="56674"/>
          <a:stretch>
            <a:fillRect/>
          </a:stretch>
        </p:blipFill>
        <p:spPr bwMode="auto">
          <a:xfrm>
            <a:off x="1816100" y="2362200"/>
            <a:ext cx="56134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2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</p:spPr>
            <p:txBody>
              <a:bodyPr/>
              <a:lstStyle/>
              <a:p>
                <a:r>
                  <a:rPr lang="fa-IR" altLang="en-US" dirty="0"/>
                  <a:t>ثابت زمانی پاسخ طبیعی مداری شامل یک سلف و تعدادی مقاومت برابر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dirty="0"/>
                  <a:t> است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i="1" dirty="0"/>
                  <a:t> </a:t>
                </a:r>
                <a:r>
                  <a:rPr lang="fa-IR" altLang="en-US" dirty="0"/>
                  <a:t>مقاومت معادلی است که از دو سر سلف دیده می‌شود.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err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2534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  <a:blipFill rotWithShape="0">
                <a:blip r:embed="rId2"/>
                <a:stretch>
                  <a:fillRect t="-1250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3" descr="hay29575_08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>
            <a:fillRect/>
          </a:stretch>
        </p:blipFill>
        <p:spPr bwMode="auto">
          <a:xfrm>
            <a:off x="1785874" y="2819400"/>
            <a:ext cx="5803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RL</a:t>
            </a:r>
            <a:r>
              <a:rPr lang="fa-IR" dirty="0"/>
              <a:t> مرتبه اول بدون منبع در حالت کلی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D95C4C5-424D-4A8E-8BF3-7809689D7E1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16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</p:spPr>
            <p:txBody>
              <a:bodyPr/>
              <a:lstStyle/>
              <a:p>
                <a:r>
                  <a:rPr lang="fa-IR" altLang="en-US" dirty="0"/>
                  <a:t>ثابت زمانی پاسخ طبیعی مداری شامل یک خازن و تعدادی مقاومت برابر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a-IR" altLang="en-US" dirty="0"/>
                  <a:t> است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a-IR" altLang="en-US" i="1" dirty="0"/>
                  <a:t> </a:t>
                </a:r>
                <a:r>
                  <a:rPr lang="fa-IR" altLang="en-US" dirty="0"/>
                  <a:t>مقاومت معادلی است که از دو سر خازن دیده می‌شود.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 algn="ctr"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i="1" baseline="-25000" dirty="0" err="1" smtClean="0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en-US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en-US" i="1" baseline="-25000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2534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150352" cy="4876800"/>
              </a:xfrm>
              <a:blipFill rotWithShape="0">
                <a:blip r:embed="rId2"/>
                <a:stretch>
                  <a:fillRect t="-1250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RC</a:t>
            </a:r>
            <a:r>
              <a:rPr lang="fa-IR" dirty="0"/>
              <a:t> مرتبه اول بدون منبع در حالت کلی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D95C4C5-424D-4A8E-8BF3-7809689D7E1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pic>
        <p:nvPicPr>
          <p:cNvPr id="8" name="Picture 3" descr="hay29575_08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" b="10014"/>
          <a:stretch>
            <a:fillRect/>
          </a:stretch>
        </p:blipFill>
        <p:spPr bwMode="auto">
          <a:xfrm>
            <a:off x="1600200" y="3024372"/>
            <a:ext cx="654050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33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/>
              <a:t>چند نکته در مورد مدارهای مرتبه اول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1219200"/>
                <a:ext cx="8302752" cy="4876800"/>
              </a:xfrm>
            </p:spPr>
            <p:txBody>
              <a:bodyPr/>
              <a:lstStyle/>
              <a:p>
                <a:r>
                  <a:rPr lang="fa-IR" altLang="en-US" dirty="0"/>
                  <a:t>با فرض عدم وجود ولتاژ و جریان بی‌نهایت، ولتاژ خازن و جریان سلف تغییر آنی نخواهد داشت. پس قبل و بعد از کلیدزنی مقدار یکسانی خواهند داشت.</a:t>
                </a:r>
              </a:p>
              <a:p>
                <a:pPr marL="0" indent="0" algn="l" rtl="0">
                  <a:buNone/>
                </a:pPr>
                <a:r>
                  <a:rPr lang="fa-IR" alt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fa-IR" altLang="en-US" dirty="0"/>
              </a:p>
              <a:p>
                <a:endParaRPr lang="fa-IR" altLang="en-US" sz="1400" dirty="0"/>
              </a:p>
              <a:p>
                <a:r>
                  <a:rPr lang="fa-IR" altLang="en-US" dirty="0"/>
                  <a:t>ولتاژ و جریان مقاومت و منابع، ولتاژ سلف و جریان خازن این ویژگی را ندارند و مقدار آنها در لحظه کلیدزنی می‌تواند پرش کند.</a:t>
                </a:r>
                <a:endParaRPr lang="en-US" altLang="en-US" dirty="0"/>
              </a:p>
              <a:p>
                <a:endParaRPr lang="fa-IR" altLang="en-US" dirty="0"/>
              </a:p>
              <a:p>
                <a:r>
                  <a:rPr lang="fa-IR" altLang="en-US" dirty="0"/>
                  <a:t>همه ولتاژها و جریان‌ها در مدار دارای پاسخ طبیعی به فرم 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fa-IR" altLang="en-US" dirty="0"/>
                  <a:t> با مقدار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a-IR" altLang="en-US" dirty="0"/>
                  <a:t> یکسان هستند.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2457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219200"/>
                <a:ext cx="8302752" cy="4876800"/>
              </a:xfrm>
              <a:blipFill rotWithShape="0">
                <a:blip r:embed="rId2"/>
                <a:stretch>
                  <a:fillRect l="-2203" t="-1250" r="-441" b="-43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C09E3E5-BA9A-4D7A-80AF-C5D6AC2EF95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84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altLang="en-US" i="1" dirty="0"/>
                  <a:t> </a:t>
                </a:r>
                <a:r>
                  <a:rPr lang="fa-IR" altLang="en-US" dirty="0"/>
                  <a:t>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altLang="en-US" i="1" dirty="0"/>
                  <a:t> </a:t>
                </a:r>
                <a:r>
                  <a:rPr lang="fa-IR" altLang="en-US" dirty="0"/>
                  <a:t>را برای زمانهای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/>
                  <a:t> بیابید.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fa-IR" altLang="en-US" sz="2400" i="1" dirty="0"/>
              </a:p>
              <a:p>
                <a:pPr algn="l" rtl="0">
                  <a:buFont typeface="Wingdings 2" pitchFamily="18" charset="2"/>
                  <a:buNone/>
                </a:pPr>
                <a:r>
                  <a:rPr lang="en-US" altLang="en-US" sz="2400" i="1" dirty="0"/>
                  <a:t>Answer: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24</m:t>
                    </m:r>
                    <m:sSup>
                      <m:sSup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36</m:t>
                    </m:r>
                    <m:sSup>
                      <m:sSup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97" t="-875" r="-449" b="-6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25582C9-B2AF-465E-A9C1-87192FA227F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08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 r="44873" b="9692"/>
          <a:stretch>
            <a:fillRect/>
          </a:stretch>
        </p:blipFill>
        <p:spPr bwMode="auto">
          <a:xfrm>
            <a:off x="1087437" y="1905000"/>
            <a:ext cx="7675563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384242"/>
            <a:ext cx="7620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تابع پله واحد    	</a:t>
            </a:r>
            <a:r>
              <a:rPr lang="en-US" dirty="0"/>
              <a:t>Unit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altLang="en-US" dirty="0"/>
                  <a:t>تابع پله واحد که با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altLang="en-US" dirty="0"/>
                  <a:t> نمایش داده می‌شود بیانگر تغییر آنی از صفر به یک در زمان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/>
                  <a:t> است: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266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4273FBF-ED28-40CF-B6BD-1A7128E8DC1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30" name="Picture 3" descr="hay29575_08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"/>
          <a:stretch>
            <a:fillRect/>
          </a:stretch>
        </p:blipFill>
        <p:spPr bwMode="auto">
          <a:xfrm>
            <a:off x="5003800" y="3124200"/>
            <a:ext cx="35083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 descr="hay29575_08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"/>
          <a:stretch>
            <a:fillRect/>
          </a:stretch>
        </p:blipFill>
        <p:spPr bwMode="auto">
          <a:xfrm>
            <a:off x="1104900" y="3124200"/>
            <a:ext cx="34925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408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مدل‌سازی رفتار کلید با تابع پله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317625"/>
            <a:ext cx="7950200" cy="4625975"/>
          </a:xfrm>
        </p:spPr>
        <p:txBody>
          <a:bodyPr/>
          <a:lstStyle/>
          <a:p>
            <a:r>
              <a:rPr lang="fa-IR" altLang="en-US" dirty="0"/>
              <a:t>تابع پله واحد یک کلید «دبل-ترو» را مدل می‌کند.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fa-IR" altLang="en-US" dirty="0"/>
              <a:t>کلید «سینگل-ترو» در زمانهای قبل از 0.2 مدار باز است نه اتصال کوتاه.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D9131C09-B6AE-41B4-8914-A427205D572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7654" name="Picture 3" descr="hay29575_08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9" b="13333"/>
          <a:stretch>
            <a:fillRect/>
          </a:stretch>
        </p:blipFill>
        <p:spPr bwMode="auto">
          <a:xfrm>
            <a:off x="809625" y="2684463"/>
            <a:ext cx="7339013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6881018" y="2237582"/>
            <a:ext cx="550863" cy="3429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3508375" y="4371975"/>
            <a:ext cx="654050" cy="609600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114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8" name="Picture 3" descr="hay29575_08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"/>
          <a:stretch>
            <a:fillRect/>
          </a:stretch>
        </p:blipFill>
        <p:spPr bwMode="auto">
          <a:xfrm>
            <a:off x="458788" y="1584037"/>
            <a:ext cx="376237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3" descr="hay29575_0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"/>
          <a:stretch>
            <a:fillRect/>
          </a:stretch>
        </p:blipFill>
        <p:spPr bwMode="auto">
          <a:xfrm>
            <a:off x="4221163" y="3695700"/>
            <a:ext cx="446563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مدل‌سازی پالس با تابع پله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آیا می‌توان توابع زیر را بر حسب تابع پله مدل کرد؟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0F69155-0FE7-4AD8-86DF-D8EE593B1D6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949987"/>
            <a:ext cx="29464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a-IR" sz="2800" dirty="0">
                <a:latin typeface="+mn-lt"/>
                <a:cs typeface="B Nazanin" panose="00000400000000000000" pitchFamily="2" charset="-78"/>
              </a:rPr>
              <a:t>پالس مربعی</a:t>
            </a:r>
            <a:endParaRPr lang="en-US" sz="2800" dirty="0">
              <a:latin typeface="+mn-lt"/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0312" y="3365212"/>
            <a:ext cx="2170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defRPr/>
            </a:pPr>
            <a:r>
              <a:rPr lang="fa-IR" sz="2800" dirty="0">
                <a:latin typeface="+mn-lt"/>
                <a:cs typeface="B Nazanin" panose="00000400000000000000" pitchFamily="2" charset="-78"/>
              </a:rPr>
              <a:t>پالس سینوسی</a:t>
            </a:r>
            <a:endParaRPr lang="en-US" sz="2800" dirty="0">
              <a:latin typeface="+mn-lt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378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RL</a:t>
            </a:r>
            <a:r>
              <a:rPr lang="fa-IR" dirty="0"/>
              <a:t> با منبع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8684" y="1328636"/>
                <a:ext cx="5130800" cy="4625975"/>
              </a:xfrm>
            </p:spPr>
            <p:txBody>
              <a:bodyPr/>
              <a:lstStyle/>
              <a:p>
                <a:r>
                  <a:rPr lang="fa-IR" altLang="en-US" dirty="0"/>
                  <a:t>دو مدار نشان داده شده رفتار مشابهی در زمانهای قبل و بعد از کلیدزنی دارند.</a:t>
                </a:r>
                <a:endParaRPr lang="en-US" altLang="en-US" i="1" dirty="0"/>
              </a:p>
              <a:p>
                <a:pPr>
                  <a:buFont typeface="Wingdings 2" pitchFamily="18" charset="2"/>
                  <a:buNone/>
                </a:pPr>
                <a:endParaRPr lang="en-US" altLang="en-US" i="1" dirty="0"/>
              </a:p>
              <a:p>
                <a:r>
                  <a:rPr lang="fa-IR" altLang="en-US" dirty="0"/>
                  <a:t>در حضور منبع، باید هم پاسخ طبیعی و هم پاسخ اجباری (خصوصی) مدار را بیابیم:</a:t>
                </a:r>
              </a:p>
              <a:p>
                <a:endParaRPr lang="fa-IR" altLang="en-US" i="1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296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684" y="1328636"/>
                <a:ext cx="5130800" cy="4625975"/>
              </a:xfrm>
              <a:blipFill rotWithShape="0">
                <a:blip r:embed="rId3"/>
                <a:stretch>
                  <a:fillRect l="-1546" t="-1318" r="-71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E8AE41B-4FB4-40E0-8D3D-124355F5EC4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9702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2107"/>
          <a:stretch>
            <a:fillRect/>
          </a:stretch>
        </p:blipFill>
        <p:spPr bwMode="auto">
          <a:xfrm>
            <a:off x="745331" y="1573400"/>
            <a:ext cx="2855913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49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RL</a:t>
            </a:r>
            <a:r>
              <a:rPr lang="fa-IR" dirty="0"/>
              <a:t> با منبع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9898ECB-2A15-4AD8-94FA-84D85D556D5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0726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228600" y="1219200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8156448" cy="4876800"/>
              </a:xfrm>
            </p:spPr>
            <p:txBody>
              <a:bodyPr/>
              <a:lstStyle/>
              <a:p>
                <a:r>
                  <a:rPr lang="fa-IR" dirty="0"/>
                  <a:t>پاسخ عمومی:</a:t>
                </a:r>
              </a:p>
              <a:p>
                <a:pPr marL="0" indent="0" algn="l" rtl="0">
                  <a:buNone/>
                </a:pPr>
                <a:r>
                  <a:rPr lang="en-US" sz="2400" b="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𝑅𝑡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/>
              </a:p>
              <a:p>
                <a:endParaRPr lang="fa-IR" sz="100" dirty="0"/>
              </a:p>
              <a:p>
                <a:r>
                  <a:rPr lang="fa-IR" dirty="0"/>
                  <a:t>پاسخ اجباری (از جنس منبع):</a:t>
                </a:r>
              </a:p>
              <a:p>
                <a:pPr marL="0" indent="0" algn="l" rtl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م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عادله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ر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ادن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"/>
                          </m:rP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ص</m:t>
                        </m:r>
                        <m:r>
                          <a:rPr lang="fa-I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دق</m:t>
                        </m:r>
                      </m:e>
                    </m:groupCh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b="0" dirty="0">
                  <a:solidFill>
                    <a:prstClr val="black"/>
                  </a:solidFill>
                </a:endParaRPr>
              </a:p>
              <a:p>
                <a:endParaRPr lang="fa-IR" sz="1050" dirty="0"/>
              </a:p>
              <a:p>
                <a:r>
                  <a:rPr lang="fa-IR" dirty="0"/>
                  <a:t>پاسخ کامل = پاسخ طبیعی + پاسخ اجباری:</a:t>
                </a:r>
              </a:p>
              <a:p>
                <a:endParaRPr lang="fa-IR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ا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ولیه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ش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رایط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د</m:t>
                          </m:r>
                          <m:r>
                            <a:rPr lang="fa-I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ادن</m:t>
                          </m:r>
                          <m:r>
                            <m:rPr>
                              <m:brk m:alnAt="2"/>
                            </m:rP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2"/>
                            </m:rP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ص</m:t>
                          </m:r>
                          <m:r>
                            <a:rPr lang="fa-I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دق</m:t>
                          </m:r>
                        </m:e>
                      </m:groupCh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8156448" cy="4876800"/>
              </a:xfrm>
              <a:blipFill rotWithShape="0">
                <a:blip r:embed="rId4"/>
                <a:stretch>
                  <a:fillRect t="-1250" r="-448" b="-16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1131" y="3218302"/>
                <a:ext cx="2099549" cy="895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31" y="3218302"/>
                <a:ext cx="2099549" cy="8952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42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/>
              <a:t>فهرست مطالب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altLang="en-US" dirty="0"/>
              <a:t>یافتن پاسخ زمانی مدارهای مرتبه اول</a:t>
            </a:r>
          </a:p>
          <a:p>
            <a:pPr lvl="1"/>
            <a:r>
              <a:rPr lang="fa-IR" altLang="en-US" dirty="0"/>
              <a:t>مدار </a:t>
            </a:r>
            <a:r>
              <a:rPr lang="en-US" altLang="en-US" dirty="0"/>
              <a:t>RL</a:t>
            </a:r>
            <a:r>
              <a:rPr lang="fa-IR" altLang="en-US" dirty="0"/>
              <a:t> بدون منبع</a:t>
            </a:r>
            <a:endParaRPr lang="en-US" altLang="en-US" dirty="0"/>
          </a:p>
          <a:p>
            <a:pPr lvl="1"/>
            <a:r>
              <a:rPr lang="fa-IR" altLang="en-US" dirty="0"/>
              <a:t>مدار </a:t>
            </a:r>
            <a:r>
              <a:rPr lang="en-US" altLang="en-US" dirty="0"/>
              <a:t>RC</a:t>
            </a:r>
            <a:r>
              <a:rPr lang="fa-IR" altLang="en-US" dirty="0"/>
              <a:t> بدون منبع</a:t>
            </a:r>
            <a:endParaRPr lang="en-US" altLang="en-US" dirty="0"/>
          </a:p>
          <a:p>
            <a:pPr lvl="1"/>
            <a:r>
              <a:rPr lang="fa-IR" altLang="en-US" dirty="0"/>
              <a:t>مدار </a:t>
            </a:r>
            <a:r>
              <a:rPr lang="en-US" altLang="en-US" dirty="0"/>
              <a:t>RL</a:t>
            </a:r>
            <a:r>
              <a:rPr lang="fa-IR" altLang="en-US" dirty="0"/>
              <a:t> با منبع</a:t>
            </a:r>
            <a:endParaRPr lang="en-US" altLang="en-US" dirty="0"/>
          </a:p>
          <a:p>
            <a:pPr lvl="1"/>
            <a:r>
              <a:rPr lang="fa-IR" altLang="en-US" dirty="0"/>
              <a:t>مدار </a:t>
            </a:r>
            <a:r>
              <a:rPr lang="en-US" altLang="en-US" dirty="0"/>
              <a:t>RC</a:t>
            </a:r>
            <a:r>
              <a:rPr lang="fa-IR" altLang="en-US" dirty="0"/>
              <a:t> با منبع</a:t>
            </a: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a-IR" altLang="en-US"/>
              <a:t>مدارهای الکتریکی و الکترونیکی</a:t>
            </a:r>
            <a:endParaRPr lang="en-US" altLang="en-US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a-IR" altLang="en-US"/>
              <a:t>6. مدارهای </a:t>
            </a:r>
            <a:r>
              <a:rPr lang="en-US" altLang="en-US"/>
              <a:t>RL</a:t>
            </a:r>
            <a:r>
              <a:rPr lang="fa-IR" altLang="en-US"/>
              <a:t> 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805AAEB-DA8E-4881-81AF-D22FE85BF778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7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مدار </a:t>
            </a:r>
            <a:r>
              <a:rPr lang="en-US" dirty="0"/>
              <a:t>RL</a:t>
            </a:r>
            <a:r>
              <a:rPr lang="fa-IR" dirty="0"/>
              <a:t> با منبع: پاسخ پله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A1E8389-70A9-42D3-93DE-CB0868AE1F3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1750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" descr="hay29575_08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/>
          <a:stretch>
            <a:fillRect/>
          </a:stretch>
        </p:blipFill>
        <p:spPr bwMode="auto">
          <a:xfrm>
            <a:off x="837406" y="3554526"/>
            <a:ext cx="45720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429000" y="1219200"/>
                <a:ext cx="5337048" cy="4876800"/>
              </a:xfrm>
            </p:spPr>
            <p:txBody>
              <a:bodyPr/>
              <a:lstStyle/>
              <a:p>
                <a:r>
                  <a:rPr lang="fa-IR" dirty="0"/>
                  <a:t>در این مدار، جریان سلف به صورت نمایی تا مقدار نهایی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fa-IR" dirty="0"/>
                  <a:t> شارژ می‌شود.</a:t>
                </a:r>
              </a:p>
              <a:p>
                <a:endParaRPr lang="fa-I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2400" dirty="0"/>
              </a:p>
              <a:p>
                <a:pPr marL="0" indent="0">
                  <a:buNone/>
                </a:pPr>
                <a:endParaRPr lang="fa-IR" dirty="0"/>
              </a:p>
              <a:p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429000" y="1219200"/>
                <a:ext cx="5337048" cy="4876800"/>
              </a:xfrm>
              <a:blipFill rotWithShape="0">
                <a:blip r:embed="rId4"/>
                <a:stretch>
                  <a:fillRect l="-4114" t="-1250" r="-68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27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پاسخ کامل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232648" cy="4876800"/>
          </a:xfrm>
        </p:spPr>
        <p:txBody>
          <a:bodyPr/>
          <a:lstStyle/>
          <a:p>
            <a:r>
              <a:rPr lang="fa-IR" dirty="0"/>
              <a:t>حال اگر مدار هم منبع داشته باشد و هم شرط اولیه چه؟</a:t>
            </a:r>
          </a:p>
          <a:p>
            <a:r>
              <a:rPr lang="fa-IR" dirty="0"/>
              <a:t>دو راه حل:</a:t>
            </a:r>
            <a:endParaRPr lang="en-US" dirty="0"/>
          </a:p>
          <a:p>
            <a:pPr lvl="1"/>
            <a:r>
              <a:rPr lang="fa-IR" dirty="0"/>
              <a:t>حل معادله دیفرانسیل با شرط اولیه داده شده</a:t>
            </a:r>
            <a:endParaRPr lang="en-US" dirty="0"/>
          </a:p>
          <a:p>
            <a:pPr lvl="2"/>
            <a:r>
              <a:rPr lang="fa-IR" sz="2100" dirty="0"/>
              <a:t>پاسخ کامل = پاسخ طبیعی + پاسخ اجباری</a:t>
            </a:r>
            <a:endParaRPr lang="en-US" sz="2100" dirty="0"/>
          </a:p>
          <a:p>
            <a:pPr lvl="1"/>
            <a:r>
              <a:rPr lang="fa-IR" dirty="0"/>
              <a:t>استفاده از جمع آثار:</a:t>
            </a:r>
            <a:endParaRPr lang="en-US" dirty="0"/>
          </a:p>
          <a:p>
            <a:pPr lvl="2"/>
            <a:r>
              <a:rPr lang="fa-IR" sz="2100" dirty="0"/>
              <a:t>پاسخ کامل = پاسخ مدار با منبع (بدون شرط اولیه)+پاسخ مدار بدون منبع (با شرط اولیه)</a:t>
            </a:r>
            <a:endParaRPr lang="en-US" sz="2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871276" y="4497632"/>
            <a:ext cx="22860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منابع را حذف کن ولی شرایط اولیه را نگه دار</a:t>
            </a:r>
            <a:endParaRPr lang="en-US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14276" y="4038600"/>
            <a:ext cx="728924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43500" y="4569069"/>
            <a:ext cx="25527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منابع را نگه دار ولی شرایط اولیه را صفر کن</a:t>
            </a:r>
            <a:endParaRPr lang="en-US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38800" y="4149969"/>
            <a:ext cx="9144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اگر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dirty="0"/>
                  <a:t>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 را بیابید.</a:t>
                </a:r>
                <a:endParaRPr lang="en-US" dirty="0"/>
              </a:p>
              <a:p>
                <a:endParaRPr lang="en-US" dirty="0"/>
              </a:p>
              <a:p>
                <a:pPr marL="514350" indent="-514350">
                  <a:buSzPct val="90000"/>
                  <a:buAutoNum type="arabicParenR"/>
                </a:pPr>
                <a:r>
                  <a:rPr lang="fa-IR" dirty="0"/>
                  <a:t>جمع آثار:</a:t>
                </a:r>
                <a:endParaRPr lang="en-US" dirty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/>
              </a:p>
              <a:p>
                <a:pPr lvl="1">
                  <a:buSzPct val="80000"/>
                </a:pPr>
                <a:r>
                  <a:rPr lang="fa-IR" dirty="0"/>
                  <a:t>پاسخ بدون منبع:</a:t>
                </a:r>
                <a:endParaRPr lang="en-US" dirty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/>
              </a:p>
              <a:p>
                <a:pPr lvl="1">
                  <a:buSzPct val="80000"/>
                </a:pPr>
                <a:r>
                  <a:rPr lang="fa-IR" dirty="0"/>
                  <a:t>پاسخ با منبع:</a:t>
                </a:r>
                <a:endParaRPr lang="en-US" dirty="0"/>
              </a:p>
              <a:p>
                <a:pPr marL="514350" indent="-514350">
                  <a:buSzPct val="80000"/>
                  <a:buFont typeface="+mj-lt"/>
                  <a:buAutoNum type="alphaLcPeriod"/>
                </a:pPr>
                <a:endParaRPr lang="en-US" dirty="0"/>
              </a:p>
              <a:p>
                <a:pPr lvl="1">
                  <a:buSzPct val="80000"/>
                </a:pPr>
                <a:r>
                  <a:rPr lang="fa-IR" dirty="0"/>
                  <a:t>پاسخ کامل: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142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66800" y="3413130"/>
                <a:ext cx="3260531" cy="484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13130"/>
                <a:ext cx="3260531" cy="4846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66800" y="4278814"/>
                <a:ext cx="3990402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278814"/>
                <a:ext cx="3990402" cy="7813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66800" y="5208810"/>
                <a:ext cx="5385413" cy="781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08810"/>
                <a:ext cx="5385413" cy="7813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8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SzPct val="90000"/>
              <a:buFont typeface="+mj-lt"/>
              <a:buAutoNum type="arabicParenR" startAt="2"/>
            </a:pPr>
            <a:r>
              <a:rPr lang="fa-IR" dirty="0"/>
              <a:t>حل معادله دیفرانسیل با شرط اولیه:</a:t>
            </a:r>
            <a:endParaRPr lang="en-US" dirty="0"/>
          </a:p>
          <a:p>
            <a:pPr marL="0" indent="0">
              <a:buSzPct val="80000"/>
              <a:buNone/>
            </a:pPr>
            <a:endParaRPr lang="en-US" dirty="0"/>
          </a:p>
          <a:p>
            <a:pPr marL="0" indent="0">
              <a:buSzPct val="80000"/>
              <a:buNone/>
            </a:pPr>
            <a:endParaRPr lang="en-US" sz="4400" dirty="0"/>
          </a:p>
          <a:p>
            <a:pPr lvl="1">
              <a:buSzPct val="80000"/>
            </a:pPr>
            <a:r>
              <a:rPr lang="fa-IR" dirty="0"/>
              <a:t>پاسخ طبیعی:</a:t>
            </a:r>
            <a:endParaRPr lang="en-US" dirty="0"/>
          </a:p>
          <a:p>
            <a:pPr lvl="1">
              <a:buSzPct val="80000"/>
            </a:pPr>
            <a:endParaRPr lang="en-US" sz="2800" dirty="0"/>
          </a:p>
          <a:p>
            <a:pPr lvl="1">
              <a:buSzPct val="80000"/>
            </a:pPr>
            <a:r>
              <a:rPr lang="fa-IR" dirty="0"/>
              <a:t>پاسخ اجباری:</a:t>
            </a:r>
            <a:endParaRPr lang="en-US" dirty="0"/>
          </a:p>
          <a:p>
            <a:pPr lvl="1">
              <a:buSzPct val="80000"/>
            </a:pPr>
            <a:endParaRPr lang="en-US" sz="2400" dirty="0"/>
          </a:p>
          <a:p>
            <a:pPr lvl="1">
              <a:buSzPct val="80000"/>
            </a:pPr>
            <a:r>
              <a:rPr lang="fa-IR" dirty="0"/>
              <a:t>پاسخ کامل: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1927" y="3092986"/>
                <a:ext cx="3352800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27" y="3092986"/>
                <a:ext cx="3352800" cy="452047"/>
              </a:xfrm>
              <a:prstGeom prst="rect">
                <a:avLst/>
              </a:prstGeom>
              <a:blipFill rotWithShape="0">
                <a:blip r:embed="rId2"/>
                <a:stretch>
                  <a:fillRect t="-81333" b="-10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03775" y="3868842"/>
                <a:ext cx="4103325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75" y="3868842"/>
                <a:ext cx="4103325" cy="723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832555" y="4818660"/>
                <a:ext cx="5537813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555" y="4818660"/>
                <a:ext cx="5537813" cy="7239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05200" y="1923928"/>
                <a:ext cx="4572000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23928"/>
                <a:ext cx="4572000" cy="7239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4632" y="5524419"/>
                <a:ext cx="7852568" cy="723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baseline="-25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2" y="5524419"/>
                <a:ext cx="7852568" cy="7239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81756" y="1278636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6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hay29575_08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"/>
          <a:stretch>
            <a:fillRect/>
          </a:stretch>
        </p:blipFill>
        <p:spPr bwMode="auto">
          <a:xfrm>
            <a:off x="4622800" y="2676525"/>
            <a:ext cx="4314825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/>
              <a:t>مثال: مدار </a:t>
            </a:r>
            <a:r>
              <a:rPr lang="en-US" dirty="0"/>
              <a:t>RL</a:t>
            </a:r>
            <a:r>
              <a:rPr lang="fa-IR" dirty="0"/>
              <a:t> با ورودی پله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 را بیابید.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A661F1-8D0D-4996-A18E-FFF7EF19CD7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08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>
            <a:fillRect/>
          </a:stretch>
        </p:blipFill>
        <p:spPr bwMode="auto">
          <a:xfrm>
            <a:off x="457200" y="1447800"/>
            <a:ext cx="4852988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944" y="5371561"/>
                <a:ext cx="4635500" cy="62363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25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25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−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ＭＳ Ｐゴシック" pitchFamily="-1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ＭＳ Ｐゴシック" pitchFamily="-1" charset="-128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𝑢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𝑡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mbria Math" panose="02040503050406030204" pitchFamily="18" charset="0"/>
                          <a:cs typeface="ＭＳ Ｐゴシック" pitchFamily="-1" charset="-128"/>
                        </a:rPr>
                        <m:t>A</m:t>
                      </m:r>
                    </m:oMath>
                  </m:oMathPara>
                </a14:m>
                <a:endParaRPr lang="en-US" sz="3200" dirty="0">
                  <a:latin typeface="+mn-lt"/>
                  <a:cs typeface="ＭＳ Ｐゴシック" pitchFamily="-1" charset="-12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44" y="5371561"/>
                <a:ext cx="4635500" cy="623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83684" y="5445919"/>
            <a:ext cx="399896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4" descr="\\192.168.81.8\shipment\dti_out\November11\112311\Hayt_Durbin_DFR\z_JPG\ch_08\hay29575_08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4865"/>
          <a:stretch>
            <a:fillRect/>
          </a:stretch>
        </p:blipFill>
        <p:spPr bwMode="auto">
          <a:xfrm>
            <a:off x="533400" y="1524000"/>
            <a:ext cx="35687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مثال: پاسخ مدار </a:t>
            </a:r>
            <a:r>
              <a:rPr lang="en-US" dirty="0"/>
              <a:t>RL</a:t>
            </a:r>
            <a:r>
              <a:rPr lang="fa-IR" dirty="0"/>
              <a:t> به ورودی پالس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با فرض ولتاژ ورودی داده شده، جریان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 را بیابید.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ADA1475-1226-41DD-BFB5-C678576FA86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8" name="Picture 3" descr="hay29575_08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6743"/>
          <a:stretch>
            <a:fillRect/>
          </a:stretch>
        </p:blipFill>
        <p:spPr bwMode="auto">
          <a:xfrm>
            <a:off x="3810000" y="2266156"/>
            <a:ext cx="47974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3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99429"/>
            <a:ext cx="3810000" cy="159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پاسخ مدار </a:t>
            </a:r>
            <a:r>
              <a:rPr lang="en-US" dirty="0"/>
              <a:t>RL</a:t>
            </a:r>
            <a:r>
              <a:rPr lang="fa-IR" dirty="0"/>
              <a:t> یا </a:t>
            </a:r>
            <a:r>
              <a:rPr lang="en-US" dirty="0"/>
              <a:t>RC</a:t>
            </a:r>
            <a:r>
              <a:rPr lang="fa-IR" dirty="0"/>
              <a:t> به ورودی قطار پالس: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بسته به مقادیر عرض پالس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a-IR" dirty="0"/>
                  <a:t>)، دوره</a:t>
                </a:r>
              </a:p>
              <a:p>
                <a:pPr marL="0" indent="0">
                  <a:buNone/>
                </a:pPr>
                <a:r>
                  <a:rPr lang="fa-IR" dirty="0"/>
                  <a:t>تناوب پالس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a-IR" dirty="0"/>
                  <a:t>) و ثابت زمانی مدار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fa-IR" dirty="0"/>
                  <a:t>)</a:t>
                </a:r>
              </a:p>
              <a:p>
                <a:pPr marL="0" indent="0">
                  <a:buNone/>
                </a:pPr>
                <a:r>
                  <a:rPr lang="fa-IR" dirty="0"/>
                  <a:t>چهار حالت مختلف به‌وجود می‌آید: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4"/>
                <a:stretch>
                  <a:fillRect t="-875" r="-157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759217"/>
            <a:ext cx="5648728" cy="34891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" y="3200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/>
              <a:t>RC</a:t>
            </a:r>
          </a:p>
          <a:p>
            <a:r>
              <a:rPr lang="en-US" dirty="0"/>
              <a:t>T-</a:t>
            </a:r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/>
              <a:t>RC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5105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&lt;&lt;</a:t>
            </a:r>
            <a:r>
              <a:rPr lang="en-US" dirty="0"/>
              <a:t>RC</a:t>
            </a:r>
          </a:p>
          <a:p>
            <a:r>
              <a:rPr lang="en-US" dirty="0"/>
              <a:t>T-</a:t>
            </a:r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/>
              <a:t>RC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88367" y="3200400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&gt;&gt;</a:t>
            </a:r>
            <a:r>
              <a:rPr lang="en-US" dirty="0"/>
              <a:t>RC</a:t>
            </a:r>
          </a:p>
          <a:p>
            <a:r>
              <a:rPr lang="en-US" dirty="0"/>
              <a:t>T-</a:t>
            </a:r>
            <a:r>
              <a:rPr lang="en-US" dirty="0">
                <a:sym typeface="Symbol" panose="05050102010706020507" pitchFamily="18" charset="2"/>
              </a:rPr>
              <a:t>&lt;&lt;</a:t>
            </a:r>
            <a:r>
              <a:rPr lang="en-US" dirty="0"/>
              <a:t>RC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8367" y="5144869"/>
            <a:ext cx="109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&lt;&lt;</a:t>
            </a:r>
            <a:r>
              <a:rPr lang="en-US" dirty="0"/>
              <a:t>RC</a:t>
            </a:r>
          </a:p>
          <a:p>
            <a:r>
              <a:rPr lang="en-US" dirty="0"/>
              <a:t>T-</a:t>
            </a:r>
            <a:r>
              <a:rPr lang="en-US" dirty="0">
                <a:sym typeface="Symbol" panose="05050102010706020507" pitchFamily="18" charset="2"/>
              </a:rPr>
              <a:t>&lt;&lt;</a:t>
            </a:r>
            <a:r>
              <a:rPr lang="en-US" dirty="0"/>
              <a:t>RC</a:t>
            </a:r>
          </a:p>
        </p:txBody>
      </p:sp>
    </p:spTree>
    <p:extLst>
      <p:ext uri="{BB962C8B-B14F-4D97-AF65-F5344CB8AC3E}">
        <p14:creationId xmlns:p14="http://schemas.microsoft.com/office/powerpoint/2010/main" val="2095129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/>
              <a:t>مثال: مدار </a:t>
            </a:r>
            <a:r>
              <a:rPr lang="en-US" dirty="0"/>
              <a:t>RC</a:t>
            </a:r>
            <a:r>
              <a:rPr lang="fa-IR" dirty="0"/>
              <a:t> با منبع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9EA2D42-DE33-45F1-8135-2470EF1D3603}" type="slidenum">
              <a:rPr lang="en-US" altLang="en-US" sz="1200" smtClean="0">
                <a:solidFill>
                  <a:srgbClr val="3F3F3F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0" name="Picture 4" descr="\\192.168.81.8\shipment\dti_out\November11\112311\Hayt_Durbin_DFR\z_JPG\ch_08\hay29575_084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7" t="2107" r="9146" b="66470"/>
          <a:stretch/>
        </p:blipFill>
        <p:spPr bwMode="auto">
          <a:xfrm>
            <a:off x="876300" y="2017573"/>
            <a:ext cx="5943600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/>
              <p:cNvSpPr txBox="1">
                <a:spLocks/>
              </p:cNvSpPr>
              <p:nvPr/>
            </p:nvSpPr>
            <p:spPr bwMode="auto">
              <a:xfrm>
                <a:off x="609600" y="1295400"/>
                <a:ext cx="8153400" cy="487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19088" indent="-319088" algn="r" rtl="1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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1pPr>
                <a:lvl2pPr marL="639763" indent="-273050" algn="r" rtl="1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itchFamily="18" charset="2"/>
                  <a:buChar char="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2pPr>
                <a:lvl3pPr marL="914400" indent="-228600" algn="r" rtl="1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"/>
                  <a:defRPr sz="23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3pPr>
                <a:lvl4pPr marL="1371600" indent="-228600" algn="r" rtl="1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A5AB81"/>
                  </a:buClr>
                  <a:buSzPct val="7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4pPr>
                <a:lvl5pPr marL="1828800" indent="-228600" algn="r" rtl="1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D8B25C"/>
                  </a:buClr>
                  <a:buSzPct val="65000"/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a-IR" dirty="0"/>
                  <a:t>در مدار داده شده،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 را بیابید.</a:t>
                </a:r>
              </a:p>
            </p:txBody>
          </p:sp>
        </mc:Choice>
        <mc:Fallback xmlns="">
          <p:sp>
            <p:nvSpPr>
              <p:cNvPr id="16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95400"/>
                <a:ext cx="8153400" cy="4876800"/>
              </a:xfrm>
              <a:prstGeom prst="rect">
                <a:avLst/>
              </a:prstGeom>
              <a:blipFill rotWithShape="0">
                <a:blip r:embed="rId3"/>
                <a:stretch>
                  <a:fillRect t="-875" r="-3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590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a-IR" dirty="0"/>
              <a:t>مثال: مدار </a:t>
            </a:r>
            <a:r>
              <a:rPr lang="en-US" dirty="0"/>
              <a:t>RC</a:t>
            </a:r>
            <a:r>
              <a:rPr lang="fa-IR" dirty="0"/>
              <a:t> با منبع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33800" y="1774825"/>
                <a:ext cx="4953000" cy="4625975"/>
              </a:xfrm>
            </p:spPr>
            <p:txBody>
              <a:bodyPr/>
              <a:lstStyle/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en-US" sz="2400" i="1" baseline="-25000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80</m:t>
                      </m:r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en-US" sz="2400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:endParaRPr lang="en-US" altLang="en-US" sz="2400" dirty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en-US" sz="2400" baseline="30000" dirty="0"/>
              </a:p>
            </p:txBody>
          </p:sp>
        </mc:Choice>
        <mc:Fallback xmlns="">
          <p:sp>
            <p:nvSpPr>
              <p:cNvPr id="358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0" y="1774825"/>
                <a:ext cx="4953000" cy="462597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3F8C8E6-927E-4C30-934C-8467EB139966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08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50900" y="1371600"/>
            <a:ext cx="3578225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08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600" dirty="0"/>
              <a:t>راه‌حل میان‌بر برای یافتن پاسخ پله مدارهای </a:t>
            </a:r>
            <a:r>
              <a:rPr lang="en-US" sz="3600" dirty="0"/>
              <a:t>RL</a:t>
            </a:r>
            <a:r>
              <a:rPr lang="fa-IR" sz="3600" dirty="0"/>
              <a:t> و </a:t>
            </a:r>
            <a:r>
              <a:rPr lang="en-US" sz="3600" dirty="0"/>
              <a:t>RC</a:t>
            </a:r>
            <a:endParaRPr lang="fa-I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برای یک مدار </a:t>
                </a:r>
                <a:r>
                  <a:rPr lang="en-US" dirty="0"/>
                  <a:t>RL</a:t>
                </a:r>
                <a:r>
                  <a:rPr lang="fa-IR" dirty="0"/>
                  <a:t>، پاسخ جریان را قبلاً به </a:t>
                </a:r>
              </a:p>
              <a:p>
                <a:pPr marL="0" indent="0">
                  <a:buNone/>
                </a:pPr>
                <a:r>
                  <a:rPr lang="fa-IR" dirty="0"/>
                  <a:t>صورت زیر محاسبه کردیم:</a:t>
                </a:r>
              </a:p>
              <a:p>
                <a:pPr marL="0" indent="0">
                  <a:buNone/>
                </a:pPr>
                <a:endParaRPr lang="fa-IR" dirty="0"/>
              </a:p>
              <a:p>
                <a:pPr marL="0" indent="0">
                  <a:buNone/>
                </a:pPr>
                <a:r>
                  <a:rPr lang="fa-IR" sz="20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</m:oMath>
                </a14:m>
                <a:endParaRPr lang="fa-IR" sz="2000" dirty="0"/>
              </a:p>
              <a:p>
                <a:pPr marL="0" indent="0">
                  <a:buNone/>
                </a:pPr>
                <a:endParaRPr lang="fa-IR" sz="2000" dirty="0"/>
              </a:p>
              <a:p>
                <a:r>
                  <a:rPr lang="fa-IR" sz="2800" dirty="0"/>
                  <a:t>به‌طور کلی می‌توان نشان داد پاسخ پله یک مدار </a:t>
                </a:r>
                <a:r>
                  <a:rPr lang="en-US" sz="2800" dirty="0"/>
                  <a:t>RL</a:t>
                </a:r>
                <a:r>
                  <a:rPr lang="fa-IR" sz="2800" dirty="0"/>
                  <a:t> یا </a:t>
                </a:r>
                <a:r>
                  <a:rPr lang="en-US" sz="2800" dirty="0"/>
                  <a:t>RC</a:t>
                </a:r>
                <a:r>
                  <a:rPr lang="fa-IR" sz="2800" dirty="0"/>
                  <a:t> از رابطه زیر نیز قابل حصول است:</a:t>
                </a:r>
              </a:p>
              <a:p>
                <a:endParaRPr lang="fa-IR" sz="28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a-I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496" t="-2125" r="-1571" b="-11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29</a:t>
            </a:fld>
            <a:endParaRPr lang="en-US" altLang="en-US" dirty="0"/>
          </a:p>
        </p:txBody>
      </p:sp>
      <p:pic>
        <p:nvPicPr>
          <p:cNvPr id="7" name="Picture 5" descr="\\192.168.81.8\shipment\dti_out\November11\112311\Hayt_Durbin_DFR\z_JPG\ch_08\hay29575_0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2" t="51878" r="6425" b="4865"/>
          <a:stretch>
            <a:fillRect/>
          </a:stretch>
        </p:blipFill>
        <p:spPr bwMode="auto">
          <a:xfrm>
            <a:off x="609600" y="1385093"/>
            <a:ext cx="30416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هدف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یافتن پاسخ زمانی یک مدار </a:t>
            </a:r>
            <a:r>
              <a:rPr lang="en-US" dirty="0"/>
              <a:t>RL</a:t>
            </a:r>
            <a:r>
              <a:rPr lang="fa-IR" dirty="0"/>
              <a:t> یا </a:t>
            </a:r>
            <a:r>
              <a:rPr lang="en-US" dirty="0"/>
              <a:t>RC</a:t>
            </a:r>
            <a:r>
              <a:rPr lang="fa-IR"/>
              <a:t> (مدارهای مرتبه اول)</a:t>
            </a:r>
            <a:endParaRPr lang="fa-IR" dirty="0"/>
          </a:p>
          <a:p>
            <a:pPr lvl="1"/>
            <a:r>
              <a:rPr lang="fa-IR" dirty="0"/>
              <a:t>بررسی و تحلیل نحوه شارژ یا دشارژ شدن سلف و خازن در طول زمان و به‌دست آوردن یک رابطه ریاضی برای آن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3</a:t>
            </a:fld>
            <a:endParaRPr lang="en-US" altLang="en-US" dirty="0"/>
          </a:p>
        </p:txBody>
      </p:sp>
      <p:pic>
        <p:nvPicPr>
          <p:cNvPr id="7" name="Picture 4" descr="hay29575_08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76300" y="3274219"/>
            <a:ext cx="239497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hay29575_08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/>
          <a:stretch>
            <a:fillRect/>
          </a:stretch>
        </p:blipFill>
        <p:spPr bwMode="auto">
          <a:xfrm>
            <a:off x="4191000" y="2819400"/>
            <a:ext cx="4221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3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پاسخ مدارهای مرتبه اول به منابع </a:t>
            </a:r>
            <a:r>
              <a:rPr lang="en-US" dirty="0"/>
              <a:t>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حال اگر منابع مدار </a:t>
                </a:r>
                <a:r>
                  <a:rPr lang="en-US" dirty="0"/>
                  <a:t>DC</a:t>
                </a:r>
                <a:r>
                  <a:rPr lang="fa-IR" dirty="0"/>
                  <a:t> نباشند چه؟</a:t>
                </a:r>
                <a:endParaRPr lang="en-US" dirty="0"/>
              </a:p>
              <a:p>
                <a:pPr lvl="1"/>
                <a:r>
                  <a:rPr lang="fa-IR" dirty="0"/>
                  <a:t>پاسخ طبیعی که مستقل از منبع است و به همان فرم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fa-IR" dirty="0"/>
                  <a:t>) خواهد بود.</a:t>
                </a:r>
                <a:endParaRPr lang="en-US" dirty="0"/>
              </a:p>
              <a:p>
                <a:pPr lvl="1"/>
                <a:r>
                  <a:rPr lang="fa-IR" dirty="0"/>
                  <a:t>پاسخ اجباری هم‌ریخت منبع است ولی با ضریب متفاوت.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fa-IR" sz="3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a-IR" sz="2000" dirty="0"/>
                  <a:t> ریشه معادله مشخصه مدار است.</a:t>
                </a:r>
                <a:endParaRPr lang="en-US" sz="2000" dirty="0"/>
              </a:p>
              <a:p>
                <a:pPr marL="366713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74" t="-2125" r="-449" b="-187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34352"/>
                  </p:ext>
                </p:extLst>
              </p:nvPr>
            </p:nvGraphicFramePr>
            <p:xfrm>
              <a:off x="1600200" y="2760090"/>
              <a:ext cx="6096000" cy="272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>
                              <a:cs typeface="B Nazanin" panose="00000400000000000000" pitchFamily="2" charset="-78"/>
                            </a:rPr>
                            <a:t>منبع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>
                              <a:cs typeface="B Nazanin" panose="00000400000000000000" pitchFamily="2" charset="-78"/>
                            </a:rPr>
                            <a:t>پاسخ</a:t>
                          </a:r>
                          <a:r>
                            <a:rPr lang="fa-IR" sz="2400" baseline="0" dirty="0">
                              <a:cs typeface="B Nazanin" panose="00000400000000000000" pitchFamily="2" charset="-78"/>
                            </a:rPr>
                            <a:t> اجباری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-25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-25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𝐾𝑒</m:t>
                                </m:r>
                                <m:r>
                                  <a:rPr lang="en-US" sz="2400" i="1" baseline="30000" dirty="0" err="1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𝑒𝑏𝑡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𝐾𝑒</m:t>
                                </m:r>
                                <m:r>
                                  <a:rPr lang="en-US" sz="2400" i="1" baseline="30000" dirty="0" err="1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  <m:r>
                                  <a:rPr lang="en-US" sz="2400" i="1" baseline="30000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𝑡𝑒𝑏𝑡</m:t>
                                </m:r>
                              </m:oMath>
                            </m:oMathPara>
                          </a14:m>
                          <a:endParaRPr lang="en-US" sz="24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𝐾𝑐𝑜𝑠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𝑤𝑡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34352"/>
                  </p:ext>
                </p:extLst>
              </p:nvPr>
            </p:nvGraphicFramePr>
            <p:xfrm>
              <a:off x="1600200" y="2760090"/>
              <a:ext cx="6096000" cy="272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منبع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sz="2400" dirty="0" smtClean="0">
                              <a:cs typeface="B Nazanin" panose="00000400000000000000" pitchFamily="2" charset="-78"/>
                            </a:rPr>
                            <a:t>پاسخ</a:t>
                          </a:r>
                          <a:r>
                            <a:rPr lang="fa-IR" sz="2400" baseline="0" dirty="0" smtClean="0">
                              <a:cs typeface="B Nazanin" panose="00000400000000000000" pitchFamily="2" charset="-78"/>
                            </a:rPr>
                            <a:t> اجباری</a:t>
                          </a:r>
                          <a:endParaRPr lang="en-US" sz="2400" dirty="0">
                            <a:cs typeface="B Nazanin" panose="00000400000000000000" pitchFamily="2" charset="-78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105333" r="-100599" b="-4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105333" r="-800" b="-4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205333" r="-100599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205333" r="-800" b="-3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48755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309459" r="-100599" b="-2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309459" r="-800" b="-22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48755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409459" r="-100599" b="-1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409459" r="-800" b="-12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" t="-502667" r="-100599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00" t="-502667" r="-800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85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پاسخ کامل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یک روش دیگر برای حل معادله دیفرانسیل مرتبه اول زیر:</a:t>
                </a:r>
                <a:endParaRPr lang="en-US" dirty="0"/>
              </a:p>
              <a:p>
                <a:pPr marL="366713" lvl="1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fa-IR" dirty="0"/>
              </a:p>
              <a:p>
                <a:r>
                  <a:rPr lang="fa-IR" dirty="0"/>
                  <a:t>دو طرف معادله را در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fa-IR" dirty="0"/>
                  <a:t> ضرب می‌کنیم:</a:t>
                </a:r>
              </a:p>
              <a:p>
                <a:endParaRPr lang="en-US" sz="1200" dirty="0"/>
              </a:p>
              <a:p>
                <a:pPr marL="366713" lvl="1" indent="0" algn="ctr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𝑎𝑡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US" sz="2800" i="1" baseline="3000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30000" dirty="0"/>
              </a:p>
              <a:p>
                <a:pPr marL="366713" lvl="1" indent="0" algn="ctr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 baseline="3000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66713" lvl="1" indent="0" algn="ctr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 baseline="3000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66713" lvl="1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000" r="-449" b="-112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3372" y="540717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پاسخ اجباری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5200373"/>
            <a:ext cx="16764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5932" y="54218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پاسخ طبیعی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68243" y="5204951"/>
            <a:ext cx="8382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/>
                  <a:t> را بیابید.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fa-IR" dirty="0"/>
              </a:p>
              <a:p>
                <a:r>
                  <a:rPr lang="fa-IR" dirty="0"/>
                  <a:t>پاسخ:</a:t>
                </a:r>
                <a:endParaRPr lang="en-US" dirty="0"/>
              </a:p>
              <a:p>
                <a:pPr marL="366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𝑚𝑡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09800" y="4937718"/>
            <a:ext cx="6553200" cy="932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5418"/>
            <a:ext cx="47053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/>
                  <a:t> را بیابید.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پاسخ:</a:t>
                </a:r>
                <a:endParaRPr lang="en-US" dirty="0"/>
              </a:p>
              <a:p>
                <a:endParaRPr lang="en-US" dirty="0"/>
              </a:p>
              <a:p>
                <a:endParaRPr lang="en-US" sz="1800" dirty="0"/>
              </a:p>
              <a:p>
                <a:r>
                  <a:rPr lang="fa-IR" dirty="0"/>
                  <a:t>اگر مقدار منبع برابر با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400" dirty="0"/>
                  <a:t> </a:t>
                </a:r>
                <a:r>
                  <a:rPr lang="fa-IR" dirty="0"/>
                  <a:t>بود چه؟</a:t>
                </a:r>
                <a:endParaRPr lang="en-US" dirty="0"/>
              </a:p>
              <a:p>
                <a:pPr lvl="1"/>
                <a:r>
                  <a:rPr lang="fa-IR" dirty="0"/>
                  <a:t>پاسخ: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37" y="1213110"/>
            <a:ext cx="5870751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57208" y="3985733"/>
                <a:ext cx="34880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08" y="3985733"/>
                <a:ext cx="3488071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57208" y="5509326"/>
                <a:ext cx="2577244" cy="441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208" y="5509326"/>
                <a:ext cx="2577244" cy="441916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5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/>
                  <a:t> را در مدار روبرو بیابید.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fa-IR" dirty="0"/>
                  <a:t>پاسخ:</a:t>
                </a:r>
                <a:endParaRPr lang="en-US" dirty="0"/>
              </a:p>
              <a:p>
                <a:pPr marL="366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3937" y="1812502"/>
            <a:ext cx="4183506" cy="1828800"/>
            <a:chOff x="135337" y="2422102"/>
            <a:chExt cx="4183506" cy="182880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647155"/>
                </p:ext>
              </p:extLst>
            </p:nvPr>
          </p:nvGraphicFramePr>
          <p:xfrm>
            <a:off x="135337" y="2422102"/>
            <a:ext cx="4183506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Visio" r:id="rId4" imgW="1957724" imgH="855954" progId="Visio.Drawing.11">
                    <p:embed/>
                  </p:oleObj>
                </mc:Choice>
                <mc:Fallback>
                  <p:oleObj name="Visio" r:id="rId4" imgW="1957724" imgH="85595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37" y="2422102"/>
                          <a:ext cx="4183506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 flipH="1">
              <a:off x="855797" y="2964692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2963" y="261522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+mj-lt"/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  <a:latin typeface="+mj-lt"/>
                </a:rPr>
                <a:t>1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219200" y="2962062"/>
              <a:ext cx="351299" cy="26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65397" y="262629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+mj-lt"/>
                </a:rPr>
                <a:t>i</a:t>
              </a:r>
              <a:r>
                <a:rPr lang="en-US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18382" y="4648200"/>
            <a:ext cx="7344617" cy="1157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1563" y="3634369"/>
                <a:ext cx="5556521" cy="426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Hint: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3" y="3634369"/>
                <a:ext cx="5556521" cy="426527"/>
              </a:xfrm>
              <a:prstGeom prst="rect">
                <a:avLst/>
              </a:prstGeom>
              <a:blipFill rotWithShape="0">
                <a:blip r:embed="rId6"/>
                <a:stretch>
                  <a:fillRect l="-1207" t="-5714" b="-2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24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dirty="0"/>
                  <a:t> را بیابید. فرض کنید کلیدهای </a:t>
                </a:r>
                <a:r>
                  <a:rPr lang="en-US" dirty="0"/>
                  <a:t>A</a:t>
                </a:r>
                <a:r>
                  <a:rPr lang="fa-IR" dirty="0"/>
                  <a:t> و </a:t>
                </a:r>
                <a:r>
                  <a:rPr lang="en-US" dirty="0"/>
                  <a:t>B</a:t>
                </a:r>
                <a:r>
                  <a:rPr lang="fa-IR" dirty="0"/>
                  <a:t> در ابتدا بسته‌اند. </a:t>
                </a:r>
                <a:r>
                  <a:rPr lang="en-US" dirty="0"/>
                  <a:t>B</a:t>
                </a:r>
                <a:r>
                  <a:rPr lang="fa-IR" dirty="0"/>
                  <a:t> در ثانیه 1 باز می‌شود و </a:t>
                </a:r>
                <a:r>
                  <a:rPr lang="en-US" dirty="0"/>
                  <a:t>A</a:t>
                </a:r>
                <a:r>
                  <a:rPr lang="fa-IR" dirty="0"/>
                  <a:t> در ثانیه 2.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22" t="-2000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37039"/>
            <a:ext cx="7980190" cy="23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3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تمرین کلاسی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5CFC3F8-B58D-40FA-AF21-F23E618E0688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2286000"/>
            <a:ext cx="5562600" cy="3642352"/>
            <a:chOff x="1635246" y="1492044"/>
            <a:chExt cx="6819268" cy="45178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5246" y="1492044"/>
              <a:ext cx="6793458" cy="451789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606205" y="3429000"/>
              <a:ext cx="84830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</a:t>
              </a: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v</a:t>
              </a: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757948" y="3318942"/>
              <a:ext cx="381000" cy="0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70604" y="284252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168733"/>
                <a:ext cx="8153400" cy="4876800"/>
              </a:xfrm>
            </p:spPr>
            <p:txBody>
              <a:bodyPr/>
              <a:lstStyle/>
              <a:p>
                <a:r>
                  <a:rPr lang="fa-IR" dirty="0"/>
                  <a:t>اگر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 را بیابید.</a:t>
                </a:r>
                <a:endParaRPr lang="en-US" dirty="0"/>
              </a:p>
              <a:p>
                <a:r>
                  <a:rPr lang="fa-IR" dirty="0"/>
                  <a:t>اگر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a-IR" dirty="0"/>
                  <a:t> باشد چه؟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168733"/>
                <a:ext cx="8153400" cy="4876800"/>
              </a:xfrm>
              <a:blipFill rotWithShape="0">
                <a:blip r:embed="rId3"/>
                <a:stretch>
                  <a:fillRect t="-875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2859" y="1111599"/>
                <a:ext cx="2701189" cy="642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rtl="1"/>
                <a:r>
                  <a:rPr lang="fa-IR" sz="2000" dirty="0">
                    <a:cs typeface="B Nazanin" panose="00000400000000000000" pitchFamily="2" charset="-78"/>
                  </a:rPr>
                  <a:t>پاسخ: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59" y="1111599"/>
                <a:ext cx="2701189" cy="642484"/>
              </a:xfrm>
              <a:prstGeom prst="rect">
                <a:avLst/>
              </a:prstGeom>
              <a:blipFill rotWithShape="0">
                <a:blip r:embed="rId4"/>
                <a:stretch>
                  <a:fillRect r="-2257" b="-37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7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خلاصه مطالب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حل مدارهای </a:t>
                </a:r>
                <a:r>
                  <a:rPr lang="en-US" dirty="0"/>
                  <a:t>RL</a:t>
                </a:r>
                <a:r>
                  <a:rPr lang="fa-IR" dirty="0"/>
                  <a:t> و </a:t>
                </a:r>
                <a:r>
                  <a:rPr lang="en-US" dirty="0"/>
                  <a:t>RC</a:t>
                </a:r>
                <a:r>
                  <a:rPr lang="fa-IR" dirty="0"/>
                  <a:t> با حضور منبع و شرایط اولیه</a:t>
                </a:r>
              </a:p>
              <a:p>
                <a:pPr lvl="1"/>
                <a:r>
                  <a:rPr lang="fa-IR" dirty="0"/>
                  <a:t>حل معادله دیفرانسیل مرتبه اول با ضرایب ثابت</a:t>
                </a:r>
              </a:p>
              <a:p>
                <a:pPr lvl="2"/>
                <a:r>
                  <a:rPr lang="fa-IR" dirty="0"/>
                  <a:t>پاسخ کامل = پاسخ طبیعی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fa-IR" dirty="0"/>
                  <a:t>) + پاسخ اجباری (از جنس منبع)</a:t>
                </a:r>
              </a:p>
              <a:p>
                <a:pPr lvl="1"/>
                <a:r>
                  <a:rPr lang="fa-IR" dirty="0"/>
                  <a:t>حل با استفاده از اصل جمع آثار</a:t>
                </a:r>
              </a:p>
              <a:p>
                <a:pPr lvl="2"/>
                <a:r>
                  <a:rPr lang="fa-IR" dirty="0"/>
                  <a:t>پاسخ کامل = پاسخ با منبع بدون شرط اولیه + پاسخ بدون منبع با شرط اولیه</a:t>
                </a:r>
              </a:p>
              <a:p>
                <a:r>
                  <a:rPr lang="fa-IR" dirty="0"/>
                  <a:t>پاسخ پله مدارهای </a:t>
                </a:r>
                <a:r>
                  <a:rPr lang="en-US" dirty="0"/>
                  <a:t>RL</a:t>
                </a:r>
                <a:r>
                  <a:rPr lang="fa-IR" dirty="0"/>
                  <a:t> و </a:t>
                </a:r>
                <a:r>
                  <a:rPr lang="en-US" dirty="0"/>
                  <a:t>RC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000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/>
              <a:t>مدار </a:t>
            </a:r>
            <a:r>
              <a:rPr lang="en-US" dirty="0"/>
              <a:t>RL</a:t>
            </a:r>
            <a:r>
              <a:rPr lang="fa-IR" dirty="0"/>
              <a:t> بدون منبع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 dirty="0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400" dirty="0">
                <a:solidFill>
                  <a:srgbClr val="3F3F3F"/>
                </a:solidFill>
              </a:rPr>
              <a:t>6. مدارهای </a:t>
            </a:r>
            <a:r>
              <a:rPr lang="en-US" altLang="en-US" sz="1400" dirty="0">
                <a:solidFill>
                  <a:srgbClr val="3F3F3F"/>
                </a:solidFill>
              </a:rPr>
              <a:t>RL </a:t>
            </a:r>
            <a:r>
              <a:rPr lang="fa-IR" altLang="en-US" sz="1400" dirty="0">
                <a:solidFill>
                  <a:srgbClr val="3F3F3F"/>
                </a:solidFill>
              </a:rPr>
              <a:t>و</a:t>
            </a:r>
            <a:r>
              <a:rPr lang="en-US" altLang="en-US" sz="1400" dirty="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6EAF7B4-372C-4A05-8CB6-9F553D5F9C5E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>
                    <a:solidFill>
                      <a:srgbClr val="FF0000"/>
                    </a:solidFill>
                  </a:rPr>
                  <a:t>صورت مسئله</a:t>
                </a:r>
                <a:r>
                  <a:rPr lang="fa-IR" altLang="en-US" dirty="0"/>
                  <a:t>: یافتن پاسخ زمانی جریان یک سلف با مقدار اولیه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altLang="en-US" dirty="0"/>
                  <a:t> در یک مدار </a:t>
                </a:r>
                <a:r>
                  <a:rPr lang="en-US" altLang="en-US" dirty="0"/>
                  <a:t>RL</a:t>
                </a:r>
                <a:endParaRPr lang="fa-IR" altLang="en-US" dirty="0"/>
              </a:p>
              <a:p>
                <a:r>
                  <a:rPr lang="fa-IR" altLang="en-US" dirty="0"/>
                  <a:t>با اعمال </a:t>
                </a:r>
                <a:r>
                  <a:rPr lang="en-US" altLang="en-US" dirty="0"/>
                  <a:t>KVL</a:t>
                </a:r>
                <a:r>
                  <a:rPr lang="fa-IR" altLang="en-US" dirty="0"/>
                  <a:t> داریم: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fa-IR" altLang="en-US" dirty="0"/>
              </a:p>
              <a:p>
                <a:r>
                  <a:rPr lang="fa-IR" altLang="en-US" dirty="0"/>
                  <a:t>با در نظر گفتن شرط اولیه معادله یعنی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/>
                  <a:t>، می‌توان پاسخ طبیعی را به صورت زیر محاسبه کرد:</a:t>
                </a:r>
                <a:endParaRPr lang="en-US" altLang="en-US" baseline="-25000" dirty="0"/>
              </a:p>
              <a:p>
                <a:pPr algn="ctr" rtl="0">
                  <a:buFont typeface="Wingdings 2" pitchFamily="18" charset="2"/>
                  <a:buNone/>
                </a:pPr>
                <a:r>
                  <a:rPr lang="en-US" altLang="en-US" baseline="-250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𝑅𝑡</m:t>
                            </m:r>
                          </m:num>
                          <m:den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sup>
                    </m:sSup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639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8600" y="2895600"/>
                <a:ext cx="2560319" cy="9103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95600"/>
                <a:ext cx="2560319" cy="910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91" name="Picture 4" descr="hay29575_08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38200" y="1828800"/>
            <a:ext cx="239497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1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000" dirty="0"/>
              <a:t>محاسبه پاسخ طبیعی (عمومی) معادله مرتبه اول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sz="2800" dirty="0">
                    <a:latin typeface="Cambria Math" panose="02040503050406030204" pitchFamily="18" charset="0"/>
                  </a:rPr>
                  <a:t>راه حل اول:</a:t>
                </a:r>
              </a:p>
              <a:p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𝑅𝑡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fa-IR" sz="2800" dirty="0">
                    <a:latin typeface="Cambria Math" panose="02040503050406030204" pitchFamily="18" charset="0"/>
                  </a:rPr>
                  <a:t>راه حل دوم: تشکیل دادن معادله مشخصه</a:t>
                </a:r>
              </a:p>
              <a:p>
                <a:endParaRPr lang="fa-IR" sz="2800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𝑅𝑡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lnSpc>
                    <a:spcPct val="150000"/>
                  </a:lnSpc>
                  <a:buNone/>
                </a:pPr>
                <a:endParaRPr 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1250" r="-37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6. مدارهای </a:t>
            </a:r>
            <a:r>
              <a:rPr lang="en-US" altLang="en-US"/>
              <a:t>RL </a:t>
            </a:r>
            <a:r>
              <a:rPr lang="fa-IR" altLang="en-US"/>
              <a:t>و</a:t>
            </a:r>
            <a:r>
              <a:rPr lang="en-US" altLang="en-US"/>
              <a:t>RC 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fld id="{B5CFC3F8-B58D-40FA-AF21-F23E618E0688}" type="slidenum">
              <a:rPr lang="en-US" altLang="en-US" smtClean="0"/>
              <a:pPr rtl="1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92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مثال: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Content Placeholder 8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/>
                  <a:t>نشان دهید ولتاژ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a-IR" altLang="en-US" dirty="0"/>
                  <a:t> در لحظه 200</a:t>
                </a:r>
                <a:r>
                  <a:rPr lang="en-US" altLang="en-US" dirty="0"/>
                  <a:t> </a:t>
                </a:r>
                <a:r>
                  <a:rPr lang="fa-IR" altLang="en-US" dirty="0"/>
                  <a:t>میلی ثانیه برابر 13- ولت است.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7414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61108C8-28B5-46B4-B326-D7CD90C082C0}" type="slidenum">
              <a:rPr lang="en-US" altLang="en-US" sz="1200" smtClean="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3" name="Picture 5" descr="\\192.168.81.8\shipment\dti_out\November11\112311\Hayt_Durbin_DFR\z_JPG\ch_08\hay29575_08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t="2107" r="17137" b="72955"/>
          <a:stretch>
            <a:fillRect/>
          </a:stretch>
        </p:blipFill>
        <p:spPr bwMode="auto">
          <a:xfrm>
            <a:off x="1143000" y="2286000"/>
            <a:ext cx="649446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6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پاسخ طبیعی مدار </a:t>
            </a:r>
            <a:r>
              <a:rPr lang="en-US" dirty="0"/>
              <a:t>RL</a:t>
            </a:r>
            <a:r>
              <a:rPr lang="fa-IR" dirty="0"/>
              <a:t> به صورت تابع نمایی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dirty="0"/>
                  <a:t>نرخ میرایی تابع نمایی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a-IR" dirty="0"/>
                  <a:t>) را </a:t>
                </a:r>
                <a:r>
                  <a:rPr lang="fa-IR" dirty="0">
                    <a:solidFill>
                      <a:srgbClr val="FF0000"/>
                    </a:solidFill>
                  </a:rPr>
                  <a:t>ثابت زمانی </a:t>
                </a:r>
                <a:r>
                  <a:rPr lang="fa-IR" dirty="0"/>
                  <a:t>گویند. هر چه مقدار بزرگتری داشته باشد، تابع کندتر میرا می‌شود.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7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B19D325-C4CF-40A1-AB55-919A648CD2C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8438" name="Picture 3" descr="hay29575_08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/>
          <a:stretch>
            <a:fillRect/>
          </a:stretch>
        </p:blipFill>
        <p:spPr bwMode="auto">
          <a:xfrm>
            <a:off x="762000" y="3124200"/>
            <a:ext cx="42211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 descr="hay29575_08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"/>
          <a:stretch>
            <a:fillRect/>
          </a:stretch>
        </p:blipFill>
        <p:spPr bwMode="auto">
          <a:xfrm>
            <a:off x="4267200" y="2362200"/>
            <a:ext cx="418941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5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a-IR" dirty="0"/>
              <a:t>مدار </a:t>
            </a:r>
            <a:r>
              <a:rPr lang="en-US" dirty="0"/>
              <a:t>RC</a:t>
            </a:r>
            <a:r>
              <a:rPr lang="fa-IR" dirty="0"/>
              <a:t> بدون منبع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dirty="0"/>
                  <a:t>با اعمال </a:t>
                </a:r>
                <a:r>
                  <a:rPr lang="en-US" altLang="en-US" dirty="0"/>
                  <a:t>KCL</a:t>
                </a:r>
                <a:r>
                  <a:rPr lang="fa-IR" altLang="en-US" dirty="0"/>
                  <a:t> داریم:</a:t>
                </a: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dirty="0"/>
              </a:p>
              <a:p>
                <a:endParaRPr lang="fa-IR" altLang="en-US" dirty="0"/>
              </a:p>
              <a:p>
                <a:r>
                  <a:rPr lang="fa-IR" altLang="en-US" dirty="0"/>
                  <a:t>اگر شرط اولیه معادله یعنی مقدار اولیه ولتاژ خازن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a-IR" altLang="en-US" dirty="0"/>
                  <a:t> را بدانیم، می‌توان پاسخ طبیعی را به صورت زیر محاسبه کرد:</a:t>
                </a:r>
              </a:p>
              <a:p>
                <a:endParaRPr lang="en-US" altLang="en-US" sz="1400" baseline="-25000" dirty="0"/>
              </a:p>
              <a:p>
                <a:pPr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buFont typeface="Wingdings 2" pitchFamily="18" charset="2"/>
                  <a:buNone/>
                </a:pPr>
                <a:endParaRPr lang="en-US" altLang="en-US" baseline="-25000" dirty="0"/>
              </a:p>
            </p:txBody>
          </p:sp>
        </mc:Choice>
        <mc:Fallback xmlns="">
          <p:sp>
            <p:nvSpPr>
              <p:cNvPr id="194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2125" r="-44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8BD189C9-0D1F-4E92-B92F-83CBB98F9239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3" name="Picture 3" descr="hay29575_08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876300" y="1295400"/>
            <a:ext cx="24516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69181" y="2209800"/>
                <a:ext cx="2560319" cy="9103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a-IR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81" y="2209800"/>
                <a:ext cx="2560319" cy="910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hay29575_08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"/>
          <a:stretch>
            <a:fillRect/>
          </a:stretch>
        </p:blipFill>
        <p:spPr bwMode="auto">
          <a:xfrm>
            <a:off x="1003300" y="2209800"/>
            <a:ext cx="562610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پاسخ طبیعی مدار </a:t>
            </a:r>
            <a:r>
              <a:rPr lang="en-US" dirty="0"/>
              <a:t>RC</a:t>
            </a:r>
            <a:r>
              <a:rPr lang="fa-IR" dirty="0"/>
              <a:t> به صورت تابع نمایی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fa-IR" altLang="en-US" sz="3600" dirty="0"/>
                  <a:t>ثابت زمانی برابر </a:t>
                </a:r>
                <a14:m>
                  <m:oMath xmlns:m="http://schemas.openxmlformats.org/officeDocument/2006/math"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3600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fa-IR" altLang="en-US" sz="3600" dirty="0"/>
                  <a:t> است.</a:t>
                </a:r>
                <a:endParaRPr lang="en-US" altLang="en-US" sz="3600" dirty="0"/>
              </a:p>
            </p:txBody>
          </p:sp>
        </mc:Choice>
        <mc:Fallback xmlns="">
          <p:sp>
            <p:nvSpPr>
              <p:cNvPr id="2048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1375" r="-74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a-IR" altLang="en-US"/>
              <a:t>مدارهای الکتریکی و الکترونیکی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fa-IR" altLang="en-US" sz="1200">
                <a:solidFill>
                  <a:srgbClr val="3F3F3F"/>
                </a:solidFill>
              </a:rPr>
              <a:t>6. مدارهای </a:t>
            </a:r>
            <a:r>
              <a:rPr lang="en-US" altLang="en-US" sz="1200">
                <a:solidFill>
                  <a:srgbClr val="3F3F3F"/>
                </a:solidFill>
              </a:rPr>
              <a:t>RL </a:t>
            </a:r>
            <a:r>
              <a:rPr lang="fa-IR" altLang="en-US" sz="1200">
                <a:solidFill>
                  <a:srgbClr val="3F3F3F"/>
                </a:solidFill>
              </a:rPr>
              <a:t>و</a:t>
            </a:r>
            <a:r>
              <a:rPr lang="en-US" altLang="en-US" sz="1200">
                <a:solidFill>
                  <a:srgbClr val="3F3F3F"/>
                </a:solidFill>
              </a:rPr>
              <a:t>RC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AF178C7-5E10-482A-A494-85635572E5F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9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4988</TotalTime>
  <Words>2328</Words>
  <Application>Microsoft Office PowerPoint</Application>
  <PresentationFormat>On-screen Show (4:3)</PresentationFormat>
  <Paragraphs>410</Paragraphs>
  <Slides>37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 Nazanin</vt:lpstr>
      <vt:lpstr>Calibri</vt:lpstr>
      <vt:lpstr>Cambria Math</vt:lpstr>
      <vt:lpstr>Wingdings</vt:lpstr>
      <vt:lpstr>Wingdings 2</vt:lpstr>
      <vt:lpstr>Median</vt:lpstr>
      <vt:lpstr>Visio</vt:lpstr>
      <vt:lpstr>مدارهای الکتریکی و الکترونیکی فصل ششم: مدارهای RL و RC  استاد درس: محمود ممتازپور ceit.aut.ac.ir/~momtazpour   </vt:lpstr>
      <vt:lpstr>فهرست مطالب</vt:lpstr>
      <vt:lpstr>هدف</vt:lpstr>
      <vt:lpstr>مدار RL بدون منبع</vt:lpstr>
      <vt:lpstr>محاسبه پاسخ طبیعی (عمومی) معادله مرتبه اول</vt:lpstr>
      <vt:lpstr>مثال: </vt:lpstr>
      <vt:lpstr>پاسخ طبیعی مدار RL به صورت تابع نمایی</vt:lpstr>
      <vt:lpstr>مدار RC بدون منبع</vt:lpstr>
      <vt:lpstr>پاسخ طبیعی مدار RC به صورت تابع نمایی</vt:lpstr>
      <vt:lpstr>مثال:</vt:lpstr>
      <vt:lpstr>مدار RL مرتبه اول بدون منبع در حالت کلی</vt:lpstr>
      <vt:lpstr>مدار RC مرتبه اول بدون منبع در حالت کلی</vt:lpstr>
      <vt:lpstr>چند نکته در مورد مدارهای مرتبه اول</vt:lpstr>
      <vt:lpstr>مثال:</vt:lpstr>
      <vt:lpstr>تابع پله واحد     Unit Step Function</vt:lpstr>
      <vt:lpstr>مدل‌سازی رفتار کلید با تابع پله</vt:lpstr>
      <vt:lpstr>مدل‌سازی پالس با تابع پله</vt:lpstr>
      <vt:lpstr>مدار RL با منبع</vt:lpstr>
      <vt:lpstr>مدار RL با منبع</vt:lpstr>
      <vt:lpstr>مدار RL با منبع: پاسخ پله</vt:lpstr>
      <vt:lpstr>پاسخ کامل</vt:lpstr>
      <vt:lpstr>مثال:</vt:lpstr>
      <vt:lpstr>مثال (ادامه)</vt:lpstr>
      <vt:lpstr>مثال: مدار RL با ورودی پله</vt:lpstr>
      <vt:lpstr>مثال: پاسخ مدار RL به ورودی پالس</vt:lpstr>
      <vt:lpstr>پاسخ مدار RL یا RC به ورودی قطار پالس:</vt:lpstr>
      <vt:lpstr>مثال: مدار RC با منبع</vt:lpstr>
      <vt:lpstr>مثال: مدار RC با منبع (ادامه)</vt:lpstr>
      <vt:lpstr>راه‌حل میان‌بر برای یافتن پاسخ پله مدارهای RL و RC</vt:lpstr>
      <vt:lpstr>پاسخ مدارهای مرتبه اول به منابع AC</vt:lpstr>
      <vt:lpstr>پاسخ کامل</vt:lpstr>
      <vt:lpstr>تمرین کلاسی 1</vt:lpstr>
      <vt:lpstr>تمرین کلاسی 2</vt:lpstr>
      <vt:lpstr>تمرین کلاسی 3</vt:lpstr>
      <vt:lpstr>تمرین کلاسی 4</vt:lpstr>
      <vt:lpstr>تمرین کلاسی 5</vt:lpstr>
      <vt:lpstr>خلاصه مطالب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S.Alireza Ezaz</cp:lastModifiedBy>
  <cp:revision>324</cp:revision>
  <dcterms:created xsi:type="dcterms:W3CDTF">2005-06-03T08:24:32Z</dcterms:created>
  <dcterms:modified xsi:type="dcterms:W3CDTF">2019-11-22T17:33:49Z</dcterms:modified>
</cp:coreProperties>
</file>