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8" r:id="rId37"/>
    <p:sldId id="309" r:id="rId38"/>
    <p:sldId id="31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9483" autoAdjust="0"/>
  </p:normalViewPr>
  <p:slideViewPr>
    <p:cSldViewPr>
      <p:cViewPr varScale="1">
        <p:scale>
          <a:sx n="81" d="100"/>
          <a:sy n="81" d="100"/>
        </p:scale>
        <p:origin x="92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56.wmf"/><Relationship Id="rId1" Type="http://schemas.openxmlformats.org/officeDocument/2006/relationships/image" Target="../media/image21.wmf"/><Relationship Id="rId6" Type="http://schemas.openxmlformats.org/officeDocument/2006/relationships/image" Target="../media/image27.wmf"/><Relationship Id="rId5" Type="http://schemas.openxmlformats.org/officeDocument/2006/relationships/image" Target="../media/image57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27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r>
              <a:rPr lang="en-US" baseline="0" dirty="0" smtClean="0"/>
              <a:t> of Inductors: Relays, </a:t>
            </a:r>
            <a:r>
              <a:rPr lang="en-US" dirty="0" smtClean="0"/>
              <a:t>Oscillators,</a:t>
            </a:r>
            <a:r>
              <a:rPr lang="en-US" baseline="0" dirty="0" smtClean="0"/>
              <a:t> Inductive motors, Frequency filters (radio and television to select or filter a frequency), Transformers, Inductive sensors (for traffic detection), etc.</a:t>
            </a:r>
          </a:p>
          <a:p>
            <a:r>
              <a:rPr lang="en-US" baseline="0" dirty="0" smtClean="0"/>
              <a:t>Other applications of Capacitors: Filters, </a:t>
            </a:r>
            <a:r>
              <a:rPr lang="en-US" dirty="0" smtClean="0"/>
              <a:t>Oscillators</a:t>
            </a:r>
            <a:r>
              <a:rPr lang="en-US" baseline="0" dirty="0" smtClean="0"/>
              <a:t>, Energy storage, Motor starters, Transistors!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پاسخ</a:t>
            </a:r>
            <a:r>
              <a:rPr lang="fa-IR" baseline="0" dirty="0" smtClean="0"/>
              <a:t> هواپیما به تغییر بالکهای کوچک روی بال، پاسخ آسانسور به فرمان ایست در یک طبقه، رفتار سیستم تعلیق ماشین (شامل فنر و کمک فنر) در هنگام دست انداز، پاسخ یک سیستم کنترل دما در هنگام افزایش یا کاهش دما، همه اینها را می توان به صورت یک مدار </a:t>
            </a:r>
            <a:r>
              <a:rPr lang="en-US" baseline="0" dirty="0" smtClean="0"/>
              <a:t>RLC</a:t>
            </a:r>
            <a:r>
              <a:rPr lang="fa-IR" baseline="0" dirty="0" smtClean="0"/>
              <a:t> مدل کرد.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W0</a:t>
            </a:r>
            <a:r>
              <a:rPr lang="fa-IR" dirty="0" smtClean="0"/>
              <a:t> فرکانس تشدید و آلفا،</a:t>
            </a:r>
            <a:r>
              <a:rPr lang="fa-IR" baseline="0" dirty="0" smtClean="0"/>
              <a:t> ضریب میرایی نام دارد.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فوق</a:t>
            </a:r>
            <a:r>
              <a:rPr lang="fa-IR" baseline="0" dirty="0" smtClean="0"/>
              <a:t> میرا یا </a:t>
            </a:r>
            <a:r>
              <a:rPr lang="fa-IR" baseline="0" smtClean="0"/>
              <a:t>میرای شدید (پاسخها حقیقی و نابرابر)</a:t>
            </a:r>
            <a:endParaRPr lang="fa-IR" baseline="0" dirty="0" smtClean="0"/>
          </a:p>
          <a:p>
            <a:r>
              <a:rPr lang="fa-IR" baseline="0" dirty="0" smtClean="0"/>
              <a:t>میرای بحرانی (پاسخها حقیقی و برابر)</a:t>
            </a:r>
          </a:p>
          <a:p>
            <a:r>
              <a:rPr lang="fa-IR" baseline="0" dirty="0" smtClean="0"/>
              <a:t>زیرمیرا یا میرای ضعیف (پاسخها مختلط مزدوج)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7. مدارهای </a:t>
            </a:r>
            <a:r>
              <a:rPr lang="en-US" altLang="en-US" smtClean="0"/>
              <a:t>RLC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1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pn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58.png"/><Relationship Id="rId10" Type="http://schemas.openxmlformats.org/officeDocument/2006/relationships/image" Target="../media/image36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فصل </a:t>
            </a:r>
            <a:r>
              <a:rPr lang="fa-IR" cap="none" dirty="0" smtClean="0">
                <a:cs typeface="B Nazanin" panose="00000400000000000000" pitchFamily="2" charset="-78"/>
              </a:rPr>
              <a:t>هفتم</a:t>
            </a:r>
            <a:r>
              <a:rPr lang="fa-IR" cap="none" dirty="0" smtClean="0">
                <a:cs typeface="B Nazanin" panose="00000400000000000000" pitchFamily="2" charset="-78"/>
              </a:rPr>
              <a:t>: </a:t>
            </a:r>
            <a:r>
              <a:rPr lang="fa-IR" cap="none" dirty="0" smtClean="0">
                <a:cs typeface="B Nazanin" panose="00000400000000000000" pitchFamily="2" charset="-78"/>
              </a:rPr>
              <a:t>مدارهای </a:t>
            </a:r>
            <a:r>
              <a:rPr lang="en-US" cap="none" dirty="0" smtClean="0">
                <a:cs typeface="B Nazanin" panose="00000400000000000000" pitchFamily="2" charset="-78"/>
              </a:rPr>
              <a:t>RLC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/>
            </a:r>
            <a:br>
              <a:rPr lang="fa-IR" sz="3600" cap="none" dirty="0" smtClean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استاد درس: 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sz="3000" cap="none" dirty="0">
                <a:cs typeface="B Nazanin" panose="00000400000000000000" pitchFamily="2" charset="-78"/>
              </a:rPr>
              <a:t/>
            </a: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7. مدارهای </a:t>
            </a:r>
            <a:r>
              <a:rPr lang="en-US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RLC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1195388" y="4919334"/>
            <a:ext cx="2057400" cy="1219200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 flipV="1">
            <a:off x="1067562" y="3518335"/>
            <a:ext cx="2438400" cy="1266498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تحلیل پاسخ طبیعی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2681F9F7-5219-4D2B-A364-D479D83E7BC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45719"/>
              </p:ext>
            </p:extLst>
          </p:nvPr>
        </p:nvGraphicFramePr>
        <p:xfrm>
          <a:off x="1824038" y="1939925"/>
          <a:ext cx="53816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4" imgW="2044440" imgH="507960" progId="Equation.3">
                  <p:embed/>
                </p:oleObj>
              </mc:Choice>
              <mc:Fallback>
                <p:oleObj name="Equation" r:id="rId4" imgW="2044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939925"/>
                        <a:ext cx="538162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21655"/>
              </p:ext>
            </p:extLst>
          </p:nvPr>
        </p:nvGraphicFramePr>
        <p:xfrm>
          <a:off x="1195388" y="3776141"/>
          <a:ext cx="19716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6" imgW="800100" imgH="304800" progId="Equation.3">
                  <p:embed/>
                </p:oleObj>
              </mc:Choice>
              <mc:Fallback>
                <p:oleObj name="Equation" r:id="rId6" imgW="800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776141"/>
                        <a:ext cx="19716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83606"/>
              </p:ext>
            </p:extLst>
          </p:nvPr>
        </p:nvGraphicFramePr>
        <p:xfrm>
          <a:off x="1403350" y="4971832"/>
          <a:ext cx="1555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8" imgW="596900" imgH="355600" progId="Equation.3">
                  <p:embed/>
                </p:oleObj>
              </mc:Choice>
              <mc:Fallback>
                <p:oleObj name="Equation" r:id="rId8" imgW="596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71832"/>
                        <a:ext cx="15557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ریشه‌های معادله مشخصه برابرند با: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r>
                  <a:rPr lang="fa-IR" dirty="0" smtClean="0"/>
                  <a:t>تعریف 1: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فرکانس تشدید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fa-IR" dirty="0" smtClean="0"/>
                  <a:t>تعریف 2: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ضریب میرایی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10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3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تحلیل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551911B-C939-4F8D-94C3-CE82197B54F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956556"/>
              </p:ext>
            </p:extLst>
          </p:nvPr>
        </p:nvGraphicFramePr>
        <p:xfrm>
          <a:off x="2840038" y="2209800"/>
          <a:ext cx="32559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1244520" imgH="583920" progId="Equation.3">
                  <p:embed/>
                </p:oleObj>
              </mc:Choice>
              <mc:Fallback>
                <p:oleObj name="Equation" r:id="rId3" imgW="1244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2209800"/>
                        <a:ext cx="3255962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92388" y="5257800"/>
          <a:ext cx="40370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5" imgW="1193800" imgH="203200" progId="Equation.3">
                  <p:embed/>
                </p:oleObj>
              </mc:Choice>
              <mc:Fallback>
                <p:oleObj name="Equation" r:id="rId5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257800"/>
                        <a:ext cx="403701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تعاریف صفحه قبل، ریشه‌های معادله مشخصه برابرند با: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sz="2000" dirty="0" smtClean="0"/>
              </a:p>
              <a:p>
                <a:r>
                  <a:rPr lang="fa-IR" dirty="0" smtClean="0"/>
                  <a:t>برای یافتن ضرایب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نیاز به دو شرط اولیه داریم.</a:t>
                </a:r>
                <a:endParaRPr lang="fa-I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7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1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سه حالت ممکن برای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5F84185-3704-4239-A1D3-E84E1C6A088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6860"/>
              </p:ext>
            </p:extLst>
          </p:nvPr>
        </p:nvGraphicFramePr>
        <p:xfrm>
          <a:off x="685800" y="1268093"/>
          <a:ext cx="2209800" cy="96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4" imgW="1244600" imgH="546100" progId="Equation.3">
                  <p:embed/>
                </p:oleObj>
              </mc:Choice>
              <mc:Fallback>
                <p:oleObj name="Equation" r:id="rId4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68093"/>
                        <a:ext cx="2209800" cy="9696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اگر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</a:t>
                </a:r>
                <a:r>
                  <a:rPr lang="fa-IR" dirty="0" smtClean="0"/>
                  <a:t> باشد، ریشه‌ها حقیقی و </a:t>
                </a:r>
              </a:p>
              <a:p>
                <a:pPr marL="0" indent="0">
                  <a:buNone/>
                </a:pPr>
                <a:r>
                  <a:rPr lang="fa-IR" dirty="0" smtClean="0"/>
                  <a:t>متمایزند و پاسخ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میرای شدید</a:t>
                </a:r>
                <a:r>
                  <a:rPr lang="fa-IR" dirty="0" smtClean="0"/>
                  <a:t> نامیده می‌شود. </a:t>
                </a:r>
              </a:p>
              <a:p>
                <a:pPr lvl="1"/>
                <a:r>
                  <a:rPr lang="fa-IR" dirty="0" smtClean="0"/>
                  <a:t>پاسخ حالت نوسانی ندارد. مانند رها کردن یک پاندول در یک ظرف محتوی گریس، یا رها کردن یک فنر خیلی سفت.</a:t>
                </a:r>
                <a:endParaRPr lang="en-US" dirty="0"/>
              </a:p>
              <a:p>
                <a:r>
                  <a:rPr lang="fa-IR" dirty="0"/>
                  <a:t>اگر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</a:t>
                </a:r>
                <a:r>
                  <a:rPr lang="fa-IR" dirty="0" smtClean="0"/>
                  <a:t> </a:t>
                </a:r>
                <a:r>
                  <a:rPr lang="fa-IR" dirty="0"/>
                  <a:t>باشد، </a:t>
                </a:r>
                <a:r>
                  <a:rPr lang="fa-IR" dirty="0" smtClean="0"/>
                  <a:t>معادله مشخصه یک ریشه حقیقی مضاعف دارد و </a:t>
                </a:r>
                <a:r>
                  <a:rPr lang="fa-IR" dirty="0"/>
                  <a:t>پاسخ </a:t>
                </a:r>
                <a:r>
                  <a:rPr lang="fa-IR" dirty="0">
                    <a:solidFill>
                      <a:srgbClr val="C00000"/>
                    </a:solidFill>
                  </a:rPr>
                  <a:t>میرای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بحرانی</a:t>
                </a:r>
                <a:r>
                  <a:rPr lang="fa-IR" dirty="0" smtClean="0"/>
                  <a:t> </a:t>
                </a:r>
                <a:r>
                  <a:rPr lang="fa-IR" dirty="0"/>
                  <a:t>نامیده می‌شود. </a:t>
                </a:r>
                <a:endParaRPr lang="fa-IR" dirty="0" smtClean="0"/>
              </a:p>
              <a:p>
                <a:pPr lvl="1"/>
                <a:r>
                  <a:rPr lang="fa-IR" dirty="0" smtClean="0"/>
                  <a:t>مدار در مرز نوسانی شدن است ولی هنوز نوسانی نیست.</a:t>
                </a:r>
                <a:endParaRPr lang="fa-IR" dirty="0"/>
              </a:p>
              <a:p>
                <a:r>
                  <a:rPr lang="fa-IR" dirty="0"/>
                  <a:t>اگر</a:t>
                </a:r>
                <a:r>
                  <a:rPr lang="fa-IR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 باشد</a:t>
                </a:r>
                <a:r>
                  <a:rPr lang="fa-IR" dirty="0"/>
                  <a:t>، </a:t>
                </a:r>
                <a:r>
                  <a:rPr lang="fa-IR" dirty="0" smtClean="0"/>
                  <a:t>ریشه‌ها</a:t>
                </a:r>
                <a:r>
                  <a:rPr lang="en-US" dirty="0" smtClean="0"/>
                  <a:t> </a:t>
                </a:r>
                <a:r>
                  <a:rPr lang="fa-IR" dirty="0" smtClean="0"/>
                  <a:t>مختلط و مزدوج‌اند و پاسخ </a:t>
                </a:r>
                <a:r>
                  <a:rPr lang="fa-IR" dirty="0">
                    <a:solidFill>
                      <a:srgbClr val="C00000"/>
                    </a:solidFill>
                  </a:rPr>
                  <a:t>میرای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ضعیف </a:t>
                </a:r>
                <a:r>
                  <a:rPr lang="fa-IR" dirty="0" smtClean="0"/>
                  <a:t>نامیده </a:t>
                </a:r>
                <a:r>
                  <a:rPr lang="fa-IR" dirty="0"/>
                  <a:t>می‌شود. </a:t>
                </a:r>
                <a:endParaRPr lang="fa-IR" dirty="0" smtClean="0"/>
              </a:p>
              <a:p>
                <a:pPr lvl="1"/>
                <a:r>
                  <a:rPr lang="fa-IR" dirty="0" smtClean="0"/>
                  <a:t>پاسخ مدار به صورت میرای نوسانی است. مانند رها کردن یک پاندول</a:t>
                </a:r>
                <a:endParaRPr lang="fa-IR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6"/>
                <a:stretch>
                  <a:fillRect l="-524" t="-875" r="-1571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1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میرای شدید (</a:t>
            </a:r>
            <a:r>
              <a:rPr lang="en-US" altLang="en-US" dirty="0" smtClean="0">
                <a:solidFill>
                  <a:srgbClr val="C00000"/>
                </a:solidFill>
              </a:rPr>
              <a:t>α&gt;ω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0</a:t>
            </a:r>
            <a:r>
              <a:rPr lang="fa-IR" alt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01341"/>
              </p:ext>
            </p:extLst>
          </p:nvPr>
        </p:nvGraphicFramePr>
        <p:xfrm>
          <a:off x="673894" y="1212057"/>
          <a:ext cx="32559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1244600" imgH="546100" progId="Equation.3">
                  <p:embed/>
                </p:oleObj>
              </mc:Choice>
              <mc:Fallback>
                <p:oleObj name="Equation" r:id="rId3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4" y="1212057"/>
                        <a:ext cx="3255962" cy="1428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200400" y="3657600"/>
          <a:ext cx="32750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5" imgW="1193800" imgH="203200" progId="Equation.3">
                  <p:embed/>
                </p:oleObj>
              </mc:Choice>
              <mc:Fallback>
                <p:oleObj name="Equation" r:id="rId5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32750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هر دو ریشه حقیقی و متمایزند.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فرم پاسخ طبیعی به صورت زیر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4300" dirty="0" smtClean="0"/>
              <a:t>مدار </a:t>
            </a:r>
            <a:r>
              <a:rPr lang="en-US" sz="4300" dirty="0" smtClean="0"/>
              <a:t>RLC</a:t>
            </a:r>
            <a:r>
              <a:rPr lang="fa-IR" sz="4300" dirty="0" smtClean="0"/>
              <a:t> میرای شدید: مثال 1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00AB17D-1025-4AC7-A696-E5075091EAC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4" name="Picture 3" descr="hay29575_09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"/>
          <a:stretch>
            <a:fillRect/>
          </a:stretch>
        </p:blipFill>
        <p:spPr bwMode="auto">
          <a:xfrm>
            <a:off x="2219198" y="2438400"/>
            <a:ext cx="49403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r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dirty="0" smtClean="0"/>
                  <a:t> باشد، نشان دهید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6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رسم پاسخ مدار در حالت میرای شدید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C12C3C64-AE8A-4592-96B6-E73879B0D92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3557" name="Picture 3" descr="hay29575_09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/>
          <a:stretch>
            <a:fillRect/>
          </a:stretch>
        </p:blipFill>
        <p:spPr bwMode="auto">
          <a:xfrm>
            <a:off x="1257300" y="1447800"/>
            <a:ext cx="69469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22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4300" dirty="0"/>
              <a:t>مدار </a:t>
            </a:r>
            <a:r>
              <a:rPr lang="en-US" sz="4300" dirty="0" smtClean="0"/>
              <a:t>RLC</a:t>
            </a:r>
            <a:r>
              <a:rPr lang="fa-IR" sz="4300" dirty="0" smtClean="0"/>
              <a:t> میرای شدید: </a:t>
            </a:r>
            <a:r>
              <a:rPr lang="fa-IR" sz="4300" dirty="0"/>
              <a:t>مثال 2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3548D8D-9B7A-4C45-8266-D7F95F0D218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4582" name="Picture 3" descr="hay29575_09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" r="48589" b="8189"/>
          <a:stretch>
            <a:fillRect/>
          </a:stretch>
        </p:blipFill>
        <p:spPr bwMode="auto">
          <a:xfrm>
            <a:off x="2209800" y="2133600"/>
            <a:ext cx="48387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نشان دهید </a:t>
                </a:r>
                <a14:m>
                  <m:oMath xmlns:m="http://schemas.openxmlformats.org/officeDocument/2006/math">
                    <m:r>
                      <a:rPr lang="en-US" altLang="en-US" sz="3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3200" i="1" baseline="-25000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80</m:t>
                    </m:r>
                    <m:sSup>
                      <m:sSupPr>
                        <m:ctrlP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50000</m:t>
                        </m:r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20</m:t>
                    </m:r>
                    <m:sSup>
                      <m:sSupPr>
                        <m:ctrlP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3200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میرای بحرانی (</a:t>
            </a:r>
            <a:r>
              <a:rPr lang="en-US" altLang="en-US" dirty="0" smtClean="0">
                <a:solidFill>
                  <a:srgbClr val="C00000"/>
                </a:solidFill>
              </a:rPr>
              <a:t>α=ω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0</a:t>
            </a:r>
            <a:r>
              <a:rPr lang="fa-IR" alt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14783"/>
              </p:ext>
            </p:extLst>
          </p:nvPr>
        </p:nvGraphicFramePr>
        <p:xfrm>
          <a:off x="625366" y="1219200"/>
          <a:ext cx="32559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3" imgW="1244520" imgH="583920" progId="Equation.3">
                  <p:embed/>
                </p:oleObj>
              </mc:Choice>
              <mc:Fallback>
                <p:oleObj name="Equation" r:id="rId3" imgW="1244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66" y="1219200"/>
                        <a:ext cx="3255962" cy="152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78453"/>
              </p:ext>
            </p:extLst>
          </p:nvPr>
        </p:nvGraphicFramePr>
        <p:xfrm>
          <a:off x="5562600" y="1983581"/>
          <a:ext cx="20256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5" imgW="774360" imgH="215640" progId="Equation.3">
                  <p:embed/>
                </p:oleObj>
              </mc:Choice>
              <mc:Fallback>
                <p:oleObj name="Equation" r:id="rId5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83581"/>
                        <a:ext cx="20256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509189"/>
              </p:ext>
            </p:extLst>
          </p:nvPr>
        </p:nvGraphicFramePr>
        <p:xfrm>
          <a:off x="2662237" y="4267200"/>
          <a:ext cx="38147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7" imgW="1219200" imgH="241300" progId="Equation.3">
                  <p:embed/>
                </p:oleObj>
              </mc:Choice>
              <mc:Fallback>
                <p:oleObj name="Equation" r:id="rId7" imgW="1219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7" y="4267200"/>
                        <a:ext cx="38147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یک ریشه حقیقی مضاعف: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فرم پاسخ طبیعی به صورت زیر است: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RLC</a:t>
            </a:r>
            <a:r>
              <a:rPr lang="fa-IR" dirty="0" smtClean="0"/>
              <a:t> میرای بحرانی: مثال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49EAFBD-8983-40A7-BA63-857FB57FDA8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09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/>
          <a:stretch>
            <a:fillRect/>
          </a:stretch>
        </p:blipFill>
        <p:spPr bwMode="auto">
          <a:xfrm>
            <a:off x="2266950" y="2563813"/>
            <a:ext cx="501015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فرض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dirty="0" smtClean="0"/>
                  <a:t>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را طوری به‌دست آورید که پاسخ مدار میرای بحرانی باشد.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pPr algn="l" rtl="0"/>
                <a:r>
                  <a:rPr lang="en-US" altLang="en-US" sz="2800" i="1" dirty="0"/>
                  <a:t>Answer: R</a:t>
                </a:r>
                <a:r>
                  <a:rPr lang="en-US" altLang="en-US" sz="2800" i="1" baseline="-25000" dirty="0"/>
                  <a:t>1</a:t>
                </a:r>
                <a:r>
                  <a:rPr lang="en-US" altLang="en-US" sz="2800" i="1" dirty="0"/>
                  <a:t> = 31.63 </a:t>
                </a:r>
                <a:r>
                  <a:rPr lang="en-US" altLang="en-US" sz="2800" i="1" dirty="0" err="1"/>
                  <a:t>kΩ</a:t>
                </a:r>
                <a:r>
                  <a:rPr lang="en-US" altLang="en-US" sz="2800" i="1" dirty="0"/>
                  <a:t>, R</a:t>
                </a:r>
                <a:r>
                  <a:rPr lang="en-US" altLang="en-US" sz="2800" i="1" baseline="-25000" dirty="0"/>
                  <a:t>2</a:t>
                </a:r>
                <a:r>
                  <a:rPr lang="en-US" altLang="en-US" sz="2800" i="1" dirty="0"/>
                  <a:t>=0.4Ω</a:t>
                </a:r>
                <a:endParaRPr lang="en-US" alt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2618"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میرای ضعیف (</a:t>
            </a:r>
            <a:r>
              <a:rPr lang="en-US" altLang="en-US" dirty="0" smtClean="0">
                <a:solidFill>
                  <a:srgbClr val="C00000"/>
                </a:solidFill>
              </a:rPr>
              <a:t>α&lt;ω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0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C621F99-2172-442B-AAE1-22140BEE3D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62722"/>
              </p:ext>
            </p:extLst>
          </p:nvPr>
        </p:nvGraphicFramePr>
        <p:xfrm>
          <a:off x="619043" y="1273175"/>
          <a:ext cx="32559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3" imgW="1244600" imgH="546100" progId="Equation.3">
                  <p:embed/>
                </p:oleObj>
              </mc:Choice>
              <mc:Fallback>
                <p:oleObj name="Equation" r:id="rId3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43" y="1273175"/>
                        <a:ext cx="3255962" cy="1428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942355"/>
              </p:ext>
            </p:extLst>
          </p:nvPr>
        </p:nvGraphicFramePr>
        <p:xfrm>
          <a:off x="5068888" y="1676400"/>
          <a:ext cx="2246312" cy="56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5" imgW="1016000" imgH="254000" progId="Equation.3">
                  <p:embed/>
                </p:oleObj>
              </mc:Choice>
              <mc:Fallback>
                <p:oleObj name="Equation" r:id="rId5" imgW="1016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676400"/>
                        <a:ext cx="2246312" cy="560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/>
          </p:nvPr>
        </p:nvGraphicFramePr>
        <p:xfrm>
          <a:off x="2305050" y="4378325"/>
          <a:ext cx="47593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7" imgW="1726920" imgH="228600" progId="Equation.3">
                  <p:embed/>
                </p:oleObj>
              </mc:Choice>
              <mc:Fallback>
                <p:oleObj name="Equation" r:id="rId7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378325"/>
                        <a:ext cx="47593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/>
          </p:nvPr>
        </p:nvGraphicFramePr>
        <p:xfrm>
          <a:off x="2360612" y="5494338"/>
          <a:ext cx="6021388" cy="66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9" imgW="2197080" imgH="241200" progId="Equation.3">
                  <p:embed/>
                </p:oleObj>
              </mc:Choice>
              <mc:Fallback>
                <p:oleObj name="Equation" r:id="rId9" imgW="2197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2" y="5494338"/>
                        <a:ext cx="6021388" cy="661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11483"/>
              </p:ext>
            </p:extLst>
          </p:nvPr>
        </p:nvGraphicFramePr>
        <p:xfrm>
          <a:off x="5139669" y="2542107"/>
          <a:ext cx="19247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11" imgW="888840" imgH="457200" progId="Equation.3">
                  <p:embed/>
                </p:oleObj>
              </mc:Choice>
              <mc:Fallback>
                <p:oleObj name="Equation" r:id="rId11" imgW="888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669" y="2542107"/>
                        <a:ext cx="1924706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ریشه‌های مختلط مزدوج</a:t>
            </a:r>
          </a:p>
          <a:p>
            <a:r>
              <a:rPr lang="fa-IR" dirty="0" smtClean="0"/>
              <a:t>با تعریف                           داریم: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فرم پاسخ میرای ضعیف:</a:t>
            </a:r>
          </a:p>
          <a:p>
            <a:endParaRPr lang="fa-IR" dirty="0"/>
          </a:p>
          <a:p>
            <a:r>
              <a:rPr lang="fa-IR" dirty="0" smtClean="0"/>
              <a:t>یا به عبارت دیگر: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altLang="en-US" dirty="0" smtClean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کاربرد مدارهای </a:t>
            </a:r>
            <a:r>
              <a:rPr lang="en-US" altLang="en-US" dirty="0" smtClean="0"/>
              <a:t>RL</a:t>
            </a:r>
            <a:r>
              <a:rPr lang="fa-IR" altLang="en-US" dirty="0" smtClean="0"/>
              <a:t> و </a:t>
            </a:r>
            <a:r>
              <a:rPr lang="en-US" altLang="en-US" dirty="0" smtClean="0"/>
              <a:t>RC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مدارهای مرتبه دوم: </a:t>
            </a:r>
            <a:r>
              <a:rPr lang="en-US" altLang="en-US" dirty="0" smtClean="0"/>
              <a:t>RLC</a:t>
            </a:r>
          </a:p>
          <a:p>
            <a:pPr lvl="1" eaLnBrk="1" hangingPunct="1"/>
            <a:r>
              <a:rPr lang="fa-IR" altLang="en-US" dirty="0" smtClean="0"/>
              <a:t>مدار </a:t>
            </a:r>
            <a:r>
              <a:rPr lang="en-US" altLang="en-US" dirty="0" smtClean="0"/>
              <a:t>RLC</a:t>
            </a:r>
            <a:r>
              <a:rPr lang="fa-IR" altLang="en-US" dirty="0" smtClean="0"/>
              <a:t> موازی بدون منبع</a:t>
            </a:r>
          </a:p>
          <a:p>
            <a:pPr lvl="1" eaLnBrk="1" hangingPunct="1"/>
            <a:r>
              <a:rPr lang="fa-IR" altLang="en-US" dirty="0" smtClean="0"/>
              <a:t>مدار </a:t>
            </a:r>
            <a:r>
              <a:rPr lang="en-US" altLang="en-US" dirty="0" smtClean="0"/>
              <a:t>RL</a:t>
            </a:r>
            <a:r>
              <a:rPr lang="en-US" altLang="en-US" dirty="0"/>
              <a:t>C</a:t>
            </a:r>
            <a:r>
              <a:rPr lang="fa-IR" altLang="en-US" dirty="0" smtClean="0"/>
              <a:t> سری بدون منبع</a:t>
            </a:r>
          </a:p>
          <a:p>
            <a:pPr lvl="1" eaLnBrk="1" hangingPunct="1"/>
            <a:r>
              <a:rPr lang="fa-IR" altLang="en-US" dirty="0" smtClean="0"/>
              <a:t>پاسخ کامل در حضور منبع و شرایط اولیه</a:t>
            </a:r>
          </a:p>
          <a:p>
            <a:pPr lvl="2" eaLnBrk="1" hangingPunct="1"/>
            <a:r>
              <a:rPr lang="fa-IR" altLang="en-US" dirty="0" smtClean="0"/>
              <a:t>نحوه محاسبه شرایط اولیه</a:t>
            </a:r>
            <a:endParaRPr lang="en-US" altLang="en-US" dirty="0" smtClean="0"/>
          </a:p>
          <a:p>
            <a:pPr lvl="1"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Electrical Circuits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7. RLC Circuits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sz="4300" dirty="0" smtClean="0"/>
              <a:t>مدار </a:t>
            </a:r>
            <a:r>
              <a:rPr lang="en-US" sz="4300" dirty="0" smtClean="0"/>
              <a:t>RLC</a:t>
            </a:r>
            <a:r>
              <a:rPr lang="fa-IR" sz="4300" dirty="0" smtClean="0"/>
              <a:t> میرای ضعیف: مثال 1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6F95DA0-C88A-4C9A-9720-B477E07DCC9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3" name="Picture 3" descr="hay29575_09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/>
          <a:stretch>
            <a:fillRect/>
          </a:stretch>
        </p:blipFill>
        <p:spPr bwMode="auto">
          <a:xfrm>
            <a:off x="1520825" y="1295400"/>
            <a:ext cx="64801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694247"/>
            <a:ext cx="3790950" cy="52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مقایسه پاسخ‌های مختلف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B771B32-1EFC-4B02-8F7E-E150A834E8D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7" name="Picture 3" descr="hay29575_09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"/>
          <a:stretch>
            <a:fillRect/>
          </a:stretch>
        </p:blipFill>
        <p:spPr bwMode="auto">
          <a:xfrm>
            <a:off x="1219200" y="1295400"/>
            <a:ext cx="68580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67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مقایسه پاسخ‌های مختلف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B771B32-1EFC-4B02-8F7E-E150A834E8D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41" y="2362200"/>
            <a:ext cx="629825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92735"/>
              </p:ext>
            </p:extLst>
          </p:nvPr>
        </p:nvGraphicFramePr>
        <p:xfrm>
          <a:off x="5983452" y="2438400"/>
          <a:ext cx="1352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4" imgW="609480" imgH="393480" progId="Equation.3">
                  <p:embed/>
                </p:oleObj>
              </mc:Choice>
              <mc:Fallback>
                <p:oleObj name="Equation" r:id="rId4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452" y="2438400"/>
                        <a:ext cx="13525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افزایش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در مدار </a:t>
                </a:r>
                <a:r>
                  <a:rPr lang="en-US" dirty="0" smtClean="0"/>
                  <a:t>RLC</a:t>
                </a:r>
                <a:r>
                  <a:rPr lang="fa-IR" dirty="0" smtClean="0"/>
                  <a:t> موازی، ضریب میرایی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a-IR" dirty="0" smtClean="0"/>
                  <a:t> کاهش یافته و روند میرایی کند می‌شود.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6"/>
                <a:stretch>
                  <a:fillRect t="-200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0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4" descr="hay29575_09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762000" y="3795712"/>
            <a:ext cx="31242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3" descr="hay29575_09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t="2107" r="16389" b="50243"/>
          <a:stretch>
            <a:fillRect/>
          </a:stretch>
        </p:blipFill>
        <p:spPr bwMode="auto">
          <a:xfrm>
            <a:off x="2971800" y="2266950"/>
            <a:ext cx="5727996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sz="4300" dirty="0" smtClean="0"/>
              <a:t>مدار </a:t>
            </a:r>
            <a:r>
              <a:rPr lang="en-US" sz="4300" dirty="0" smtClean="0"/>
              <a:t>RLC</a:t>
            </a:r>
            <a:r>
              <a:rPr lang="fa-IR" sz="4300" dirty="0" smtClean="0"/>
              <a:t> میرای ضعیف: مثال 2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CE207B74-EF7A-4A98-BD7B-2E167A5712E7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نشان دهید 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240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03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i="1" dirty="0" err="1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RLC</a:t>
            </a:r>
            <a:r>
              <a:rPr lang="fa-IR" dirty="0" smtClean="0"/>
              <a:t> سری بدون منبع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A2C0220-6EB0-4204-8984-64BCB6EC7E8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7" name="Picture 3" descr="hay29575_09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3485"/>
          <a:stretch>
            <a:fillRect/>
          </a:stretch>
        </p:blipFill>
        <p:spPr bwMode="auto">
          <a:xfrm>
            <a:off x="4556125" y="1914525"/>
            <a:ext cx="4435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2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2666989"/>
          <a:ext cx="3576638" cy="129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4" imgW="1346040" imgH="419040" progId="Equation.3">
                  <p:embed/>
                </p:oleObj>
              </mc:Choice>
              <mc:Fallback>
                <p:oleObj name="Equation" r:id="rId4" imgW="1346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6989"/>
                        <a:ext cx="3576638" cy="129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با نوشتن </a:t>
            </a:r>
            <a:r>
              <a:rPr lang="en-US" dirty="0" smtClean="0"/>
              <a:t>KVL</a:t>
            </a:r>
            <a:r>
              <a:rPr lang="fa-IR" dirty="0" smtClean="0"/>
              <a:t> و مشتق‌گیری از آن داریم: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این مدار دوگان مدار </a:t>
            </a:r>
            <a:r>
              <a:rPr lang="en-US" dirty="0" smtClean="0"/>
              <a:t>RLC</a:t>
            </a:r>
            <a:r>
              <a:rPr lang="fa-IR" dirty="0" smtClean="0"/>
              <a:t> موازی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حل معادله مرتبه دوم برای یافتن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00FF957-1CE1-4F35-A9C1-8DE662D836D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/>
          </p:nvPr>
        </p:nvGraphicFramePr>
        <p:xfrm>
          <a:off x="3657600" y="2082800"/>
          <a:ext cx="27924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3" imgW="1028700" imgH="355600" progId="Equation.3">
                  <p:embed/>
                </p:oleObj>
              </mc:Choice>
              <mc:Fallback>
                <p:oleObj name="Equation" r:id="rId3" imgW="1028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82800"/>
                        <a:ext cx="27924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67598"/>
              </p:ext>
            </p:extLst>
          </p:nvPr>
        </p:nvGraphicFramePr>
        <p:xfrm>
          <a:off x="1981200" y="3911600"/>
          <a:ext cx="457993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5" imgW="1739900" imgH="469900" progId="Equation.3">
                  <p:embed/>
                </p:oleObj>
              </mc:Choice>
              <mc:Fallback>
                <p:oleObj name="Equation" r:id="rId5" imgW="1739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11600"/>
                        <a:ext cx="4579937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مانند مدار موازی، با حل معادله مشخصه زیر و یافتن ریشه‌ها شروع می‌کنیم: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ریشه‌ها: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6730099" y="1828800"/>
            <a:ext cx="1551202" cy="1390894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 flipV="1">
            <a:off x="3768557" y="1733306"/>
            <a:ext cx="2200720" cy="1390894"/>
          </a:xfrm>
          <a:prstGeom prst="cloud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سه حالت ممکن پاسخ طبیعی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1C73301-6BB5-49C5-9F42-5A56A3021B4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54491"/>
              </p:ext>
            </p:extLst>
          </p:nvPr>
        </p:nvGraphicFramePr>
        <p:xfrm>
          <a:off x="3772322" y="2126719"/>
          <a:ext cx="1999408" cy="76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Equation" r:id="rId3" imgW="800100" imgH="304800" progId="Equation.3">
                  <p:embed/>
                </p:oleObj>
              </mc:Choice>
              <mc:Fallback>
                <p:oleObj name="Equation" r:id="rId3" imgW="800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322" y="2126719"/>
                        <a:ext cx="1999408" cy="76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5394"/>
              </p:ext>
            </p:extLst>
          </p:nvPr>
        </p:nvGraphicFramePr>
        <p:xfrm>
          <a:off x="6772956" y="1984326"/>
          <a:ext cx="1274988" cy="940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Equation" r:id="rId5" imgW="482600" imgH="355600" progId="Equation.3">
                  <p:embed/>
                </p:oleObj>
              </mc:Choice>
              <mc:Fallback>
                <p:oleObj name="Equation" r:id="rId5" imgW="482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956" y="1984326"/>
                        <a:ext cx="1274988" cy="940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41666"/>
              </p:ext>
            </p:extLst>
          </p:nvPr>
        </p:nvGraphicFramePr>
        <p:xfrm>
          <a:off x="620712" y="3271880"/>
          <a:ext cx="3429000" cy="58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Equation" r:id="rId7" imgW="1193800" imgH="203200" progId="Equation.3">
                  <p:embed/>
                </p:oleObj>
              </mc:Choice>
              <mc:Fallback>
                <p:oleObj name="Equation" r:id="rId7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" y="3271880"/>
                        <a:ext cx="3429000" cy="584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75757"/>
              </p:ext>
            </p:extLst>
          </p:nvPr>
        </p:nvGraphicFramePr>
        <p:xfrm>
          <a:off x="620711" y="4186280"/>
          <a:ext cx="3814055" cy="75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Equation" r:id="rId9" imgW="1219200" imgH="241300" progId="Equation.3">
                  <p:embed/>
                </p:oleObj>
              </mc:Choice>
              <mc:Fallback>
                <p:oleObj name="Equation" r:id="rId9" imgW="1219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1" y="4186280"/>
                        <a:ext cx="3814055" cy="754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088"/>
              </p:ext>
            </p:extLst>
          </p:nvPr>
        </p:nvGraphicFramePr>
        <p:xfrm>
          <a:off x="609600" y="5378821"/>
          <a:ext cx="4887912" cy="58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11" imgW="2222500" imgH="266700" progId="Equation.3">
                  <p:embed/>
                </p:oleObj>
              </mc:Choice>
              <mc:Fallback>
                <p:oleObj name="Equation" r:id="rId11" imgW="2222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78821"/>
                        <a:ext cx="4887912" cy="585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35880"/>
              </p:ext>
            </p:extLst>
          </p:nvPr>
        </p:nvGraphicFramePr>
        <p:xfrm>
          <a:off x="656596" y="1328947"/>
          <a:ext cx="2277912" cy="99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13" imgW="1244600" imgH="546100" progId="Equation.3">
                  <p:embed/>
                </p:oleObj>
              </mc:Choice>
              <mc:Fallback>
                <p:oleObj name="Equation" r:id="rId13" imgW="1244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6" y="1328947"/>
                        <a:ext cx="2277912" cy="9997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تعریف ضریب میرایی و فرکانس تشدید: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r>
                  <a:rPr lang="fa-IR" dirty="0" smtClean="0"/>
                  <a:t>میرای شدید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):</a:t>
                </a:r>
              </a:p>
              <a:p>
                <a:endParaRPr lang="fa-IR" dirty="0"/>
              </a:p>
              <a:p>
                <a:r>
                  <a:rPr lang="fa-IR" dirty="0" smtClean="0"/>
                  <a:t>میرای بحرانی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a-I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):</a:t>
                </a:r>
              </a:p>
              <a:p>
                <a:endParaRPr lang="fa-IR" dirty="0"/>
              </a:p>
              <a:p>
                <a:pPr algn="r"/>
                <a:r>
                  <a:rPr lang="fa-IR" dirty="0" smtClean="0"/>
                  <a:t>میرای ضعیف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a-I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):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15"/>
                <a:stretch>
                  <a:fillRect t="-1250" r="-44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 smtClean="0"/>
              <a:t>انتقال انرژی بین سلف و خازن در مدار </a:t>
            </a:r>
            <a:r>
              <a:rPr lang="en-US" sz="4000" dirty="0" smtClean="0"/>
              <a:t>RLC</a:t>
            </a:r>
            <a:r>
              <a:rPr lang="fa-IR" sz="4000" dirty="0" smtClean="0"/>
              <a:t> موازی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میرای ضعیف </a:t>
                </a:r>
                <a:r>
                  <a:rPr lang="en-US" dirty="0" smtClean="0"/>
                  <a:t> </a:t>
                </a:r>
                <a:r>
                  <a:rPr lang="fa-IR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a-IR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057400"/>
            <a:ext cx="58388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47800" y="1321713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321713"/>
                <a:ext cx="277544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1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/>
              <a:t>انتقال انرژی بین سلف و خازن در مدار </a:t>
            </a:r>
            <a:r>
              <a:rPr lang="en-US" sz="4000" dirty="0"/>
              <a:t>RLC</a:t>
            </a:r>
            <a:r>
              <a:rPr lang="fa-IR" sz="4000" dirty="0"/>
              <a:t> موازی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میرای بحرانی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1833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a-IR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38350"/>
            <a:ext cx="58674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33400" y="1289525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9525"/>
                <a:ext cx="277544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7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/>
              <a:t>انتقال انرژی بین سلف و خازن در مدار </a:t>
            </a:r>
            <a:r>
              <a:rPr lang="en-US" sz="4000" dirty="0"/>
              <a:t>RLC</a:t>
            </a:r>
            <a:r>
              <a:rPr lang="fa-IR" sz="4000" dirty="0"/>
              <a:t> موازی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میرای شدید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a-IR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047875"/>
            <a:ext cx="58483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93834" y="1238635"/>
                <a:ext cx="27754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𝐶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100</m:t>
                      </m:r>
                      <m:r>
                        <a:rPr lang="en-US" sz="2200" b="0" i="1" smtClean="0">
                          <a:latin typeface="Cambria Math"/>
                        </a:rPr>
                        <m:t>𝑛𝐹</m:t>
                      </m:r>
                      <m:r>
                        <a:rPr lang="en-US" sz="2200" b="0" i="1" smtClean="0">
                          <a:latin typeface="Cambria Math"/>
                        </a:rPr>
                        <m:t>, </m:t>
                      </m:r>
                      <m:r>
                        <a:rPr lang="en-US" sz="2200" b="0" i="1" smtClean="0">
                          <a:latin typeface="Cambria Math"/>
                        </a:rPr>
                        <m:t>𝐿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7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" y="1238635"/>
                <a:ext cx="2775440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0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مدارهای </a:t>
            </a:r>
            <a:r>
              <a:rPr lang="en-US" dirty="0" smtClean="0"/>
              <a:t>RL</a:t>
            </a:r>
            <a:r>
              <a:rPr lang="fa-IR" dirty="0" smtClean="0"/>
              <a:t> و 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352550"/>
            <a:ext cx="38481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52575"/>
            <a:ext cx="34194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Grp="1" noChangeAspect="1"/>
          </p:cNvGraphicFramePr>
          <p:nvPr>
            <p:extLst/>
          </p:nvPr>
        </p:nvGraphicFramePr>
        <p:xfrm>
          <a:off x="2740025" y="4648200"/>
          <a:ext cx="38131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1473120" imgH="393480" progId="Equation.3">
                  <p:embed/>
                </p:oleObj>
              </mc:Choice>
              <mc:Fallback>
                <p:oleObj name="Equation" r:id="rId5" imgW="147312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648200"/>
                        <a:ext cx="38131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4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200" dirty="0" smtClean="0"/>
              <a:t>خلاصه مدارهای </a:t>
            </a:r>
            <a:r>
              <a:rPr lang="en-US" sz="4200" dirty="0" smtClean="0"/>
              <a:t>RLC</a:t>
            </a:r>
            <a:r>
              <a:rPr lang="fa-IR" sz="4200" dirty="0" smtClean="0"/>
              <a:t> بدون منبع</a:t>
            </a:r>
            <a:endParaRPr lang="en-US" sz="4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695819894"/>
                  </p:ext>
                </p:extLst>
              </p:nvPr>
            </p:nvGraphicFramePr>
            <p:xfrm>
              <a:off x="533399" y="1371600"/>
              <a:ext cx="8229601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98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609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198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6898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594655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3621023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نوع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وضعیت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شرط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𝝎</m:t>
                                </m:r>
                                <m:r>
                                  <a:rPr lang="en-US" b="1" i="1" baseline="-25000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aseline="-25000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فرم پاسخ</a:t>
                          </a:r>
                          <a:r>
                            <a:rPr lang="fa-IR" baseline="0" dirty="0" smtClean="0">
                              <a:cs typeface="B Nazanin" panose="00000400000000000000" pitchFamily="2" charset="-78"/>
                            </a:rPr>
                            <a:t> طبیعی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Overdamped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&gt;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aseline="-25000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cs typeface="B Nazanin" panose="00000400000000000000" pitchFamily="2" charset="-78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000" b="0" i="1" baseline="-25000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oMath>
                            </m:oMathPara>
                          </a14:m>
                          <a:endParaRPr lang="en-US" sz="2000" dirty="0">
                            <a:cs typeface="B Nazanin" panose="00000400000000000000" pitchFamily="2" charset="-78"/>
                          </a:endParaRPr>
                        </a:p>
                        <a:p>
                          <a:pPr algn="ctr"/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Critically 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Underdamped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baseline="-2500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𝐿𝐶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B Nazanin" panose="00000400000000000000" pitchFamily="2" charset="-78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Cambria Math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kumimoji="0" lang="en-US" sz="2000" b="0" i="1" u="none" strike="noStrike" kern="1200" cap="none" spc="0" normalizeH="0" baseline="-2500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Cambria Math"/>
                                            <a:cs typeface="+mn-cs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B Nazanin" panose="00000400000000000000" pitchFamily="2" charset="-78"/>
                          </a:endParaRPr>
                        </a:p>
                        <a:p>
                          <a:pPr algn="ctr"/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695819894"/>
                  </p:ext>
                </p:extLst>
              </p:nvPr>
            </p:nvGraphicFramePr>
            <p:xfrm>
              <a:off x="533399" y="1371600"/>
              <a:ext cx="8229601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1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609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919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6898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59465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362102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نوع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وضعیت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شرط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1905" r="-632727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1905" r="-610204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فرم پاسخ</a:t>
                          </a:r>
                          <a:r>
                            <a:rPr lang="fa-IR" baseline="0" dirty="0" smtClean="0">
                              <a:cs typeface="B Nazanin" panose="00000400000000000000" pitchFamily="2" charset="-78"/>
                            </a:rPr>
                            <a:t> طبیعی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Overdamped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50952" r="-552055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101905" r="-632727" b="-5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50952" r="-610204" b="-20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50952" r="-673" b="-2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201905" r="-632727" b="-40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Critically 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150952" r="-552055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301905" r="-632727" b="-3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150952" r="-610204" b="-10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150952" r="-673" b="-1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401905" r="-632727" b="-20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موازی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cs typeface="B Nazanin" panose="00000400000000000000" pitchFamily="2" charset="-78"/>
                            </a:rPr>
                            <a:t>Underdamped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76712" t="-250952" r="-552055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501905" r="-632727" b="-1028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3469" t="-250952" r="-610204" b="-14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7609" t="-250952" r="-673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>
                              <a:cs typeface="B Nazanin" panose="00000400000000000000" pitchFamily="2" charset="-78"/>
                            </a:rPr>
                            <a:t>سری</a:t>
                          </a:r>
                          <a:endParaRPr lang="en-US" dirty="0">
                            <a:cs typeface="B Nazanin" panose="00000400000000000000" pitchFamily="2" charset="-78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601905" r="-632727" b="-28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88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کامل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پاسخ کامل مدارهای </a:t>
                </a:r>
                <a:r>
                  <a:rPr lang="en-US" altLang="en-US" dirty="0" smtClean="0"/>
                  <a:t>RLC</a:t>
                </a:r>
                <a:r>
                  <a:rPr lang="fa-IR" altLang="en-US" dirty="0" smtClean="0"/>
                  <a:t> مانند قبل از جمع پاسخ طبیعی و اجباری به‌دست می‌آید: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r>
                  <a:rPr lang="fa-IR" altLang="en-US" dirty="0" smtClean="0"/>
                  <a:t>هر دو شرط اولیه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altLang="en-US" dirty="0" smtClean="0"/>
                  <a:t> 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fa-IR" altLang="en-US" dirty="0" smtClean="0"/>
                  <a:t> باید در پاسخ کامل صدق کنند.</a:t>
                </a:r>
                <a:r>
                  <a:rPr lang="en-US" altLang="en-US" dirty="0" smtClean="0"/>
                  <a:t> </a:t>
                </a:r>
                <a:endParaRPr lang="fa-IR" altLang="en-US" dirty="0" smtClean="0"/>
              </a:p>
              <a:p>
                <a:r>
                  <a:rPr lang="fa-IR" altLang="en-US" dirty="0" smtClean="0"/>
                  <a:t>برای مثال در حضور منابع </a:t>
                </a:r>
                <a:r>
                  <a:rPr lang="en-US" altLang="en-US" dirty="0" smtClean="0"/>
                  <a:t>DC</a:t>
                </a:r>
                <a:r>
                  <a:rPr lang="fa-IR" altLang="en-US" dirty="0" smtClean="0"/>
                  <a:t>:</a:t>
                </a:r>
                <a:endParaRPr lang="en-US" altLang="en-US" dirty="0"/>
              </a:p>
              <a:p>
                <a:pPr lvl="1"/>
                <a:r>
                  <a:rPr lang="fa-IR" altLang="en-US" dirty="0" smtClean="0"/>
                  <a:t>پاسخ طبیعی</a:t>
                </a:r>
                <a:endParaRPr lang="en-US" altLang="en-US" dirty="0"/>
              </a:p>
              <a:p>
                <a:pPr lvl="1"/>
                <a:r>
                  <a:rPr lang="fa-IR" altLang="en-US" dirty="0" smtClean="0"/>
                  <a:t>پاسخ کامل:</a:t>
                </a:r>
                <a:endParaRPr lang="en-US" altLang="en-US" dirty="0"/>
              </a:p>
              <a:p>
                <a:pPr lvl="1"/>
                <a:r>
                  <a:rPr lang="fa-IR" altLang="en-US" dirty="0" smtClean="0"/>
                  <a:t>صدق دادن شروط اولیه: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337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46" t="-212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FDB8F74-22CE-4436-81E2-D2FEA850629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4627" y="5024391"/>
                <a:ext cx="33377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7" y="5024391"/>
                <a:ext cx="333777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4568" y="4443304"/>
                <a:ext cx="29631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𝑣</m:t>
                      </m:r>
                      <m:r>
                        <a:rPr lang="en-US" sz="2200" b="0" i="1" baseline="-25000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r>
                        <a:rPr lang="en-US" sz="22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68" y="4443304"/>
                <a:ext cx="296311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09600" y="5629863"/>
                <a:ext cx="2715615" cy="441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100" b="0" i="1" smtClean="0">
                          <a:latin typeface="Cambria Math"/>
                        </a:rPr>
                        <m:t>+</m:t>
                      </m:r>
                      <m:r>
                        <a:rPr lang="en-US" sz="2100" b="0" i="1" smtClean="0">
                          <a:latin typeface="Cambria Math"/>
                        </a:rPr>
                        <m:t>𝐴</m:t>
                      </m:r>
                      <m:r>
                        <a:rPr lang="en-US" sz="2100" b="0" i="1" smtClean="0">
                          <a:latin typeface="Cambria Math"/>
                        </a:rPr>
                        <m:t>+</m:t>
                      </m:r>
                      <m:r>
                        <a:rPr lang="en-US" sz="2100" b="0" i="1" smtClean="0">
                          <a:latin typeface="Cambria Math"/>
                        </a:rPr>
                        <m:t>𝐵</m:t>
                      </m:r>
                      <m:r>
                        <a:rPr lang="en-US" sz="21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29863"/>
                <a:ext cx="2715615" cy="441403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22168" y="2103241"/>
                <a:ext cx="3405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𝑣</m:t>
                      </m:r>
                      <m:r>
                        <a:rPr lang="en-US" sz="2800" i="1" baseline="-2500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𝑣</m:t>
                      </m:r>
                      <m:r>
                        <a:rPr lang="en-US" sz="2800" b="0" i="1" baseline="-2500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68" y="2103241"/>
                <a:ext cx="3405356" cy="523220"/>
              </a:xfrm>
              <a:prstGeom prst="rect">
                <a:avLst/>
              </a:prstGeom>
              <a:blipFill rotWithShape="0"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048000" y="5466238"/>
                <a:ext cx="2650533" cy="7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US" sz="21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latin typeface="Cambria Math"/>
                        </a:rPr>
                        <m:t>=</m:t>
                      </m:r>
                      <m:r>
                        <a:rPr lang="en-US" sz="2100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</a:rPr>
                        <m:t>+</m:t>
                      </m:r>
                      <m:r>
                        <a:rPr lang="en-US" sz="2100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66238"/>
                <a:ext cx="2650533" cy="705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4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نحوه محاسبه شروط اولیه: مثال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699A5EE-2677-4AB4-86B2-2C23EFBCE9D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4822" name="Picture 3" descr="hay29575_0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2478088" y="2009775"/>
            <a:ext cx="6310312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مقادیر اولیه جریان‌ها و ولتاژهای نام‌گذاری شده را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a-IR" dirty="0" smtClean="0"/>
                  <a:t> به‌دست آورید.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pPr>
                  <a:buFont typeface="Wingdings 2" pitchFamily="18" charset="2"/>
                  <a:buNone/>
                </a:pPr>
                <a:r>
                  <a:rPr lang="fa-IR" altLang="en-US" sz="2400" dirty="0" smtClean="0"/>
                  <a:t>پاسخ:</a:t>
                </a: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000" i="1" dirty="0"/>
                  <a:t> 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−5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−150 V 		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−1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R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−30 V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5 </a:t>
                </a:r>
                <a:r>
                  <a:rPr lang="en-US" altLang="en-US" sz="2000" i="1" dirty="0" smtClean="0"/>
                  <a:t>A	</a:t>
                </a:r>
                <a:r>
                  <a:rPr lang="en-US" altLang="en-US" sz="2000" i="1" dirty="0" err="1" smtClean="0"/>
                  <a:t>v</a:t>
                </a:r>
                <a:r>
                  <a:rPr lang="en-US" altLang="en-US" sz="2000" i="1" baseline="-25000" dirty="0" err="1" smtClean="0"/>
                  <a:t>L</a:t>
                </a:r>
                <a:r>
                  <a:rPr lang="en-US" altLang="en-US" sz="2000" i="1" dirty="0" smtClean="0"/>
                  <a:t> 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0 </a:t>
                </a:r>
                <a:r>
                  <a:rPr lang="en-US" altLang="en-US" sz="2000" i="1" dirty="0" smtClean="0"/>
                  <a:t>V</a:t>
                </a:r>
                <a:r>
                  <a:rPr lang="en-US" altLang="en-US" sz="2000" i="1" dirty="0"/>
                  <a:t>		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5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L</a:t>
                </a:r>
                <a:r>
                  <a:rPr lang="en-US" altLang="en-US" sz="2000" i="1" dirty="0"/>
                  <a:t> 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120 V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0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−</a:t>
                </a:r>
                <a:r>
                  <a:rPr lang="en-US" altLang="en-US" sz="2000" i="1" dirty="0"/>
                  <a:t>) = 150 V		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4 A	</a:t>
                </a:r>
                <a:r>
                  <a:rPr lang="en-US" altLang="en-US" sz="2000" i="1" dirty="0" err="1"/>
                  <a:t>v</a:t>
                </a:r>
                <a:r>
                  <a:rPr lang="en-US" altLang="en-US" sz="2000" i="1" baseline="-25000" dirty="0" err="1"/>
                  <a:t>C</a:t>
                </a:r>
                <a:r>
                  <a:rPr lang="en-US" altLang="en-US" sz="2000" i="1" dirty="0"/>
                  <a:t>(0</a:t>
                </a:r>
                <a:r>
                  <a:rPr lang="en-US" altLang="en-US" sz="2000" i="1" baseline="30000" dirty="0"/>
                  <a:t>+</a:t>
                </a:r>
                <a:r>
                  <a:rPr lang="en-US" altLang="en-US" sz="2000" i="1" dirty="0"/>
                  <a:t>) = 150 V</a:t>
                </a:r>
                <a:endParaRPr lang="en-US" altLang="en-US" sz="2000" baseline="300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000" baseline="30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نحوه محاسبه مقادیر اولیه مشتقات: مثال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D7083DA-7A0E-45DD-883F-9E89C583B06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9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2687428" y="2209800"/>
            <a:ext cx="607557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مقادیر مشتق ولتاژها و جریان‌های نام‌گذاری شده را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به‌دست آورید.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pPr>
                  <a:buFont typeface="Wingdings 2" pitchFamily="18" charset="2"/>
                  <a:buNone/>
                </a:pPr>
                <a:endParaRPr lang="en-US" altLang="en-US" sz="2800" i="1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:r>
                  <a:rPr lang="en-US" altLang="en-US" sz="2400" i="1" dirty="0" err="1"/>
                  <a:t>di</a:t>
                </a:r>
                <a:r>
                  <a:rPr lang="en-US" altLang="en-US" sz="2400" i="1" baseline="-25000" dirty="0" err="1"/>
                  <a:t>R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−40 A/s	</a:t>
                </a:r>
                <a:r>
                  <a:rPr lang="en-US" altLang="en-US" sz="2400" i="1" dirty="0" err="1"/>
                  <a:t>dv</a:t>
                </a:r>
                <a:r>
                  <a:rPr lang="en-US" altLang="en-US" sz="2400" i="1" baseline="-25000" dirty="0" err="1"/>
                  <a:t>R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-1200 V/s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:r>
                  <a:rPr lang="en-US" altLang="en-US" sz="2400" i="1" dirty="0" err="1"/>
                  <a:t>di</a:t>
                </a:r>
                <a:r>
                  <a:rPr lang="en-US" altLang="en-US" sz="2400" i="1" baseline="-25000" dirty="0" err="1"/>
                  <a:t>L</a:t>
                </a:r>
                <a:r>
                  <a:rPr lang="en-US" altLang="en-US" sz="2400" i="1" dirty="0"/>
                  <a:t> 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40 A/s	</a:t>
                </a:r>
                <a:r>
                  <a:rPr lang="en-US" altLang="en-US" sz="2400" i="1" dirty="0" err="1"/>
                  <a:t>dv</a:t>
                </a:r>
                <a:r>
                  <a:rPr lang="en-US" altLang="en-US" sz="2400" i="1" baseline="-25000" dirty="0" err="1"/>
                  <a:t>L</a:t>
                </a:r>
                <a:r>
                  <a:rPr lang="en-US" altLang="en-US" sz="2400" i="1" dirty="0"/>
                  <a:t> 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-1092 V/s</a:t>
                </a:r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:r>
                  <a:rPr lang="en-US" altLang="en-US" sz="2400" i="1" dirty="0" err="1"/>
                  <a:t>di</a:t>
                </a:r>
                <a:r>
                  <a:rPr lang="en-US" altLang="en-US" sz="2400" i="1" baseline="-25000" dirty="0" err="1"/>
                  <a:t>C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-40 A/s	</a:t>
                </a:r>
                <a:r>
                  <a:rPr lang="en-US" altLang="en-US" sz="2400" i="1" dirty="0" err="1"/>
                  <a:t>dv</a:t>
                </a:r>
                <a:r>
                  <a:rPr lang="en-US" altLang="en-US" sz="2400" i="1" baseline="-25000" dirty="0" err="1"/>
                  <a:t>C</a:t>
                </a:r>
                <a:r>
                  <a:rPr lang="en-US" altLang="en-US" sz="2400" i="1" dirty="0"/>
                  <a:t>/</a:t>
                </a:r>
                <a:r>
                  <a:rPr lang="en-US" altLang="en-US" sz="2400" i="1" dirty="0" err="1"/>
                  <a:t>dt</a:t>
                </a:r>
                <a:r>
                  <a:rPr lang="en-US" altLang="en-US" sz="2400" i="1" dirty="0"/>
                  <a:t>(0</a:t>
                </a:r>
                <a:r>
                  <a:rPr lang="en-US" altLang="en-US" sz="2400" i="1" baseline="30000" dirty="0"/>
                  <a:t>+</a:t>
                </a:r>
                <a:r>
                  <a:rPr lang="en-US" altLang="en-US" sz="2400" i="1" dirty="0"/>
                  <a:t>) = 108 V/s</a:t>
                </a:r>
                <a:endParaRPr lang="en-US" altLang="en-US" sz="2400" baseline="300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baseline="30000" dirty="0"/>
              </a:p>
              <a:p>
                <a:endParaRPr lang="fa-IR" sz="24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 b="-4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8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محاسبه پاسخ کامل: مثال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 2" pitchFamily="18" charset="2"/>
                  <a:buNone/>
                </a:pPr>
                <a:r>
                  <a:rPr lang="fa-IR" altLang="en-US" dirty="0" smtClean="0"/>
                  <a:t>نشان دهید برای </a:t>
                </a:r>
                <a:r>
                  <a:rPr lang="en-US" altLang="en-US" dirty="0" smtClean="0"/>
                  <a:t>t&gt;0</a:t>
                </a:r>
                <a:r>
                  <a:rPr lang="fa-IR" altLang="en-US" dirty="0" smtClean="0"/>
                  <a:t> داریم:</a:t>
                </a:r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𝑣𝑜𝑙𝑡𝑠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368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5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49F1D4A8-FBE9-42A7-B590-64E99915C9D2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6870" name="Picture 3" descr="hay29575_09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46095" b="56361"/>
          <a:stretch>
            <a:fillRect/>
          </a:stretch>
        </p:blipFill>
        <p:spPr bwMode="auto">
          <a:xfrm>
            <a:off x="1303455" y="2895600"/>
            <a:ext cx="662134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21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hay29575_09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>
            <a:fillRect/>
          </a:stretch>
        </p:blipFill>
        <p:spPr bwMode="auto">
          <a:xfrm>
            <a:off x="876300" y="4008438"/>
            <a:ext cx="3327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LC</a:t>
            </a:r>
            <a:r>
              <a:rPr lang="fa-IR" dirty="0" smtClean="0"/>
              <a:t> بدون اتلاف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وجود مقاومت در مدار </a:t>
                </a:r>
                <a:r>
                  <a:rPr lang="en-US" altLang="en-US" dirty="0" smtClean="0"/>
                  <a:t>RLC</a:t>
                </a:r>
                <a:r>
                  <a:rPr lang="fa-IR" altLang="en-US" dirty="0" smtClean="0"/>
                  <a:t> باعث میرا شدن پاسخ می‌شود.</a:t>
                </a:r>
                <a:endParaRPr lang="en-US" altLang="en-US" dirty="0"/>
              </a:p>
              <a:p>
                <a:r>
                  <a:rPr lang="fa-IR" altLang="en-US" dirty="0" smtClean="0"/>
                  <a:t>وقتی در یک مدار </a:t>
                </a:r>
                <a:r>
                  <a:rPr lang="en-US" altLang="en-US" dirty="0" smtClean="0"/>
                  <a:t>RLC</a:t>
                </a:r>
                <a:r>
                  <a:rPr lang="fa-IR" altLang="en-US" dirty="0" smtClean="0"/>
                  <a:t> سری مقدار مقاومت صفر یا در یک مدار </a:t>
                </a:r>
                <a:r>
                  <a:rPr lang="en-US" altLang="en-US" dirty="0" smtClean="0"/>
                  <a:t>RLC</a:t>
                </a:r>
                <a:r>
                  <a:rPr lang="fa-IR" altLang="en-US" dirty="0" smtClean="0"/>
                  <a:t> موازی مقدار مقاومت بی‌نهایت شود، پاسخ کاملاً نوسانی غیرمیرا است (حالت بدون اتلاف).</a:t>
                </a:r>
                <a:endParaRPr lang="en-US" altLang="en-US" dirty="0"/>
              </a:p>
              <a:p>
                <a:r>
                  <a:rPr lang="fa-IR" altLang="en-US" dirty="0" smtClean="0"/>
                  <a:t>مثال: در شکل زیر، با فرض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a-IR" altLang="en-US" sz="2800" dirty="0" smtClean="0"/>
                  <a:t> </a:t>
                </a:r>
                <a:r>
                  <a:rPr lang="fa-IR" altLang="en-US" dirty="0"/>
                  <a:t>و</a:t>
                </a:r>
                <a:r>
                  <a:rPr lang="fa-I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altLang="en-US" sz="2800" dirty="0" smtClean="0"/>
                  <a:t> </a:t>
                </a:r>
                <a:r>
                  <a:rPr lang="fa-IR" altLang="en-US" dirty="0" smtClean="0"/>
                  <a:t>داریم:</a:t>
                </a:r>
                <a:endParaRPr lang="en-US" altLang="en-US" dirty="0"/>
              </a:p>
              <a:p>
                <a:endParaRPr lang="en-US" altLang="en-US" sz="2400" i="1" dirty="0"/>
              </a:p>
              <a:p>
                <a:pPr>
                  <a:buFont typeface="Wingdings 2" pitchFamily="18" charset="2"/>
                  <a:buNone/>
                </a:pPr>
                <a:r>
                  <a:rPr lang="en-US" altLang="en-US" sz="2400" i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en-US" sz="2400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</p:txBody>
          </p:sp>
        </mc:Choice>
        <mc:Fallback>
          <p:sp>
            <p:nvSpPr>
              <p:cNvPr id="3789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244" t="-212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C992D50-841B-41A5-90F8-CD590AAD3F9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3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نشان دهید:</a:t>
                </a:r>
                <a:endParaRPr lang="fa-IR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7185822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1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کلید در زمان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dirty="0" smtClean="0"/>
                  <a:t> بسته می‌شود.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 smtClean="0"/>
                  <a:t>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a-IR" dirty="0" smtClean="0"/>
                  <a:t> را طوری بیابید که: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514600"/>
            <a:ext cx="44005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a-IR" dirty="0" smtClean="0"/>
                  <a:t> را بیابید.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05000"/>
            <a:ext cx="6457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در تحلیل تأخیر مدارهای مجتمع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3265"/>
            <a:ext cx="5457825" cy="492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06403"/>
            <a:ext cx="4724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72200" y="3581400"/>
            <a:ext cx="251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+mj-lt"/>
                <a:cs typeface="B Nazanin" panose="00000400000000000000" pitchFamily="2" charset="-78"/>
              </a:rPr>
              <a:t>مقاومت و خازن پارازیتی سیم متصل کننده دو گیت منطقی باعث افزایش تأخیر می‌شود.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  <a:p>
            <a:endParaRPr lang="en-US" sz="2000" dirty="0">
              <a:latin typeface="+mj-lt"/>
            </a:endParaRPr>
          </a:p>
          <a:p>
            <a:pPr algn="r" rtl="1"/>
            <a:r>
              <a:rPr lang="fa-IR" sz="2000" dirty="0" smtClean="0">
                <a:latin typeface="+mj-lt"/>
                <a:cs typeface="B Nazanin" panose="00000400000000000000" pitchFamily="2" charset="-78"/>
              </a:rPr>
              <a:t>بیشینه فرکانس مجاز: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791200" y="5120695"/>
                <a:ext cx="3276600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2</m:t>
                      </m:r>
                      <m:r>
                        <a:rPr lang="en-US" sz="2000" b="0" i="1" smtClean="0">
                          <a:latin typeface="Cambria Math"/>
                        </a:rPr>
                        <m:t>𝐺</m:t>
                      </m:r>
                      <m:r>
                        <a:rPr lang="en-US" sz="2000" b="0" i="1" smtClean="0">
                          <a:latin typeface="Cambria Math"/>
                        </a:rPr>
                        <m:t>h</m:t>
                      </m:r>
                      <m:r>
                        <a:rPr lang="en-US" sz="20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120695"/>
                <a:ext cx="3276600" cy="670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به عنوان یک فیلتر فرکانس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low-pass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1"/>
            <a:ext cx="3062288" cy="19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1525"/>
            <a:ext cx="35433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91050"/>
            <a:ext cx="3486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13113" y="432429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latin typeface="+mj-lt"/>
                <a:cs typeface="B Nazanin" panose="00000400000000000000" pitchFamily="2" charset="-78"/>
              </a:rPr>
              <a:t>فرکانس پایین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652" y="453378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E727B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E727B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3654" y="455289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E727B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E727B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369713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latin typeface="+mj-lt"/>
                <a:cs typeface="B Nazanin" panose="00000400000000000000" pitchFamily="2" charset="-78"/>
              </a:rPr>
              <a:t>فرکانس بالا</a:t>
            </a:r>
            <a:endParaRPr lang="en-US" sz="2000" dirty="0">
              <a:latin typeface="+mj-lt"/>
              <a:cs typeface="B Nazanin" panose="00000400000000000000" pitchFamily="2" charset="-7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22132" y="2940268"/>
            <a:ext cx="3197770" cy="1387366"/>
            <a:chOff x="1022132" y="2346434"/>
            <a:chExt cx="3197770" cy="1387366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022132" y="2346434"/>
              <a:ext cx="0" cy="1387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22132" y="3733800"/>
              <a:ext cx="3197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716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2098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371600" y="2819400"/>
              <a:ext cx="8382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1242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962400" y="2819400"/>
              <a:ext cx="0" cy="91440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124200" y="2819400"/>
              <a:ext cx="8382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209800" y="3733800"/>
              <a:ext cx="914400" cy="0"/>
            </a:xfrm>
            <a:prstGeom prst="line">
              <a:avLst/>
            </a:prstGeom>
            <a:ln w="28575">
              <a:solidFill>
                <a:srgbClr val="E72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96800" y="28798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727B0"/>
                </a:solidFill>
                <a:latin typeface="+mj-lt"/>
              </a:rPr>
              <a:t>V</a:t>
            </a:r>
            <a:r>
              <a:rPr lang="en-US" sz="2000" b="1" baseline="-25000" dirty="0">
                <a:solidFill>
                  <a:srgbClr val="E727B0"/>
                </a:solidFill>
                <a:latin typeface="+mj-lt"/>
              </a:rPr>
              <a:t>in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001904" y="2956034"/>
            <a:ext cx="0" cy="138736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01904" y="4343400"/>
            <a:ext cx="3197770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351372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180946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51372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24600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162800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324600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180946" y="4343400"/>
            <a:ext cx="143714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297828" y="3429000"/>
            <a:ext cx="0" cy="91440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162800" y="4343400"/>
            <a:ext cx="143714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297948" y="3429000"/>
            <a:ext cx="838200" cy="0"/>
          </a:xfrm>
          <a:prstGeom prst="line">
            <a:avLst/>
          </a:prstGeom>
          <a:ln w="28575">
            <a:solidFill>
              <a:srgbClr val="E72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 به عنوان یک فیلتر </a:t>
            </a:r>
            <a:r>
              <a:rPr lang="fa-IR" dirty="0" smtClean="0"/>
              <a:t>فرکانس: حذف نویز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low-pass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RLC Circuits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62288" cy="191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http://doi.ieeecomputersociety.org/cms/Computer.org/dl/mags/cs/2006/01/figures/c1092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571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77000" y="4572000"/>
            <a:ext cx="56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+mj-lt"/>
              </a:rPr>
              <a:t>V</a:t>
            </a:r>
            <a:r>
              <a:rPr lang="en-US" sz="2000" b="1" baseline="-25000" dirty="0" err="1">
                <a:solidFill>
                  <a:srgbClr val="0070C0"/>
                </a:solidFill>
                <a:latin typeface="+mj-lt"/>
              </a:rPr>
              <a:t>out</a:t>
            </a:r>
            <a:endParaRPr lang="en-US" sz="20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7000" y="356229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V</a:t>
            </a:r>
            <a:r>
              <a:rPr lang="en-US" sz="2000" b="1" baseline="-25000" dirty="0">
                <a:solidFill>
                  <a:schemeClr val="accent2"/>
                </a:solidFill>
                <a:latin typeface="+mj-lt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8046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/>
              <a:t>مدار </a:t>
            </a:r>
            <a:r>
              <a:rPr lang="en-US" dirty="0" smtClean="0"/>
              <a:t>RLC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8D4A1B7-A2A2-49F4-9447-74BF8ED672C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6389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483100"/>
          </a:xfrm>
        </p:spPr>
        <p:txBody>
          <a:bodyPr/>
          <a:lstStyle/>
          <a:p>
            <a:r>
              <a:rPr lang="fa-IR" altLang="en-US" dirty="0" smtClean="0"/>
              <a:t>یک مدار </a:t>
            </a:r>
            <a:r>
              <a:rPr lang="en-US" altLang="en-US" dirty="0" smtClean="0"/>
              <a:t>RLC</a:t>
            </a:r>
            <a:r>
              <a:rPr lang="fa-IR" altLang="en-US" dirty="0" smtClean="0"/>
              <a:t> هم دارای سلف است و هم دارای خازن. در صورتی‌که فقط یک سلف و یک خازن داشته باشد، مدار مرتبه دوم خواهد بود.</a:t>
            </a:r>
          </a:p>
          <a:p>
            <a:pPr lvl="1"/>
            <a:r>
              <a:rPr lang="fa-IR" altLang="en-US" dirty="0" smtClean="0"/>
              <a:t>البته با دو خازن و یا دو سلف نیز می‌توان مدار مرتبه دوم ساخت.</a:t>
            </a:r>
            <a:endParaRPr lang="en-US" altLang="en-US" dirty="0"/>
          </a:p>
          <a:p>
            <a:r>
              <a:rPr lang="fa-IR" altLang="en-US" dirty="0" smtClean="0"/>
              <a:t>مدارهای </a:t>
            </a:r>
            <a:r>
              <a:rPr lang="en-US" altLang="en-US" dirty="0" smtClean="0"/>
              <a:t>RLC</a:t>
            </a:r>
            <a:r>
              <a:rPr lang="fa-IR" altLang="en-US" dirty="0" smtClean="0"/>
              <a:t> کاربردهای بسیار متنوعی دارند: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نوسان‌ساز: مداری که یک پالس متناوب تولید می‌کند (برای ساخت کلاک)</a:t>
            </a:r>
            <a:endParaRPr lang="en-US" altLang="en-US" dirty="0"/>
          </a:p>
          <a:p>
            <a:pPr lvl="1"/>
            <a:r>
              <a:rPr lang="fa-IR" altLang="en-US" dirty="0" smtClean="0"/>
              <a:t>فیلتر فرکانس: مثلاً برای حذف نویز</a:t>
            </a:r>
          </a:p>
          <a:p>
            <a:pPr lvl="1"/>
            <a:r>
              <a:rPr lang="fa-IR" altLang="en-US" dirty="0" smtClean="0"/>
              <a:t>گیرنده رادیوی آنالوگ و ...</a:t>
            </a:r>
          </a:p>
          <a:p>
            <a:pPr lvl="1"/>
            <a:r>
              <a:rPr lang="fa-IR" altLang="en-US" dirty="0" smtClean="0"/>
              <a:t>همچنین مدل‌سازی رفتار سیستم تعلیق خودرو، آسانسور، هواپیما، کنترلر دما و ... با استفاده از یک مدار </a:t>
            </a:r>
            <a:r>
              <a:rPr lang="en-US" altLang="en-US" dirty="0" smtClean="0"/>
              <a:t>RLC</a:t>
            </a:r>
            <a:r>
              <a:rPr lang="fa-IR" altLang="en-US" dirty="0" smtClean="0"/>
              <a:t> امکان‌پذیر است.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9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RLC</a:t>
            </a:r>
            <a:r>
              <a:rPr lang="fa-IR" dirty="0" smtClean="0"/>
              <a:t> موازی بدون منبع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با اعمال </a:t>
            </a:r>
            <a:r>
              <a:rPr lang="en-US" dirty="0" smtClean="0"/>
              <a:t>KCL</a:t>
            </a:r>
            <a:r>
              <a:rPr lang="fa-IR" dirty="0" smtClean="0"/>
              <a:t> و مشتق‌گیری </a:t>
            </a:r>
          </a:p>
          <a:p>
            <a:pPr marL="0" indent="0">
              <a:buNone/>
            </a:pPr>
            <a:r>
              <a:rPr lang="fa-IR" dirty="0" smtClean="0"/>
              <a:t>از آن داریم: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3C7F06D-34AB-4F9B-BBCB-F6720FED8980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4" name="Picture 5" descr="hay29575_09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"/>
          <a:stretch>
            <a:fillRect/>
          </a:stretch>
        </p:blipFill>
        <p:spPr bwMode="auto">
          <a:xfrm>
            <a:off x="609600" y="1383315"/>
            <a:ext cx="3986213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20271"/>
              </p:ext>
            </p:extLst>
          </p:nvPr>
        </p:nvGraphicFramePr>
        <p:xfrm>
          <a:off x="2667000" y="4494514"/>
          <a:ext cx="42164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1447560" imgH="419040" progId="Equation.3">
                  <p:embed/>
                </p:oleObj>
              </mc:Choice>
              <mc:Fallback>
                <p:oleObj name="Equation" r:id="rId4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4514"/>
                        <a:ext cx="42164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fa-IR" dirty="0" smtClean="0"/>
              <a:t>حل معادله دیفرانسیل مرتبه دوم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3F3F3F"/>
                </a:solidFill>
              </a:rPr>
              <a:t>7. RLC Circuits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54AA807-9C08-455D-8981-0D1BEE26680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02692"/>
              </p:ext>
            </p:extLst>
          </p:nvPr>
        </p:nvGraphicFramePr>
        <p:xfrm>
          <a:off x="1793748" y="1981200"/>
          <a:ext cx="289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066800" imgH="355600" progId="Equation.3">
                  <p:embed/>
                </p:oleObj>
              </mc:Choice>
              <mc:Fallback>
                <p:oleObj name="Equation" r:id="rId3" imgW="106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748" y="1981200"/>
                        <a:ext cx="289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54033"/>
              </p:ext>
            </p:extLst>
          </p:nvPr>
        </p:nvGraphicFramePr>
        <p:xfrm>
          <a:off x="2743200" y="4572000"/>
          <a:ext cx="42529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1257120" imgH="241200" progId="Equation.3">
                  <p:embed/>
                </p:oleObj>
              </mc:Choice>
              <mc:Fallback>
                <p:oleObj name="Equation" r:id="rId5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42529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از طریق یافتن ریشه‌های معادله مشخصه:</a:t>
                </a: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ریشه‌های معادله مشخصه باشند، پاسخ طبیعی برابر است با: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7"/>
                <a:stretch>
                  <a:fillRect t="-125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73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4497</TotalTime>
  <Words>1216</Words>
  <Application>Microsoft Office PowerPoint</Application>
  <PresentationFormat>On-screen Show (4:3)</PresentationFormat>
  <Paragraphs>357</Paragraphs>
  <Slides>38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Arial</vt:lpstr>
      <vt:lpstr>B Nazanin</vt:lpstr>
      <vt:lpstr>Calibri</vt:lpstr>
      <vt:lpstr>Cambria Math</vt:lpstr>
      <vt:lpstr>Wingdings</vt:lpstr>
      <vt:lpstr>Wingdings 2</vt:lpstr>
      <vt:lpstr>Median</vt:lpstr>
      <vt:lpstr>Equation</vt:lpstr>
      <vt:lpstr>Microsoft Equation 3.0</vt:lpstr>
      <vt:lpstr>مدارهای الکتریکی و الکترونیکی فصل هفتم: مدارهای RLC  استاد درس: محمود ممتازپور ceit.aut.ac.ir/~momtazpour   </vt:lpstr>
      <vt:lpstr>فهرست مطالب</vt:lpstr>
      <vt:lpstr>مدارهای RL و RC</vt:lpstr>
      <vt:lpstr>کاربرد در تحلیل تأخیر مدارهای مجتمع</vt:lpstr>
      <vt:lpstr>کاربرد به عنوان یک فیلتر فرکانس</vt:lpstr>
      <vt:lpstr>کاربرد به عنوان یک فیلتر فرکانس: حذف نویز</vt:lpstr>
      <vt:lpstr>مدار RLC</vt:lpstr>
      <vt:lpstr>مدار RLC موازی بدون منبع</vt:lpstr>
      <vt:lpstr>حل معادله دیفرانسیل مرتبه دوم</vt:lpstr>
      <vt:lpstr>تحلیل پاسخ طبیعی</vt:lpstr>
      <vt:lpstr>تحلیل پاسخ طبیعی</vt:lpstr>
      <vt:lpstr>سه حالت ممکن برای پاسخ طبیعی</vt:lpstr>
      <vt:lpstr>پاسخ میرای شدید (α&gt;ω0)</vt:lpstr>
      <vt:lpstr>مدار RLC میرای شدید: مثال 1</vt:lpstr>
      <vt:lpstr>رسم پاسخ مدار در حالت میرای شدید</vt:lpstr>
      <vt:lpstr>مدار RLC میرای شدید: مثال 2</vt:lpstr>
      <vt:lpstr>پاسخ میرای بحرانی (α=ω0)</vt:lpstr>
      <vt:lpstr>مدار RLC میرای بحرانی: مثال</vt:lpstr>
      <vt:lpstr>پاسخ میرای ضعیف (α&lt;ω0)</vt:lpstr>
      <vt:lpstr>مدار RLC میرای ضعیف: مثال 1</vt:lpstr>
      <vt:lpstr>مقایسه پاسخ‌های مختلف</vt:lpstr>
      <vt:lpstr>مقایسه پاسخ‌های مختلف</vt:lpstr>
      <vt:lpstr>مدار RLC میرای ضعیف: مثال 2</vt:lpstr>
      <vt:lpstr>مدار RLC سری بدون منبع</vt:lpstr>
      <vt:lpstr>حل معادله مرتبه دوم برای یافتن پاسخ طبیعی</vt:lpstr>
      <vt:lpstr>سه حالت ممکن پاسخ طبیعی</vt:lpstr>
      <vt:lpstr>انتقال انرژی بین سلف و خازن در مدار RLC موازی</vt:lpstr>
      <vt:lpstr>انتقال انرژی بین سلف و خازن در مدار RLC موازی</vt:lpstr>
      <vt:lpstr>انتقال انرژی بین سلف و خازن در مدار RLC موازی</vt:lpstr>
      <vt:lpstr>خلاصه مدارهای RLC بدون منبع</vt:lpstr>
      <vt:lpstr>پاسخ کامل</vt:lpstr>
      <vt:lpstr>نحوه محاسبه شروط اولیه: مثال</vt:lpstr>
      <vt:lpstr>نحوه محاسبه مقادیر اولیه مشتقات: مثال</vt:lpstr>
      <vt:lpstr>محاسبه پاسخ کامل: مثال</vt:lpstr>
      <vt:lpstr>مدار LC بدون اتلاف</vt:lpstr>
      <vt:lpstr>تمرین کلاسی 1</vt:lpstr>
      <vt:lpstr>تمرین کلاسی 2</vt:lpstr>
      <vt:lpstr>تمرین کلاسی 3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Mahmoud</cp:lastModifiedBy>
  <cp:revision>346</cp:revision>
  <dcterms:created xsi:type="dcterms:W3CDTF">2005-06-03T08:24:32Z</dcterms:created>
  <dcterms:modified xsi:type="dcterms:W3CDTF">2018-10-21T19:16:02Z</dcterms:modified>
</cp:coreProperties>
</file>