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13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CS142</a:t>
            </a:r>
            <a:r>
              <a:rPr spc="-2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Intro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CS142</a:t>
            </a:r>
            <a:r>
              <a:rPr spc="-2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Intro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CS142</a:t>
            </a:r>
            <a:r>
              <a:rPr spc="-2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Intro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CS142</a:t>
            </a:r>
            <a:r>
              <a:rPr spc="-2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Intro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CS142</a:t>
            </a:r>
            <a:r>
              <a:rPr spc="-2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Intro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3825"/>
            <a:ext cx="62026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430" y="1193298"/>
            <a:ext cx="8449138" cy="3514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50952" y="4778061"/>
            <a:ext cx="160591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CS142</a:t>
            </a:r>
            <a:r>
              <a:rPr spc="-2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Intro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56108" y="4778061"/>
            <a:ext cx="2305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566" y="1329305"/>
            <a:ext cx="768286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5200" spc="-45" dirty="0"/>
              <a:t>Web</a:t>
            </a:r>
            <a:r>
              <a:rPr sz="5200" spc="-310" dirty="0"/>
              <a:t> </a:t>
            </a:r>
            <a:r>
              <a:rPr sz="5200" spc="-10" dirty="0"/>
              <a:t>Applications</a:t>
            </a:r>
            <a:endParaRPr sz="5200" dirty="0"/>
          </a:p>
        </p:txBody>
      </p:sp>
      <p:sp>
        <p:nvSpPr>
          <p:cNvPr id="3" name="object 3"/>
          <p:cNvSpPr txBox="1"/>
          <p:nvPr/>
        </p:nvSpPr>
        <p:spPr>
          <a:xfrm>
            <a:off x="885587" y="2038350"/>
            <a:ext cx="7336643" cy="1373453"/>
          </a:xfrm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1175385" marR="1159510" algn="ctr">
              <a:lnSpc>
                <a:spcPct val="100400"/>
              </a:lnSpc>
              <a:spcBef>
                <a:spcPts val="1690"/>
              </a:spcBef>
            </a:pPr>
            <a:r>
              <a:rPr lang="en-US" sz="2800" dirty="0">
                <a:solidFill>
                  <a:srgbClr val="595959"/>
                </a:solidFill>
                <a:latin typeface="Arial"/>
                <a:cs typeface="Arial"/>
              </a:rPr>
              <a:t>Alireza </a:t>
            </a:r>
            <a:r>
              <a:rPr lang="en-US" sz="2800" dirty="0" err="1">
                <a:solidFill>
                  <a:srgbClr val="595959"/>
                </a:solidFill>
                <a:latin typeface="Arial"/>
                <a:cs typeface="Arial"/>
              </a:rPr>
              <a:t>Sazegar</a:t>
            </a:r>
            <a:endParaRPr lang="en-US" sz="28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1175385" marR="1159510" algn="ctr">
              <a:lnSpc>
                <a:spcPct val="100400"/>
              </a:lnSpc>
              <a:spcBef>
                <a:spcPts val="1690"/>
              </a:spcBef>
            </a:pPr>
            <a:r>
              <a:rPr lang="en-US" sz="2800" spc="-10" dirty="0">
                <a:solidFill>
                  <a:srgbClr val="595959"/>
                </a:solidFill>
                <a:latin typeface="Arial"/>
                <a:cs typeface="Arial"/>
              </a:rPr>
              <a:t>Alireza.sazegar@mail.um.ac.ir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Stanford</a:t>
            </a:r>
            <a:r>
              <a:rPr spc="-114" dirty="0"/>
              <a:t> </a:t>
            </a:r>
            <a:r>
              <a:rPr dirty="0"/>
              <a:t>Honor</a:t>
            </a:r>
            <a:r>
              <a:rPr spc="-114" dirty="0"/>
              <a:t> </a:t>
            </a:r>
            <a:r>
              <a:rPr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730704"/>
            <a:ext cx="4622800" cy="814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want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individually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89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help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others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humans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046" y="3273751"/>
            <a:ext cx="304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similarity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tools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used.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95" y="2264532"/>
            <a:ext cx="2338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Questions?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Today:</a:t>
            </a:r>
            <a:r>
              <a:rPr spc="-105" dirty="0"/>
              <a:t> </a:t>
            </a:r>
            <a:r>
              <a:rPr spc="-25" dirty="0"/>
              <a:t>FAQ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5445760" cy="254000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course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about?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course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grade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determined?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teaching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course?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communicate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course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staff?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kind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programming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do?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kind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environment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need?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textbook?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course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lectures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recorded?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11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about</a:t>
            </a:r>
            <a:r>
              <a:rPr spc="-60" dirty="0"/>
              <a:t> </a:t>
            </a:r>
            <a:r>
              <a:rPr spc="-35" dirty="0"/>
              <a:t>Web</a:t>
            </a:r>
            <a:r>
              <a:rPr spc="-16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430" y="1193298"/>
            <a:ext cx="8449138" cy="281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Technologies</a:t>
            </a:r>
            <a:r>
              <a:rPr sz="1800" spc="-40" dirty="0"/>
              <a:t> </a:t>
            </a:r>
            <a:r>
              <a:rPr sz="1800" dirty="0"/>
              <a:t>used</a:t>
            </a:r>
            <a:r>
              <a:rPr sz="1800" spc="-40" dirty="0"/>
              <a:t> </a:t>
            </a:r>
            <a:r>
              <a:rPr sz="1800" dirty="0"/>
              <a:t>to</a:t>
            </a:r>
            <a:r>
              <a:rPr sz="1800" spc="-35" dirty="0"/>
              <a:t> </a:t>
            </a:r>
            <a:r>
              <a:rPr sz="1800" b="1" dirty="0">
                <a:latin typeface="Arial"/>
                <a:cs typeface="Arial"/>
              </a:rPr>
              <a:t>build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/>
              <a:t>modern</a:t>
            </a:r>
            <a:r>
              <a:rPr sz="1800" spc="-40" dirty="0"/>
              <a:t> </a:t>
            </a:r>
            <a:r>
              <a:rPr sz="1800" dirty="0"/>
              <a:t>web</a:t>
            </a:r>
            <a:r>
              <a:rPr sz="1800" spc="-40" dirty="0"/>
              <a:t> </a:t>
            </a:r>
            <a:r>
              <a:rPr sz="1800" spc="-10" dirty="0"/>
              <a:t>applications</a:t>
            </a:r>
            <a:endParaRPr sz="1800" dirty="0">
              <a:latin typeface="Arial"/>
              <a:cs typeface="Arial"/>
            </a:endParaRPr>
          </a:p>
          <a:p>
            <a:pPr marL="506095" marR="155575">
              <a:lnSpc>
                <a:spcPct val="187500"/>
              </a:lnSpc>
            </a:pPr>
            <a:r>
              <a:rPr sz="1800" dirty="0"/>
              <a:t>Full</a:t>
            </a:r>
            <a:r>
              <a:rPr sz="1800" spc="-50" dirty="0"/>
              <a:t> </a:t>
            </a:r>
            <a:r>
              <a:rPr sz="1800" dirty="0"/>
              <a:t>stack:</a:t>
            </a:r>
            <a:r>
              <a:rPr sz="1800" spc="465" dirty="0"/>
              <a:t> </a:t>
            </a:r>
            <a:r>
              <a:rPr sz="1800" dirty="0"/>
              <a:t>Browser </a:t>
            </a:r>
            <a:r>
              <a:rPr sz="1800" dirty="0">
                <a:latin typeface="AoyagiKouzanFontT"/>
                <a:cs typeface="AoyagiKouzanFontT"/>
              </a:rPr>
              <a:t>⇔</a:t>
            </a:r>
            <a:r>
              <a:rPr sz="1800" spc="-405" dirty="0">
                <a:latin typeface="AoyagiKouzanFontT"/>
                <a:cs typeface="AoyagiKouzanFontT"/>
              </a:rPr>
              <a:t> </a:t>
            </a:r>
            <a:r>
              <a:rPr sz="1800" dirty="0"/>
              <a:t>Web</a:t>
            </a:r>
            <a:r>
              <a:rPr sz="1800" spc="-20" dirty="0"/>
              <a:t> </a:t>
            </a:r>
            <a:r>
              <a:rPr sz="1800" dirty="0"/>
              <a:t>server</a:t>
            </a:r>
            <a:r>
              <a:rPr sz="1800" spc="-10" dirty="0"/>
              <a:t> </a:t>
            </a:r>
            <a:r>
              <a:rPr sz="1800" dirty="0">
                <a:latin typeface="AoyagiKouzanFontT"/>
                <a:cs typeface="AoyagiKouzanFontT"/>
              </a:rPr>
              <a:t>⇔</a:t>
            </a:r>
            <a:r>
              <a:rPr sz="1800" spc="-405" dirty="0">
                <a:latin typeface="AoyagiKouzanFontT"/>
                <a:cs typeface="AoyagiKouzanFontT"/>
              </a:rPr>
              <a:t> </a:t>
            </a:r>
            <a:r>
              <a:rPr sz="1800" dirty="0"/>
              <a:t>Storage</a:t>
            </a:r>
            <a:r>
              <a:rPr sz="1800" spc="-20" dirty="0"/>
              <a:t> </a:t>
            </a:r>
            <a:r>
              <a:rPr sz="1800" spc="-10" dirty="0"/>
              <a:t>system</a:t>
            </a:r>
            <a:endParaRPr sz="1800" dirty="0">
              <a:latin typeface="AoyagiKouzanFontT"/>
              <a:cs typeface="AoyagiKouzanFontT"/>
            </a:endParaRPr>
          </a:p>
          <a:p>
            <a:pPr marL="49530" marR="1668145" indent="457200">
              <a:lnSpc>
                <a:spcPct val="187500"/>
              </a:lnSpc>
            </a:pPr>
            <a:r>
              <a:rPr sz="1800" dirty="0"/>
              <a:t>Learning</a:t>
            </a:r>
            <a:r>
              <a:rPr sz="1800" spc="-35" dirty="0"/>
              <a:t> </a:t>
            </a:r>
            <a:r>
              <a:rPr sz="1800" dirty="0"/>
              <a:t>Goal:</a:t>
            </a:r>
            <a:r>
              <a:rPr sz="1800" spc="-20" dirty="0"/>
              <a:t> </a:t>
            </a:r>
            <a:r>
              <a:rPr sz="1800" dirty="0"/>
              <a:t>Learn</a:t>
            </a:r>
            <a:r>
              <a:rPr sz="1800" spc="-25" dirty="0"/>
              <a:t> </a:t>
            </a:r>
            <a:r>
              <a:rPr sz="1800" dirty="0"/>
              <a:t>how</a:t>
            </a:r>
            <a:r>
              <a:rPr sz="1800" spc="-20" dirty="0"/>
              <a:t> </a:t>
            </a:r>
            <a:r>
              <a:rPr sz="1800" dirty="0"/>
              <a:t>a</a:t>
            </a:r>
            <a:r>
              <a:rPr sz="1800" spc="-25" dirty="0"/>
              <a:t> </a:t>
            </a:r>
            <a:r>
              <a:rPr sz="1800" dirty="0"/>
              <a:t>web</a:t>
            </a:r>
            <a:r>
              <a:rPr sz="1800" spc="-20" dirty="0"/>
              <a:t> </a:t>
            </a:r>
            <a:r>
              <a:rPr sz="1800" dirty="0"/>
              <a:t>application</a:t>
            </a:r>
            <a:r>
              <a:rPr sz="1800" spc="-25" dirty="0"/>
              <a:t> </a:t>
            </a:r>
            <a:r>
              <a:rPr sz="1800" dirty="0"/>
              <a:t>is</a:t>
            </a:r>
            <a:r>
              <a:rPr sz="1800" spc="-20" dirty="0"/>
              <a:t> </a:t>
            </a:r>
            <a:r>
              <a:rPr sz="1800" dirty="0"/>
              <a:t>built</a:t>
            </a:r>
            <a:r>
              <a:rPr sz="1800" spc="-25" dirty="0"/>
              <a:t> </a:t>
            </a:r>
            <a:r>
              <a:rPr sz="1800" dirty="0"/>
              <a:t>and</a:t>
            </a:r>
            <a:r>
              <a:rPr sz="1800" spc="-20" dirty="0"/>
              <a:t> </a:t>
            </a:r>
            <a:r>
              <a:rPr sz="1800" spc="-25" dirty="0"/>
              <a:t>run </a:t>
            </a:r>
            <a:r>
              <a:rPr sz="1800" dirty="0"/>
              <a:t>How</a:t>
            </a:r>
            <a:r>
              <a:rPr sz="1800" spc="-20" dirty="0"/>
              <a:t> </a:t>
            </a:r>
            <a:r>
              <a:rPr sz="1800" dirty="0"/>
              <a:t>to</a:t>
            </a:r>
            <a:r>
              <a:rPr sz="1800" spc="-20" dirty="0"/>
              <a:t> </a:t>
            </a:r>
            <a:r>
              <a:rPr sz="1800" dirty="0"/>
              <a:t>build</a:t>
            </a:r>
            <a:r>
              <a:rPr sz="1800" spc="-20" dirty="0"/>
              <a:t> </a:t>
            </a:r>
            <a:r>
              <a:rPr sz="1800" dirty="0"/>
              <a:t>a</a:t>
            </a:r>
            <a:r>
              <a:rPr sz="1800" spc="-15" dirty="0"/>
              <a:t> </a:t>
            </a:r>
            <a:r>
              <a:rPr sz="1800" dirty="0"/>
              <a:t>web</a:t>
            </a:r>
            <a:r>
              <a:rPr sz="1800" spc="-20" dirty="0"/>
              <a:t> </a:t>
            </a:r>
            <a:r>
              <a:rPr sz="1800" dirty="0"/>
              <a:t>application</a:t>
            </a:r>
            <a:r>
              <a:rPr sz="1800" spc="-20" dirty="0"/>
              <a:t> </a:t>
            </a:r>
            <a:r>
              <a:rPr sz="1800" dirty="0"/>
              <a:t>-</a:t>
            </a:r>
            <a:r>
              <a:rPr sz="1800" spc="-15" dirty="0"/>
              <a:t> </a:t>
            </a:r>
            <a:r>
              <a:rPr sz="1800" dirty="0"/>
              <a:t>learn</a:t>
            </a:r>
            <a:r>
              <a:rPr sz="1800" spc="-20" dirty="0"/>
              <a:t> </a:t>
            </a:r>
            <a:r>
              <a:rPr sz="1800" dirty="0"/>
              <a:t>by</a:t>
            </a:r>
            <a:r>
              <a:rPr sz="1800" spc="-20" dirty="0"/>
              <a:t> </a:t>
            </a:r>
            <a:r>
              <a:rPr sz="1800" spc="-10" dirty="0"/>
              <a:t>doing:</a:t>
            </a:r>
            <a:endParaRPr sz="1800" dirty="0"/>
          </a:p>
          <a:p>
            <a:pPr marL="506095">
              <a:lnSpc>
                <a:spcPct val="100000"/>
              </a:lnSpc>
              <a:spcBef>
                <a:spcPts val="1890"/>
              </a:spcBef>
            </a:pPr>
            <a:r>
              <a:rPr sz="1800" dirty="0"/>
              <a:t>Use</a:t>
            </a:r>
            <a:r>
              <a:rPr sz="1800" spc="-45" dirty="0"/>
              <a:t> </a:t>
            </a:r>
            <a:r>
              <a:rPr sz="1800" dirty="0"/>
              <a:t>MERN</a:t>
            </a:r>
            <a:r>
              <a:rPr sz="1800" spc="-30" dirty="0"/>
              <a:t> </a:t>
            </a:r>
            <a:r>
              <a:rPr sz="1800" dirty="0"/>
              <a:t>stack</a:t>
            </a:r>
            <a:r>
              <a:rPr sz="1800" spc="-30" dirty="0"/>
              <a:t> </a:t>
            </a:r>
            <a:r>
              <a:rPr sz="1800" dirty="0"/>
              <a:t>(React.js,</a:t>
            </a:r>
            <a:r>
              <a:rPr sz="1800" spc="-30" dirty="0"/>
              <a:t> </a:t>
            </a:r>
            <a:r>
              <a:rPr sz="1800" dirty="0"/>
              <a:t>Node.js,</a:t>
            </a:r>
            <a:r>
              <a:rPr sz="1800" spc="-30" dirty="0"/>
              <a:t> </a:t>
            </a:r>
            <a:r>
              <a:rPr sz="1800" dirty="0"/>
              <a:t>Express.js,</a:t>
            </a:r>
            <a:r>
              <a:rPr sz="1800" spc="-30" dirty="0"/>
              <a:t> </a:t>
            </a:r>
            <a:r>
              <a:rPr sz="1800" spc="-10" dirty="0"/>
              <a:t>MongoDB)</a:t>
            </a:r>
            <a:endParaRPr sz="1800" dirty="0"/>
          </a:p>
          <a:p>
            <a:pPr marL="506095">
              <a:lnSpc>
                <a:spcPct val="100000"/>
              </a:lnSpc>
              <a:spcBef>
                <a:spcPts val="1290"/>
              </a:spcBef>
            </a:pPr>
            <a:r>
              <a:rPr sz="1800" dirty="0"/>
              <a:t>Learning</a:t>
            </a:r>
            <a:r>
              <a:rPr sz="1800" spc="-25" dirty="0"/>
              <a:t> </a:t>
            </a:r>
            <a:r>
              <a:rPr sz="1800" dirty="0"/>
              <a:t>Goal:</a:t>
            </a:r>
            <a:r>
              <a:rPr sz="1800" spc="-25" dirty="0"/>
              <a:t> </a:t>
            </a:r>
            <a:r>
              <a:rPr sz="1800" dirty="0"/>
              <a:t>Build</a:t>
            </a:r>
            <a:r>
              <a:rPr sz="1800" spc="-20" dirty="0"/>
              <a:t> </a:t>
            </a:r>
            <a:r>
              <a:rPr sz="1800" dirty="0"/>
              <a:t>a</a:t>
            </a:r>
            <a:r>
              <a:rPr sz="1800" spc="-25" dirty="0"/>
              <a:t> </a:t>
            </a:r>
            <a:r>
              <a:rPr sz="1800" dirty="0"/>
              <a:t>photo</a:t>
            </a:r>
            <a:r>
              <a:rPr sz="1800" spc="-20" dirty="0"/>
              <a:t> </a:t>
            </a:r>
            <a:r>
              <a:rPr sz="1800" dirty="0"/>
              <a:t>sharing</a:t>
            </a:r>
            <a:r>
              <a:rPr sz="1800" spc="-25" dirty="0"/>
              <a:t> </a:t>
            </a:r>
            <a:r>
              <a:rPr sz="1800" dirty="0"/>
              <a:t>web</a:t>
            </a:r>
            <a:r>
              <a:rPr sz="1800" spc="-25" dirty="0"/>
              <a:t> </a:t>
            </a:r>
            <a:r>
              <a:rPr sz="1800" dirty="0"/>
              <a:t>app</a:t>
            </a:r>
            <a:r>
              <a:rPr sz="1800" spc="-20" dirty="0"/>
              <a:t> </a:t>
            </a:r>
            <a:r>
              <a:rPr sz="1800" dirty="0"/>
              <a:t>and</a:t>
            </a:r>
            <a:r>
              <a:rPr sz="1800" spc="-25" dirty="0"/>
              <a:t> </a:t>
            </a:r>
            <a:r>
              <a:rPr sz="1800" dirty="0"/>
              <a:t>understand</a:t>
            </a:r>
            <a:r>
              <a:rPr sz="1800" spc="-20" dirty="0"/>
              <a:t> </a:t>
            </a:r>
            <a:r>
              <a:rPr sz="1800" dirty="0"/>
              <a:t>how</a:t>
            </a:r>
            <a:r>
              <a:rPr sz="1800" spc="-25" dirty="0"/>
              <a:t> </a:t>
            </a:r>
            <a:r>
              <a:rPr sz="1800" dirty="0"/>
              <a:t>it</a:t>
            </a:r>
            <a:r>
              <a:rPr sz="1800" spc="-20" dirty="0"/>
              <a:t> </a:t>
            </a:r>
            <a:r>
              <a:rPr sz="1800" spc="-10" dirty="0"/>
              <a:t>works!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3798" y="2027320"/>
            <a:ext cx="5262245" cy="2974340"/>
            <a:chOff x="683798" y="2027320"/>
            <a:chExt cx="5262245" cy="29743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997" y="3698745"/>
              <a:ext cx="1397520" cy="480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89" y="4332209"/>
              <a:ext cx="708632" cy="561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110" y="2285875"/>
              <a:ext cx="1473969" cy="3905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1898" y="2065420"/>
              <a:ext cx="1694814" cy="2898140"/>
            </a:xfrm>
            <a:custGeom>
              <a:avLst/>
              <a:gdLst/>
              <a:ahLst/>
              <a:cxnLst/>
              <a:rect l="l" t="t" r="r" b="b"/>
              <a:pathLst>
                <a:path w="1694814" h="2898140">
                  <a:moveTo>
                    <a:pt x="0" y="0"/>
                  </a:moveTo>
                  <a:lnTo>
                    <a:pt x="1694396" y="0"/>
                  </a:lnTo>
                  <a:lnTo>
                    <a:pt x="1694396" y="2897694"/>
                  </a:lnTo>
                  <a:lnTo>
                    <a:pt x="0" y="2897694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073" y="2927169"/>
              <a:ext cx="1584171" cy="6029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13066" y="2065420"/>
              <a:ext cx="1694814" cy="2898140"/>
            </a:xfrm>
            <a:custGeom>
              <a:avLst/>
              <a:gdLst/>
              <a:ahLst/>
              <a:cxnLst/>
              <a:rect l="l" t="t" r="r" b="b"/>
              <a:pathLst>
                <a:path w="1694814" h="2898140">
                  <a:moveTo>
                    <a:pt x="0" y="0"/>
                  </a:moveTo>
                  <a:lnTo>
                    <a:pt x="1694396" y="0"/>
                  </a:lnTo>
                  <a:lnTo>
                    <a:pt x="1694396" y="2897694"/>
                  </a:lnTo>
                  <a:lnTo>
                    <a:pt x="0" y="2897694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8166" y="2355037"/>
              <a:ext cx="1584171" cy="4520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33839" y="3029666"/>
              <a:ext cx="1252876" cy="7128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2565" y="3790442"/>
              <a:ext cx="915350" cy="108912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66469" y="2987843"/>
              <a:ext cx="1746885" cy="802640"/>
            </a:xfrm>
            <a:custGeom>
              <a:avLst/>
              <a:gdLst/>
              <a:ahLst/>
              <a:cxnLst/>
              <a:rect l="l" t="t" r="r" b="b"/>
              <a:pathLst>
                <a:path w="1746885" h="802639">
                  <a:moveTo>
                    <a:pt x="1345347" y="802498"/>
                  </a:moveTo>
                  <a:lnTo>
                    <a:pt x="1345347" y="601873"/>
                  </a:lnTo>
                  <a:lnTo>
                    <a:pt x="401249" y="601873"/>
                  </a:lnTo>
                  <a:lnTo>
                    <a:pt x="401249" y="802498"/>
                  </a:lnTo>
                  <a:lnTo>
                    <a:pt x="0" y="401249"/>
                  </a:lnTo>
                  <a:lnTo>
                    <a:pt x="401249" y="0"/>
                  </a:lnTo>
                  <a:lnTo>
                    <a:pt x="401249" y="200624"/>
                  </a:lnTo>
                  <a:lnTo>
                    <a:pt x="1345347" y="200624"/>
                  </a:lnTo>
                  <a:lnTo>
                    <a:pt x="1345347" y="0"/>
                  </a:lnTo>
                  <a:lnTo>
                    <a:pt x="1746596" y="401249"/>
                  </a:lnTo>
                  <a:lnTo>
                    <a:pt x="1345347" y="8024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66469" y="2987843"/>
              <a:ext cx="1746885" cy="802640"/>
            </a:xfrm>
            <a:custGeom>
              <a:avLst/>
              <a:gdLst/>
              <a:ahLst/>
              <a:cxnLst/>
              <a:rect l="l" t="t" r="r" b="b"/>
              <a:pathLst>
                <a:path w="1746885" h="802639">
                  <a:moveTo>
                    <a:pt x="0" y="401249"/>
                  </a:moveTo>
                  <a:lnTo>
                    <a:pt x="401249" y="0"/>
                  </a:lnTo>
                  <a:lnTo>
                    <a:pt x="401249" y="200624"/>
                  </a:lnTo>
                  <a:lnTo>
                    <a:pt x="1345347" y="200624"/>
                  </a:lnTo>
                  <a:lnTo>
                    <a:pt x="1345347" y="0"/>
                  </a:lnTo>
                  <a:lnTo>
                    <a:pt x="1746596" y="401249"/>
                  </a:lnTo>
                  <a:lnTo>
                    <a:pt x="1345347" y="802498"/>
                  </a:lnTo>
                  <a:lnTo>
                    <a:pt x="1345347" y="601873"/>
                  </a:lnTo>
                  <a:lnTo>
                    <a:pt x="401249" y="601873"/>
                  </a:lnTo>
                  <a:lnTo>
                    <a:pt x="401249" y="802498"/>
                  </a:lnTo>
                  <a:lnTo>
                    <a:pt x="0" y="4012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Full</a:t>
            </a:r>
            <a:r>
              <a:rPr spc="-15" dirty="0"/>
              <a:t> </a:t>
            </a:r>
            <a:r>
              <a:rPr dirty="0"/>
              <a:t>Stack</a:t>
            </a:r>
            <a:r>
              <a:rPr spc="-10" dirty="0"/>
              <a:t> </a:t>
            </a:r>
            <a:r>
              <a:rPr spc="-35" dirty="0"/>
              <a:t>Web</a:t>
            </a:r>
            <a:r>
              <a:rPr spc="-160" dirty="0"/>
              <a:t> </a:t>
            </a:r>
            <a:r>
              <a:rPr spc="-20" dirty="0"/>
              <a:t>Application</a:t>
            </a:r>
            <a:r>
              <a:rPr spc="-16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76761" y="1552501"/>
            <a:ext cx="1849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Web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Browser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2766" y="1125106"/>
            <a:ext cx="1797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Web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82766" y="1487055"/>
            <a:ext cx="2447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Application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server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7598" y="3183226"/>
            <a:ext cx="8204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Arial"/>
                <a:cs typeface="Arial"/>
              </a:rPr>
              <a:t>HTTP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29997" y="1943771"/>
            <a:ext cx="7508875" cy="2974340"/>
            <a:chOff x="1229997" y="1943771"/>
            <a:chExt cx="7508875" cy="2974340"/>
          </a:xfrm>
        </p:grpSpPr>
        <p:sp>
          <p:nvSpPr>
            <p:cNvPr id="20" name="object 20"/>
            <p:cNvSpPr/>
            <p:nvPr/>
          </p:nvSpPr>
          <p:spPr>
            <a:xfrm>
              <a:off x="7006186" y="1981871"/>
              <a:ext cx="1694814" cy="2898140"/>
            </a:xfrm>
            <a:custGeom>
              <a:avLst/>
              <a:gdLst/>
              <a:ahLst/>
              <a:cxnLst/>
              <a:rect l="l" t="t" r="r" b="b"/>
              <a:pathLst>
                <a:path w="1694815" h="2898140">
                  <a:moveTo>
                    <a:pt x="0" y="0"/>
                  </a:moveTo>
                  <a:lnTo>
                    <a:pt x="1694396" y="0"/>
                  </a:lnTo>
                  <a:lnTo>
                    <a:pt x="1694396" y="2897694"/>
                  </a:lnTo>
                  <a:lnTo>
                    <a:pt x="0" y="2897694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20985" y="2145820"/>
              <a:ext cx="1464821" cy="4178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60235" y="2672344"/>
              <a:ext cx="1186297" cy="80249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31512" y="3155543"/>
              <a:ext cx="1050925" cy="441325"/>
            </a:xfrm>
            <a:custGeom>
              <a:avLst/>
              <a:gdLst/>
              <a:ahLst/>
              <a:cxnLst/>
              <a:rect l="l" t="t" r="r" b="b"/>
              <a:pathLst>
                <a:path w="1050925" h="441325">
                  <a:moveTo>
                    <a:pt x="829948" y="441299"/>
                  </a:moveTo>
                  <a:lnTo>
                    <a:pt x="829948" y="330974"/>
                  </a:lnTo>
                  <a:lnTo>
                    <a:pt x="220649" y="330974"/>
                  </a:lnTo>
                  <a:lnTo>
                    <a:pt x="220649" y="441299"/>
                  </a:lnTo>
                  <a:lnTo>
                    <a:pt x="0" y="220649"/>
                  </a:lnTo>
                  <a:lnTo>
                    <a:pt x="220649" y="0"/>
                  </a:lnTo>
                  <a:lnTo>
                    <a:pt x="220649" y="110324"/>
                  </a:lnTo>
                  <a:lnTo>
                    <a:pt x="829948" y="110324"/>
                  </a:lnTo>
                  <a:lnTo>
                    <a:pt x="829948" y="0"/>
                  </a:lnTo>
                  <a:lnTo>
                    <a:pt x="1050597" y="220649"/>
                  </a:lnTo>
                  <a:lnTo>
                    <a:pt x="829948" y="4412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31512" y="3155543"/>
              <a:ext cx="1050925" cy="441325"/>
            </a:xfrm>
            <a:custGeom>
              <a:avLst/>
              <a:gdLst/>
              <a:ahLst/>
              <a:cxnLst/>
              <a:rect l="l" t="t" r="r" b="b"/>
              <a:pathLst>
                <a:path w="1050925" h="441325">
                  <a:moveTo>
                    <a:pt x="0" y="220649"/>
                  </a:moveTo>
                  <a:lnTo>
                    <a:pt x="220649" y="0"/>
                  </a:lnTo>
                  <a:lnTo>
                    <a:pt x="220649" y="110324"/>
                  </a:lnTo>
                  <a:lnTo>
                    <a:pt x="829948" y="110324"/>
                  </a:lnTo>
                  <a:lnTo>
                    <a:pt x="829948" y="0"/>
                  </a:lnTo>
                  <a:lnTo>
                    <a:pt x="1050597" y="220649"/>
                  </a:lnTo>
                  <a:lnTo>
                    <a:pt x="829948" y="441299"/>
                  </a:lnTo>
                  <a:lnTo>
                    <a:pt x="829948" y="330974"/>
                  </a:lnTo>
                  <a:lnTo>
                    <a:pt x="220649" y="330974"/>
                  </a:lnTo>
                  <a:lnTo>
                    <a:pt x="220649" y="441299"/>
                  </a:lnTo>
                  <a:lnTo>
                    <a:pt x="0" y="2206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9997" y="4276391"/>
              <a:ext cx="1186297" cy="624223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720566" y="1421952"/>
            <a:ext cx="219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Storage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7" name="object 27"/>
          <p:cNvSpPr txBox="1"/>
          <p:nvPr/>
        </p:nvSpPr>
        <p:spPr>
          <a:xfrm>
            <a:off x="3047783" y="3784360"/>
            <a:ext cx="366395" cy="10572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Internet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69818" y="3678364"/>
            <a:ext cx="366395" cy="618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25" dirty="0">
                <a:latin typeface="Arial"/>
                <a:cs typeface="Arial"/>
              </a:rPr>
              <a:t>LAN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Technologies</a:t>
            </a:r>
            <a:r>
              <a:rPr spc="-10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295"/>
              </a:spcBef>
            </a:pPr>
            <a:r>
              <a:rPr dirty="0"/>
              <a:t>Browser</a:t>
            </a:r>
            <a:r>
              <a:rPr spc="-5" dirty="0"/>
              <a:t> </a:t>
            </a:r>
            <a:r>
              <a:rPr spc="-10" dirty="0"/>
              <a:t>environment:</a:t>
            </a:r>
          </a:p>
          <a:p>
            <a:pPr marL="506095" indent="-366395">
              <a:lnSpc>
                <a:spcPct val="100000"/>
              </a:lnSpc>
              <a:spcBef>
                <a:spcPts val="254"/>
              </a:spcBef>
              <a:buChar char="●"/>
              <a:tabLst>
                <a:tab pos="506730" algn="l"/>
              </a:tabLst>
            </a:pPr>
            <a:r>
              <a:rPr sz="1800" dirty="0"/>
              <a:t>HTML/CSS/JavaScript</a:t>
            </a:r>
            <a:r>
              <a:rPr sz="1800" spc="-35" dirty="0"/>
              <a:t> </a:t>
            </a:r>
            <a:r>
              <a:rPr sz="1800" dirty="0"/>
              <a:t>-</a:t>
            </a:r>
            <a:r>
              <a:rPr sz="1800" spc="-35" dirty="0"/>
              <a:t> </a:t>
            </a:r>
            <a:r>
              <a:rPr sz="1800" dirty="0"/>
              <a:t>Markup,</a:t>
            </a:r>
            <a:r>
              <a:rPr sz="1800" spc="-35" dirty="0"/>
              <a:t> </a:t>
            </a:r>
            <a:r>
              <a:rPr sz="1800" dirty="0"/>
              <a:t>separation</a:t>
            </a:r>
            <a:r>
              <a:rPr sz="1800" spc="-30" dirty="0"/>
              <a:t> </a:t>
            </a:r>
            <a:r>
              <a:rPr sz="1800" dirty="0"/>
              <a:t>of</a:t>
            </a:r>
            <a:r>
              <a:rPr sz="1800" spc="-35" dirty="0"/>
              <a:t> </a:t>
            </a:r>
            <a:r>
              <a:rPr sz="1800" dirty="0"/>
              <a:t>content</a:t>
            </a:r>
            <a:r>
              <a:rPr sz="1800" spc="-35" dirty="0"/>
              <a:t> </a:t>
            </a:r>
            <a:r>
              <a:rPr sz="1800" dirty="0"/>
              <a:t>&amp;</a:t>
            </a:r>
            <a:r>
              <a:rPr sz="1800" spc="-30" dirty="0"/>
              <a:t> </a:t>
            </a:r>
            <a:r>
              <a:rPr sz="1800" dirty="0"/>
              <a:t>style,</a:t>
            </a:r>
            <a:r>
              <a:rPr sz="1800" spc="-35" dirty="0"/>
              <a:t> </a:t>
            </a:r>
            <a:r>
              <a:rPr sz="1800" dirty="0"/>
              <a:t>reuse,</a:t>
            </a:r>
            <a:r>
              <a:rPr sz="1800" spc="-35" dirty="0"/>
              <a:t> </a:t>
            </a:r>
            <a:r>
              <a:rPr sz="1800" spc="-10" dirty="0"/>
              <a:t>scripting</a:t>
            </a:r>
            <a:endParaRPr sz="1800"/>
          </a:p>
          <a:p>
            <a:pPr marL="506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506730" algn="l"/>
              </a:tabLst>
            </a:pPr>
            <a:r>
              <a:rPr sz="1800" dirty="0"/>
              <a:t>Document</a:t>
            </a:r>
            <a:r>
              <a:rPr sz="1800" spc="-35" dirty="0"/>
              <a:t> </a:t>
            </a:r>
            <a:r>
              <a:rPr sz="1800" dirty="0"/>
              <a:t>object</a:t>
            </a:r>
            <a:r>
              <a:rPr sz="1800" spc="-35" dirty="0"/>
              <a:t> </a:t>
            </a:r>
            <a:r>
              <a:rPr sz="1800" dirty="0"/>
              <a:t>Model</a:t>
            </a:r>
            <a:r>
              <a:rPr sz="1800" spc="-35" dirty="0"/>
              <a:t> </a:t>
            </a:r>
            <a:r>
              <a:rPr sz="1800" dirty="0"/>
              <a:t>(DOM)</a:t>
            </a:r>
            <a:r>
              <a:rPr sz="1800" spc="-35" dirty="0"/>
              <a:t> </a:t>
            </a:r>
            <a:r>
              <a:rPr sz="1800" dirty="0"/>
              <a:t>-</a:t>
            </a:r>
            <a:r>
              <a:rPr sz="1800" spc="-35" dirty="0"/>
              <a:t> </a:t>
            </a:r>
            <a:r>
              <a:rPr sz="1800" dirty="0"/>
              <a:t>Document</a:t>
            </a:r>
            <a:r>
              <a:rPr sz="1800" spc="-30" dirty="0"/>
              <a:t> </a:t>
            </a:r>
            <a:r>
              <a:rPr sz="1800" spc="-10" dirty="0"/>
              <a:t>structure</a:t>
            </a:r>
            <a:endParaRPr sz="1800"/>
          </a:p>
          <a:p>
            <a:pPr marL="49530">
              <a:lnSpc>
                <a:spcPct val="100000"/>
              </a:lnSpc>
              <a:spcBef>
                <a:spcPts val="330"/>
              </a:spcBef>
            </a:pPr>
            <a:r>
              <a:rPr dirty="0"/>
              <a:t>Browser</a:t>
            </a:r>
            <a:r>
              <a:rPr spc="-5" dirty="0"/>
              <a:t> </a:t>
            </a:r>
            <a:r>
              <a:rPr spc="-10" dirty="0"/>
              <a:t>software:</a:t>
            </a:r>
          </a:p>
          <a:p>
            <a:pPr marL="506095" indent="-366395">
              <a:lnSpc>
                <a:spcPct val="100000"/>
              </a:lnSpc>
              <a:spcBef>
                <a:spcPts val="254"/>
              </a:spcBef>
              <a:buChar char="●"/>
              <a:tabLst>
                <a:tab pos="506730" algn="l"/>
              </a:tabLst>
            </a:pPr>
            <a:r>
              <a:rPr sz="1800" dirty="0"/>
              <a:t>Model</a:t>
            </a:r>
            <a:r>
              <a:rPr sz="1800" spc="-45" dirty="0"/>
              <a:t> </a:t>
            </a:r>
            <a:r>
              <a:rPr sz="1800" dirty="0"/>
              <a:t>View</a:t>
            </a:r>
            <a:r>
              <a:rPr sz="1800" spc="-45" dirty="0"/>
              <a:t> </a:t>
            </a:r>
            <a:r>
              <a:rPr sz="1800" dirty="0"/>
              <a:t>Controller,</a:t>
            </a:r>
            <a:r>
              <a:rPr sz="1800" spc="-40" dirty="0"/>
              <a:t> </a:t>
            </a:r>
            <a:r>
              <a:rPr sz="1800" dirty="0"/>
              <a:t>Single</a:t>
            </a:r>
            <a:r>
              <a:rPr sz="1800" spc="-45" dirty="0"/>
              <a:t> </a:t>
            </a:r>
            <a:r>
              <a:rPr sz="1800" dirty="0"/>
              <a:t>page</a:t>
            </a:r>
            <a:r>
              <a:rPr sz="1800" spc="-40" dirty="0"/>
              <a:t> </a:t>
            </a:r>
            <a:r>
              <a:rPr sz="1800" dirty="0"/>
              <a:t>applications,</a:t>
            </a:r>
            <a:r>
              <a:rPr sz="1800" spc="-45" dirty="0"/>
              <a:t> </a:t>
            </a:r>
            <a:r>
              <a:rPr sz="1800" dirty="0"/>
              <a:t>Responsive</a:t>
            </a:r>
            <a:r>
              <a:rPr sz="1800" spc="-45" dirty="0"/>
              <a:t> </a:t>
            </a:r>
            <a:r>
              <a:rPr sz="1800" dirty="0"/>
              <a:t>design</a:t>
            </a:r>
            <a:r>
              <a:rPr sz="1800" spc="-40" dirty="0"/>
              <a:t> </a:t>
            </a:r>
            <a:r>
              <a:rPr sz="1800" dirty="0"/>
              <a:t>-</a:t>
            </a:r>
            <a:r>
              <a:rPr sz="1800" spc="-45" dirty="0"/>
              <a:t> </a:t>
            </a:r>
            <a:r>
              <a:rPr sz="1800" spc="-10" dirty="0"/>
              <a:t>React.js</a:t>
            </a:r>
            <a:endParaRPr sz="1800"/>
          </a:p>
          <a:p>
            <a:pPr marL="49530">
              <a:lnSpc>
                <a:spcPct val="100000"/>
              </a:lnSpc>
              <a:spcBef>
                <a:spcPts val="330"/>
              </a:spcBef>
            </a:pPr>
            <a:r>
              <a:rPr dirty="0"/>
              <a:t>Backend</a:t>
            </a:r>
            <a:r>
              <a:rPr spc="-35" dirty="0"/>
              <a:t> </a:t>
            </a:r>
            <a:r>
              <a:rPr spc="-10" dirty="0"/>
              <a:t>communication:</a:t>
            </a:r>
          </a:p>
          <a:p>
            <a:pPr marL="506095" indent="-366395">
              <a:lnSpc>
                <a:spcPct val="100000"/>
              </a:lnSpc>
              <a:spcBef>
                <a:spcPts val="254"/>
              </a:spcBef>
              <a:buChar char="●"/>
              <a:tabLst>
                <a:tab pos="506730" algn="l"/>
              </a:tabLst>
            </a:pPr>
            <a:r>
              <a:rPr sz="1800" dirty="0"/>
              <a:t>API</a:t>
            </a:r>
            <a:r>
              <a:rPr sz="1800" spc="-20" dirty="0"/>
              <a:t> </a:t>
            </a:r>
            <a:r>
              <a:rPr sz="1800" dirty="0"/>
              <a:t>design</a:t>
            </a:r>
            <a:r>
              <a:rPr sz="1800" spc="-20" dirty="0"/>
              <a:t> </a:t>
            </a:r>
            <a:r>
              <a:rPr sz="1800" dirty="0"/>
              <a:t>-</a:t>
            </a:r>
            <a:r>
              <a:rPr sz="1800" spc="-20" dirty="0"/>
              <a:t> </a:t>
            </a:r>
            <a:r>
              <a:rPr sz="1800" spc="-10" dirty="0"/>
              <a:t>HTTP/AJAX/REST/GraphQL</a:t>
            </a:r>
            <a:endParaRPr sz="1800"/>
          </a:p>
          <a:p>
            <a:pPr marL="506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506730" algn="l"/>
              </a:tabLst>
            </a:pPr>
            <a:r>
              <a:rPr sz="1800" dirty="0"/>
              <a:t>Cookies/Sessions/State</a:t>
            </a:r>
            <a:r>
              <a:rPr sz="1800" spc="-60" dirty="0"/>
              <a:t> </a:t>
            </a:r>
            <a:r>
              <a:rPr sz="1800" dirty="0"/>
              <a:t>management</a:t>
            </a:r>
            <a:r>
              <a:rPr sz="1800" spc="-55" dirty="0"/>
              <a:t> </a:t>
            </a:r>
            <a:r>
              <a:rPr sz="1800" dirty="0"/>
              <a:t>-</a:t>
            </a:r>
            <a:r>
              <a:rPr sz="1800" spc="-60" dirty="0"/>
              <a:t> </a:t>
            </a:r>
            <a:r>
              <a:rPr sz="1800" spc="-10" dirty="0"/>
              <a:t>Storage/Trust</a:t>
            </a:r>
            <a:endParaRPr sz="1800"/>
          </a:p>
          <a:p>
            <a:pPr marL="49530">
              <a:lnSpc>
                <a:spcPct val="100000"/>
              </a:lnSpc>
              <a:spcBef>
                <a:spcPts val="330"/>
              </a:spcBef>
            </a:pPr>
            <a:r>
              <a:rPr dirty="0"/>
              <a:t>Backend</a:t>
            </a:r>
            <a:r>
              <a:rPr spc="-35" dirty="0"/>
              <a:t> </a:t>
            </a:r>
            <a:r>
              <a:rPr spc="-10" dirty="0"/>
              <a:t>implementation:</a:t>
            </a:r>
          </a:p>
          <a:p>
            <a:pPr marL="506095" indent="-366395">
              <a:lnSpc>
                <a:spcPct val="100000"/>
              </a:lnSpc>
              <a:spcBef>
                <a:spcPts val="254"/>
              </a:spcBef>
              <a:buChar char="●"/>
              <a:tabLst>
                <a:tab pos="506730" algn="l"/>
              </a:tabLst>
            </a:pPr>
            <a:r>
              <a:rPr sz="1800" dirty="0"/>
              <a:t>Web</a:t>
            </a:r>
            <a:r>
              <a:rPr sz="1800" spc="-35" dirty="0"/>
              <a:t> </a:t>
            </a:r>
            <a:r>
              <a:rPr sz="1800" dirty="0"/>
              <a:t>Server</a:t>
            </a:r>
            <a:r>
              <a:rPr sz="1800" spc="-35" dirty="0"/>
              <a:t> </a:t>
            </a:r>
            <a:r>
              <a:rPr sz="1800" dirty="0"/>
              <a:t>-</a:t>
            </a:r>
            <a:r>
              <a:rPr sz="1800" spc="-35" dirty="0"/>
              <a:t> </a:t>
            </a:r>
            <a:r>
              <a:rPr sz="1800" dirty="0"/>
              <a:t>HTTP</a:t>
            </a:r>
            <a:r>
              <a:rPr sz="1800" spc="-70" dirty="0"/>
              <a:t> </a:t>
            </a:r>
            <a:r>
              <a:rPr sz="1800" dirty="0"/>
              <a:t>request</a:t>
            </a:r>
            <a:r>
              <a:rPr sz="1800" spc="-35" dirty="0"/>
              <a:t> </a:t>
            </a:r>
            <a:r>
              <a:rPr sz="1800" dirty="0"/>
              <a:t>processing</a:t>
            </a:r>
            <a:r>
              <a:rPr sz="1800" spc="-35" dirty="0"/>
              <a:t> </a:t>
            </a:r>
            <a:r>
              <a:rPr sz="1800" dirty="0"/>
              <a:t>-</a:t>
            </a:r>
            <a:r>
              <a:rPr sz="1800" spc="-35" dirty="0"/>
              <a:t> </a:t>
            </a:r>
            <a:r>
              <a:rPr sz="1800" spc="-10" dirty="0"/>
              <a:t>Node.js</a:t>
            </a:r>
            <a:endParaRPr sz="1800"/>
          </a:p>
          <a:p>
            <a:pPr marL="506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506730" algn="l"/>
              </a:tabLst>
            </a:pPr>
            <a:r>
              <a:rPr sz="1800" dirty="0"/>
              <a:t>DBMS</a:t>
            </a:r>
            <a:r>
              <a:rPr sz="1800" spc="-25" dirty="0"/>
              <a:t> </a:t>
            </a:r>
            <a:r>
              <a:rPr sz="1800" dirty="0"/>
              <a:t>-</a:t>
            </a:r>
            <a:r>
              <a:rPr sz="1800" spc="-25" dirty="0"/>
              <a:t> </a:t>
            </a:r>
            <a:r>
              <a:rPr sz="1800" dirty="0"/>
              <a:t>Schema,</a:t>
            </a:r>
            <a:r>
              <a:rPr sz="1800" spc="-25" dirty="0"/>
              <a:t> </a:t>
            </a:r>
            <a:r>
              <a:rPr sz="1800" dirty="0"/>
              <a:t>Objects,</a:t>
            </a:r>
            <a:r>
              <a:rPr sz="1800" spc="-20" dirty="0"/>
              <a:t> </a:t>
            </a:r>
            <a:r>
              <a:rPr sz="1800" dirty="0"/>
              <a:t>CRUD,</a:t>
            </a:r>
            <a:r>
              <a:rPr sz="1800" spc="-25" dirty="0"/>
              <a:t> </a:t>
            </a:r>
            <a:r>
              <a:rPr sz="1800" dirty="0"/>
              <a:t>indexes,</a:t>
            </a:r>
            <a:r>
              <a:rPr sz="1800" spc="-25" dirty="0"/>
              <a:t> </a:t>
            </a:r>
            <a:r>
              <a:rPr sz="1800" dirty="0"/>
              <a:t>transactions</a:t>
            </a:r>
            <a:r>
              <a:rPr sz="1800" spc="-20" dirty="0"/>
              <a:t> </a:t>
            </a:r>
            <a:r>
              <a:rPr sz="1800" dirty="0"/>
              <a:t>-</a:t>
            </a:r>
            <a:r>
              <a:rPr sz="1800" spc="-25" dirty="0"/>
              <a:t> </a:t>
            </a:r>
            <a:r>
              <a:rPr sz="1800" spc="-10" dirty="0"/>
              <a:t>MongoDB</a:t>
            </a:r>
            <a:endParaRPr sz="1800"/>
          </a:p>
          <a:p>
            <a:pPr marL="506095" indent="-366395">
              <a:lnSpc>
                <a:spcPct val="100000"/>
              </a:lnSpc>
              <a:spcBef>
                <a:spcPts val="315"/>
              </a:spcBef>
              <a:buChar char="●"/>
              <a:tabLst>
                <a:tab pos="506730" algn="l"/>
              </a:tabLst>
            </a:pPr>
            <a:r>
              <a:rPr sz="1800" spc="-10" dirty="0"/>
              <a:t>End-to-</a:t>
            </a:r>
            <a:r>
              <a:rPr sz="1800" dirty="0"/>
              <a:t>End</a:t>
            </a:r>
            <a:r>
              <a:rPr sz="1800" spc="-10" dirty="0"/>
              <a:t> </a:t>
            </a:r>
            <a:r>
              <a:rPr sz="1800" dirty="0"/>
              <a:t>-</a:t>
            </a:r>
            <a:r>
              <a:rPr sz="1800" spc="-10" dirty="0"/>
              <a:t> </a:t>
            </a:r>
            <a:r>
              <a:rPr sz="1800" dirty="0"/>
              <a:t>Scale</a:t>
            </a:r>
            <a:r>
              <a:rPr sz="1800" spc="-5" dirty="0"/>
              <a:t> </a:t>
            </a:r>
            <a:r>
              <a:rPr sz="1800" dirty="0"/>
              <a:t>and</a:t>
            </a:r>
            <a:r>
              <a:rPr sz="1800" spc="-10" dirty="0"/>
              <a:t> Security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CS142</a:t>
            </a:r>
            <a:r>
              <a:rPr spc="-20" dirty="0"/>
              <a:t> </a:t>
            </a:r>
            <a:r>
              <a:rPr dirty="0"/>
              <a:t>Lecture</a:t>
            </a:r>
            <a:r>
              <a:rPr spc="-20" dirty="0"/>
              <a:t> </a:t>
            </a:r>
            <a:r>
              <a:rPr dirty="0"/>
              <a:t>Notes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0" dirty="0"/>
              <a:t>Intro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213090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730250" indent="-45720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55%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8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(Due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Thursdays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First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due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4/13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due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6/8)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1-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4: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Learn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technologies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front-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end: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HTML/CSS/React.js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5-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8: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Photo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Sharing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React.js/Node.js/MongoDB</a:t>
            </a:r>
            <a:endParaRPr sz="18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Later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take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455930" marR="1559560" indent="-443865">
              <a:lnSpc>
                <a:spcPct val="114599"/>
              </a:lnSpc>
              <a:spcBef>
                <a:spcPts val="127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45%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1.5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hour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Midterm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hour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Exam</a:t>
            </a:r>
            <a:r>
              <a:rPr sz="1800" spc="5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15%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Midterm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Wednesday,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10,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7:30pm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9:00pm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30%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Friday,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June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9,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3:30pm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6:00pm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Course</a:t>
            </a:r>
            <a:r>
              <a:rPr spc="-110" dirty="0"/>
              <a:t> </a:t>
            </a:r>
            <a:r>
              <a:rPr dirty="0"/>
              <a:t>Material</a:t>
            </a:r>
            <a:r>
              <a:rPr spc="-105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Grading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081101"/>
            <a:ext cx="8140065" cy="244411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65"/>
              </a:spcBef>
              <a:buChar char="●"/>
              <a:tabLst>
                <a:tab pos="379095" algn="l"/>
              </a:tabLst>
            </a:pPr>
            <a:r>
              <a:rPr lang="en-US" spc="-40" dirty="0">
                <a:solidFill>
                  <a:srgbClr val="595959"/>
                </a:solidFill>
                <a:latin typeface="Arial"/>
                <a:cs typeface="Arial"/>
              </a:rPr>
              <a:t>Cs-web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introductory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programming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endParaRPr sz="1800" dirty="0">
              <a:latin typeface="Arial"/>
              <a:cs typeface="Arial"/>
            </a:endParaRPr>
          </a:p>
          <a:p>
            <a:pPr marL="379095" marR="5080" indent="-367030">
              <a:lnSpc>
                <a:spcPct val="114599"/>
              </a:lnSpc>
              <a:spcBef>
                <a:spcPts val="75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Lectures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cover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concepts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addressed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programming projects</a:t>
            </a:r>
            <a:endParaRPr sz="1800" dirty="0">
              <a:latin typeface="Arial"/>
              <a:cs typeface="Arial"/>
            </a:endParaRPr>
          </a:p>
          <a:p>
            <a:pPr marL="836294" lvl="1" indent="-351155">
              <a:lnSpc>
                <a:spcPct val="100000"/>
              </a:lnSpc>
              <a:spcBef>
                <a:spcPts val="320"/>
              </a:spcBef>
              <a:buChar char="○"/>
              <a:tabLst>
                <a:tab pos="836294" algn="l"/>
              </a:tabLst>
            </a:pP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16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focused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6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concepts,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6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directly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helping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6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coding</a:t>
            </a:r>
            <a:endParaRPr sz="1600" dirty="0">
              <a:latin typeface="Arial"/>
              <a:cs typeface="Arial"/>
            </a:endParaRPr>
          </a:p>
          <a:p>
            <a:pPr marL="366395" marR="564515" indent="-366395" algn="r">
              <a:lnSpc>
                <a:spcPct val="100000"/>
              </a:lnSpc>
              <a:spcBef>
                <a:spcPts val="1300"/>
              </a:spcBef>
              <a:buChar char="●"/>
              <a:tabLst>
                <a:tab pos="3663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focused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concepts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presented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endParaRPr sz="1800" dirty="0">
              <a:latin typeface="Arial"/>
              <a:cs typeface="Arial"/>
            </a:endParaRPr>
          </a:p>
          <a:p>
            <a:pPr marL="351155" marR="567690" lvl="1" indent="-351155" algn="r">
              <a:lnSpc>
                <a:spcPct val="100000"/>
              </a:lnSpc>
              <a:spcBef>
                <a:spcPts val="320"/>
              </a:spcBef>
              <a:buChar char="○"/>
              <a:tabLst>
                <a:tab pos="351155" algn="l"/>
              </a:tabLst>
            </a:pP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well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get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good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grade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6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endParaRPr sz="1600" dirty="0">
              <a:latin typeface="Arial"/>
              <a:cs typeface="Arial"/>
            </a:endParaRPr>
          </a:p>
          <a:p>
            <a:pPr marL="836294" lvl="1" indent="-35115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understanding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beyond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95959"/>
                </a:solidFill>
                <a:latin typeface="Arial"/>
                <a:cs typeface="Arial"/>
              </a:rPr>
              <a:t>"magic</a:t>
            </a:r>
            <a:r>
              <a:rPr sz="16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Arial"/>
                <a:cs typeface="Arial"/>
              </a:rPr>
              <a:t>incantations"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25" dirty="0"/>
              <a:t> </a:t>
            </a:r>
            <a:r>
              <a:rPr spc="-10" dirty="0"/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7148195" cy="303518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265" indent="-419100">
              <a:lnSpc>
                <a:spcPct val="100000"/>
              </a:lnSpc>
              <a:spcBef>
                <a:spcPts val="414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HTML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CSS</a:t>
            </a:r>
            <a:endParaRPr sz="1800" dirty="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JavaScript</a:t>
            </a:r>
            <a:endParaRPr sz="1800" dirty="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Browser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Document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(DOM)</a:t>
            </a:r>
            <a:endParaRPr sz="1800" dirty="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Learn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React.js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Single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endParaRPr sz="1800" dirty="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Photo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Sharing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App</a:t>
            </a:r>
            <a:endParaRPr sz="1800" dirty="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Backend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server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Node.js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endParaRPr sz="1800" dirty="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Sessions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validation</a:t>
            </a:r>
            <a:endParaRPr sz="1800" dirty="0">
              <a:latin typeface="Arial"/>
              <a:cs typeface="Arial"/>
            </a:endParaRPr>
          </a:p>
          <a:p>
            <a:pPr marL="469265" indent="-419100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Photo</a:t>
            </a:r>
            <a:r>
              <a:rPr sz="1800" spc="-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Scrumboard</a:t>
            </a:r>
            <a:endParaRPr sz="1800" dirty="0">
              <a:latin typeface="Arial"/>
              <a:cs typeface="Arial"/>
            </a:endParaRPr>
          </a:p>
          <a:p>
            <a:pPr marL="469265" marR="5080" indent="-457200">
              <a:lnSpc>
                <a:spcPct val="114599"/>
              </a:lnSpc>
              <a:spcBef>
                <a:spcPts val="157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Discussion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sections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scheduled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after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released: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</a:t>
            </a:r>
            <a:r>
              <a:rPr spc="-114" dirty="0"/>
              <a:t> </a:t>
            </a:r>
            <a:r>
              <a:rPr dirty="0"/>
              <a:t>software</a:t>
            </a:r>
            <a:r>
              <a:rPr spc="-11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8" y="1216356"/>
            <a:ext cx="7976234" cy="324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modern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web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browser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8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Chrome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strongly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suggested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89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Node.js</a:t>
            </a:r>
            <a:endParaRPr sz="1800">
              <a:latin typeface="Arial"/>
              <a:cs typeface="Arial"/>
            </a:endParaRPr>
          </a:p>
          <a:p>
            <a:pPr marL="379095" marR="5080">
              <a:lnSpc>
                <a:spcPct val="149300"/>
              </a:lnSpc>
              <a:spcBef>
                <a:spcPts val="8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Installs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fairly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easily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modern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environment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(Linux,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MacOS,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Windows)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npm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Node.js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install)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fetching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assignments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dependencies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59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MongoDB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889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Easy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install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DBMS)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modern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environments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596</Words>
  <Application>Microsoft Office PowerPoint</Application>
  <PresentationFormat>On-screen Show (16:9)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AoyagiKouzanFontT</vt:lpstr>
      <vt:lpstr>Arial</vt:lpstr>
      <vt:lpstr>Office Theme</vt:lpstr>
      <vt:lpstr>Web Applications</vt:lpstr>
      <vt:lpstr>Today: FAQ</vt:lpstr>
      <vt:lpstr>Course is about Web Applications</vt:lpstr>
      <vt:lpstr>Full Stack Web Application Architecture</vt:lpstr>
      <vt:lpstr>Technologies and Concepts</vt:lpstr>
      <vt:lpstr>Grading</vt:lpstr>
      <vt:lpstr>Course Material and Grading</vt:lpstr>
      <vt:lpstr>Project details</vt:lpstr>
      <vt:lpstr>Class software requirements</vt:lpstr>
      <vt:lpstr>Stanford Honor Code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cp:lastModifiedBy>Ali</cp:lastModifiedBy>
  <cp:revision>4</cp:revision>
  <dcterms:created xsi:type="dcterms:W3CDTF">2025-02-16T08:18:28Z</dcterms:created>
  <dcterms:modified xsi:type="dcterms:W3CDTF">2025-02-16T08:22:15Z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2025-02-16T00:00:00Z</vt:filetime>
  </property>
  <property fmtid="{D5CDD505-2E9C-101B-9397-08002B2CF9AE}" pid="4" name="Producer">
    <vt:lpwstr>3-Heights(TM) PDF Security Shell 4.8.25.2 (http://www.pdf-tools.com)</vt:lpwstr>
  </property>
</Properties>
</file>