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2" r:id="rId2"/>
    <p:sldId id="294" r:id="rId3"/>
    <p:sldId id="296" r:id="rId4"/>
    <p:sldId id="295" r:id="rId5"/>
    <p:sldId id="29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609E"/>
    <a:srgbClr val="4F2683"/>
    <a:srgbClr val="F6AC41"/>
    <a:srgbClr val="DE3B3C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4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27000" y="6288087"/>
            <a:ext cx="3429000" cy="5016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6989" y="5175250"/>
            <a:ext cx="3378200" cy="365125"/>
          </a:xfrm>
        </p:spPr>
        <p:txBody>
          <a:bodyPr/>
          <a:lstStyle/>
          <a:p>
            <a:fld id="{76A34A24-CCD4-E849-8882-22BD847D2D41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278563"/>
            <a:ext cx="9144000" cy="72548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35" y="363915"/>
            <a:ext cx="8005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000" b="1">
                <a:solidFill>
                  <a:prstClr val="white"/>
                </a:solidFill>
                <a:latin typeface="Arial"/>
                <a:cs typeface="Arial Unicode MS"/>
              </a:rPr>
              <a:t>Electric Circuits </a:t>
            </a:r>
            <a:endParaRPr lang="en-US" sz="5000" b="1" dirty="0">
              <a:solidFill>
                <a:prstClr val="white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28" y="671033"/>
            <a:ext cx="8005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C1B71"/>
                </a:solidFill>
                <a:latin typeface="Arial"/>
                <a:cs typeface="Arial Unicode MS"/>
              </a:rPr>
              <a:t>Neuromuscular Systems Control</a:t>
            </a:r>
            <a:endParaRPr lang="en-US" sz="24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1227" y="2125043"/>
            <a:ext cx="6981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C1B71"/>
                </a:solidFill>
                <a:latin typeface="Arial"/>
                <a:cs typeface="Arial Unicode MS"/>
              </a:rPr>
              <a:t>Analyzing The Effect of Joint Movement Limitation on Asymmetry Using K-Means Clustering 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421033" y="5009561"/>
            <a:ext cx="80370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C1B71"/>
                </a:solidFill>
                <a:latin typeface="Arial"/>
                <a:cs typeface="Arial Unicode MS"/>
              </a:rPr>
              <a:t>Group Number : 4</a:t>
            </a:r>
          </a:p>
          <a:p>
            <a:pPr algn="ctr"/>
            <a:r>
              <a:rPr lang="en-US" sz="1600" dirty="0">
                <a:solidFill>
                  <a:srgbClr val="3C1B71"/>
                </a:solidFill>
                <a:latin typeface="Arial"/>
                <a:cs typeface="Arial Unicode MS"/>
              </a:rPr>
              <a:t>Alireza Amiri      Ali Bagheri </a:t>
            </a:r>
            <a:r>
              <a:rPr lang="en-US" sz="1600" dirty="0" err="1">
                <a:solidFill>
                  <a:srgbClr val="3C1B71"/>
                </a:solidFill>
                <a:latin typeface="Arial"/>
                <a:cs typeface="Arial Unicode MS"/>
              </a:rPr>
              <a:t>Nejad</a:t>
            </a:r>
            <a:endParaRPr lang="en-US" sz="1600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r>
              <a:rPr lang="en-US" sz="1600" dirty="0">
                <a:solidFill>
                  <a:srgbClr val="3C1B71"/>
                </a:solidFill>
                <a:latin typeface="Arial"/>
                <a:cs typeface="Arial Unicode MS"/>
              </a:rPr>
              <a:t>Fall 2023</a:t>
            </a:r>
          </a:p>
          <a:p>
            <a:pPr algn="ctr"/>
            <a:endParaRPr lang="en-US" sz="1600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70" y="421040"/>
            <a:ext cx="1849951" cy="49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5280"/>
            <a:ext cx="8229600" cy="1143000"/>
          </a:xfrm>
        </p:spPr>
        <p:txBody>
          <a:bodyPr>
            <a:noAutofit/>
          </a:bodyPr>
          <a:lstStyle/>
          <a:p>
            <a:pPr algn="l" rtl="1"/>
            <a:r>
              <a:rPr lang="en-US" sz="2400" b="1" dirty="0">
                <a:solidFill>
                  <a:srgbClr val="C00000"/>
                </a:solidFill>
                <a:latin typeface="+mn-lt"/>
              </a:rPr>
              <a:t>Early Identification of Gait Asymmetry Using a Dual-Channel Hybrid Deep Learning Model Based on a Wearable Sensor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CA" sz="1800" dirty="0"/>
            </a:br>
            <a:endParaRPr lang="en-CA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F435-2D79-45CB-B2E2-D8FABB85C853}" type="slidenum">
              <a:rPr lang="en-CA" smtClean="0"/>
              <a:t>2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" y="6319515"/>
            <a:ext cx="1849951" cy="4999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37510" y="6293442"/>
            <a:ext cx="524093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Analyzing The Effect of Joint Limitation on Asymmetry Using K-Means Clustering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0FC696-BACC-4A54-BD5C-E562C1EBC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98" y="1510250"/>
            <a:ext cx="6840761" cy="38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9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pPr algn="r" rtl="1"/>
            <a:br>
              <a:rPr lang="en-CA" dirty="0"/>
            </a:b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3040" y="364186"/>
            <a:ext cx="7475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+mj-ea"/>
                <a:cs typeface="+mj-cs"/>
              </a:rPr>
              <a:t>A new approach to detecting asymmetries in gait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F435-2D79-45CB-B2E2-D8FABB85C853}" type="slidenum">
              <a:rPr lang="en-CA" smtClean="0"/>
              <a:t>3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" y="6319515"/>
            <a:ext cx="1849951" cy="499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4C1FA-62BC-4C49-B311-F96D010C6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16" y="1788936"/>
            <a:ext cx="2754284" cy="927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E63296-608F-4C6C-9448-A9ACCAA5F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372" y="1595718"/>
            <a:ext cx="4649880" cy="44051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9F3703-B4AE-4DA2-90CA-D7E71DA65CF7}"/>
              </a:ext>
            </a:extLst>
          </p:cNvPr>
          <p:cNvSpPr/>
          <p:nvPr/>
        </p:nvSpPr>
        <p:spPr>
          <a:xfrm>
            <a:off x="2237510" y="6293442"/>
            <a:ext cx="524093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Analyzing The Effect of Joint Movement Limitation on Asymmetry Using K-Means Clustering Method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62CA4-E27F-48BD-A3E0-FC0B8B8D0A88}"/>
              </a:ext>
            </a:extLst>
          </p:cNvPr>
          <p:cNvSpPr txBox="1"/>
          <p:nvPr/>
        </p:nvSpPr>
        <p:spPr>
          <a:xfrm>
            <a:off x="370572" y="3044754"/>
            <a:ext cx="2838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Of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Foot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Leg Support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3040" y="364186"/>
            <a:ext cx="2951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+mj-ea"/>
                <a:cs typeface="+mj-cs"/>
              </a:rPr>
              <a:t>Clustering Method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F435-2D79-45CB-B2E2-D8FABB85C853}" type="slidenum">
              <a:rPr lang="en-CA" smtClean="0"/>
              <a:t>4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" y="6319515"/>
            <a:ext cx="1849951" cy="499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572" y="5879652"/>
            <a:ext cx="82296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i="1" dirty="0"/>
              <a:t>[Reference]</a:t>
            </a:r>
            <a:endParaRPr lang="fa-IR" sz="12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C60E95-CDB6-47B8-B1B5-1BB27AE5D2FC}"/>
              </a:ext>
            </a:extLst>
          </p:cNvPr>
          <p:cNvSpPr/>
          <p:nvPr/>
        </p:nvSpPr>
        <p:spPr>
          <a:xfrm>
            <a:off x="2237510" y="6293442"/>
            <a:ext cx="524093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Analyzing The Effect of Joint Movement Limitation on Asymmetry Using K-Means Clustering Method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45B6BA-7702-4C9A-B5BA-43AFB30B6849}"/>
              </a:ext>
            </a:extLst>
          </p:cNvPr>
          <p:cNvSpPr/>
          <p:nvPr/>
        </p:nvSpPr>
        <p:spPr>
          <a:xfrm>
            <a:off x="1801906" y="3144386"/>
            <a:ext cx="1530188" cy="8695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Gait Cycles Segmentation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DE8B17-2802-4DCF-8B86-09CA5EDCE5D5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>
            <a:off x="3332094" y="3579175"/>
            <a:ext cx="350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EB4EF23-A32F-41C2-B929-8CA085BCD785}"/>
              </a:ext>
            </a:extLst>
          </p:cNvPr>
          <p:cNvSpPr/>
          <p:nvPr/>
        </p:nvSpPr>
        <p:spPr>
          <a:xfrm>
            <a:off x="3682825" y="3099563"/>
            <a:ext cx="1633245" cy="959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Extraction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A4404E-E928-4F02-91E0-6376AA334C36}"/>
              </a:ext>
            </a:extLst>
          </p:cNvPr>
          <p:cNvCxnSpPr/>
          <p:nvPr/>
        </p:nvCxnSpPr>
        <p:spPr>
          <a:xfrm>
            <a:off x="3514166" y="2485784"/>
            <a:ext cx="0" cy="2433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D19B701-7EBF-43A3-9A11-B132B5EA5529}"/>
              </a:ext>
            </a:extLst>
          </p:cNvPr>
          <p:cNvSpPr/>
          <p:nvPr/>
        </p:nvSpPr>
        <p:spPr>
          <a:xfrm>
            <a:off x="5647765" y="3124065"/>
            <a:ext cx="1126781" cy="910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3AC851-CB6C-418B-AEB0-35A94A9C1613}"/>
              </a:ext>
            </a:extLst>
          </p:cNvPr>
          <p:cNvCxnSpPr>
            <a:cxnSpLocks/>
            <a:stCxn id="37" idx="6"/>
            <a:endCxn id="45" idx="1"/>
          </p:cNvCxnSpPr>
          <p:nvPr/>
        </p:nvCxnSpPr>
        <p:spPr>
          <a:xfrm>
            <a:off x="5316070" y="3579175"/>
            <a:ext cx="3316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791C89C-9C97-42AC-8695-B33B7C4FC40E}"/>
              </a:ext>
            </a:extLst>
          </p:cNvPr>
          <p:cNvSpPr/>
          <p:nvPr/>
        </p:nvSpPr>
        <p:spPr>
          <a:xfrm>
            <a:off x="193040" y="3144385"/>
            <a:ext cx="1298249" cy="8695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8DB6DB0-2F43-41BA-BFDD-4E9FB2AEFD8E}"/>
              </a:ext>
            </a:extLst>
          </p:cNvPr>
          <p:cNvCxnSpPr>
            <a:cxnSpLocks/>
            <a:stCxn id="51" idx="3"/>
            <a:endCxn id="34" idx="1"/>
          </p:cNvCxnSpPr>
          <p:nvPr/>
        </p:nvCxnSpPr>
        <p:spPr>
          <a:xfrm>
            <a:off x="1491289" y="3579174"/>
            <a:ext cx="3106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3F6DEB1-CEFC-49FE-BF22-D38685929B39}"/>
              </a:ext>
            </a:extLst>
          </p:cNvPr>
          <p:cNvSpPr/>
          <p:nvPr/>
        </p:nvSpPr>
        <p:spPr>
          <a:xfrm>
            <a:off x="7478444" y="1594650"/>
            <a:ext cx="932326" cy="932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3399B13-9D43-4D12-BA8A-1CFA949638AD}"/>
              </a:ext>
            </a:extLst>
          </p:cNvPr>
          <p:cNvSpPr/>
          <p:nvPr/>
        </p:nvSpPr>
        <p:spPr>
          <a:xfrm>
            <a:off x="7478444" y="2637214"/>
            <a:ext cx="932326" cy="932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06AB6CC-1D85-4419-9BAF-50388D5B8AF2}"/>
              </a:ext>
            </a:extLst>
          </p:cNvPr>
          <p:cNvSpPr/>
          <p:nvPr/>
        </p:nvSpPr>
        <p:spPr>
          <a:xfrm>
            <a:off x="7478444" y="3679778"/>
            <a:ext cx="932326" cy="932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965A40-BD19-42CA-B035-23CECDA8E5D3}"/>
              </a:ext>
            </a:extLst>
          </p:cNvPr>
          <p:cNvSpPr/>
          <p:nvPr/>
        </p:nvSpPr>
        <p:spPr>
          <a:xfrm>
            <a:off x="7478444" y="4722342"/>
            <a:ext cx="932326" cy="932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D</a:t>
            </a: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DF1F7D30-CF7D-48C4-A1CF-5FCE9F236C81}"/>
              </a:ext>
            </a:extLst>
          </p:cNvPr>
          <p:cNvSpPr/>
          <p:nvPr/>
        </p:nvSpPr>
        <p:spPr>
          <a:xfrm>
            <a:off x="6875936" y="1594650"/>
            <a:ext cx="466158" cy="41221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pPr algn="r" rtl="1"/>
            <a:br>
              <a:rPr lang="en-CA" dirty="0"/>
            </a:b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3040" y="364186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+mj-ea"/>
                <a:cs typeface="+mj-cs"/>
              </a:rPr>
              <a:t>Expected Result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F435-2D79-45CB-B2E2-D8FABB85C853}" type="slidenum">
              <a:rPr lang="en-CA" smtClean="0"/>
              <a:t>5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" y="6319515"/>
            <a:ext cx="1849951" cy="499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572" y="5879652"/>
            <a:ext cx="82296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i="1" dirty="0"/>
              <a:t>[Reference] : </a:t>
            </a:r>
            <a:r>
              <a:rPr lang="da-DK" sz="1200" i="1" dirty="0"/>
              <a:t>(Shorter et al., 2008; Wu et al., 2023)</a:t>
            </a:r>
            <a:endParaRPr lang="fa-IR" sz="12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C60E95-CDB6-47B8-B1B5-1BB27AE5D2FC}"/>
              </a:ext>
            </a:extLst>
          </p:cNvPr>
          <p:cNvSpPr/>
          <p:nvPr/>
        </p:nvSpPr>
        <p:spPr>
          <a:xfrm>
            <a:off x="2237510" y="6293442"/>
            <a:ext cx="524093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Analyzing The Effect of Joint Movement Limitation on Asymmetry Using K-Means Clustering Method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DD70EB-3632-4808-A090-F08861E2188E}"/>
              </a:ext>
            </a:extLst>
          </p:cNvPr>
          <p:cNvSpPr/>
          <p:nvPr/>
        </p:nvSpPr>
        <p:spPr>
          <a:xfrm>
            <a:off x="1119941" y="2502658"/>
            <a:ext cx="1117569" cy="1367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Gait Cycles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64A45-6FCB-4CCE-984E-86419A80E6C2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237510" y="1972988"/>
            <a:ext cx="2548940" cy="1213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0061311-2607-4E04-ADFC-E4944C57F5EE}"/>
              </a:ext>
            </a:extLst>
          </p:cNvPr>
          <p:cNvSpPr/>
          <p:nvPr/>
        </p:nvSpPr>
        <p:spPr>
          <a:xfrm>
            <a:off x="4786450" y="1488894"/>
            <a:ext cx="2232212" cy="968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Gait Asymmetry 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D7F5D3-0B62-455C-9D5C-A40B8FF5155E}"/>
                  </a:ext>
                </a:extLst>
              </p:cNvPr>
              <p:cNvSpPr txBox="1"/>
              <p:nvPr/>
            </p:nvSpPr>
            <p:spPr>
              <a:xfrm>
                <a:off x="3142041" y="2043639"/>
                <a:ext cx="426076" cy="61555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D7F5D3-0B62-455C-9D5C-A40B8FF51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041" y="2043639"/>
                <a:ext cx="42607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3340BE09-B8A9-47CB-933D-A49FAF96B4EC}"/>
              </a:ext>
            </a:extLst>
          </p:cNvPr>
          <p:cNvSpPr/>
          <p:nvPr/>
        </p:nvSpPr>
        <p:spPr>
          <a:xfrm>
            <a:off x="4786450" y="3760578"/>
            <a:ext cx="2232212" cy="1367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 of Asymmetry Indexes on Different Types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764BE4-9046-4762-95F9-0A480CDD3467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2237510" y="3186217"/>
            <a:ext cx="2548940" cy="1257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7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180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Theme</vt:lpstr>
      <vt:lpstr>PowerPoint Presentation</vt:lpstr>
      <vt:lpstr>Early Identification of Gait Asymmetry Using a Dual-Channel Hybrid Deep Learning Model Based on a Wearable Sensor  </vt:lpstr>
      <vt:lpstr> </vt:lpstr>
      <vt:lpstr>PowerPoint Presentation</vt:lpstr>
      <vt:lpstr> </vt:lpstr>
    </vt:vector>
  </TitlesOfParts>
  <Manager>Mehdi Delrobaei</Manager>
  <Company>K. N. Toosi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KNTU Presentation Format</dc:title>
  <dc:subject>Technical English 2023</dc:subject>
  <dc:creator>Mehdi Delrobaei</dc:creator>
  <dc:description>By: Mehdi Delrobaei</dc:description>
  <cp:lastModifiedBy>AliReza Amiri</cp:lastModifiedBy>
  <cp:revision>19</cp:revision>
  <cp:lastPrinted>2012-01-12T15:01:17Z</cp:lastPrinted>
  <dcterms:created xsi:type="dcterms:W3CDTF">2011-12-23T15:22:14Z</dcterms:created>
  <dcterms:modified xsi:type="dcterms:W3CDTF">2023-12-01T19:20:40Z</dcterms:modified>
</cp:coreProperties>
</file>