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94"/>
  </p:normalViewPr>
  <p:slideViewPr>
    <p:cSldViewPr snapToGrid="0">
      <p:cViewPr varScale="1">
        <p:scale>
          <a:sx n="121" d="100"/>
          <a:sy n="121" d="100"/>
        </p:scale>
        <p:origin x="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156A7-8E4A-9460-C8CB-EE75452D6F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F8F375-E305-1DB1-47DC-528D3783B2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8E1AA8-407B-5067-F3A8-64BA86F9BE55}"/>
              </a:ext>
            </a:extLst>
          </p:cNvPr>
          <p:cNvSpPr>
            <a:spLocks noGrp="1"/>
          </p:cNvSpPr>
          <p:nvPr>
            <p:ph type="dt" sz="half" idx="10"/>
          </p:nvPr>
        </p:nvSpPr>
        <p:spPr/>
        <p:txBody>
          <a:bodyPr/>
          <a:lstStyle/>
          <a:p>
            <a:fld id="{BD82DB85-A6E8-A743-9F85-30F0A935BB95}" type="datetimeFigureOut">
              <a:rPr lang="en-US" smtClean="0"/>
              <a:t>5/5/24</a:t>
            </a:fld>
            <a:endParaRPr lang="en-US"/>
          </a:p>
        </p:txBody>
      </p:sp>
      <p:sp>
        <p:nvSpPr>
          <p:cNvPr id="5" name="Footer Placeholder 4">
            <a:extLst>
              <a:ext uri="{FF2B5EF4-FFF2-40B4-BE49-F238E27FC236}">
                <a16:creationId xmlns:a16="http://schemas.microsoft.com/office/drawing/2014/main" id="{F2DE8E06-5613-CBB7-4FD0-A89B06566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3E2000-2B93-E292-114A-54B574B4F6C2}"/>
              </a:ext>
            </a:extLst>
          </p:cNvPr>
          <p:cNvSpPr>
            <a:spLocks noGrp="1"/>
          </p:cNvSpPr>
          <p:nvPr>
            <p:ph type="sldNum" sz="quarter" idx="12"/>
          </p:nvPr>
        </p:nvSpPr>
        <p:spPr/>
        <p:txBody>
          <a:bodyPr/>
          <a:lstStyle/>
          <a:p>
            <a:fld id="{302F15B5-BC70-D745-8C58-246F4692FFC6}" type="slidenum">
              <a:rPr lang="en-US" smtClean="0"/>
              <a:t>‹#›</a:t>
            </a:fld>
            <a:endParaRPr lang="en-US"/>
          </a:p>
        </p:txBody>
      </p:sp>
    </p:spTree>
    <p:extLst>
      <p:ext uri="{BB962C8B-B14F-4D97-AF65-F5344CB8AC3E}">
        <p14:creationId xmlns:p14="http://schemas.microsoft.com/office/powerpoint/2010/main" val="115216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451B-414F-95DF-76C0-F182E44578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9E66AD-3DC7-1968-635B-1514CB592B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83077-6095-6550-4D48-322A02BBA4C4}"/>
              </a:ext>
            </a:extLst>
          </p:cNvPr>
          <p:cNvSpPr>
            <a:spLocks noGrp="1"/>
          </p:cNvSpPr>
          <p:nvPr>
            <p:ph type="dt" sz="half" idx="10"/>
          </p:nvPr>
        </p:nvSpPr>
        <p:spPr/>
        <p:txBody>
          <a:bodyPr/>
          <a:lstStyle/>
          <a:p>
            <a:fld id="{BD82DB85-A6E8-A743-9F85-30F0A935BB95}" type="datetimeFigureOut">
              <a:rPr lang="en-US" smtClean="0"/>
              <a:t>5/5/24</a:t>
            </a:fld>
            <a:endParaRPr lang="en-US"/>
          </a:p>
        </p:txBody>
      </p:sp>
      <p:sp>
        <p:nvSpPr>
          <p:cNvPr id="5" name="Footer Placeholder 4">
            <a:extLst>
              <a:ext uri="{FF2B5EF4-FFF2-40B4-BE49-F238E27FC236}">
                <a16:creationId xmlns:a16="http://schemas.microsoft.com/office/drawing/2014/main" id="{1ED81952-897B-B644-47B2-CA7C05D54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B496D-BFB4-3036-3147-20DE18D85DEE}"/>
              </a:ext>
            </a:extLst>
          </p:cNvPr>
          <p:cNvSpPr>
            <a:spLocks noGrp="1"/>
          </p:cNvSpPr>
          <p:nvPr>
            <p:ph type="sldNum" sz="quarter" idx="12"/>
          </p:nvPr>
        </p:nvSpPr>
        <p:spPr/>
        <p:txBody>
          <a:bodyPr/>
          <a:lstStyle/>
          <a:p>
            <a:fld id="{302F15B5-BC70-D745-8C58-246F4692FFC6}" type="slidenum">
              <a:rPr lang="en-US" smtClean="0"/>
              <a:t>‹#›</a:t>
            </a:fld>
            <a:endParaRPr lang="en-US"/>
          </a:p>
        </p:txBody>
      </p:sp>
    </p:spTree>
    <p:extLst>
      <p:ext uri="{BB962C8B-B14F-4D97-AF65-F5344CB8AC3E}">
        <p14:creationId xmlns:p14="http://schemas.microsoft.com/office/powerpoint/2010/main" val="3758250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B0B819-CDD5-3ABA-DDD8-76F24D7310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02E951-0F6A-1600-A307-A287CF7AFA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AB2B8-E868-7D02-5E1E-68BAF51FCA4C}"/>
              </a:ext>
            </a:extLst>
          </p:cNvPr>
          <p:cNvSpPr>
            <a:spLocks noGrp="1"/>
          </p:cNvSpPr>
          <p:nvPr>
            <p:ph type="dt" sz="half" idx="10"/>
          </p:nvPr>
        </p:nvSpPr>
        <p:spPr/>
        <p:txBody>
          <a:bodyPr/>
          <a:lstStyle/>
          <a:p>
            <a:fld id="{BD82DB85-A6E8-A743-9F85-30F0A935BB95}" type="datetimeFigureOut">
              <a:rPr lang="en-US" smtClean="0"/>
              <a:t>5/5/24</a:t>
            </a:fld>
            <a:endParaRPr lang="en-US"/>
          </a:p>
        </p:txBody>
      </p:sp>
      <p:sp>
        <p:nvSpPr>
          <p:cNvPr id="5" name="Footer Placeholder 4">
            <a:extLst>
              <a:ext uri="{FF2B5EF4-FFF2-40B4-BE49-F238E27FC236}">
                <a16:creationId xmlns:a16="http://schemas.microsoft.com/office/drawing/2014/main" id="{164539A0-0712-756A-CE64-0039BCDE8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CE2F1-6971-2592-15BE-CDA0E42DB14A}"/>
              </a:ext>
            </a:extLst>
          </p:cNvPr>
          <p:cNvSpPr>
            <a:spLocks noGrp="1"/>
          </p:cNvSpPr>
          <p:nvPr>
            <p:ph type="sldNum" sz="quarter" idx="12"/>
          </p:nvPr>
        </p:nvSpPr>
        <p:spPr/>
        <p:txBody>
          <a:bodyPr/>
          <a:lstStyle/>
          <a:p>
            <a:fld id="{302F15B5-BC70-D745-8C58-246F4692FFC6}" type="slidenum">
              <a:rPr lang="en-US" smtClean="0"/>
              <a:t>‹#›</a:t>
            </a:fld>
            <a:endParaRPr lang="en-US"/>
          </a:p>
        </p:txBody>
      </p:sp>
    </p:spTree>
    <p:extLst>
      <p:ext uri="{BB962C8B-B14F-4D97-AF65-F5344CB8AC3E}">
        <p14:creationId xmlns:p14="http://schemas.microsoft.com/office/powerpoint/2010/main" val="61672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BE35-ABF3-2BF6-C545-288055F04E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379F5C-B0F7-E782-5071-CA889BE0A1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D286DE-D4A4-D084-5268-682016F3C2EB}"/>
              </a:ext>
            </a:extLst>
          </p:cNvPr>
          <p:cNvSpPr>
            <a:spLocks noGrp="1"/>
          </p:cNvSpPr>
          <p:nvPr>
            <p:ph type="dt" sz="half" idx="10"/>
          </p:nvPr>
        </p:nvSpPr>
        <p:spPr/>
        <p:txBody>
          <a:bodyPr/>
          <a:lstStyle/>
          <a:p>
            <a:fld id="{BD82DB85-A6E8-A743-9F85-30F0A935BB95}" type="datetimeFigureOut">
              <a:rPr lang="en-US" smtClean="0"/>
              <a:t>5/5/24</a:t>
            </a:fld>
            <a:endParaRPr lang="en-US"/>
          </a:p>
        </p:txBody>
      </p:sp>
      <p:sp>
        <p:nvSpPr>
          <p:cNvPr id="5" name="Footer Placeholder 4">
            <a:extLst>
              <a:ext uri="{FF2B5EF4-FFF2-40B4-BE49-F238E27FC236}">
                <a16:creationId xmlns:a16="http://schemas.microsoft.com/office/drawing/2014/main" id="{52E20D9A-560D-F198-5FC4-892A96EC0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24A6AA-B6EA-523D-9299-4B32538B279B}"/>
              </a:ext>
            </a:extLst>
          </p:cNvPr>
          <p:cNvSpPr>
            <a:spLocks noGrp="1"/>
          </p:cNvSpPr>
          <p:nvPr>
            <p:ph type="sldNum" sz="quarter" idx="12"/>
          </p:nvPr>
        </p:nvSpPr>
        <p:spPr/>
        <p:txBody>
          <a:bodyPr/>
          <a:lstStyle/>
          <a:p>
            <a:fld id="{302F15B5-BC70-D745-8C58-246F4692FFC6}" type="slidenum">
              <a:rPr lang="en-US" smtClean="0"/>
              <a:t>‹#›</a:t>
            </a:fld>
            <a:endParaRPr lang="en-US"/>
          </a:p>
        </p:txBody>
      </p:sp>
    </p:spTree>
    <p:extLst>
      <p:ext uri="{BB962C8B-B14F-4D97-AF65-F5344CB8AC3E}">
        <p14:creationId xmlns:p14="http://schemas.microsoft.com/office/powerpoint/2010/main" val="1244194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88E1-FB9D-8EA5-E9CD-FE430036A2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FEFD53-3B00-ED35-C2E8-46AF1C552A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68876A-2E43-F776-0D44-A31F43942BDA}"/>
              </a:ext>
            </a:extLst>
          </p:cNvPr>
          <p:cNvSpPr>
            <a:spLocks noGrp="1"/>
          </p:cNvSpPr>
          <p:nvPr>
            <p:ph type="dt" sz="half" idx="10"/>
          </p:nvPr>
        </p:nvSpPr>
        <p:spPr/>
        <p:txBody>
          <a:bodyPr/>
          <a:lstStyle/>
          <a:p>
            <a:fld id="{BD82DB85-A6E8-A743-9F85-30F0A935BB95}" type="datetimeFigureOut">
              <a:rPr lang="en-US" smtClean="0"/>
              <a:t>5/5/24</a:t>
            </a:fld>
            <a:endParaRPr lang="en-US"/>
          </a:p>
        </p:txBody>
      </p:sp>
      <p:sp>
        <p:nvSpPr>
          <p:cNvPr id="5" name="Footer Placeholder 4">
            <a:extLst>
              <a:ext uri="{FF2B5EF4-FFF2-40B4-BE49-F238E27FC236}">
                <a16:creationId xmlns:a16="http://schemas.microsoft.com/office/drawing/2014/main" id="{9175DF9C-C209-EDCB-F9B8-B0B5AD355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36567-FAC2-FD7C-0363-518A911440A0}"/>
              </a:ext>
            </a:extLst>
          </p:cNvPr>
          <p:cNvSpPr>
            <a:spLocks noGrp="1"/>
          </p:cNvSpPr>
          <p:nvPr>
            <p:ph type="sldNum" sz="quarter" idx="12"/>
          </p:nvPr>
        </p:nvSpPr>
        <p:spPr/>
        <p:txBody>
          <a:bodyPr/>
          <a:lstStyle/>
          <a:p>
            <a:fld id="{302F15B5-BC70-D745-8C58-246F4692FFC6}" type="slidenum">
              <a:rPr lang="en-US" smtClean="0"/>
              <a:t>‹#›</a:t>
            </a:fld>
            <a:endParaRPr lang="en-US"/>
          </a:p>
        </p:txBody>
      </p:sp>
    </p:spTree>
    <p:extLst>
      <p:ext uri="{BB962C8B-B14F-4D97-AF65-F5344CB8AC3E}">
        <p14:creationId xmlns:p14="http://schemas.microsoft.com/office/powerpoint/2010/main" val="262460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D1469-2D54-75D8-83B4-B2CDEAC513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FA221-17C6-CDCE-809D-C5E8945246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1209CF-6EF1-95BA-8D92-D47C274D2B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268582-4FC9-9DE3-0FCB-B1028A782BD8}"/>
              </a:ext>
            </a:extLst>
          </p:cNvPr>
          <p:cNvSpPr>
            <a:spLocks noGrp="1"/>
          </p:cNvSpPr>
          <p:nvPr>
            <p:ph type="dt" sz="half" idx="10"/>
          </p:nvPr>
        </p:nvSpPr>
        <p:spPr/>
        <p:txBody>
          <a:bodyPr/>
          <a:lstStyle/>
          <a:p>
            <a:fld id="{BD82DB85-A6E8-A743-9F85-30F0A935BB95}" type="datetimeFigureOut">
              <a:rPr lang="en-US" smtClean="0"/>
              <a:t>5/5/24</a:t>
            </a:fld>
            <a:endParaRPr lang="en-US"/>
          </a:p>
        </p:txBody>
      </p:sp>
      <p:sp>
        <p:nvSpPr>
          <p:cNvPr id="6" name="Footer Placeholder 5">
            <a:extLst>
              <a:ext uri="{FF2B5EF4-FFF2-40B4-BE49-F238E27FC236}">
                <a16:creationId xmlns:a16="http://schemas.microsoft.com/office/drawing/2014/main" id="{07CB973A-95EC-532D-9EE2-EFFC06B39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F1693A-11C4-F25D-1D58-EA054C544FF6}"/>
              </a:ext>
            </a:extLst>
          </p:cNvPr>
          <p:cNvSpPr>
            <a:spLocks noGrp="1"/>
          </p:cNvSpPr>
          <p:nvPr>
            <p:ph type="sldNum" sz="quarter" idx="12"/>
          </p:nvPr>
        </p:nvSpPr>
        <p:spPr/>
        <p:txBody>
          <a:bodyPr/>
          <a:lstStyle/>
          <a:p>
            <a:fld id="{302F15B5-BC70-D745-8C58-246F4692FFC6}" type="slidenum">
              <a:rPr lang="en-US" smtClean="0"/>
              <a:t>‹#›</a:t>
            </a:fld>
            <a:endParaRPr lang="en-US"/>
          </a:p>
        </p:txBody>
      </p:sp>
    </p:spTree>
    <p:extLst>
      <p:ext uri="{BB962C8B-B14F-4D97-AF65-F5344CB8AC3E}">
        <p14:creationId xmlns:p14="http://schemas.microsoft.com/office/powerpoint/2010/main" val="3189197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D579-44AC-8029-48C6-A7081DD58B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C7E3E8-EE8A-3581-C955-46FDD10A0C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A2647B-6151-F80E-833A-B518D88972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C0476D-4DF5-DF3D-55D6-A5C30C32AA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DF7E83-0536-01BF-85C2-30ECE0FFB6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9595A9-A47B-D4B8-D4C3-90953D82BDFA}"/>
              </a:ext>
            </a:extLst>
          </p:cNvPr>
          <p:cNvSpPr>
            <a:spLocks noGrp="1"/>
          </p:cNvSpPr>
          <p:nvPr>
            <p:ph type="dt" sz="half" idx="10"/>
          </p:nvPr>
        </p:nvSpPr>
        <p:spPr/>
        <p:txBody>
          <a:bodyPr/>
          <a:lstStyle/>
          <a:p>
            <a:fld id="{BD82DB85-A6E8-A743-9F85-30F0A935BB95}" type="datetimeFigureOut">
              <a:rPr lang="en-US" smtClean="0"/>
              <a:t>5/5/24</a:t>
            </a:fld>
            <a:endParaRPr lang="en-US"/>
          </a:p>
        </p:txBody>
      </p:sp>
      <p:sp>
        <p:nvSpPr>
          <p:cNvPr id="8" name="Footer Placeholder 7">
            <a:extLst>
              <a:ext uri="{FF2B5EF4-FFF2-40B4-BE49-F238E27FC236}">
                <a16:creationId xmlns:a16="http://schemas.microsoft.com/office/drawing/2014/main" id="{98EAE8C1-3305-6BA3-6229-A6AA3D5C0B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4FEC45-2669-204F-B668-9B3C2020AD76}"/>
              </a:ext>
            </a:extLst>
          </p:cNvPr>
          <p:cNvSpPr>
            <a:spLocks noGrp="1"/>
          </p:cNvSpPr>
          <p:nvPr>
            <p:ph type="sldNum" sz="quarter" idx="12"/>
          </p:nvPr>
        </p:nvSpPr>
        <p:spPr/>
        <p:txBody>
          <a:bodyPr/>
          <a:lstStyle/>
          <a:p>
            <a:fld id="{302F15B5-BC70-D745-8C58-246F4692FFC6}" type="slidenum">
              <a:rPr lang="en-US" smtClean="0"/>
              <a:t>‹#›</a:t>
            </a:fld>
            <a:endParaRPr lang="en-US"/>
          </a:p>
        </p:txBody>
      </p:sp>
    </p:spTree>
    <p:extLst>
      <p:ext uri="{BB962C8B-B14F-4D97-AF65-F5344CB8AC3E}">
        <p14:creationId xmlns:p14="http://schemas.microsoft.com/office/powerpoint/2010/main" val="2156165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B04F-3A6D-EFCF-6915-6DB14CFE28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8A9EB3-00DA-5077-B2ED-8EC7C4411E69}"/>
              </a:ext>
            </a:extLst>
          </p:cNvPr>
          <p:cNvSpPr>
            <a:spLocks noGrp="1"/>
          </p:cNvSpPr>
          <p:nvPr>
            <p:ph type="dt" sz="half" idx="10"/>
          </p:nvPr>
        </p:nvSpPr>
        <p:spPr/>
        <p:txBody>
          <a:bodyPr/>
          <a:lstStyle/>
          <a:p>
            <a:fld id="{BD82DB85-A6E8-A743-9F85-30F0A935BB95}" type="datetimeFigureOut">
              <a:rPr lang="en-US" smtClean="0"/>
              <a:t>5/5/24</a:t>
            </a:fld>
            <a:endParaRPr lang="en-US"/>
          </a:p>
        </p:txBody>
      </p:sp>
      <p:sp>
        <p:nvSpPr>
          <p:cNvPr id="4" name="Footer Placeholder 3">
            <a:extLst>
              <a:ext uri="{FF2B5EF4-FFF2-40B4-BE49-F238E27FC236}">
                <a16:creationId xmlns:a16="http://schemas.microsoft.com/office/drawing/2014/main" id="{83D6AE68-9385-3488-59E6-9E583C51F7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FA8B58-A61C-D6C1-7C7E-5E576FA66A92}"/>
              </a:ext>
            </a:extLst>
          </p:cNvPr>
          <p:cNvSpPr>
            <a:spLocks noGrp="1"/>
          </p:cNvSpPr>
          <p:nvPr>
            <p:ph type="sldNum" sz="quarter" idx="12"/>
          </p:nvPr>
        </p:nvSpPr>
        <p:spPr/>
        <p:txBody>
          <a:bodyPr/>
          <a:lstStyle/>
          <a:p>
            <a:fld id="{302F15B5-BC70-D745-8C58-246F4692FFC6}" type="slidenum">
              <a:rPr lang="en-US" smtClean="0"/>
              <a:t>‹#›</a:t>
            </a:fld>
            <a:endParaRPr lang="en-US"/>
          </a:p>
        </p:txBody>
      </p:sp>
    </p:spTree>
    <p:extLst>
      <p:ext uri="{BB962C8B-B14F-4D97-AF65-F5344CB8AC3E}">
        <p14:creationId xmlns:p14="http://schemas.microsoft.com/office/powerpoint/2010/main" val="1606629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C90724-683B-7FA6-2CCD-F5BF7F19DBA0}"/>
              </a:ext>
            </a:extLst>
          </p:cNvPr>
          <p:cNvSpPr>
            <a:spLocks noGrp="1"/>
          </p:cNvSpPr>
          <p:nvPr>
            <p:ph type="dt" sz="half" idx="10"/>
          </p:nvPr>
        </p:nvSpPr>
        <p:spPr/>
        <p:txBody>
          <a:bodyPr/>
          <a:lstStyle/>
          <a:p>
            <a:fld id="{BD82DB85-A6E8-A743-9F85-30F0A935BB95}" type="datetimeFigureOut">
              <a:rPr lang="en-US" smtClean="0"/>
              <a:t>5/5/24</a:t>
            </a:fld>
            <a:endParaRPr lang="en-US"/>
          </a:p>
        </p:txBody>
      </p:sp>
      <p:sp>
        <p:nvSpPr>
          <p:cNvPr id="3" name="Footer Placeholder 2">
            <a:extLst>
              <a:ext uri="{FF2B5EF4-FFF2-40B4-BE49-F238E27FC236}">
                <a16:creationId xmlns:a16="http://schemas.microsoft.com/office/drawing/2014/main" id="{D610DB94-5AF9-6506-F517-EE1A792937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E49E20-741C-7E1A-3547-9D3578943A6E}"/>
              </a:ext>
            </a:extLst>
          </p:cNvPr>
          <p:cNvSpPr>
            <a:spLocks noGrp="1"/>
          </p:cNvSpPr>
          <p:nvPr>
            <p:ph type="sldNum" sz="quarter" idx="12"/>
          </p:nvPr>
        </p:nvSpPr>
        <p:spPr/>
        <p:txBody>
          <a:bodyPr/>
          <a:lstStyle/>
          <a:p>
            <a:fld id="{302F15B5-BC70-D745-8C58-246F4692FFC6}" type="slidenum">
              <a:rPr lang="en-US" smtClean="0"/>
              <a:t>‹#›</a:t>
            </a:fld>
            <a:endParaRPr lang="en-US"/>
          </a:p>
        </p:txBody>
      </p:sp>
    </p:spTree>
    <p:extLst>
      <p:ext uri="{BB962C8B-B14F-4D97-AF65-F5344CB8AC3E}">
        <p14:creationId xmlns:p14="http://schemas.microsoft.com/office/powerpoint/2010/main" val="2124619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02BA-EC0C-2FBC-273E-43960938A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4047D3-1650-7300-0496-681BC6698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5A3A4A-12E3-3441-8BF2-02EF5DB08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09975-5823-DAAE-47D2-B9C4506799D5}"/>
              </a:ext>
            </a:extLst>
          </p:cNvPr>
          <p:cNvSpPr>
            <a:spLocks noGrp="1"/>
          </p:cNvSpPr>
          <p:nvPr>
            <p:ph type="dt" sz="half" idx="10"/>
          </p:nvPr>
        </p:nvSpPr>
        <p:spPr/>
        <p:txBody>
          <a:bodyPr/>
          <a:lstStyle/>
          <a:p>
            <a:fld id="{BD82DB85-A6E8-A743-9F85-30F0A935BB95}" type="datetimeFigureOut">
              <a:rPr lang="en-US" smtClean="0"/>
              <a:t>5/5/24</a:t>
            </a:fld>
            <a:endParaRPr lang="en-US"/>
          </a:p>
        </p:txBody>
      </p:sp>
      <p:sp>
        <p:nvSpPr>
          <p:cNvPr id="6" name="Footer Placeholder 5">
            <a:extLst>
              <a:ext uri="{FF2B5EF4-FFF2-40B4-BE49-F238E27FC236}">
                <a16:creationId xmlns:a16="http://schemas.microsoft.com/office/drawing/2014/main" id="{D6AECE83-EB1F-6BC9-4D27-13ED4BBDF3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AAC76A-EE80-FBDB-0058-AE8676D2C715}"/>
              </a:ext>
            </a:extLst>
          </p:cNvPr>
          <p:cNvSpPr>
            <a:spLocks noGrp="1"/>
          </p:cNvSpPr>
          <p:nvPr>
            <p:ph type="sldNum" sz="quarter" idx="12"/>
          </p:nvPr>
        </p:nvSpPr>
        <p:spPr/>
        <p:txBody>
          <a:bodyPr/>
          <a:lstStyle/>
          <a:p>
            <a:fld id="{302F15B5-BC70-D745-8C58-246F4692FFC6}" type="slidenum">
              <a:rPr lang="en-US" smtClean="0"/>
              <a:t>‹#›</a:t>
            </a:fld>
            <a:endParaRPr lang="en-US"/>
          </a:p>
        </p:txBody>
      </p:sp>
    </p:spTree>
    <p:extLst>
      <p:ext uri="{BB962C8B-B14F-4D97-AF65-F5344CB8AC3E}">
        <p14:creationId xmlns:p14="http://schemas.microsoft.com/office/powerpoint/2010/main" val="303138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4AE2-1621-C57B-2EF2-8C9F1EE690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EDF738-F7A8-CE82-49D3-43CDC987B9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D7BEE4-AF8C-A094-082F-9E6A34266B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74A24-C65D-E98B-D557-3F71E38BF44E}"/>
              </a:ext>
            </a:extLst>
          </p:cNvPr>
          <p:cNvSpPr>
            <a:spLocks noGrp="1"/>
          </p:cNvSpPr>
          <p:nvPr>
            <p:ph type="dt" sz="half" idx="10"/>
          </p:nvPr>
        </p:nvSpPr>
        <p:spPr/>
        <p:txBody>
          <a:bodyPr/>
          <a:lstStyle/>
          <a:p>
            <a:fld id="{BD82DB85-A6E8-A743-9F85-30F0A935BB95}" type="datetimeFigureOut">
              <a:rPr lang="en-US" smtClean="0"/>
              <a:t>5/5/24</a:t>
            </a:fld>
            <a:endParaRPr lang="en-US"/>
          </a:p>
        </p:txBody>
      </p:sp>
      <p:sp>
        <p:nvSpPr>
          <p:cNvPr id="6" name="Footer Placeholder 5">
            <a:extLst>
              <a:ext uri="{FF2B5EF4-FFF2-40B4-BE49-F238E27FC236}">
                <a16:creationId xmlns:a16="http://schemas.microsoft.com/office/drawing/2014/main" id="{586712D8-50D8-F6E2-2573-3B2CB696CE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C6B882-7A71-7917-FA60-E085CBD3F2B3}"/>
              </a:ext>
            </a:extLst>
          </p:cNvPr>
          <p:cNvSpPr>
            <a:spLocks noGrp="1"/>
          </p:cNvSpPr>
          <p:nvPr>
            <p:ph type="sldNum" sz="quarter" idx="12"/>
          </p:nvPr>
        </p:nvSpPr>
        <p:spPr/>
        <p:txBody>
          <a:bodyPr/>
          <a:lstStyle/>
          <a:p>
            <a:fld id="{302F15B5-BC70-D745-8C58-246F4692FFC6}" type="slidenum">
              <a:rPr lang="en-US" smtClean="0"/>
              <a:t>‹#›</a:t>
            </a:fld>
            <a:endParaRPr lang="en-US"/>
          </a:p>
        </p:txBody>
      </p:sp>
    </p:spTree>
    <p:extLst>
      <p:ext uri="{BB962C8B-B14F-4D97-AF65-F5344CB8AC3E}">
        <p14:creationId xmlns:p14="http://schemas.microsoft.com/office/powerpoint/2010/main" val="1302547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413B43-D3F8-F8D0-E756-55576C5CCC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CC5978-BEAF-BD57-D1B2-27026963B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7E4DC-06AE-06AA-2836-19FB051A97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D82DB85-A6E8-A743-9F85-30F0A935BB95}" type="datetimeFigureOut">
              <a:rPr lang="en-US" smtClean="0"/>
              <a:t>5/5/24</a:t>
            </a:fld>
            <a:endParaRPr lang="en-US"/>
          </a:p>
        </p:txBody>
      </p:sp>
      <p:sp>
        <p:nvSpPr>
          <p:cNvPr id="5" name="Footer Placeholder 4">
            <a:extLst>
              <a:ext uri="{FF2B5EF4-FFF2-40B4-BE49-F238E27FC236}">
                <a16:creationId xmlns:a16="http://schemas.microsoft.com/office/drawing/2014/main" id="{41E92253-57AD-99B9-568D-DA2E2ADD3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0DE4708-D3D5-392D-E51B-551CC46A46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2F15B5-BC70-D745-8C58-246F4692FFC6}" type="slidenum">
              <a:rPr lang="en-US" smtClean="0"/>
              <a:t>‹#›</a:t>
            </a:fld>
            <a:endParaRPr lang="en-US"/>
          </a:p>
        </p:txBody>
      </p:sp>
    </p:spTree>
    <p:extLst>
      <p:ext uri="{BB962C8B-B14F-4D97-AF65-F5344CB8AC3E}">
        <p14:creationId xmlns:p14="http://schemas.microsoft.com/office/powerpoint/2010/main" val="2903454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632D-5047-3CA1-A033-BAA2BACC978F}"/>
              </a:ext>
            </a:extLst>
          </p:cNvPr>
          <p:cNvSpPr>
            <a:spLocks noGrp="1"/>
          </p:cNvSpPr>
          <p:nvPr>
            <p:ph type="ctrTitle"/>
          </p:nvPr>
        </p:nvSpPr>
        <p:spPr>
          <a:xfrm>
            <a:off x="409904" y="0"/>
            <a:ext cx="4088524" cy="1008501"/>
          </a:xfrm>
        </p:spPr>
        <p:txBody>
          <a:bodyPr>
            <a:normAutofit/>
          </a:bodyPr>
          <a:lstStyle/>
          <a:p>
            <a:r>
              <a:rPr lang="en-US" sz="3600" dirty="0"/>
              <a:t>Text pre-processing</a:t>
            </a:r>
          </a:p>
        </p:txBody>
      </p:sp>
      <p:sp>
        <p:nvSpPr>
          <p:cNvPr id="3" name="Subtitle 2">
            <a:extLst>
              <a:ext uri="{FF2B5EF4-FFF2-40B4-BE49-F238E27FC236}">
                <a16:creationId xmlns:a16="http://schemas.microsoft.com/office/drawing/2014/main" id="{18E49BA0-BB8A-17FD-AAF2-C07DED232C86}"/>
              </a:ext>
            </a:extLst>
          </p:cNvPr>
          <p:cNvSpPr>
            <a:spLocks noGrp="1"/>
          </p:cNvSpPr>
          <p:nvPr>
            <p:ph type="subTitle" idx="1"/>
          </p:nvPr>
        </p:nvSpPr>
        <p:spPr>
          <a:xfrm>
            <a:off x="1713185" y="1626092"/>
            <a:ext cx="8870732" cy="4175618"/>
          </a:xfrm>
        </p:spPr>
        <p:txBody>
          <a:bodyPr>
            <a:normAutofit/>
          </a:bodyPr>
          <a:lstStyle/>
          <a:p>
            <a:pPr marL="342900" indent="-342900" algn="l">
              <a:buFont typeface="Arial" panose="020B0604020202020204" pitchFamily="34" charset="0"/>
              <a:buChar char="•"/>
            </a:pPr>
            <a:r>
              <a:rPr lang="en-US" dirty="0" err="1"/>
              <a:t>Stopwords</a:t>
            </a:r>
            <a:r>
              <a:rPr lang="en-US" dirty="0"/>
              <a:t> and punctuation removal</a:t>
            </a:r>
          </a:p>
          <a:p>
            <a:pPr marL="342900" indent="-342900" algn="l">
              <a:buFont typeface="Arial" panose="020B0604020202020204" pitchFamily="34" charset="0"/>
              <a:buChar char="•"/>
            </a:pPr>
            <a:r>
              <a:rPr lang="en-US" dirty="0"/>
              <a:t>Convert to lowercase</a:t>
            </a:r>
          </a:p>
          <a:p>
            <a:pPr marL="342900" indent="-342900" algn="l">
              <a:buFont typeface="Arial" panose="020B0604020202020204" pitchFamily="34" charset="0"/>
              <a:buChar char="•"/>
            </a:pPr>
            <a:r>
              <a:rPr lang="en-US" dirty="0"/>
              <a:t>Stemming: is the process of reducing words to their root or base form.</a:t>
            </a:r>
          </a:p>
          <a:p>
            <a:pPr marL="342900" indent="-342900" algn="l">
              <a:buFont typeface="Arial" panose="020B0604020202020204" pitchFamily="34" charset="0"/>
              <a:buChar char="•"/>
            </a:pPr>
            <a:r>
              <a:rPr lang="en-US" dirty="0"/>
              <a:t>Lemmatization: is a process that involves reducing words to their canonical form (lemma) based on their dictionary definition. </a:t>
            </a:r>
          </a:p>
        </p:txBody>
      </p:sp>
    </p:spTree>
    <p:extLst>
      <p:ext uri="{BB962C8B-B14F-4D97-AF65-F5344CB8AC3E}">
        <p14:creationId xmlns:p14="http://schemas.microsoft.com/office/powerpoint/2010/main" val="387220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632D-5047-3CA1-A033-BAA2BACC978F}"/>
              </a:ext>
            </a:extLst>
          </p:cNvPr>
          <p:cNvSpPr>
            <a:spLocks noGrp="1"/>
          </p:cNvSpPr>
          <p:nvPr>
            <p:ph type="ctrTitle"/>
          </p:nvPr>
        </p:nvSpPr>
        <p:spPr>
          <a:xfrm>
            <a:off x="409904" y="0"/>
            <a:ext cx="1576551" cy="1008501"/>
          </a:xfrm>
        </p:spPr>
        <p:txBody>
          <a:bodyPr>
            <a:normAutofit/>
          </a:bodyPr>
          <a:lstStyle/>
          <a:p>
            <a:r>
              <a:rPr lang="en-US" sz="3600" dirty="0"/>
              <a:t>DSI</a:t>
            </a:r>
          </a:p>
        </p:txBody>
      </p:sp>
      <p:sp>
        <p:nvSpPr>
          <p:cNvPr id="3" name="Subtitle 2">
            <a:extLst>
              <a:ext uri="{FF2B5EF4-FFF2-40B4-BE49-F238E27FC236}">
                <a16:creationId xmlns:a16="http://schemas.microsoft.com/office/drawing/2014/main" id="{18E49BA0-BB8A-17FD-AAF2-C07DED232C86}"/>
              </a:ext>
            </a:extLst>
          </p:cNvPr>
          <p:cNvSpPr>
            <a:spLocks noGrp="1"/>
          </p:cNvSpPr>
          <p:nvPr>
            <p:ph type="subTitle" idx="1"/>
          </p:nvPr>
        </p:nvSpPr>
        <p:spPr>
          <a:xfrm>
            <a:off x="1713185" y="1313793"/>
            <a:ext cx="8870732" cy="4939862"/>
          </a:xfrm>
        </p:spPr>
        <p:txBody>
          <a:bodyPr>
            <a:normAutofit fontScale="92500" lnSpcReduction="20000"/>
          </a:bodyPr>
          <a:lstStyle/>
          <a:p>
            <a:pPr marL="342900" indent="-342900" algn="l">
              <a:buFont typeface="Arial" panose="020B0604020202020204" pitchFamily="34" charset="0"/>
              <a:buChar char="•"/>
            </a:pPr>
            <a:r>
              <a:rPr lang="en-US" sz="1800" dirty="0"/>
              <a:t>Sequence-to-sequence learning (transformer-based model)</a:t>
            </a:r>
          </a:p>
          <a:p>
            <a:pPr algn="l"/>
            <a:r>
              <a:rPr lang="en-US" sz="1800" dirty="0"/>
              <a:t>Model’s architecture: A transformer-based encoder-decoder that involves three transformer layers for each component. Encoder plays the role of indexing, in which the model has to acquire the documents knowledge to map every document to its related </a:t>
            </a:r>
            <a:r>
              <a:rPr lang="en-US" sz="1800" dirty="0" err="1"/>
              <a:t>docid</a:t>
            </a:r>
            <a:r>
              <a:rPr lang="en-US" sz="1800" dirty="0"/>
              <a:t>. Meanwhile, the decoder is tasked with retrieval, generating the complete target sequence from a given query. Ranking is conducted according to semantic similarity.</a:t>
            </a:r>
          </a:p>
          <a:p>
            <a:pPr algn="l"/>
            <a:r>
              <a:rPr lang="en-US" sz="1800" dirty="0"/>
              <a:t>Steps: </a:t>
            </a:r>
          </a:p>
          <a:p>
            <a:pPr algn="l"/>
            <a:r>
              <a:rPr lang="en-US" sz="1800" dirty="0"/>
              <a:t>• Initializing the sequence-to-sequence model (Parameters):</a:t>
            </a:r>
          </a:p>
          <a:p>
            <a:pPr algn="l"/>
            <a:r>
              <a:rPr lang="en-US" sz="1800" dirty="0" err="1"/>
              <a:t>nlayers</a:t>
            </a:r>
            <a:r>
              <a:rPr lang="en-US" sz="1800" dirty="0"/>
              <a:t>: set number of transformer layers for the encoder-decoder model</a:t>
            </a:r>
          </a:p>
          <a:p>
            <a:pPr algn="l"/>
            <a:r>
              <a:rPr lang="en-US" sz="1800" dirty="0" err="1"/>
              <a:t>nhead</a:t>
            </a:r>
            <a:r>
              <a:rPr lang="en-US" sz="1800" dirty="0"/>
              <a:t>: the number of heads in the </a:t>
            </a:r>
            <a:r>
              <a:rPr lang="en-US" sz="1800" dirty="0" err="1"/>
              <a:t>multihead</a:t>
            </a:r>
            <a:r>
              <a:rPr lang="en-US" sz="1800" dirty="0"/>
              <a:t> attention models.</a:t>
            </a:r>
          </a:p>
          <a:p>
            <a:pPr algn="l"/>
            <a:r>
              <a:rPr lang="en-US" sz="1800" dirty="0" err="1"/>
              <a:t>nhid</a:t>
            </a:r>
            <a:r>
              <a:rPr lang="en-US" sz="1800" dirty="0"/>
              <a:t>: the dimension of the feedforward network model.</a:t>
            </a:r>
          </a:p>
          <a:p>
            <a:pPr algn="l"/>
            <a:r>
              <a:rPr lang="en-US" sz="1800" dirty="0" err="1"/>
              <a:t>droupout</a:t>
            </a:r>
            <a:r>
              <a:rPr lang="en-US" sz="1800" dirty="0"/>
              <a:t>: the dropout rate for each layer.</a:t>
            </a:r>
          </a:p>
          <a:p>
            <a:pPr algn="l"/>
            <a:endParaRPr lang="en-US" sz="1800" dirty="0"/>
          </a:p>
          <a:p>
            <a:pPr algn="l"/>
            <a:r>
              <a:rPr lang="en-US" sz="1800" dirty="0"/>
              <a:t>Training the Model (Parameters): </a:t>
            </a:r>
            <a:r>
              <a:rPr lang="en-US" sz="1800" dirty="0" err="1"/>
              <a:t>tokenized_dataset</a:t>
            </a:r>
            <a:r>
              <a:rPr lang="en-US" sz="1800" dirty="0"/>
              <a:t>, </a:t>
            </a:r>
            <a:r>
              <a:rPr lang="en-US" sz="1800" dirty="0" err="1"/>
              <a:t>Transformer_module</a:t>
            </a:r>
            <a:r>
              <a:rPr lang="en-US" sz="1800" dirty="0"/>
              <a:t>, </a:t>
            </a:r>
            <a:r>
              <a:rPr lang="en-US" sz="1800" dirty="0" err="1"/>
              <a:t>max_epochs</a:t>
            </a:r>
            <a:r>
              <a:rPr lang="en-US" sz="1800" dirty="0"/>
              <a:t>, </a:t>
            </a:r>
            <a:r>
              <a:rPr lang="en-US" sz="1800" dirty="0" err="1"/>
              <a:t>batch_size</a:t>
            </a:r>
            <a:r>
              <a:rPr lang="en-US" sz="1800" dirty="0"/>
              <a:t>, </a:t>
            </a:r>
            <a:r>
              <a:rPr lang="en-US" sz="1800" dirty="0" err="1"/>
              <a:t>split_ratio</a:t>
            </a:r>
            <a:r>
              <a:rPr lang="en-US" sz="1800" dirty="0"/>
              <a:t>, etc.</a:t>
            </a:r>
          </a:p>
          <a:p>
            <a:pPr algn="l"/>
            <a:endParaRPr lang="en-US" sz="1800" dirty="0"/>
          </a:p>
          <a:p>
            <a:pPr algn="l"/>
            <a:r>
              <a:rPr lang="en-US" sz="1800" dirty="0"/>
              <a:t>This model can be a more generalizable one but needs more powerful computational racecourse for training.</a:t>
            </a:r>
          </a:p>
          <a:p>
            <a:pPr algn="l"/>
            <a:endParaRPr lang="en-US" dirty="0"/>
          </a:p>
          <a:p>
            <a:pPr algn="l"/>
            <a:endParaRPr lang="en-US" dirty="0"/>
          </a:p>
        </p:txBody>
      </p:sp>
    </p:spTree>
    <p:extLst>
      <p:ext uri="{BB962C8B-B14F-4D97-AF65-F5344CB8AC3E}">
        <p14:creationId xmlns:p14="http://schemas.microsoft.com/office/powerpoint/2010/main" val="3417804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61E4-E186-B985-3862-DA910C6118E3}"/>
              </a:ext>
            </a:extLst>
          </p:cNvPr>
          <p:cNvSpPr>
            <a:spLocks noGrp="1"/>
          </p:cNvSpPr>
          <p:nvPr>
            <p:ph type="title"/>
          </p:nvPr>
        </p:nvSpPr>
        <p:spPr/>
        <p:txBody>
          <a:bodyPr/>
          <a:lstStyle/>
          <a:p>
            <a:r>
              <a:rPr lang="en-US" dirty="0"/>
              <a:t>Losses</a:t>
            </a:r>
          </a:p>
        </p:txBody>
      </p:sp>
      <p:pic>
        <p:nvPicPr>
          <p:cNvPr id="5" name="Content Placeholder 4" descr="A graph with blue and orange lines&#10;&#10;Description automatically generated">
            <a:extLst>
              <a:ext uri="{FF2B5EF4-FFF2-40B4-BE49-F238E27FC236}">
                <a16:creationId xmlns:a16="http://schemas.microsoft.com/office/drawing/2014/main" id="{0A004369-A08A-4F37-DA3F-2B4473E609F9}"/>
              </a:ext>
            </a:extLst>
          </p:cNvPr>
          <p:cNvPicPr>
            <a:picLocks noGrp="1" noChangeAspect="1"/>
          </p:cNvPicPr>
          <p:nvPr>
            <p:ph idx="1"/>
          </p:nvPr>
        </p:nvPicPr>
        <p:blipFill>
          <a:blip r:embed="rId2"/>
          <a:stretch>
            <a:fillRect/>
          </a:stretch>
        </p:blipFill>
        <p:spPr>
          <a:xfrm>
            <a:off x="6802504" y="1027906"/>
            <a:ext cx="3205096" cy="2183063"/>
          </a:xfrm>
        </p:spPr>
      </p:pic>
      <p:pic>
        <p:nvPicPr>
          <p:cNvPr id="7" name="Picture 6" descr="A graph of blue and orange lines&#10;&#10;Description automatically generated">
            <a:extLst>
              <a:ext uri="{FF2B5EF4-FFF2-40B4-BE49-F238E27FC236}">
                <a16:creationId xmlns:a16="http://schemas.microsoft.com/office/drawing/2014/main" id="{8B170065-B5CE-648A-8067-AD5575883473}"/>
              </a:ext>
            </a:extLst>
          </p:cNvPr>
          <p:cNvPicPr>
            <a:picLocks noChangeAspect="1"/>
          </p:cNvPicPr>
          <p:nvPr/>
        </p:nvPicPr>
        <p:blipFill>
          <a:blip r:embed="rId3"/>
          <a:stretch>
            <a:fillRect/>
          </a:stretch>
        </p:blipFill>
        <p:spPr>
          <a:xfrm>
            <a:off x="6802504" y="3711875"/>
            <a:ext cx="3205096" cy="2183063"/>
          </a:xfrm>
          <a:prstGeom prst="rect">
            <a:avLst/>
          </a:prstGeom>
        </p:spPr>
      </p:pic>
      <p:pic>
        <p:nvPicPr>
          <p:cNvPr id="9" name="Picture 8" descr="A graph with blue lines and a red line&#10;&#10;Description automatically generated">
            <a:extLst>
              <a:ext uri="{FF2B5EF4-FFF2-40B4-BE49-F238E27FC236}">
                <a16:creationId xmlns:a16="http://schemas.microsoft.com/office/drawing/2014/main" id="{F89DC478-7FA6-C154-67E6-C68B8028232F}"/>
              </a:ext>
            </a:extLst>
          </p:cNvPr>
          <p:cNvPicPr>
            <a:picLocks noChangeAspect="1"/>
          </p:cNvPicPr>
          <p:nvPr/>
        </p:nvPicPr>
        <p:blipFill>
          <a:blip r:embed="rId4"/>
          <a:stretch>
            <a:fillRect/>
          </a:stretch>
        </p:blipFill>
        <p:spPr>
          <a:xfrm>
            <a:off x="2890904" y="3601039"/>
            <a:ext cx="3205096" cy="2183063"/>
          </a:xfrm>
          <a:prstGeom prst="rect">
            <a:avLst/>
          </a:prstGeom>
        </p:spPr>
      </p:pic>
      <p:pic>
        <p:nvPicPr>
          <p:cNvPr id="11" name="Picture 10" descr="A graph with blue and orange lines&#10;&#10;Description automatically generated">
            <a:extLst>
              <a:ext uri="{FF2B5EF4-FFF2-40B4-BE49-F238E27FC236}">
                <a16:creationId xmlns:a16="http://schemas.microsoft.com/office/drawing/2014/main" id="{E4DDF6CE-9D2E-13EF-0F13-C62232C93D9C}"/>
              </a:ext>
            </a:extLst>
          </p:cNvPr>
          <p:cNvPicPr>
            <a:picLocks noChangeAspect="1"/>
          </p:cNvPicPr>
          <p:nvPr/>
        </p:nvPicPr>
        <p:blipFill>
          <a:blip r:embed="rId5"/>
          <a:stretch>
            <a:fillRect/>
          </a:stretch>
        </p:blipFill>
        <p:spPr>
          <a:xfrm>
            <a:off x="2890904" y="963063"/>
            <a:ext cx="3205096" cy="2183063"/>
          </a:xfrm>
          <a:prstGeom prst="rect">
            <a:avLst/>
          </a:prstGeom>
        </p:spPr>
      </p:pic>
      <p:sp>
        <p:nvSpPr>
          <p:cNvPr id="12" name="TextBox 11">
            <a:extLst>
              <a:ext uri="{FF2B5EF4-FFF2-40B4-BE49-F238E27FC236}">
                <a16:creationId xmlns:a16="http://schemas.microsoft.com/office/drawing/2014/main" id="{FD248515-6901-56CB-9C91-683F5598C0B2}"/>
              </a:ext>
            </a:extLst>
          </p:cNvPr>
          <p:cNvSpPr txBox="1"/>
          <p:nvPr/>
        </p:nvSpPr>
        <p:spPr>
          <a:xfrm>
            <a:off x="7224436" y="3146125"/>
            <a:ext cx="3043689" cy="369332"/>
          </a:xfrm>
          <a:prstGeom prst="rect">
            <a:avLst/>
          </a:prstGeom>
          <a:noFill/>
        </p:spPr>
        <p:txBody>
          <a:bodyPr wrap="square" rtlCol="0">
            <a:spAutoFit/>
          </a:bodyPr>
          <a:lstStyle/>
          <a:p>
            <a:r>
              <a:rPr lang="en-US" dirty="0"/>
              <a:t>Siamese-attention network</a:t>
            </a:r>
          </a:p>
        </p:txBody>
      </p:sp>
      <p:sp>
        <p:nvSpPr>
          <p:cNvPr id="14" name="TextBox 13">
            <a:extLst>
              <a:ext uri="{FF2B5EF4-FFF2-40B4-BE49-F238E27FC236}">
                <a16:creationId xmlns:a16="http://schemas.microsoft.com/office/drawing/2014/main" id="{B6313159-CE40-6F57-1BF0-FF9827D42CBB}"/>
              </a:ext>
            </a:extLst>
          </p:cNvPr>
          <p:cNvSpPr txBox="1"/>
          <p:nvPr/>
        </p:nvSpPr>
        <p:spPr>
          <a:xfrm>
            <a:off x="3812797" y="3072295"/>
            <a:ext cx="2017552" cy="369332"/>
          </a:xfrm>
          <a:prstGeom prst="rect">
            <a:avLst/>
          </a:prstGeom>
          <a:noFill/>
        </p:spPr>
        <p:txBody>
          <a:bodyPr wrap="square">
            <a:spAutoFit/>
          </a:bodyPr>
          <a:lstStyle/>
          <a:p>
            <a:r>
              <a:rPr lang="en-US" dirty="0"/>
              <a:t>Siamese network</a:t>
            </a:r>
          </a:p>
        </p:txBody>
      </p:sp>
      <p:sp>
        <p:nvSpPr>
          <p:cNvPr id="15" name="TextBox 14">
            <a:extLst>
              <a:ext uri="{FF2B5EF4-FFF2-40B4-BE49-F238E27FC236}">
                <a16:creationId xmlns:a16="http://schemas.microsoft.com/office/drawing/2014/main" id="{C5D87109-7391-56CF-B176-2F112224BC13}"/>
              </a:ext>
            </a:extLst>
          </p:cNvPr>
          <p:cNvSpPr txBox="1"/>
          <p:nvPr/>
        </p:nvSpPr>
        <p:spPr>
          <a:xfrm>
            <a:off x="3166845" y="5792007"/>
            <a:ext cx="3108120" cy="369332"/>
          </a:xfrm>
          <a:prstGeom prst="rect">
            <a:avLst/>
          </a:prstGeom>
          <a:noFill/>
        </p:spPr>
        <p:txBody>
          <a:bodyPr wrap="square">
            <a:spAutoFit/>
          </a:bodyPr>
          <a:lstStyle/>
          <a:p>
            <a:r>
              <a:rPr lang="en-US" dirty="0"/>
              <a:t>Siamese-contrastive network</a:t>
            </a:r>
          </a:p>
        </p:txBody>
      </p:sp>
      <p:sp>
        <p:nvSpPr>
          <p:cNvPr id="16" name="TextBox 15">
            <a:extLst>
              <a:ext uri="{FF2B5EF4-FFF2-40B4-BE49-F238E27FC236}">
                <a16:creationId xmlns:a16="http://schemas.microsoft.com/office/drawing/2014/main" id="{AA968334-DFEB-146C-A700-E6D68CEF9427}"/>
              </a:ext>
            </a:extLst>
          </p:cNvPr>
          <p:cNvSpPr txBox="1"/>
          <p:nvPr/>
        </p:nvSpPr>
        <p:spPr>
          <a:xfrm>
            <a:off x="6802038" y="5792007"/>
            <a:ext cx="3422707" cy="369332"/>
          </a:xfrm>
          <a:prstGeom prst="rect">
            <a:avLst/>
          </a:prstGeom>
          <a:noFill/>
        </p:spPr>
        <p:txBody>
          <a:bodyPr wrap="square">
            <a:spAutoFit/>
          </a:bodyPr>
          <a:lstStyle/>
          <a:p>
            <a:r>
              <a:rPr lang="en-US" dirty="0"/>
              <a:t>Sequence-to-sequence learning</a:t>
            </a:r>
          </a:p>
        </p:txBody>
      </p:sp>
    </p:spTree>
    <p:extLst>
      <p:ext uri="{BB962C8B-B14F-4D97-AF65-F5344CB8AC3E}">
        <p14:creationId xmlns:p14="http://schemas.microsoft.com/office/powerpoint/2010/main" val="4278614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632D-5047-3CA1-A033-BAA2BACC978F}"/>
              </a:ext>
            </a:extLst>
          </p:cNvPr>
          <p:cNvSpPr>
            <a:spLocks noGrp="1"/>
          </p:cNvSpPr>
          <p:nvPr>
            <p:ph type="ctrTitle"/>
          </p:nvPr>
        </p:nvSpPr>
        <p:spPr>
          <a:xfrm>
            <a:off x="409904" y="0"/>
            <a:ext cx="5579836" cy="1008501"/>
          </a:xfrm>
        </p:spPr>
        <p:txBody>
          <a:bodyPr>
            <a:normAutofit/>
          </a:bodyPr>
          <a:lstStyle/>
          <a:p>
            <a:r>
              <a:rPr lang="en-US" sz="3600" dirty="0"/>
              <a:t>Conclusion and future work</a:t>
            </a:r>
          </a:p>
        </p:txBody>
      </p:sp>
      <p:sp>
        <p:nvSpPr>
          <p:cNvPr id="3" name="Subtitle 2">
            <a:extLst>
              <a:ext uri="{FF2B5EF4-FFF2-40B4-BE49-F238E27FC236}">
                <a16:creationId xmlns:a16="http://schemas.microsoft.com/office/drawing/2014/main" id="{18E49BA0-BB8A-17FD-AAF2-C07DED232C86}"/>
              </a:ext>
            </a:extLst>
          </p:cNvPr>
          <p:cNvSpPr>
            <a:spLocks noGrp="1"/>
          </p:cNvSpPr>
          <p:nvPr>
            <p:ph type="subTitle" idx="1"/>
          </p:nvPr>
        </p:nvSpPr>
        <p:spPr>
          <a:xfrm>
            <a:off x="1713185" y="1626092"/>
            <a:ext cx="8870732" cy="4469908"/>
          </a:xfrm>
        </p:spPr>
        <p:txBody>
          <a:bodyPr>
            <a:normAutofit/>
          </a:bodyPr>
          <a:lstStyle/>
          <a:p>
            <a:pPr marL="342900" indent="-342900" algn="l">
              <a:buFont typeface="Arial" panose="020B0604020202020204" pitchFamily="34" charset="0"/>
              <a:buChar char="•"/>
            </a:pPr>
            <a:r>
              <a:rPr lang="en-US" dirty="0"/>
              <a:t>DSI can make the training process faster and needs less computational cost for IR tasks but might not show better efficiency compared to index-then-retrieve approaches.</a:t>
            </a:r>
          </a:p>
          <a:p>
            <a:pPr marL="342900" indent="-342900" algn="l">
              <a:buFont typeface="Arial" panose="020B0604020202020204" pitchFamily="34" charset="0"/>
              <a:buChar char="•"/>
            </a:pPr>
            <a:r>
              <a:rPr lang="en-US" dirty="0"/>
              <a:t>Using sequence-to-sequence learning models can outperform classical  self-supervised approaches (is that correct?!)</a:t>
            </a:r>
          </a:p>
          <a:p>
            <a:pPr marL="342900" indent="-342900" algn="l">
              <a:buFont typeface="Arial" panose="020B0604020202020204" pitchFamily="34" charset="0"/>
              <a:buChar char="•"/>
            </a:pPr>
            <a:r>
              <a:rPr lang="en-US" dirty="0">
                <a:solidFill>
                  <a:srgbClr val="FF0000"/>
                </a:solidFill>
              </a:rPr>
              <a:t>If computational recourses available, evaluate the trained models using higher number of epochs</a:t>
            </a:r>
          </a:p>
          <a:p>
            <a:pPr marL="342900" indent="-342900" algn="l">
              <a:buFont typeface="Arial" panose="020B0604020202020204" pitchFamily="34" charset="0"/>
              <a:buChar char="•"/>
            </a:pPr>
            <a:r>
              <a:rPr lang="en-US" dirty="0">
                <a:solidFill>
                  <a:srgbClr val="FF0000"/>
                </a:solidFill>
              </a:rPr>
              <a:t>A comprehensive compassion in terms of time, computational costs, scalability and efficiency between the developed models and other index-then-retrieve pipelines</a:t>
            </a:r>
          </a:p>
        </p:txBody>
      </p:sp>
    </p:spTree>
    <p:extLst>
      <p:ext uri="{BB962C8B-B14F-4D97-AF65-F5344CB8AC3E}">
        <p14:creationId xmlns:p14="http://schemas.microsoft.com/office/powerpoint/2010/main" val="239208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141</TotalTime>
  <Words>307</Words>
  <Application>Microsoft Macintosh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Text pre-processing</vt:lpstr>
      <vt:lpstr>DSI</vt:lpstr>
      <vt:lpstr>Losses</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pre-processing</dc:title>
  <dc:creator>Rafiei, Alireza</dc:creator>
  <cp:lastModifiedBy>Rafiei, Alireza</cp:lastModifiedBy>
  <cp:revision>3</cp:revision>
  <dcterms:created xsi:type="dcterms:W3CDTF">2024-05-05T00:53:17Z</dcterms:created>
  <dcterms:modified xsi:type="dcterms:W3CDTF">2024-05-05T23:31:30Z</dcterms:modified>
</cp:coreProperties>
</file>