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6" r:id="rId3"/>
    <p:sldId id="307" r:id="rId4"/>
    <p:sldId id="308" r:id="rId5"/>
    <p:sldId id="309" r:id="rId6"/>
    <p:sldId id="312" r:id="rId7"/>
    <p:sldId id="31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53" autoAdjust="0"/>
    <p:restoredTop sz="94660"/>
  </p:normalViewPr>
  <p:slideViewPr>
    <p:cSldViewPr snapToGrid="0">
      <p:cViewPr varScale="1">
        <p:scale>
          <a:sx n="73" d="100"/>
          <a:sy n="73" d="100"/>
        </p:scale>
        <p:origin x="3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F6E51DE-431E-4616-B866-F8EF49C98E3A}"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9AC93-E04F-4FD4-B673-37F6F15F6FF6}" type="slidenum">
              <a:rPr lang="en-US" smtClean="0"/>
              <a:t>‹#›</a:t>
            </a:fld>
            <a:endParaRPr lang="en-US"/>
          </a:p>
        </p:txBody>
      </p:sp>
    </p:spTree>
    <p:extLst>
      <p:ext uri="{BB962C8B-B14F-4D97-AF65-F5344CB8AC3E}">
        <p14:creationId xmlns:p14="http://schemas.microsoft.com/office/powerpoint/2010/main" val="3228197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F6E51DE-431E-4616-B866-F8EF49C98E3A}"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9AC93-E04F-4FD4-B673-37F6F15F6FF6}" type="slidenum">
              <a:rPr lang="en-US" smtClean="0"/>
              <a:t>‹#›</a:t>
            </a:fld>
            <a:endParaRPr lang="en-US"/>
          </a:p>
        </p:txBody>
      </p:sp>
    </p:spTree>
    <p:extLst>
      <p:ext uri="{BB962C8B-B14F-4D97-AF65-F5344CB8AC3E}">
        <p14:creationId xmlns:p14="http://schemas.microsoft.com/office/powerpoint/2010/main" val="576563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F6E51DE-431E-4616-B866-F8EF49C98E3A}"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9AC93-E04F-4FD4-B673-37F6F15F6FF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76721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F6E51DE-431E-4616-B866-F8EF49C98E3A}"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9AC93-E04F-4FD4-B673-37F6F15F6FF6}" type="slidenum">
              <a:rPr lang="en-US" smtClean="0"/>
              <a:t>‹#›</a:t>
            </a:fld>
            <a:endParaRPr lang="en-US"/>
          </a:p>
        </p:txBody>
      </p:sp>
    </p:spTree>
    <p:extLst>
      <p:ext uri="{BB962C8B-B14F-4D97-AF65-F5344CB8AC3E}">
        <p14:creationId xmlns:p14="http://schemas.microsoft.com/office/powerpoint/2010/main" val="2823255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F6E51DE-431E-4616-B866-F8EF49C98E3A}"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9AC93-E04F-4FD4-B673-37F6F15F6FF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7607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F6E51DE-431E-4616-B866-F8EF49C98E3A}"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9AC93-E04F-4FD4-B673-37F6F15F6FF6}" type="slidenum">
              <a:rPr lang="en-US" smtClean="0"/>
              <a:t>‹#›</a:t>
            </a:fld>
            <a:endParaRPr lang="en-US"/>
          </a:p>
        </p:txBody>
      </p:sp>
    </p:spTree>
    <p:extLst>
      <p:ext uri="{BB962C8B-B14F-4D97-AF65-F5344CB8AC3E}">
        <p14:creationId xmlns:p14="http://schemas.microsoft.com/office/powerpoint/2010/main" val="1568492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6E51DE-431E-4616-B866-F8EF49C98E3A}"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9AC93-E04F-4FD4-B673-37F6F15F6FF6}" type="slidenum">
              <a:rPr lang="en-US" smtClean="0"/>
              <a:t>‹#›</a:t>
            </a:fld>
            <a:endParaRPr lang="en-US"/>
          </a:p>
        </p:txBody>
      </p:sp>
    </p:spTree>
    <p:extLst>
      <p:ext uri="{BB962C8B-B14F-4D97-AF65-F5344CB8AC3E}">
        <p14:creationId xmlns:p14="http://schemas.microsoft.com/office/powerpoint/2010/main" val="2509400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6E51DE-431E-4616-B866-F8EF49C98E3A}"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9AC93-E04F-4FD4-B673-37F6F15F6FF6}" type="slidenum">
              <a:rPr lang="en-US" smtClean="0"/>
              <a:t>‹#›</a:t>
            </a:fld>
            <a:endParaRPr lang="en-US"/>
          </a:p>
        </p:txBody>
      </p:sp>
    </p:spTree>
    <p:extLst>
      <p:ext uri="{BB962C8B-B14F-4D97-AF65-F5344CB8AC3E}">
        <p14:creationId xmlns:p14="http://schemas.microsoft.com/office/powerpoint/2010/main" val="791075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6E51DE-431E-4616-B866-F8EF49C98E3A}"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9AC93-E04F-4FD4-B673-37F6F15F6FF6}" type="slidenum">
              <a:rPr lang="en-US" smtClean="0"/>
              <a:t>‹#›</a:t>
            </a:fld>
            <a:endParaRPr lang="en-US"/>
          </a:p>
        </p:txBody>
      </p:sp>
    </p:spTree>
    <p:extLst>
      <p:ext uri="{BB962C8B-B14F-4D97-AF65-F5344CB8AC3E}">
        <p14:creationId xmlns:p14="http://schemas.microsoft.com/office/powerpoint/2010/main" val="948420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F6E51DE-431E-4616-B866-F8EF49C98E3A}"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9AC93-E04F-4FD4-B673-37F6F15F6FF6}" type="slidenum">
              <a:rPr lang="en-US" smtClean="0"/>
              <a:t>‹#›</a:t>
            </a:fld>
            <a:endParaRPr lang="en-US"/>
          </a:p>
        </p:txBody>
      </p:sp>
    </p:spTree>
    <p:extLst>
      <p:ext uri="{BB962C8B-B14F-4D97-AF65-F5344CB8AC3E}">
        <p14:creationId xmlns:p14="http://schemas.microsoft.com/office/powerpoint/2010/main" val="4185645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F6E51DE-431E-4616-B866-F8EF49C98E3A}" type="datetimeFigureOut">
              <a:rPr lang="en-US" smtClean="0"/>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A9AC93-E04F-4FD4-B673-37F6F15F6FF6}" type="slidenum">
              <a:rPr lang="en-US" smtClean="0"/>
              <a:t>‹#›</a:t>
            </a:fld>
            <a:endParaRPr lang="en-US"/>
          </a:p>
        </p:txBody>
      </p:sp>
    </p:spTree>
    <p:extLst>
      <p:ext uri="{BB962C8B-B14F-4D97-AF65-F5344CB8AC3E}">
        <p14:creationId xmlns:p14="http://schemas.microsoft.com/office/powerpoint/2010/main" val="3269472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6E51DE-431E-4616-B866-F8EF49C98E3A}" type="datetimeFigureOut">
              <a:rPr lang="en-US" smtClean="0"/>
              <a:t>9/6/2022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A9AC93-E04F-4FD4-B673-37F6F15F6FF6}" type="slidenum">
              <a:rPr lang="en-US" smtClean="0"/>
              <a:t>‹#›</a:t>
            </a:fld>
            <a:endParaRPr lang="en-US"/>
          </a:p>
        </p:txBody>
      </p:sp>
    </p:spTree>
    <p:extLst>
      <p:ext uri="{BB962C8B-B14F-4D97-AF65-F5344CB8AC3E}">
        <p14:creationId xmlns:p14="http://schemas.microsoft.com/office/powerpoint/2010/main" val="3019011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F6E51DE-431E-4616-B866-F8EF49C98E3A}" type="datetimeFigureOut">
              <a:rPr lang="en-US" smtClean="0"/>
              <a:t>9/6/2022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A9AC93-E04F-4FD4-B673-37F6F15F6FF6}" type="slidenum">
              <a:rPr lang="en-US" smtClean="0"/>
              <a:t>‹#›</a:t>
            </a:fld>
            <a:endParaRPr lang="en-US"/>
          </a:p>
        </p:txBody>
      </p:sp>
    </p:spTree>
    <p:extLst>
      <p:ext uri="{BB962C8B-B14F-4D97-AF65-F5344CB8AC3E}">
        <p14:creationId xmlns:p14="http://schemas.microsoft.com/office/powerpoint/2010/main" val="2039116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6E51DE-431E-4616-B866-F8EF49C98E3A}" type="datetimeFigureOut">
              <a:rPr lang="en-US" smtClean="0"/>
              <a:t>9/6/2022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A9AC93-E04F-4FD4-B673-37F6F15F6FF6}" type="slidenum">
              <a:rPr lang="en-US" smtClean="0"/>
              <a:t>‹#›</a:t>
            </a:fld>
            <a:endParaRPr lang="en-US"/>
          </a:p>
        </p:txBody>
      </p:sp>
    </p:spTree>
    <p:extLst>
      <p:ext uri="{BB962C8B-B14F-4D97-AF65-F5344CB8AC3E}">
        <p14:creationId xmlns:p14="http://schemas.microsoft.com/office/powerpoint/2010/main" val="2615569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F6E51DE-431E-4616-B866-F8EF49C98E3A}" type="datetimeFigureOut">
              <a:rPr lang="en-US" smtClean="0"/>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A9AC93-E04F-4FD4-B673-37F6F15F6FF6}" type="slidenum">
              <a:rPr lang="en-US" smtClean="0"/>
              <a:t>‹#›</a:t>
            </a:fld>
            <a:endParaRPr lang="en-US"/>
          </a:p>
        </p:txBody>
      </p:sp>
    </p:spTree>
    <p:extLst>
      <p:ext uri="{BB962C8B-B14F-4D97-AF65-F5344CB8AC3E}">
        <p14:creationId xmlns:p14="http://schemas.microsoft.com/office/powerpoint/2010/main" val="3136785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F6E51DE-431E-4616-B866-F8EF49C98E3A}" type="datetimeFigureOut">
              <a:rPr lang="en-US" smtClean="0"/>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A9AC93-E04F-4FD4-B673-37F6F15F6FF6}" type="slidenum">
              <a:rPr lang="en-US" smtClean="0"/>
              <a:t>‹#›</a:t>
            </a:fld>
            <a:endParaRPr lang="en-US"/>
          </a:p>
        </p:txBody>
      </p:sp>
    </p:spTree>
    <p:extLst>
      <p:ext uri="{BB962C8B-B14F-4D97-AF65-F5344CB8AC3E}">
        <p14:creationId xmlns:p14="http://schemas.microsoft.com/office/powerpoint/2010/main" val="3953520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F6E51DE-431E-4616-B866-F8EF49C98E3A}" type="datetimeFigureOut">
              <a:rPr lang="en-US" smtClean="0"/>
              <a:t>9/6/2022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FA9AC93-E04F-4FD4-B673-37F6F15F6FF6}" type="slidenum">
              <a:rPr lang="en-US" smtClean="0"/>
              <a:t>‹#›</a:t>
            </a:fld>
            <a:endParaRPr lang="en-US"/>
          </a:p>
        </p:txBody>
      </p:sp>
    </p:spTree>
    <p:extLst>
      <p:ext uri="{BB962C8B-B14F-4D97-AF65-F5344CB8AC3E}">
        <p14:creationId xmlns:p14="http://schemas.microsoft.com/office/powerpoint/2010/main" val="31011083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705393"/>
            <a:ext cx="8015756" cy="5238207"/>
          </a:xfrm>
        </p:spPr>
        <p:txBody>
          <a:bodyPr/>
          <a:lstStyle/>
          <a:p>
            <a:pPr algn="ctr"/>
            <a:r>
              <a:rPr lang="en-US" sz="1800" dirty="0"/>
              <a:t>Layout and Simulation of Inverter Layout Post in 45 nm Technology by Cadence Virtuoso </a:t>
            </a:r>
            <a:r>
              <a:rPr lang="en-US" sz="1800" dirty="0" smtClean="0"/>
              <a:t>Software(With DRC &amp; LVS)</a:t>
            </a:r>
            <a:r>
              <a:rPr lang="en-US" sz="2400" i="1" dirty="0"/>
              <a:t/>
            </a:r>
            <a:br>
              <a:rPr lang="en-US" sz="2400" i="1" dirty="0"/>
            </a:br>
            <a:r>
              <a:rPr lang="en-US" sz="2400" i="1" dirty="0" smtClean="0"/>
              <a:t/>
            </a:r>
            <a:br>
              <a:rPr lang="en-US" sz="2400" i="1" dirty="0" smtClean="0"/>
            </a:br>
            <a:r>
              <a:rPr lang="en-US" sz="2400" i="1" dirty="0"/>
              <a:t/>
            </a:r>
            <a:br>
              <a:rPr lang="en-US" sz="2400" i="1" dirty="0"/>
            </a:br>
            <a:r>
              <a:rPr lang="fa-IR" sz="2400" i="1" dirty="0"/>
              <a:t/>
            </a:r>
            <a:br>
              <a:rPr lang="fa-IR" sz="2400" i="1" dirty="0"/>
            </a:br>
            <a:r>
              <a:rPr lang="en-US" sz="2400" i="1" dirty="0"/>
              <a:t>Student name : </a:t>
            </a:r>
            <a:r>
              <a:rPr lang="en-US" sz="2400" i="1" dirty="0" err="1"/>
              <a:t>Alireza</a:t>
            </a:r>
            <a:r>
              <a:rPr lang="en-US" sz="2400" i="1" dirty="0"/>
              <a:t> </a:t>
            </a:r>
            <a:r>
              <a:rPr lang="en-US" sz="2400" i="1" dirty="0" err="1"/>
              <a:t>Alivand</a:t>
            </a:r>
            <a:r>
              <a:rPr lang="fa-IR" sz="2400" i="1" dirty="0"/>
              <a:t/>
            </a:r>
            <a:br>
              <a:rPr lang="fa-IR" sz="2400" i="1" dirty="0"/>
            </a:br>
            <a:r>
              <a:rPr lang="en-US" sz="2400" i="1" dirty="0"/>
              <a:t/>
            </a:r>
            <a:br>
              <a:rPr lang="en-US" sz="2400" i="1" dirty="0"/>
            </a:br>
            <a:r>
              <a:rPr lang="en-US" sz="2400" i="1" dirty="0" smtClean="0"/>
              <a:t/>
            </a:r>
            <a:br>
              <a:rPr lang="en-US" sz="2400" i="1" dirty="0" smtClean="0"/>
            </a:br>
            <a:r>
              <a:rPr lang="fa-IR" sz="2400" i="1" dirty="0"/>
              <a:t/>
            </a:r>
            <a:br>
              <a:rPr lang="fa-IR" sz="2400" i="1" dirty="0"/>
            </a:br>
            <a:r>
              <a:rPr lang="en-US" sz="2400" i="1" dirty="0"/>
              <a:t>Faculty of Electrical and Computer Engineering, </a:t>
            </a:r>
            <a:r>
              <a:rPr lang="en-US" sz="2400" i="1" dirty="0" smtClean="0"/>
              <a:t/>
            </a:r>
            <a:br>
              <a:rPr lang="en-US" sz="2400" i="1" dirty="0" smtClean="0"/>
            </a:br>
            <a:r>
              <a:rPr lang="en-US" sz="2400" i="1" dirty="0" smtClean="0"/>
              <a:t>Urmia </a:t>
            </a:r>
            <a:r>
              <a:rPr lang="en-US" sz="2400" i="1" dirty="0"/>
              <a:t>University</a:t>
            </a:r>
            <a:r>
              <a:rPr lang="fa-IR" sz="2400" i="1" dirty="0"/>
              <a:t/>
            </a:r>
            <a:br>
              <a:rPr lang="fa-IR" sz="2400" i="1" dirty="0"/>
            </a:br>
            <a:r>
              <a:rPr lang="fa-IR" sz="2400" i="1" dirty="0"/>
              <a:t/>
            </a:r>
            <a:br>
              <a:rPr lang="fa-IR" sz="2400" i="1" dirty="0"/>
            </a:br>
            <a:r>
              <a:rPr lang="en-US" sz="1200" dirty="0">
                <a:solidFill>
                  <a:schemeClr val="tx1"/>
                </a:solidFill>
              </a:rPr>
              <a:t/>
            </a:r>
            <a:br>
              <a:rPr lang="en-US" sz="1200" dirty="0">
                <a:solidFill>
                  <a:schemeClr val="tx1"/>
                </a:solidFill>
              </a:rPr>
            </a:br>
            <a:endParaRPr lang="en-US" sz="1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397725" cy="104263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18244" y="0"/>
            <a:ext cx="1273755" cy="1031966"/>
          </a:xfrm>
          <a:prstGeom prst="rect">
            <a:avLst/>
          </a:prstGeom>
        </p:spPr>
      </p:pic>
    </p:spTree>
    <p:extLst>
      <p:ext uri="{BB962C8B-B14F-4D97-AF65-F5344CB8AC3E}">
        <p14:creationId xmlns:p14="http://schemas.microsoft.com/office/powerpoint/2010/main" val="1086854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18011"/>
            <a:ext cx="8596668" cy="5623351"/>
          </a:xfrm>
        </p:spPr>
        <p:txBody>
          <a:bodyPr>
            <a:normAutofit/>
          </a:bodyPr>
          <a:lstStyle/>
          <a:p>
            <a:r>
              <a:rPr lang="en-US" dirty="0">
                <a:solidFill>
                  <a:schemeClr val="tx1"/>
                </a:solidFill>
              </a:rPr>
              <a:t>Contents </a:t>
            </a:r>
            <a:r>
              <a:rPr lang="en-US" dirty="0" smtClean="0">
                <a:solidFill>
                  <a:schemeClr val="tx1"/>
                </a:solidFill>
              </a:rPr>
              <a:t>:</a:t>
            </a:r>
            <a:endParaRPr lang="en-US" dirty="0">
              <a:solidFill>
                <a:schemeClr val="tx1"/>
              </a:solidFill>
            </a:endParaRPr>
          </a:p>
          <a:p>
            <a:endParaRPr lang="en-US" dirty="0">
              <a:solidFill>
                <a:schemeClr val="tx1"/>
              </a:solidFill>
            </a:endParaRPr>
          </a:p>
          <a:p>
            <a:r>
              <a:rPr lang="fa-IR" dirty="0" smtClean="0">
                <a:solidFill>
                  <a:schemeClr val="tx1"/>
                </a:solidFill>
              </a:rPr>
              <a:t>1</a:t>
            </a:r>
            <a:r>
              <a:rPr lang="en-US" dirty="0" smtClean="0">
                <a:solidFill>
                  <a:schemeClr val="tx1"/>
                </a:solidFill>
              </a:rPr>
              <a:t>. Introduction</a:t>
            </a:r>
          </a:p>
          <a:p>
            <a:pPr marL="0" indent="0">
              <a:buNone/>
            </a:pPr>
            <a:endParaRPr lang="fa-IR" dirty="0">
              <a:solidFill>
                <a:schemeClr val="tx1"/>
              </a:solidFill>
            </a:endParaRPr>
          </a:p>
          <a:p>
            <a:r>
              <a:rPr lang="fa-IR" dirty="0" smtClean="0">
                <a:solidFill>
                  <a:schemeClr val="tx1"/>
                </a:solidFill>
              </a:rPr>
              <a:t>2</a:t>
            </a:r>
            <a:r>
              <a:rPr lang="en-US" dirty="0" smtClean="0">
                <a:solidFill>
                  <a:schemeClr val="tx1"/>
                </a:solidFill>
              </a:rPr>
              <a:t>. </a:t>
            </a:r>
            <a:r>
              <a:rPr lang="en-US" dirty="0">
                <a:solidFill>
                  <a:schemeClr val="tx1"/>
                </a:solidFill>
              </a:rPr>
              <a:t>Description of the </a:t>
            </a:r>
            <a:r>
              <a:rPr lang="en-US" dirty="0" smtClean="0">
                <a:solidFill>
                  <a:schemeClr val="tx1"/>
                </a:solidFill>
              </a:rPr>
              <a:t>simulation</a:t>
            </a:r>
            <a:endParaRPr lang="fa-IR" dirty="0" smtClean="0">
              <a:solidFill>
                <a:schemeClr val="tx1"/>
              </a:solidFill>
            </a:endParaRPr>
          </a:p>
          <a:p>
            <a:pPr marL="0" indent="0">
              <a:buNone/>
            </a:pPr>
            <a:endParaRPr lang="fa-IR" dirty="0" smtClean="0">
              <a:solidFill>
                <a:schemeClr val="tx1"/>
              </a:solidFill>
            </a:endParaRPr>
          </a:p>
          <a:p>
            <a:r>
              <a:rPr lang="en-US" dirty="0" smtClean="0">
                <a:solidFill>
                  <a:schemeClr val="tx1"/>
                </a:solidFill>
              </a:rPr>
              <a:t>3. Description </a:t>
            </a:r>
            <a:r>
              <a:rPr lang="en-US" dirty="0">
                <a:solidFill>
                  <a:schemeClr val="tx1"/>
                </a:solidFill>
              </a:rPr>
              <a:t>of the </a:t>
            </a:r>
            <a:r>
              <a:rPr lang="en-US" dirty="0" smtClean="0">
                <a:solidFill>
                  <a:schemeClr val="tx1"/>
                </a:solidFill>
              </a:rPr>
              <a:t>Layout</a:t>
            </a:r>
            <a:r>
              <a:rPr lang="en-US" dirty="0">
                <a:solidFill>
                  <a:schemeClr val="tx1"/>
                </a:solidFill>
              </a:rPr>
              <a:t/>
            </a:r>
            <a:br>
              <a:rPr lang="en-US" dirty="0">
                <a:solidFill>
                  <a:schemeClr val="tx1"/>
                </a:solidFill>
              </a:rPr>
            </a:br>
            <a:endParaRPr lang="en-US" dirty="0" smtClean="0">
              <a:solidFill>
                <a:schemeClr val="tx1"/>
              </a:solidFill>
            </a:endParaRPr>
          </a:p>
          <a:p>
            <a:r>
              <a:rPr lang="en-US" dirty="0" smtClean="0">
                <a:solidFill>
                  <a:schemeClr val="tx1"/>
                </a:solidFill>
              </a:rPr>
              <a:t>4. Reference</a:t>
            </a: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7905" y="0"/>
            <a:ext cx="974095" cy="6096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9855" y="6501579"/>
            <a:ext cx="3643745" cy="387927"/>
          </a:xfrm>
          <a:prstGeom prst="rect">
            <a:avLst/>
          </a:prstGeom>
        </p:spPr>
      </p:pic>
      <p:sp>
        <p:nvSpPr>
          <p:cNvPr id="6" name="Rectangle 5"/>
          <p:cNvSpPr/>
          <p:nvPr/>
        </p:nvSpPr>
        <p:spPr>
          <a:xfrm>
            <a:off x="5068388" y="822961"/>
            <a:ext cx="5603965" cy="369332"/>
          </a:xfrm>
          <a:prstGeom prst="rect">
            <a:avLst/>
          </a:prstGeom>
        </p:spPr>
        <p:txBody>
          <a:bodyPr wrap="square">
            <a:spAutoFit/>
          </a:bodyPr>
          <a:lstStyle/>
          <a:p>
            <a:pPr algn="r"/>
            <a:endParaRPr lang="en-US" dirty="0"/>
          </a:p>
        </p:txBody>
      </p:sp>
    </p:spTree>
    <p:extLst>
      <p:ext uri="{BB962C8B-B14F-4D97-AF65-F5344CB8AC3E}">
        <p14:creationId xmlns:p14="http://schemas.microsoft.com/office/powerpoint/2010/main" val="73894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248195"/>
            <a:ext cx="10569004" cy="1758405"/>
          </a:xfrm>
        </p:spPr>
        <p:txBody>
          <a:bodyPr>
            <a:normAutofit/>
          </a:bodyPr>
          <a:lstStyle/>
          <a:p>
            <a:r>
              <a:rPr lang="en-US" sz="1400" dirty="0">
                <a:solidFill>
                  <a:schemeClr val="tx1"/>
                </a:solidFill>
              </a:rPr>
              <a:t>Figure 1.11 shows the schematic and symbol for a CMOS inverter or NOT gate using one </a:t>
            </a:r>
            <a:r>
              <a:rPr lang="en-US" sz="1400" dirty="0" err="1">
                <a:solidFill>
                  <a:schemeClr val="tx1"/>
                </a:solidFill>
              </a:rPr>
              <a:t>nMOS</a:t>
            </a:r>
            <a:r>
              <a:rPr lang="en-US" sz="1400" dirty="0">
                <a:solidFill>
                  <a:schemeClr val="tx1"/>
                </a:solidFill>
              </a:rPr>
              <a:t> transistor and one </a:t>
            </a:r>
            <a:r>
              <a:rPr lang="en-US" sz="1400" dirty="0" err="1">
                <a:solidFill>
                  <a:schemeClr val="tx1"/>
                </a:solidFill>
              </a:rPr>
              <a:t>pMOS</a:t>
            </a:r>
            <a:r>
              <a:rPr lang="en-US" sz="1400" dirty="0">
                <a:solidFill>
                  <a:schemeClr val="tx1"/>
                </a:solidFill>
              </a:rPr>
              <a:t> transistor. The bar at the top indicates VDD and the </a:t>
            </a:r>
            <a:r>
              <a:rPr lang="en-US" sz="1400" dirty="0" err="1">
                <a:solidFill>
                  <a:schemeClr val="tx1"/>
                </a:solidFill>
              </a:rPr>
              <a:t>triangle</a:t>
            </a:r>
            <a:r>
              <a:rPr lang="en-US" sz="1400" dirty="0">
                <a:solidFill>
                  <a:schemeClr val="tx1"/>
                </a:solidFill>
              </a:rPr>
              <a:t> at the bottom indicates GND. When the input A is 0, the </a:t>
            </a:r>
            <a:r>
              <a:rPr lang="en-US" sz="1400" dirty="0" err="1">
                <a:solidFill>
                  <a:schemeClr val="tx1"/>
                </a:solidFill>
              </a:rPr>
              <a:t>nMOS</a:t>
            </a:r>
            <a:r>
              <a:rPr lang="en-US" sz="1400" dirty="0">
                <a:solidFill>
                  <a:schemeClr val="tx1"/>
                </a:solidFill>
              </a:rPr>
              <a:t> transistor is OFF and the </a:t>
            </a:r>
            <a:r>
              <a:rPr lang="en-US" sz="1400" dirty="0" err="1">
                <a:solidFill>
                  <a:schemeClr val="tx1"/>
                </a:solidFill>
              </a:rPr>
              <a:t>pMOS</a:t>
            </a:r>
            <a:r>
              <a:rPr lang="en-US" sz="1400" dirty="0">
                <a:solidFill>
                  <a:schemeClr val="tx1"/>
                </a:solidFill>
              </a:rPr>
              <a:t> transistor is ON. Thus, the output Y is pulled up to 1 because it is connected to VDD but not to GND. </a:t>
            </a:r>
            <a:r>
              <a:rPr lang="en-US" sz="1400" dirty="0" smtClean="0">
                <a:solidFill>
                  <a:schemeClr val="tx1"/>
                </a:solidFill>
              </a:rPr>
              <a:t>Conversely</a:t>
            </a:r>
            <a:r>
              <a:rPr lang="en-US" sz="1400" dirty="0">
                <a:solidFill>
                  <a:schemeClr val="tx1"/>
                </a:solidFill>
              </a:rPr>
              <a:t>, when A is 1, the </a:t>
            </a:r>
            <a:r>
              <a:rPr lang="en-US" sz="1400" dirty="0" err="1">
                <a:solidFill>
                  <a:schemeClr val="tx1"/>
                </a:solidFill>
              </a:rPr>
              <a:t>nMOS</a:t>
            </a:r>
            <a:r>
              <a:rPr lang="en-US" sz="1400" dirty="0">
                <a:solidFill>
                  <a:schemeClr val="tx1"/>
                </a:solidFill>
              </a:rPr>
              <a:t> is ON, the </a:t>
            </a:r>
            <a:r>
              <a:rPr lang="en-US" sz="1400" dirty="0" err="1">
                <a:solidFill>
                  <a:schemeClr val="tx1"/>
                </a:solidFill>
              </a:rPr>
              <a:t>pMOS</a:t>
            </a:r>
            <a:r>
              <a:rPr lang="en-US" sz="1400" dirty="0">
                <a:solidFill>
                  <a:schemeClr val="tx1"/>
                </a:solidFill>
              </a:rPr>
              <a:t> is OFF, and Y is pulled down to ‘0.</a:t>
            </a:r>
            <a:r>
              <a:rPr lang="en-US" sz="1400" dirty="0" smtClean="0">
                <a:solidFill>
                  <a:schemeClr val="tx1"/>
                </a:solidFill>
              </a:rPr>
              <a:t>’This </a:t>
            </a:r>
            <a:r>
              <a:rPr lang="en-US" sz="1400" dirty="0">
                <a:solidFill>
                  <a:schemeClr val="tx1"/>
                </a:solidFill>
              </a:rPr>
              <a:t>is summarized in Table 1.1</a:t>
            </a:r>
            <a:r>
              <a:rPr lang="en-US" sz="1400" dirty="0" smtClean="0">
                <a:solidFill>
                  <a:schemeClr val="tx1"/>
                </a:solidFill>
              </a:rPr>
              <a:t>.</a:t>
            </a:r>
            <a:br>
              <a:rPr lang="en-US" sz="1400" dirty="0" smtClean="0">
                <a:solidFill>
                  <a:schemeClr val="tx1"/>
                </a:solidFill>
              </a:rPr>
            </a:br>
            <a:r>
              <a:rPr lang="en-US" sz="1400" dirty="0" smtClean="0">
                <a:solidFill>
                  <a:schemeClr val="tx1"/>
                </a:solidFill>
              </a:rPr>
              <a:t>Transistor dimensions specified as width/length:</a:t>
            </a:r>
            <a:br>
              <a:rPr lang="en-US" sz="1400" dirty="0" smtClean="0">
                <a:solidFill>
                  <a:schemeClr val="tx1"/>
                </a:solidFill>
              </a:rPr>
            </a:br>
            <a:r>
              <a:rPr lang="en-US" sz="1400" dirty="0" smtClean="0">
                <a:solidFill>
                  <a:schemeClr val="tx1"/>
                </a:solidFill>
              </a:rPr>
              <a:t>-Minimum size is </a:t>
            </a:r>
            <a:r>
              <a:rPr lang="el-GR" sz="1400" dirty="0">
                <a:solidFill>
                  <a:schemeClr val="tx1"/>
                </a:solidFill>
              </a:rPr>
              <a:t>4 </a:t>
            </a:r>
            <a:r>
              <a:rPr lang="el-GR" sz="1400" dirty="0" smtClean="0">
                <a:solidFill>
                  <a:schemeClr val="tx1"/>
                </a:solidFill>
              </a:rPr>
              <a:t>λ</a:t>
            </a:r>
            <a:r>
              <a:rPr lang="fa-IR" sz="1400" dirty="0" smtClean="0">
                <a:solidFill>
                  <a:schemeClr val="tx1"/>
                </a:solidFill>
              </a:rPr>
              <a:t>2/</a:t>
            </a:r>
            <a:r>
              <a:rPr lang="el-GR" sz="1400" dirty="0">
                <a:solidFill>
                  <a:schemeClr val="tx1"/>
                </a:solidFill>
              </a:rPr>
              <a:t> </a:t>
            </a:r>
            <a:r>
              <a:rPr lang="el-GR" sz="1400" dirty="0" smtClean="0">
                <a:solidFill>
                  <a:schemeClr val="tx1"/>
                </a:solidFill>
              </a:rPr>
              <a:t>λ</a:t>
            </a:r>
            <a:r>
              <a:rPr lang="en-US" sz="1400" dirty="0" smtClean="0">
                <a:solidFill>
                  <a:schemeClr val="tx1"/>
                </a:solidFill>
              </a:rPr>
              <a:t>, sometimes called 1 unit.</a:t>
            </a:r>
            <a:br>
              <a:rPr lang="en-US" sz="1400" dirty="0" smtClean="0">
                <a:solidFill>
                  <a:schemeClr val="tx1"/>
                </a:solidFill>
              </a:rPr>
            </a:br>
            <a:r>
              <a:rPr lang="en-US" sz="1400" dirty="0" smtClean="0">
                <a:solidFill>
                  <a:schemeClr val="tx1"/>
                </a:solidFill>
              </a:rPr>
              <a:t>-In the f=0.6</a:t>
            </a:r>
            <a:r>
              <a:rPr lang="el-GR" sz="1400" dirty="0" smtClean="0">
                <a:solidFill>
                  <a:schemeClr val="tx1"/>
                </a:solidFill>
              </a:rPr>
              <a:t> </a:t>
            </a:r>
            <a:r>
              <a:rPr lang="el-GR" sz="1400" dirty="0">
                <a:solidFill>
                  <a:schemeClr val="tx1"/>
                </a:solidFill>
              </a:rPr>
              <a:t>μ</a:t>
            </a:r>
            <a:r>
              <a:rPr lang="en-US" sz="1400" dirty="0" smtClean="0">
                <a:solidFill>
                  <a:schemeClr val="tx1"/>
                </a:solidFill>
              </a:rPr>
              <a:t>m process, this is 1.2</a:t>
            </a:r>
            <a:r>
              <a:rPr lang="el-GR" sz="1400" dirty="0">
                <a:solidFill>
                  <a:schemeClr val="tx1"/>
                </a:solidFill>
              </a:rPr>
              <a:t> μ</a:t>
            </a:r>
            <a:r>
              <a:rPr lang="en-US" sz="1400" dirty="0" smtClean="0">
                <a:solidFill>
                  <a:schemeClr val="tx1"/>
                </a:solidFill>
              </a:rPr>
              <a:t>m wide, 0.6</a:t>
            </a:r>
            <a:r>
              <a:rPr lang="el-GR" sz="1400" dirty="0">
                <a:solidFill>
                  <a:schemeClr val="tx1"/>
                </a:solidFill>
              </a:rPr>
              <a:t> μ</a:t>
            </a:r>
            <a:r>
              <a:rPr lang="en-US" sz="1400" dirty="0" smtClean="0">
                <a:solidFill>
                  <a:schemeClr val="tx1"/>
                </a:solidFill>
              </a:rPr>
              <a:t>m long.</a:t>
            </a:r>
            <a:endParaRPr lang="en-US" sz="1400" dirty="0">
              <a:solidFill>
                <a:schemeClr val="tx1"/>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39" y="2361108"/>
            <a:ext cx="2749731" cy="3673931"/>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6099" y="-1"/>
            <a:ext cx="1335902" cy="83602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8255" y="6470073"/>
            <a:ext cx="3643745" cy="38792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8870" y="2396463"/>
            <a:ext cx="3173506" cy="3536578"/>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41907" y="2361109"/>
            <a:ext cx="2962674" cy="3571932"/>
          </a:xfrm>
          <a:prstGeom prst="rect">
            <a:avLst/>
          </a:prstGeom>
        </p:spPr>
      </p:pic>
    </p:spTree>
    <p:extLst>
      <p:ext uri="{BB962C8B-B14F-4D97-AF65-F5344CB8AC3E}">
        <p14:creationId xmlns:p14="http://schemas.microsoft.com/office/powerpoint/2010/main" val="2260486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7905" y="0"/>
            <a:ext cx="974095" cy="6096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9855" y="6501579"/>
            <a:ext cx="3643745" cy="38792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086" y="187234"/>
            <a:ext cx="10368819" cy="6161315"/>
          </a:xfrm>
          <a:prstGeom prst="rect">
            <a:avLst/>
          </a:prstGeom>
        </p:spPr>
      </p:pic>
    </p:spTree>
    <p:extLst>
      <p:ext uri="{BB962C8B-B14F-4D97-AF65-F5344CB8AC3E}">
        <p14:creationId xmlns:p14="http://schemas.microsoft.com/office/powerpoint/2010/main" val="1259704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852" y="110837"/>
            <a:ext cx="5361182" cy="6390742"/>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7905" y="0"/>
            <a:ext cx="974095" cy="6096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9855" y="6501579"/>
            <a:ext cx="3643745" cy="38792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26034" y="110837"/>
            <a:ext cx="5509623" cy="6390742"/>
          </a:xfrm>
          <a:prstGeom prst="rect">
            <a:avLst/>
          </a:prstGeom>
        </p:spPr>
      </p:pic>
    </p:spTree>
    <p:extLst>
      <p:ext uri="{BB962C8B-B14F-4D97-AF65-F5344CB8AC3E}">
        <p14:creationId xmlns:p14="http://schemas.microsoft.com/office/powerpoint/2010/main" val="383018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219200"/>
          </a:xfrm>
        </p:spPr>
        <p:txBody>
          <a:bodyPr>
            <a:normAutofit/>
          </a:bodyPr>
          <a:lstStyle/>
          <a:p>
            <a:r>
              <a:rPr lang="en-US" sz="1600" dirty="0" smtClean="0">
                <a:solidFill>
                  <a:schemeClr val="tx1"/>
                </a:solidFill>
              </a:rPr>
              <a:t>1.CMOS </a:t>
            </a:r>
            <a:r>
              <a:rPr lang="en-US" sz="1600" dirty="0">
                <a:solidFill>
                  <a:schemeClr val="tx1"/>
                </a:solidFill>
              </a:rPr>
              <a:t>VLSI Design </a:t>
            </a:r>
            <a:r>
              <a:rPr lang="en-US" sz="1600" dirty="0" smtClean="0">
                <a:solidFill>
                  <a:schemeClr val="tx1"/>
                </a:solidFill>
              </a:rPr>
              <a:t>Book (</a:t>
            </a:r>
            <a:r>
              <a:rPr lang="en-US" sz="1600" dirty="0" err="1" smtClean="0">
                <a:solidFill>
                  <a:schemeClr val="tx1"/>
                </a:solidFill>
              </a:rPr>
              <a:t>Weste</a:t>
            </a:r>
            <a:r>
              <a:rPr lang="en-US" sz="1600" dirty="0" smtClean="0">
                <a:solidFill>
                  <a:schemeClr val="tx1"/>
                </a:solidFill>
              </a:rPr>
              <a:t> &amp; Harris)</a:t>
            </a:r>
            <a:br>
              <a:rPr lang="en-US" sz="1600" dirty="0" smtClean="0">
                <a:solidFill>
                  <a:schemeClr val="tx1"/>
                </a:solidFill>
              </a:rPr>
            </a:br>
            <a:endParaRPr lang="en-US" sz="16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7905" y="0"/>
            <a:ext cx="974095" cy="6096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9855" y="6501579"/>
            <a:ext cx="3643745" cy="387927"/>
          </a:xfrm>
          <a:prstGeom prst="rect">
            <a:avLst/>
          </a:prstGeom>
        </p:spPr>
      </p:pic>
    </p:spTree>
    <p:extLst>
      <p:ext uri="{BB962C8B-B14F-4D97-AF65-F5344CB8AC3E}">
        <p14:creationId xmlns:p14="http://schemas.microsoft.com/office/powerpoint/2010/main" val="1369025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Thanks For Your Attention Wallpapers - Top Free Thanks For Your Attention  Backgrounds - WallpaperAc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7905" y="0"/>
            <a:ext cx="974095" cy="6096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9855" y="6501579"/>
            <a:ext cx="3643745" cy="387927"/>
          </a:xfrm>
          <a:prstGeom prst="rect">
            <a:avLst/>
          </a:prstGeom>
        </p:spPr>
      </p:pic>
    </p:spTree>
    <p:extLst>
      <p:ext uri="{BB962C8B-B14F-4D97-AF65-F5344CB8AC3E}">
        <p14:creationId xmlns:p14="http://schemas.microsoft.com/office/powerpoint/2010/main" val="34785123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6839220</TotalTime>
  <Words>157</Words>
  <Application>Microsoft Office PowerPoint</Application>
  <PresentationFormat>Widescreen</PresentationFormat>
  <Paragraphs>11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Tahoma</vt:lpstr>
      <vt:lpstr>Trebuchet MS</vt:lpstr>
      <vt:lpstr>Wingdings 3</vt:lpstr>
      <vt:lpstr>Facet</vt:lpstr>
      <vt:lpstr>Layout and Simulation of Inverter Layout Post in 45 nm Technology by Cadence Virtuoso Software(With DRC &amp; LVS)    Student name : Alireza Alivand    Faculty of Electrical and Computer Engineering,  Urmia University   </vt:lpstr>
      <vt:lpstr>PowerPoint Presentation</vt:lpstr>
      <vt:lpstr>Figure 1.11 shows the schematic and symbol for a CMOS inverter or NOT gate using one nMOS transistor and one pMOS transistor. The bar at the top indicates VDD and the triangle at the bottom indicates GND. When the input A is 0, the nMOS transistor is OFF and the pMOS transistor is ON. Thus, the output Y is pulled up to 1 because it is connected to VDD but not to GND. Conversely, when A is 1, the nMOS is ON, the pMOS is OFF, and Y is pulled down to ‘0.’This is summarized in Table 1.1. Transistor dimensions specified as width/length: -Minimum size is 4 λ2/ λ, sometimes called 1 unit. -In the f=0.6 μm process, this is 1.2 μm wide, 0.6 μm long.</vt:lpstr>
      <vt:lpstr>PowerPoint Presentation</vt:lpstr>
      <vt:lpstr>PowerPoint Presentation</vt:lpstr>
      <vt:lpstr>1.CMOS VLSI Design Book (Weste &amp; Harris)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kingpc</dc:creator>
  <cp:lastModifiedBy>kingpc</cp:lastModifiedBy>
  <cp:revision>84</cp:revision>
  <dcterms:created xsi:type="dcterms:W3CDTF">2022-08-02T18:18:25Z</dcterms:created>
  <dcterms:modified xsi:type="dcterms:W3CDTF">2022-09-06T13:48:55Z</dcterms:modified>
</cp:coreProperties>
</file>