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9478E-75FC-4F3F-91E6-4D2880A9A29E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E8323-D81B-4AA1-BC02-AC71593FBBB0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220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9478E-75FC-4F3F-91E6-4D2880A9A29E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E8323-D81B-4AA1-BC02-AC71593FB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861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9478E-75FC-4F3F-91E6-4D2880A9A29E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E8323-D81B-4AA1-BC02-AC71593FB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1187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9478E-75FC-4F3F-91E6-4D2880A9A29E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E8323-D81B-4AA1-BC02-AC71593FBBB0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122363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9478E-75FC-4F3F-91E6-4D2880A9A29E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E8323-D81B-4AA1-BC02-AC71593FB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4531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9478E-75FC-4F3F-91E6-4D2880A9A29E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E8323-D81B-4AA1-BC02-AC71593FBBB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843782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9478E-75FC-4F3F-91E6-4D2880A9A29E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E8323-D81B-4AA1-BC02-AC71593FB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7522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9478E-75FC-4F3F-91E6-4D2880A9A29E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E8323-D81B-4AA1-BC02-AC71593FB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6446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9478E-75FC-4F3F-91E6-4D2880A9A29E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E8323-D81B-4AA1-BC02-AC71593FB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021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9478E-75FC-4F3F-91E6-4D2880A9A29E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E8323-D81B-4AA1-BC02-AC71593FB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96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9478E-75FC-4F3F-91E6-4D2880A9A29E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E8323-D81B-4AA1-BC02-AC71593FB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633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9478E-75FC-4F3F-91E6-4D2880A9A29E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E8323-D81B-4AA1-BC02-AC71593FB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834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9478E-75FC-4F3F-91E6-4D2880A9A29E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E8323-D81B-4AA1-BC02-AC71593FB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423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9478E-75FC-4F3F-91E6-4D2880A9A29E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E8323-D81B-4AA1-BC02-AC71593FB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930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9478E-75FC-4F3F-91E6-4D2880A9A29E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E8323-D81B-4AA1-BC02-AC71593FB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271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9478E-75FC-4F3F-91E6-4D2880A9A29E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E8323-D81B-4AA1-BC02-AC71593FB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763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9478E-75FC-4F3F-91E6-4D2880A9A29E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E8323-D81B-4AA1-BC02-AC71593FB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084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769478E-75FC-4F3F-91E6-4D2880A9A29E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BDE8323-D81B-4AA1-BC02-AC71593FB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0190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lirzahadipur@gmail.com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lirezaHadipur/Data_Professionals_Survey/tree/main/Datasets" TargetMode="External"/><Relationship Id="rId2" Type="http://schemas.openxmlformats.org/officeDocument/2006/relationships/hyperlink" Target="https://github.com/AlirezaHadipur/Data_Professionals_Survey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tm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tm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tm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39F718-4545-816C-4E73-2340655C6FA9}"/>
              </a:ext>
            </a:extLst>
          </p:cNvPr>
          <p:cNvSpPr txBox="1"/>
          <p:nvPr/>
        </p:nvSpPr>
        <p:spPr>
          <a:xfrm>
            <a:off x="2816942" y="41647"/>
            <a:ext cx="6312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en-US" sz="3600" b="1" dirty="0">
                <a:solidFill>
                  <a:schemeClr val="bg1"/>
                </a:solidFill>
              </a:rPr>
              <a:t>Data Professionals Survey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DA3500-A534-A8A6-4208-1124F4B96418}"/>
              </a:ext>
            </a:extLst>
          </p:cNvPr>
          <p:cNvSpPr txBox="1"/>
          <p:nvPr/>
        </p:nvSpPr>
        <p:spPr>
          <a:xfrm>
            <a:off x="2949677" y="2305615"/>
            <a:ext cx="848032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Author</a:t>
            </a:r>
            <a:r>
              <a:rPr lang="en-US" sz="2000" dirty="0">
                <a:solidFill>
                  <a:schemeClr val="bg1"/>
                </a:solidFill>
              </a:rPr>
              <a:t>: </a:t>
            </a:r>
            <a:r>
              <a:rPr lang="en-US" sz="2000" dirty="0">
                <a:solidFill>
                  <a:srgbClr val="CC0000"/>
                </a:solidFill>
              </a:rPr>
              <a:t>Alireza Hadipoor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b="1" dirty="0">
                <a:solidFill>
                  <a:schemeClr val="bg1"/>
                </a:solidFill>
              </a:rPr>
              <a:t>Email</a:t>
            </a:r>
            <a:r>
              <a:rPr lang="en-US" sz="2000" dirty="0">
                <a:solidFill>
                  <a:schemeClr val="bg1"/>
                </a:solidFill>
              </a:rPr>
              <a:t>: </a:t>
            </a:r>
            <a:r>
              <a:rPr lang="en-US" sz="2000" dirty="0">
                <a:solidFill>
                  <a:srgbClr val="CC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alirzahadipur@gmail.com</a:t>
            </a:r>
            <a:endParaRPr lang="en-US" sz="2000" dirty="0">
              <a:solidFill>
                <a:srgbClr val="CC0000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b="1" dirty="0">
                <a:solidFill>
                  <a:schemeClr val="bg1"/>
                </a:solidFill>
              </a:rPr>
              <a:t>Goal</a:t>
            </a:r>
            <a:r>
              <a:rPr lang="en-US" sz="2000" dirty="0">
                <a:solidFill>
                  <a:schemeClr val="bg1"/>
                </a:solidFill>
              </a:rPr>
              <a:t>: </a:t>
            </a:r>
            <a:r>
              <a:rPr lang="en-US" sz="2000" dirty="0">
                <a:solidFill>
                  <a:srgbClr val="CC0000"/>
                </a:solidFill>
              </a:rPr>
              <a:t>Survey of professionals who work in the field of data</a:t>
            </a:r>
          </a:p>
          <a:p>
            <a:endParaRPr lang="en-US" sz="2000" b="1" dirty="0">
              <a:solidFill>
                <a:srgbClr val="CC0000"/>
              </a:solidFill>
            </a:endParaRPr>
          </a:p>
          <a:p>
            <a:r>
              <a:rPr lang="en-US" sz="2000" b="1" dirty="0">
                <a:solidFill>
                  <a:schemeClr val="bg1"/>
                </a:solidFill>
              </a:rPr>
              <a:t>Date</a:t>
            </a:r>
            <a:r>
              <a:rPr lang="en-US" sz="2000" dirty="0">
                <a:solidFill>
                  <a:schemeClr val="bg1"/>
                </a:solidFill>
              </a:rPr>
              <a:t>: </a:t>
            </a:r>
            <a:r>
              <a:rPr lang="en-US" sz="2000" dirty="0">
                <a:solidFill>
                  <a:srgbClr val="CC0000"/>
                </a:solidFill>
              </a:rPr>
              <a:t>10</a:t>
            </a:r>
            <a:r>
              <a:rPr lang="en-US" sz="2000" baseline="30000" dirty="0">
                <a:solidFill>
                  <a:srgbClr val="CC0000"/>
                </a:solidFill>
              </a:rPr>
              <a:t>th</a:t>
            </a:r>
            <a:r>
              <a:rPr lang="en-US" sz="2000" dirty="0">
                <a:solidFill>
                  <a:srgbClr val="CC0000"/>
                </a:solidFill>
              </a:rPr>
              <a:t> May 2024</a:t>
            </a:r>
          </a:p>
        </p:txBody>
      </p:sp>
    </p:spTree>
    <p:extLst>
      <p:ext uri="{BB962C8B-B14F-4D97-AF65-F5344CB8AC3E}">
        <p14:creationId xmlns:p14="http://schemas.microsoft.com/office/powerpoint/2010/main" val="3098756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F273920-E06A-8CA4-6E22-CFC77BD93A16}"/>
              </a:ext>
            </a:extLst>
          </p:cNvPr>
          <p:cNvSpPr txBox="1"/>
          <p:nvPr/>
        </p:nvSpPr>
        <p:spPr>
          <a:xfrm>
            <a:off x="2005780" y="2385781"/>
            <a:ext cx="907025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Introduction</a:t>
            </a:r>
            <a:r>
              <a:rPr lang="en-US" sz="2000" dirty="0">
                <a:solidFill>
                  <a:srgbClr val="CC0000"/>
                </a:solidFill>
              </a:rPr>
              <a:t>: In this part, I will show you some investigation about the dataset related to the data professionals survey. In this survey, 624 professionals have participated. I cleaned the data, wrote some queries, and then visualized them.</a:t>
            </a:r>
          </a:p>
          <a:p>
            <a:r>
              <a:rPr lang="en-US" sz="2000" dirty="0">
                <a:solidFill>
                  <a:srgbClr val="CC0000"/>
                </a:solidFill>
              </a:rPr>
              <a:t>You can see all the materials in my GitHub repository: </a:t>
            </a:r>
            <a:r>
              <a:rPr lang="en-US" dirty="0">
                <a:hlinkClick r:id="rId2"/>
              </a:rPr>
              <a:t>Link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3C13F7-7279-B859-0203-B46ACF2AD4A6}"/>
              </a:ext>
            </a:extLst>
          </p:cNvPr>
          <p:cNvSpPr txBox="1"/>
          <p:nvPr/>
        </p:nvSpPr>
        <p:spPr>
          <a:xfrm>
            <a:off x="2005780" y="5914104"/>
            <a:ext cx="808211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solidFill>
                  <a:schemeClr val="bg1"/>
                </a:solidFill>
              </a:rPr>
              <a:t>Note</a:t>
            </a:r>
            <a:r>
              <a:rPr lang="en-US" sz="1500" dirty="0">
                <a:solidFill>
                  <a:srgbClr val="CC0000"/>
                </a:solidFill>
              </a:rPr>
              <a:t>: These results were derived using </a:t>
            </a:r>
            <a:r>
              <a:rPr lang="en-US" sz="1500" b="1" dirty="0">
                <a:solidFill>
                  <a:srgbClr val="CC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data set </a:t>
            </a:r>
            <a:r>
              <a:rPr lang="en-US" sz="1500" dirty="0">
                <a:solidFill>
                  <a:srgbClr val="CC0000"/>
                </a:solidFill>
              </a:rPr>
              <a:t>and may not be generally correct. However, they can give you a good intuition about careers in data.</a:t>
            </a:r>
          </a:p>
        </p:txBody>
      </p:sp>
    </p:spTree>
    <p:extLst>
      <p:ext uri="{BB962C8B-B14F-4D97-AF65-F5344CB8AC3E}">
        <p14:creationId xmlns:p14="http://schemas.microsoft.com/office/powerpoint/2010/main" val="3940637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4783797-35A8-B089-42C5-0D7DC3577982}"/>
              </a:ext>
            </a:extLst>
          </p:cNvPr>
          <p:cNvSpPr txBox="1"/>
          <p:nvPr/>
        </p:nvSpPr>
        <p:spPr>
          <a:xfrm>
            <a:off x="2050026" y="213540"/>
            <a:ext cx="7049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Insight (1/4)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F045CB-8471-6A73-7DD6-1963E626AAED}"/>
              </a:ext>
            </a:extLst>
          </p:cNvPr>
          <p:cNvSpPr txBox="1"/>
          <p:nvPr/>
        </p:nvSpPr>
        <p:spPr>
          <a:xfrm>
            <a:off x="1863213" y="1209369"/>
            <a:ext cx="84655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C0000"/>
                </a:solidFill>
              </a:rPr>
              <a:t>Increasing the average salary has almost a direct relation to happiness.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862C2A-925A-50DB-2B28-8E7B3E884E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584" y="2139175"/>
            <a:ext cx="3966781" cy="157981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CA6A99E-7703-6691-8310-7E33722E04D4}"/>
              </a:ext>
            </a:extLst>
          </p:cNvPr>
          <p:cNvSpPr txBox="1"/>
          <p:nvPr/>
        </p:nvSpPr>
        <p:spPr>
          <a:xfrm>
            <a:off x="2373906" y="3740948"/>
            <a:ext cx="167613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Salary: 0-40k</a:t>
            </a:r>
          </a:p>
          <a:p>
            <a:r>
              <a:rPr lang="en-US" sz="1500" dirty="0"/>
              <a:t>Happiness: 5.03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60B9BDF-6159-9240-F104-E8532AE8FB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139175"/>
            <a:ext cx="4040410" cy="157981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A25C442-D68A-CA7C-C6DA-CE899CBCDC68}"/>
              </a:ext>
            </a:extLst>
          </p:cNvPr>
          <p:cNvSpPr txBox="1"/>
          <p:nvPr/>
        </p:nvSpPr>
        <p:spPr>
          <a:xfrm>
            <a:off x="7423620" y="3695977"/>
            <a:ext cx="167613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Salary: 41K-65K</a:t>
            </a:r>
          </a:p>
          <a:p>
            <a:r>
              <a:rPr lang="en-US" sz="1500" dirty="0"/>
              <a:t>Happiness: 6.36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2D9B329-7F61-E136-D711-64B4A085D5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3642" y="4572662"/>
            <a:ext cx="4245898" cy="167173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6E539B7-304E-A5C2-12AB-0D5D772AC79D}"/>
              </a:ext>
            </a:extLst>
          </p:cNvPr>
          <p:cNvSpPr txBox="1"/>
          <p:nvPr/>
        </p:nvSpPr>
        <p:spPr>
          <a:xfrm>
            <a:off x="4805516" y="6204323"/>
            <a:ext cx="258096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Salary: 66K-85K</a:t>
            </a:r>
          </a:p>
          <a:p>
            <a:r>
              <a:rPr lang="en-US" sz="1500" dirty="0"/>
              <a:t>Happiness: 6.63</a:t>
            </a:r>
          </a:p>
        </p:txBody>
      </p:sp>
    </p:spTree>
    <p:extLst>
      <p:ext uri="{BB962C8B-B14F-4D97-AF65-F5344CB8AC3E}">
        <p14:creationId xmlns:p14="http://schemas.microsoft.com/office/powerpoint/2010/main" val="2044332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389A139-0224-088A-37BA-A03F220592B7}"/>
              </a:ext>
            </a:extLst>
          </p:cNvPr>
          <p:cNvSpPr txBox="1"/>
          <p:nvPr/>
        </p:nvSpPr>
        <p:spPr>
          <a:xfrm>
            <a:off x="2050026" y="213540"/>
            <a:ext cx="7049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Insight (2/4)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0FFD89-0AE5-16E2-1FDF-A085CA3F1718}"/>
              </a:ext>
            </a:extLst>
          </p:cNvPr>
          <p:cNvSpPr txBox="1"/>
          <p:nvPr/>
        </p:nvSpPr>
        <p:spPr>
          <a:xfrm>
            <a:off x="1671484" y="1165124"/>
            <a:ext cx="93603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C0000"/>
                </a:solidFill>
              </a:rPr>
              <a:t>Professionals who work in jobs related to health and manufacturing have significantly higher levels of happiness to their jobs.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0BEAA2F-0A92-9868-9CE5-0CDB9A7413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99" y="2720476"/>
            <a:ext cx="3751652" cy="275121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4C6BF35-8ACB-A898-E4C8-5CA48D119627}"/>
              </a:ext>
            </a:extLst>
          </p:cNvPr>
          <p:cNvSpPr txBox="1"/>
          <p:nvPr/>
        </p:nvSpPr>
        <p:spPr>
          <a:xfrm>
            <a:off x="691813" y="5471687"/>
            <a:ext cx="271648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Category: Manufacturing</a:t>
            </a:r>
          </a:p>
          <a:p>
            <a:r>
              <a:rPr lang="en-US" sz="1500" dirty="0"/>
              <a:t>Happiness: 7.50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177B6C0-AE6E-C63B-9C51-9B37D606AA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859" y="2720476"/>
            <a:ext cx="3768281" cy="275121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1B2C048-D47E-C9EB-B223-E0D979AD068C}"/>
              </a:ext>
            </a:extLst>
          </p:cNvPr>
          <p:cNvSpPr txBox="1"/>
          <p:nvPr/>
        </p:nvSpPr>
        <p:spPr>
          <a:xfrm>
            <a:off x="4860660" y="5471687"/>
            <a:ext cx="271648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Category: Healthcare</a:t>
            </a:r>
          </a:p>
          <a:p>
            <a:r>
              <a:rPr lang="en-US" sz="1500" dirty="0"/>
              <a:t>Happiness: 6.49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4EA4709-F24C-7BC2-3D5D-01267A302A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0774" y="2720476"/>
            <a:ext cx="3763656" cy="275121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710F663-E3FE-28C4-B9F1-45773C9B5894}"/>
              </a:ext>
            </a:extLst>
          </p:cNvPr>
          <p:cNvSpPr txBox="1"/>
          <p:nvPr/>
        </p:nvSpPr>
        <p:spPr>
          <a:xfrm>
            <a:off x="9244040" y="5471687"/>
            <a:ext cx="181712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Category: Tech</a:t>
            </a:r>
          </a:p>
          <a:p>
            <a:r>
              <a:rPr lang="en-US" sz="1500" dirty="0"/>
              <a:t>Happiness: 5.53</a:t>
            </a:r>
          </a:p>
        </p:txBody>
      </p:sp>
    </p:spTree>
    <p:extLst>
      <p:ext uri="{BB962C8B-B14F-4D97-AF65-F5344CB8AC3E}">
        <p14:creationId xmlns:p14="http://schemas.microsoft.com/office/powerpoint/2010/main" val="3351781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5939C7F-DA6D-011C-C458-B551AFA65518}"/>
              </a:ext>
            </a:extLst>
          </p:cNvPr>
          <p:cNvSpPr txBox="1"/>
          <p:nvPr/>
        </p:nvSpPr>
        <p:spPr>
          <a:xfrm>
            <a:off x="2050026" y="213540"/>
            <a:ext cx="7049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Insight (3/4)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70A09D-CAB8-22AB-1E53-3A5A7C4ED62B}"/>
              </a:ext>
            </a:extLst>
          </p:cNvPr>
          <p:cNvSpPr txBox="1"/>
          <p:nvPr/>
        </p:nvSpPr>
        <p:spPr>
          <a:xfrm>
            <a:off x="1671484" y="958646"/>
            <a:ext cx="93603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C0000"/>
                </a:solidFill>
              </a:rPr>
              <a:t>The number of Bachelors is the highest among all levels of education but as the salary increases, the percentage of bachelors decreases.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B03A8F8-7CC0-F3E9-3B5F-8D36FCEB9B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472" y="1949973"/>
            <a:ext cx="3070399" cy="374438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02EDE22-3FA0-B489-95CA-FA89EDDAC853}"/>
              </a:ext>
            </a:extLst>
          </p:cNvPr>
          <p:cNvSpPr txBox="1"/>
          <p:nvPr/>
        </p:nvSpPr>
        <p:spPr>
          <a:xfrm>
            <a:off x="720213" y="5694362"/>
            <a:ext cx="274565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Salary:0-40K</a:t>
            </a:r>
          </a:p>
          <a:p>
            <a:r>
              <a:rPr lang="en-US" sz="1500" dirty="0"/>
              <a:t>Percentage of bachelors(almost): 59%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73A721A-082F-2168-52F8-DE1AE85CC8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7099" y="1949973"/>
            <a:ext cx="3095136" cy="374237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4C9238F-EDEA-D755-381D-24C74331CA7E}"/>
              </a:ext>
            </a:extLst>
          </p:cNvPr>
          <p:cNvSpPr txBox="1"/>
          <p:nvPr/>
        </p:nvSpPr>
        <p:spPr>
          <a:xfrm>
            <a:off x="4491838" y="5692350"/>
            <a:ext cx="274565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Salary:41K-65K</a:t>
            </a:r>
          </a:p>
          <a:p>
            <a:r>
              <a:rPr lang="en-US" sz="1500" dirty="0"/>
              <a:t>Percentage of bachelors(almost): 50%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C35ADE3-48D1-19D1-50C4-6945E8F02F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3681" y="1949973"/>
            <a:ext cx="3095137" cy="374892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3298299-9F05-F77B-C1E2-41E65065D049}"/>
              </a:ext>
            </a:extLst>
          </p:cNvPr>
          <p:cNvSpPr txBox="1"/>
          <p:nvPr/>
        </p:nvSpPr>
        <p:spPr>
          <a:xfrm>
            <a:off x="8408420" y="5692350"/>
            <a:ext cx="274565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Salary:106K-125K</a:t>
            </a:r>
          </a:p>
          <a:p>
            <a:r>
              <a:rPr lang="en-US" sz="1500" dirty="0"/>
              <a:t>Percentage of bachelors(almost): 32% </a:t>
            </a:r>
          </a:p>
        </p:txBody>
      </p:sp>
    </p:spTree>
    <p:extLst>
      <p:ext uri="{BB962C8B-B14F-4D97-AF65-F5344CB8AC3E}">
        <p14:creationId xmlns:p14="http://schemas.microsoft.com/office/powerpoint/2010/main" val="389125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C08E47-0A12-DA34-5D3F-72290FB346BB}"/>
              </a:ext>
            </a:extLst>
          </p:cNvPr>
          <p:cNvSpPr txBox="1"/>
          <p:nvPr/>
        </p:nvSpPr>
        <p:spPr>
          <a:xfrm>
            <a:off x="2050026" y="213540"/>
            <a:ext cx="7049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Insight (4/4)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667139-737E-B72B-5BDF-A33A20365790}"/>
              </a:ext>
            </a:extLst>
          </p:cNvPr>
          <p:cNvSpPr txBox="1"/>
          <p:nvPr/>
        </p:nvSpPr>
        <p:spPr>
          <a:xfrm>
            <a:off x="1317523" y="899652"/>
            <a:ext cx="91833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C0000"/>
                </a:solidFill>
              </a:rPr>
              <a:t>Almost everyone who selected The</a:t>
            </a:r>
            <a:r>
              <a:rPr lang="en-US" sz="2000" b="1" dirty="0">
                <a:solidFill>
                  <a:srgbClr val="CC0000"/>
                </a:solidFill>
              </a:rPr>
              <a:t> ‘None’ </a:t>
            </a:r>
            <a:r>
              <a:rPr lang="en-US" sz="2000" dirty="0">
                <a:solidFill>
                  <a:srgbClr val="CC0000"/>
                </a:solidFill>
              </a:rPr>
              <a:t>option in the </a:t>
            </a:r>
            <a:r>
              <a:rPr lang="en-US" sz="2000" b="1" dirty="0">
                <a:solidFill>
                  <a:srgbClr val="CC0000"/>
                </a:solidFill>
              </a:rPr>
              <a:t>‘education’ </a:t>
            </a:r>
            <a:r>
              <a:rPr lang="en-US" sz="2000" dirty="0">
                <a:solidFill>
                  <a:srgbClr val="CC0000"/>
                </a:solidFill>
              </a:rPr>
              <a:t>part selected </a:t>
            </a:r>
            <a:r>
              <a:rPr lang="en-US" sz="2000" b="1" dirty="0">
                <a:solidFill>
                  <a:srgbClr val="CC0000"/>
                </a:solidFill>
              </a:rPr>
              <a:t>‘unemployment’ </a:t>
            </a:r>
            <a:r>
              <a:rPr lang="en-US" sz="2000" dirty="0">
                <a:solidFill>
                  <a:srgbClr val="CC0000"/>
                </a:solidFill>
              </a:rPr>
              <a:t>in the </a:t>
            </a:r>
            <a:r>
              <a:rPr lang="en-US" sz="2000" b="1" dirty="0">
                <a:solidFill>
                  <a:srgbClr val="CC0000"/>
                </a:solidFill>
              </a:rPr>
              <a:t>‘job category’ </a:t>
            </a:r>
            <a:r>
              <a:rPr lang="en-US" sz="2000" dirty="0">
                <a:solidFill>
                  <a:srgbClr val="CC0000"/>
                </a:solidFill>
              </a:rPr>
              <a:t>part.</a:t>
            </a:r>
          </a:p>
          <a:p>
            <a:r>
              <a:rPr lang="en-US" sz="2000" dirty="0">
                <a:solidFill>
                  <a:srgbClr val="CC0000"/>
                </a:solidFill>
              </a:rPr>
              <a:t>It can  be inferred that it’s almost impossible to get a job as a data professional with none of the degrees.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18B98A8-022B-055B-8465-2119E06E26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1851" y="2223091"/>
            <a:ext cx="4746523" cy="4098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44885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98</TotalTime>
  <Words>309</Words>
  <Application>Microsoft Office PowerPoint</Application>
  <PresentationFormat>Widescreen</PresentationFormat>
  <Paragraphs>38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Century Gothic</vt:lpstr>
      <vt:lpstr>Wingdings 3</vt:lpstr>
      <vt:lpstr>Slice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Alireza Hadipoor</dc:creator>
  <cp:lastModifiedBy>Alireza Hadipoor</cp:lastModifiedBy>
  <cp:revision>8</cp:revision>
  <dcterms:created xsi:type="dcterms:W3CDTF">2024-05-16T04:26:21Z</dcterms:created>
  <dcterms:modified xsi:type="dcterms:W3CDTF">2024-05-16T06:18:17Z</dcterms:modified>
</cp:coreProperties>
</file>