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9" r:id="rId47"/>
    <p:sldId id="302"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17" r:id="rId62"/>
    <p:sldId id="318" r:id="rId63"/>
    <p:sldId id="293" r:id="rId64"/>
    <p:sldId id="319" r:id="rId65"/>
    <p:sldId id="320" r:id="rId66"/>
    <p:sldId id="321" r:id="rId67"/>
    <p:sldId id="322" r:id="rId68"/>
    <p:sldId id="324" r:id="rId69"/>
    <p:sldId id="325" r:id="rId70"/>
    <p:sldId id="326" r:id="rId71"/>
    <p:sldId id="327" r:id="rId72"/>
    <p:sldId id="32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372983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D7126-BEFB-4581-B337-C003AE48AC59}"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44916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216958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368665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423898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114950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25671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75967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212735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11887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D7126-BEFB-4581-B337-C003AE48AC59}"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323589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D7126-BEFB-4581-B337-C003AE48AC59}"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18411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D7126-BEFB-4581-B337-C003AE48AC59}"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232581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D7126-BEFB-4581-B337-C003AE48AC59}"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62277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5D7126-BEFB-4581-B337-C003AE48AC59}"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51360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D7126-BEFB-4581-B337-C003AE48AC59}"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38672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D7126-BEFB-4581-B337-C003AE48AC59}"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70867-601B-4F26-BCB7-2DA448F986BE}" type="slidenum">
              <a:rPr lang="en-US" smtClean="0"/>
              <a:t>‹#›</a:t>
            </a:fld>
            <a:endParaRPr lang="en-US"/>
          </a:p>
        </p:txBody>
      </p:sp>
    </p:spTree>
    <p:extLst>
      <p:ext uri="{BB962C8B-B14F-4D97-AF65-F5344CB8AC3E}">
        <p14:creationId xmlns:p14="http://schemas.microsoft.com/office/powerpoint/2010/main" val="1959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5D7126-BEFB-4581-B337-C003AE48AC59}" type="datetimeFigureOut">
              <a:rPr lang="en-US" smtClean="0"/>
              <a:t>12/13/2024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670867-601B-4F26-BCB7-2DA448F986BE}" type="slidenum">
              <a:rPr lang="en-US" smtClean="0"/>
              <a:t>‹#›</a:t>
            </a:fld>
            <a:endParaRPr lang="en-US"/>
          </a:p>
        </p:txBody>
      </p:sp>
    </p:spTree>
    <p:extLst>
      <p:ext uri="{BB962C8B-B14F-4D97-AF65-F5344CB8AC3E}">
        <p14:creationId xmlns:p14="http://schemas.microsoft.com/office/powerpoint/2010/main" val="2919636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9.tmp"/><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image" Target="../media/image70.tmp"/><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2.tmp"/><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3.tmp"/><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4.tmp"/><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5.tmp"/><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6.tmp"/><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0.tmp"/><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1.tmp"/><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5A1B7-D21D-C0C5-9AD2-734566E7C4DC}"/>
              </a:ext>
            </a:extLst>
          </p:cNvPr>
          <p:cNvSpPr txBox="1"/>
          <p:nvPr/>
        </p:nvSpPr>
        <p:spPr>
          <a:xfrm>
            <a:off x="2549013" y="840658"/>
            <a:ext cx="7093974" cy="4478149"/>
          </a:xfrm>
          <a:prstGeom prst="rect">
            <a:avLst/>
          </a:prstGeom>
          <a:noFill/>
        </p:spPr>
        <p:txBody>
          <a:bodyPr wrap="square" rtlCol="0">
            <a:spAutoFit/>
          </a:bodyPr>
          <a:lstStyle/>
          <a:p>
            <a:pPr algn="ctr" rtl="1"/>
            <a:r>
              <a:rPr lang="fa-IR" sz="3500" b="1" dirty="0"/>
              <a:t>به نام خدا</a:t>
            </a:r>
          </a:p>
          <a:p>
            <a:pPr algn="ctr" rtl="1"/>
            <a:endParaRPr lang="fa-IR" sz="2500" dirty="0"/>
          </a:p>
          <a:p>
            <a:pPr marL="285750" indent="-285750" algn="r" rtl="1">
              <a:buFontTx/>
              <a:buChar char="-"/>
            </a:pPr>
            <a:r>
              <a:rPr lang="fa-IR" sz="2500" dirty="0"/>
              <a:t>پروژه اول درس یادگیری ماشبن</a:t>
            </a:r>
          </a:p>
          <a:p>
            <a:pPr marL="285750" indent="-285750" algn="r" rtl="1">
              <a:buFontTx/>
              <a:buChar char="-"/>
            </a:pPr>
            <a:endParaRPr lang="fa-IR" sz="2500" dirty="0"/>
          </a:p>
          <a:p>
            <a:pPr marL="285750" indent="-285750" algn="r" rtl="1">
              <a:buFontTx/>
              <a:buChar char="-"/>
            </a:pPr>
            <a:r>
              <a:rPr lang="fa-IR" sz="2500" dirty="0"/>
              <a:t>موضوع: تحلیل اکتشافی داده ها</a:t>
            </a:r>
          </a:p>
          <a:p>
            <a:pPr marL="285750" indent="-285750" algn="r" rtl="1">
              <a:buFontTx/>
              <a:buChar char="-"/>
            </a:pPr>
            <a:endParaRPr lang="fa-IR" sz="2500" dirty="0"/>
          </a:p>
          <a:p>
            <a:pPr marL="285750" indent="-285750" algn="r" rtl="1">
              <a:buFontTx/>
              <a:buChar char="-"/>
            </a:pPr>
            <a:r>
              <a:rPr lang="fa-IR" sz="2500" dirty="0"/>
              <a:t>نام دانشجو: سید علیرضا هادیپور – 4033614053</a:t>
            </a:r>
          </a:p>
          <a:p>
            <a:pPr marL="285750" indent="-285750" algn="r" rtl="1">
              <a:buFontTx/>
              <a:buChar char="-"/>
            </a:pPr>
            <a:endParaRPr lang="fa-IR" sz="2500" dirty="0"/>
          </a:p>
          <a:p>
            <a:pPr marL="285750" indent="-285750" algn="r" rtl="1">
              <a:buFontTx/>
              <a:buChar char="-"/>
            </a:pPr>
            <a:r>
              <a:rPr lang="fa-IR" sz="2500" dirty="0"/>
              <a:t>تاریخ: 1403/09/23</a:t>
            </a:r>
          </a:p>
          <a:p>
            <a:pPr marL="285750" indent="-285750" algn="r" rtl="1">
              <a:buFontTx/>
              <a:buChar char="-"/>
            </a:pPr>
            <a:endParaRPr lang="fa-IR" sz="2500" dirty="0"/>
          </a:p>
          <a:p>
            <a:pPr marL="285750" indent="-285750" algn="r" rtl="1">
              <a:buFontTx/>
              <a:buChar char="-"/>
            </a:pPr>
            <a:r>
              <a:rPr lang="fa-IR" sz="2500" dirty="0"/>
              <a:t>نام استاد: دکتر رمضانی</a:t>
            </a:r>
            <a:endParaRPr lang="en-US" sz="2500" dirty="0"/>
          </a:p>
        </p:txBody>
      </p:sp>
    </p:spTree>
    <p:extLst>
      <p:ext uri="{BB962C8B-B14F-4D97-AF65-F5344CB8AC3E}">
        <p14:creationId xmlns:p14="http://schemas.microsoft.com/office/powerpoint/2010/main" val="52928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DAB29-5D52-D4AD-66F3-D7B8418EC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31" y="1268768"/>
            <a:ext cx="5513309" cy="4528041"/>
          </a:xfrm>
          <a:prstGeom prst="rect">
            <a:avLst/>
          </a:prstGeom>
        </p:spPr>
      </p:pic>
      <p:sp>
        <p:nvSpPr>
          <p:cNvPr id="5" name="TextBox 4">
            <a:extLst>
              <a:ext uri="{FF2B5EF4-FFF2-40B4-BE49-F238E27FC236}">
                <a16:creationId xmlns:a16="http://schemas.microsoft.com/office/drawing/2014/main" id="{F83A5EDE-C8CB-7F9E-DC8B-839A765297A0}"/>
              </a:ext>
            </a:extLst>
          </p:cNvPr>
          <p:cNvSpPr txBox="1"/>
          <p:nvPr/>
        </p:nvSpPr>
        <p:spPr>
          <a:xfrm>
            <a:off x="6831953" y="2828835"/>
            <a:ext cx="3583858" cy="1200329"/>
          </a:xfrm>
          <a:prstGeom prst="rect">
            <a:avLst/>
          </a:prstGeom>
          <a:noFill/>
        </p:spPr>
        <p:txBody>
          <a:bodyPr wrap="square" rtlCol="0">
            <a:spAutoFit/>
          </a:bodyPr>
          <a:lstStyle/>
          <a:p>
            <a:pPr algn="r" rtl="1"/>
            <a:r>
              <a:rPr lang="fa-IR" dirty="0"/>
              <a:t>برای مشاهده کردن فیچر ها، نوع آنها و داده های گم شده در هر یک از تابع </a:t>
            </a:r>
            <a:r>
              <a:rPr lang="en-US" dirty="0"/>
              <a:t>info()</a:t>
            </a:r>
            <a:r>
              <a:rPr lang="fa-IR" dirty="0"/>
              <a:t> استفاده میکنیم. در اینجا 15 فیچر نمایش داده شده اند که تعداد کل آنها در فایل وجود دارد.</a:t>
            </a:r>
            <a:endParaRPr lang="en-US" dirty="0"/>
          </a:p>
        </p:txBody>
      </p:sp>
      <p:sp>
        <p:nvSpPr>
          <p:cNvPr id="6" name="TextBox 5">
            <a:extLst>
              <a:ext uri="{FF2B5EF4-FFF2-40B4-BE49-F238E27FC236}">
                <a16:creationId xmlns:a16="http://schemas.microsoft.com/office/drawing/2014/main" id="{D3D8C7F3-8248-131A-2524-13909E29EA36}"/>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69611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C65DF-8D8E-9B21-FE9E-C99770F81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17" y="1286265"/>
            <a:ext cx="5328883" cy="4790067"/>
          </a:xfrm>
          <a:prstGeom prst="rect">
            <a:avLst/>
          </a:prstGeom>
        </p:spPr>
      </p:pic>
      <p:sp>
        <p:nvSpPr>
          <p:cNvPr id="5" name="TextBox 4">
            <a:extLst>
              <a:ext uri="{FF2B5EF4-FFF2-40B4-BE49-F238E27FC236}">
                <a16:creationId xmlns:a16="http://schemas.microsoft.com/office/drawing/2014/main" id="{752687E4-BF1F-8313-FA95-1FA9E5666B18}"/>
              </a:ext>
            </a:extLst>
          </p:cNvPr>
          <p:cNvSpPr txBox="1"/>
          <p:nvPr/>
        </p:nvSpPr>
        <p:spPr>
          <a:xfrm>
            <a:off x="6096000" y="2111637"/>
            <a:ext cx="3784805" cy="2862322"/>
          </a:xfrm>
          <a:prstGeom prst="rect">
            <a:avLst/>
          </a:prstGeom>
          <a:noFill/>
        </p:spPr>
        <p:txBody>
          <a:bodyPr wrap="square" rtlCol="0">
            <a:spAutoFit/>
          </a:bodyPr>
          <a:lstStyle/>
          <a:p>
            <a:pPr algn="r" rtl="1"/>
            <a:r>
              <a:rPr lang="fa-IR" dirty="0"/>
              <a:t>در گام بعدی وجود همیستگی بین فیچر های عددی را مورد بررسی قرار میدهیم و مشاهده میکنیم که سه فیچر </a:t>
            </a:r>
            <a:r>
              <a:rPr lang="en-US" dirty="0"/>
              <a:t>Financial Support, Study Hours, </a:t>
            </a:r>
            <a:r>
              <a:rPr lang="fa-IR" dirty="0"/>
              <a:t> </a:t>
            </a:r>
            <a:r>
              <a:rPr lang="en-US" dirty="0"/>
              <a:t>None Academic Interaction Per Week</a:t>
            </a:r>
            <a:r>
              <a:rPr lang="fa-IR" dirty="0"/>
              <a:t> با یکدیگر همبستگی 1 دارند. این نکته بسیار عجیب است زیرا معمولا هر فیچر فقط با خودش همبستگی 1 دارد. با برسی این سه فیچر مشاهده شد که اعداد موجود در این 3 </a:t>
            </a:r>
            <a:r>
              <a:rPr lang="fa-IR" b="1" dirty="0"/>
              <a:t>دقیقا</a:t>
            </a:r>
            <a:r>
              <a:rPr lang="fa-IR" dirty="0"/>
              <a:t> یکی هستند و به احتمال زیاد این نشان دهنده ی اشتباه در دیتاست است.</a:t>
            </a:r>
            <a:endParaRPr lang="en-US" dirty="0"/>
          </a:p>
        </p:txBody>
      </p:sp>
      <p:sp>
        <p:nvSpPr>
          <p:cNvPr id="6" name="TextBox 5">
            <a:extLst>
              <a:ext uri="{FF2B5EF4-FFF2-40B4-BE49-F238E27FC236}">
                <a16:creationId xmlns:a16="http://schemas.microsoft.com/office/drawing/2014/main" id="{01AE652A-3FBA-688C-C16B-E06608038472}"/>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292139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C2826C-C8C0-E043-7A77-B3E9E7B9F12C}"/>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77D3E5-EE2F-A63A-1B11-FFF14AC43918}"/>
              </a:ext>
            </a:extLst>
          </p:cNvPr>
          <p:cNvSpPr txBox="1"/>
          <p:nvPr/>
        </p:nvSpPr>
        <p:spPr>
          <a:xfrm>
            <a:off x="2710157" y="4719406"/>
            <a:ext cx="6445826" cy="646331"/>
          </a:xfrm>
          <a:prstGeom prst="rect">
            <a:avLst/>
          </a:prstGeom>
          <a:noFill/>
        </p:spPr>
        <p:txBody>
          <a:bodyPr wrap="square" rtlCol="0">
            <a:spAutoFit/>
          </a:bodyPr>
          <a:lstStyle/>
          <a:p>
            <a:pPr algn="r" rtl="1"/>
            <a:r>
              <a:rPr lang="fa-IR" dirty="0"/>
              <a:t>اولین فیچر مورد بررسی </a:t>
            </a:r>
            <a:r>
              <a:rPr lang="en-US" dirty="0"/>
              <a:t>Interview Duration</a:t>
            </a:r>
            <a:r>
              <a:rPr lang="fa-IR" dirty="0"/>
              <a:t> است. ایتدا وجود داده های پرت در این فیچر را بررسی میکنیم.</a:t>
            </a:r>
            <a:endParaRPr lang="en-US" dirty="0"/>
          </a:p>
        </p:txBody>
      </p:sp>
      <p:pic>
        <p:nvPicPr>
          <p:cNvPr id="7" name="Picture 6">
            <a:extLst>
              <a:ext uri="{FF2B5EF4-FFF2-40B4-BE49-F238E27FC236}">
                <a16:creationId xmlns:a16="http://schemas.microsoft.com/office/drawing/2014/main" id="{40C9C6CB-DF5E-38FD-E2F2-6670BA4C4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156" y="2076691"/>
            <a:ext cx="6445826" cy="2347748"/>
          </a:xfrm>
          <a:prstGeom prst="rect">
            <a:avLst/>
          </a:prstGeom>
        </p:spPr>
      </p:pic>
      <p:sp>
        <p:nvSpPr>
          <p:cNvPr id="9" name="TextBox 8">
            <a:extLst>
              <a:ext uri="{FF2B5EF4-FFF2-40B4-BE49-F238E27FC236}">
                <a16:creationId xmlns:a16="http://schemas.microsoft.com/office/drawing/2014/main" id="{5B7C2F9D-2796-0959-61F2-37B6EE892674}"/>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spTree>
    <p:extLst>
      <p:ext uri="{BB962C8B-B14F-4D97-AF65-F5344CB8AC3E}">
        <p14:creationId xmlns:p14="http://schemas.microsoft.com/office/powerpoint/2010/main" val="124670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94524-CDE2-A8AF-7DE2-E2D2BAAACF56}"/>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2C9952A-3834-1E32-36EC-B20AC9E96857}"/>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pic>
        <p:nvPicPr>
          <p:cNvPr id="5" name="Picture 4">
            <a:extLst>
              <a:ext uri="{FF2B5EF4-FFF2-40B4-BE49-F238E27FC236}">
                <a16:creationId xmlns:a16="http://schemas.microsoft.com/office/drawing/2014/main" id="{F45716BB-CA6E-8D63-2D69-9E3A7E1C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954" y="1876730"/>
            <a:ext cx="8726118" cy="2219635"/>
          </a:xfrm>
          <a:prstGeom prst="rect">
            <a:avLst/>
          </a:prstGeom>
        </p:spPr>
      </p:pic>
      <p:sp>
        <p:nvSpPr>
          <p:cNvPr id="6" name="TextBox 5">
            <a:extLst>
              <a:ext uri="{FF2B5EF4-FFF2-40B4-BE49-F238E27FC236}">
                <a16:creationId xmlns:a16="http://schemas.microsoft.com/office/drawing/2014/main" id="{9094F81D-E196-5252-0009-7DD7584B71F5}"/>
              </a:ext>
            </a:extLst>
          </p:cNvPr>
          <p:cNvSpPr txBox="1"/>
          <p:nvPr/>
        </p:nvSpPr>
        <p:spPr>
          <a:xfrm>
            <a:off x="2069690" y="4281160"/>
            <a:ext cx="8052619" cy="646331"/>
          </a:xfrm>
          <a:prstGeom prst="rect">
            <a:avLst/>
          </a:prstGeom>
          <a:noFill/>
        </p:spPr>
        <p:txBody>
          <a:bodyPr wrap="square" rtlCol="0">
            <a:spAutoFit/>
          </a:bodyPr>
          <a:lstStyle/>
          <a:p>
            <a:pPr algn="r" rtl="1"/>
            <a:r>
              <a:rPr lang="fa-IR" dirty="0"/>
              <a:t>با بدست آوردن ویژگی های آماری این فیچر متوجه چیزی عجیب میشویم. میانگین و میانه بسیار فاصله دارند. در بخش بعدی به پیدا کردن دلیل این مسئله میپردازیم.</a:t>
            </a:r>
            <a:endParaRPr lang="en-US" dirty="0"/>
          </a:p>
        </p:txBody>
      </p:sp>
    </p:spTree>
    <p:extLst>
      <p:ext uri="{BB962C8B-B14F-4D97-AF65-F5344CB8AC3E}">
        <p14:creationId xmlns:p14="http://schemas.microsoft.com/office/powerpoint/2010/main" val="274370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CD61F0-FE7E-FD92-AF36-80D9AFFCE8F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200B947-7B7A-71DE-A549-4C272C16FCFE}"/>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pic>
        <p:nvPicPr>
          <p:cNvPr id="7" name="Picture 6">
            <a:extLst>
              <a:ext uri="{FF2B5EF4-FFF2-40B4-BE49-F238E27FC236}">
                <a16:creationId xmlns:a16="http://schemas.microsoft.com/office/drawing/2014/main" id="{2700D067-A441-8EEC-5BBC-0632B307B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73" y="1754138"/>
            <a:ext cx="4679314" cy="3685762"/>
          </a:xfrm>
          <a:prstGeom prst="rect">
            <a:avLst/>
          </a:prstGeom>
        </p:spPr>
      </p:pic>
      <p:sp>
        <p:nvSpPr>
          <p:cNvPr id="8" name="TextBox 7">
            <a:extLst>
              <a:ext uri="{FF2B5EF4-FFF2-40B4-BE49-F238E27FC236}">
                <a16:creationId xmlns:a16="http://schemas.microsoft.com/office/drawing/2014/main" id="{F4FB77E0-5F02-6754-2AE1-D6E57BF3D809}"/>
              </a:ext>
            </a:extLst>
          </p:cNvPr>
          <p:cNvSpPr txBox="1"/>
          <p:nvPr/>
        </p:nvSpPr>
        <p:spPr>
          <a:xfrm>
            <a:off x="5604387" y="2690336"/>
            <a:ext cx="4107426" cy="1477328"/>
          </a:xfrm>
          <a:prstGeom prst="rect">
            <a:avLst/>
          </a:prstGeom>
          <a:noFill/>
        </p:spPr>
        <p:txBody>
          <a:bodyPr wrap="square" rtlCol="0">
            <a:spAutoFit/>
          </a:bodyPr>
          <a:lstStyle/>
          <a:p>
            <a:pPr algn="r" rtl="1"/>
            <a:r>
              <a:rPr lang="fa-IR" dirty="0"/>
              <a:t>با توجه به هیستوگرام نشان داده شده بیش از 95 درصد دیتا در کمتر از 10 هزار واحد زمانی مصاحبه شده اند که این مقدار تقریبا برابر با 6500 مصاحبه کننده است. فقط 5 درصد دیتا بیشتر از 10 هزار واحد زمانی هستند.</a:t>
            </a:r>
            <a:endParaRPr lang="en-US" dirty="0"/>
          </a:p>
        </p:txBody>
      </p:sp>
      <p:sp>
        <p:nvSpPr>
          <p:cNvPr id="9" name="TextBox 8">
            <a:extLst>
              <a:ext uri="{FF2B5EF4-FFF2-40B4-BE49-F238E27FC236}">
                <a16:creationId xmlns:a16="http://schemas.microsoft.com/office/drawing/2014/main" id="{92FCC6CF-7339-F0B8-A1C2-5B5929C2EA53}"/>
              </a:ext>
            </a:extLst>
          </p:cNvPr>
          <p:cNvSpPr txBox="1"/>
          <p:nvPr/>
        </p:nvSpPr>
        <p:spPr>
          <a:xfrm>
            <a:off x="5840361" y="4516570"/>
            <a:ext cx="3871452" cy="923330"/>
          </a:xfrm>
          <a:prstGeom prst="rect">
            <a:avLst/>
          </a:prstGeom>
          <a:noFill/>
        </p:spPr>
        <p:txBody>
          <a:bodyPr wrap="square" rtlCol="0">
            <a:spAutoFit/>
          </a:bodyPr>
          <a:lstStyle/>
          <a:p>
            <a:pPr algn="r" rtl="1"/>
            <a:r>
              <a:rPr lang="fa-IR" dirty="0"/>
              <a:t>در مرحله بعد روی 95 درصد دیتا که مقدار کمتر از 10 هزار دارند  زووم خواهیم کرد تا ببینیم شدت این پخش شدگی چقدر است.</a:t>
            </a:r>
            <a:endParaRPr lang="en-US" dirty="0"/>
          </a:p>
        </p:txBody>
      </p:sp>
    </p:spTree>
    <p:extLst>
      <p:ext uri="{BB962C8B-B14F-4D97-AF65-F5344CB8AC3E}">
        <p14:creationId xmlns:p14="http://schemas.microsoft.com/office/powerpoint/2010/main" val="253324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837081-0C66-AD63-2C3F-4E8B4536E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37" y="1806924"/>
            <a:ext cx="4649359" cy="3627609"/>
          </a:xfrm>
          <a:prstGeom prst="rect">
            <a:avLst/>
          </a:prstGeom>
        </p:spPr>
      </p:pic>
      <p:sp>
        <p:nvSpPr>
          <p:cNvPr id="4" name="TextBox 3">
            <a:extLst>
              <a:ext uri="{FF2B5EF4-FFF2-40B4-BE49-F238E27FC236}">
                <a16:creationId xmlns:a16="http://schemas.microsoft.com/office/drawing/2014/main" id="{91241EB9-B48D-C5F2-9727-1BBE044BAEC0}"/>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EEB4916-3D0D-9BAB-F7A4-649FC6993B13}"/>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sp>
        <p:nvSpPr>
          <p:cNvPr id="6" name="TextBox 5">
            <a:extLst>
              <a:ext uri="{FF2B5EF4-FFF2-40B4-BE49-F238E27FC236}">
                <a16:creationId xmlns:a16="http://schemas.microsoft.com/office/drawing/2014/main" id="{42D048A2-CA46-698B-5C83-E840DC080FB7}"/>
              </a:ext>
            </a:extLst>
          </p:cNvPr>
          <p:cNvSpPr txBox="1"/>
          <p:nvPr/>
        </p:nvSpPr>
        <p:spPr>
          <a:xfrm>
            <a:off x="5638800" y="2743565"/>
            <a:ext cx="4552335" cy="1754326"/>
          </a:xfrm>
          <a:prstGeom prst="rect">
            <a:avLst/>
          </a:prstGeom>
          <a:noFill/>
        </p:spPr>
        <p:txBody>
          <a:bodyPr wrap="square" rtlCol="0">
            <a:spAutoFit/>
          </a:bodyPr>
          <a:lstStyle/>
          <a:p>
            <a:pPr algn="r" rtl="1"/>
            <a:r>
              <a:rPr lang="fa-IR" dirty="0"/>
              <a:t>با مشاهده این هیستوگرام میبینیم که بیش از 77 درصد از 95 درصد مذکور در بازه زمانی کمتر از 40 واحد زمانی وجود دارند. حال میتوانیم ببینیم که پخش شوندگی دیتا چقدر زیاد است. پس نتیجه میگیریم که عامل اصلی اختلاف زیاد میانه و میانگین پخش شدگی زیاد دیتا یا همان وجود دیتا پرت است.</a:t>
            </a:r>
            <a:endParaRPr lang="en-US" dirty="0"/>
          </a:p>
        </p:txBody>
      </p:sp>
    </p:spTree>
    <p:extLst>
      <p:ext uri="{BB962C8B-B14F-4D97-AF65-F5344CB8AC3E}">
        <p14:creationId xmlns:p14="http://schemas.microsoft.com/office/powerpoint/2010/main" val="239715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9DB79-42DE-4170-305F-4BBF16D16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82" y="1694685"/>
            <a:ext cx="4963218" cy="4353533"/>
          </a:xfrm>
          <a:prstGeom prst="rect">
            <a:avLst/>
          </a:prstGeom>
        </p:spPr>
      </p:pic>
      <p:sp>
        <p:nvSpPr>
          <p:cNvPr id="4" name="TextBox 3">
            <a:extLst>
              <a:ext uri="{FF2B5EF4-FFF2-40B4-BE49-F238E27FC236}">
                <a16:creationId xmlns:a16="http://schemas.microsoft.com/office/drawing/2014/main" id="{20CF90E4-178C-029A-CCA5-192228F2FDB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B514B87-DAE5-224E-DACD-80FFBCCDF3BE}"/>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sp>
        <p:nvSpPr>
          <p:cNvPr id="6" name="TextBox 5">
            <a:extLst>
              <a:ext uri="{FF2B5EF4-FFF2-40B4-BE49-F238E27FC236}">
                <a16:creationId xmlns:a16="http://schemas.microsoft.com/office/drawing/2014/main" id="{9DBF42B7-7C2A-9602-8081-B79A8AAE9A06}"/>
              </a:ext>
            </a:extLst>
          </p:cNvPr>
          <p:cNvSpPr txBox="1"/>
          <p:nvPr/>
        </p:nvSpPr>
        <p:spPr>
          <a:xfrm>
            <a:off x="6282813" y="3108799"/>
            <a:ext cx="3967316" cy="923330"/>
          </a:xfrm>
          <a:prstGeom prst="rect">
            <a:avLst/>
          </a:prstGeom>
          <a:noFill/>
        </p:spPr>
        <p:txBody>
          <a:bodyPr wrap="square" rtlCol="0">
            <a:spAutoFit/>
          </a:bodyPr>
          <a:lstStyle/>
          <a:p>
            <a:pPr algn="r" rtl="1"/>
            <a:r>
              <a:rPr lang="fa-IR" dirty="0"/>
              <a:t>گواه این ادعا نمودار </a:t>
            </a:r>
            <a:r>
              <a:rPr lang="en-US" dirty="0"/>
              <a:t>Box Plot</a:t>
            </a:r>
            <a:r>
              <a:rPr lang="fa-IR" dirty="0"/>
              <a:t> این فیچر است که حد بالا با میانگین و داده های پرت بسیار فاصله دارند.</a:t>
            </a:r>
            <a:endParaRPr lang="en-US" dirty="0"/>
          </a:p>
        </p:txBody>
      </p:sp>
    </p:spTree>
    <p:extLst>
      <p:ext uri="{BB962C8B-B14F-4D97-AF65-F5344CB8AC3E}">
        <p14:creationId xmlns:p14="http://schemas.microsoft.com/office/powerpoint/2010/main" val="108177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1A90E-82D1-00E4-8A5D-D9C1508E6B5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365CE6-1A57-7B29-2273-02B3256496C6}"/>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pic>
        <p:nvPicPr>
          <p:cNvPr id="5" name="Picture 4">
            <a:extLst>
              <a:ext uri="{FF2B5EF4-FFF2-40B4-BE49-F238E27FC236}">
                <a16:creationId xmlns:a16="http://schemas.microsoft.com/office/drawing/2014/main" id="{F9CAB2CF-90B7-400E-35A3-B7BF7A6F2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45" y="1705129"/>
            <a:ext cx="4810483" cy="4184212"/>
          </a:xfrm>
          <a:prstGeom prst="rect">
            <a:avLst/>
          </a:prstGeom>
        </p:spPr>
      </p:pic>
      <p:sp>
        <p:nvSpPr>
          <p:cNvPr id="6" name="TextBox 5">
            <a:extLst>
              <a:ext uri="{FF2B5EF4-FFF2-40B4-BE49-F238E27FC236}">
                <a16:creationId xmlns:a16="http://schemas.microsoft.com/office/drawing/2014/main" id="{A2F6E2A6-40C0-A9B9-F94F-743B03EB6102}"/>
              </a:ext>
            </a:extLst>
          </p:cNvPr>
          <p:cNvSpPr txBox="1"/>
          <p:nvPr/>
        </p:nvSpPr>
        <p:spPr>
          <a:xfrm>
            <a:off x="6096000" y="2967335"/>
            <a:ext cx="4129548" cy="923330"/>
          </a:xfrm>
          <a:prstGeom prst="rect">
            <a:avLst/>
          </a:prstGeom>
          <a:noFill/>
        </p:spPr>
        <p:txBody>
          <a:bodyPr wrap="square" rtlCol="0">
            <a:spAutoFit/>
          </a:bodyPr>
          <a:lstStyle/>
          <a:p>
            <a:pPr algn="r" rtl="1"/>
            <a:r>
              <a:rPr lang="fa-IR" dirty="0"/>
              <a:t>برای بهتر نشان دادن نمودار جعبه ای از یک سمپلینگ 20 تایی استفاده میکنیم تا بهتر این نمودار را بررسی کنیم.</a:t>
            </a:r>
            <a:endParaRPr lang="en-US" dirty="0"/>
          </a:p>
        </p:txBody>
      </p:sp>
    </p:spTree>
    <p:extLst>
      <p:ext uri="{BB962C8B-B14F-4D97-AF65-F5344CB8AC3E}">
        <p14:creationId xmlns:p14="http://schemas.microsoft.com/office/powerpoint/2010/main" val="369065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7C92E-52FE-D507-C6A3-86995F41DF4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DAD044-4555-AA6A-94F3-2CBBEF155CA2}"/>
              </a:ext>
            </a:extLst>
          </p:cNvPr>
          <p:cNvSpPr txBox="1"/>
          <p:nvPr/>
        </p:nvSpPr>
        <p:spPr>
          <a:xfrm>
            <a:off x="409268" y="968659"/>
            <a:ext cx="2626749" cy="400110"/>
          </a:xfrm>
          <a:prstGeom prst="rect">
            <a:avLst/>
          </a:prstGeom>
          <a:noFill/>
        </p:spPr>
        <p:txBody>
          <a:bodyPr wrap="square">
            <a:spAutoFit/>
          </a:bodyPr>
          <a:lstStyle/>
          <a:p>
            <a:r>
              <a:rPr lang="en-US" sz="2000" b="1" dirty="0"/>
              <a:t>Interview Duration</a:t>
            </a:r>
            <a:r>
              <a:rPr lang="fa-IR" sz="2000" b="1" dirty="0"/>
              <a:t> </a:t>
            </a:r>
            <a:endParaRPr lang="en-US" sz="2000" b="1" dirty="0"/>
          </a:p>
        </p:txBody>
      </p:sp>
      <p:pic>
        <p:nvPicPr>
          <p:cNvPr id="5" name="Picture 4">
            <a:extLst>
              <a:ext uri="{FF2B5EF4-FFF2-40B4-BE49-F238E27FC236}">
                <a16:creationId xmlns:a16="http://schemas.microsoft.com/office/drawing/2014/main" id="{CBD14754-EA6B-BF38-3F16-461608C9C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72" y="1770280"/>
            <a:ext cx="9535856" cy="2019582"/>
          </a:xfrm>
          <a:prstGeom prst="rect">
            <a:avLst/>
          </a:prstGeom>
        </p:spPr>
      </p:pic>
      <p:sp>
        <p:nvSpPr>
          <p:cNvPr id="6" name="TextBox 5">
            <a:extLst>
              <a:ext uri="{FF2B5EF4-FFF2-40B4-BE49-F238E27FC236}">
                <a16:creationId xmlns:a16="http://schemas.microsoft.com/office/drawing/2014/main" id="{7B1A2EE8-04F5-1B8B-CF83-3904A989C9D4}"/>
              </a:ext>
            </a:extLst>
          </p:cNvPr>
          <p:cNvSpPr txBox="1"/>
          <p:nvPr/>
        </p:nvSpPr>
        <p:spPr>
          <a:xfrm>
            <a:off x="1504334" y="4262284"/>
            <a:ext cx="9026013" cy="1785104"/>
          </a:xfrm>
          <a:prstGeom prst="rect">
            <a:avLst/>
          </a:prstGeom>
          <a:noFill/>
        </p:spPr>
        <p:txBody>
          <a:bodyPr wrap="square" rtlCol="0">
            <a:spAutoFit/>
          </a:bodyPr>
          <a:lstStyle/>
          <a:p>
            <a:pPr algn="r" rtl="1"/>
            <a:r>
              <a:rPr lang="fa-IR" sz="2000" b="1" dirty="0"/>
              <a:t>در انتها رویکرد من برای کنترل این حجم از دیتا پرت به شرح زیر خواهد بود:</a:t>
            </a:r>
          </a:p>
          <a:p>
            <a:pPr algn="r" rtl="1"/>
            <a:r>
              <a:rPr lang="ar-SA" dirty="0"/>
              <a:t>1) حذف مقادیر پرت از مجموعه داده: از آنجایی که درص</a:t>
            </a:r>
            <a:r>
              <a:rPr lang="fa-IR" dirty="0"/>
              <a:t>د داده</a:t>
            </a:r>
            <a:r>
              <a:rPr lang="ar-SA" dirty="0"/>
              <a:t> پرت ها نسبتاً کم است، می توانیم آنها را از مجموعه داده حذف کنیم.</a:t>
            </a:r>
          </a:p>
          <a:p>
            <a:pPr algn="r" rtl="1"/>
            <a:r>
              <a:rPr lang="ar-SA" dirty="0"/>
              <a:t>2) نگاشت نقاط پرت به میانه یا میانگین نمونه: گزینه خوبی نیست زیرا میانه و میانگین بسیار </a:t>
            </a:r>
            <a:r>
              <a:rPr lang="fa-IR" dirty="0"/>
              <a:t>فاصله دارند.</a:t>
            </a:r>
            <a:endParaRPr lang="ar-SA" dirty="0"/>
          </a:p>
          <a:p>
            <a:pPr algn="r" rtl="1"/>
            <a:r>
              <a:rPr lang="ar-SA" dirty="0"/>
              <a:t>3) نگاشت نقاط پرت به یک مقدار خاص به طوری که تاثیر آنها کاهش یابد.</a:t>
            </a:r>
          </a:p>
          <a:p>
            <a:pPr algn="r" rtl="1"/>
            <a:r>
              <a:rPr lang="ar-SA" dirty="0"/>
              <a:t>4) انتقال داده ها: استفاده از</a:t>
            </a:r>
            <a:r>
              <a:rPr lang="en-US" dirty="0"/>
              <a:t>LOG</a:t>
            </a:r>
            <a:r>
              <a:rPr lang="fa-IR" dirty="0"/>
              <a:t> </a:t>
            </a:r>
            <a:r>
              <a:rPr lang="en-US" dirty="0"/>
              <a:t> </a:t>
            </a:r>
            <a:r>
              <a:rPr lang="ar-SA" dirty="0"/>
              <a:t>یا توابع مشابه که تاثیر نقاط پرت را کاهش می دهد.</a:t>
            </a:r>
            <a:endParaRPr lang="en-US" dirty="0"/>
          </a:p>
        </p:txBody>
      </p:sp>
    </p:spTree>
    <p:extLst>
      <p:ext uri="{BB962C8B-B14F-4D97-AF65-F5344CB8AC3E}">
        <p14:creationId xmlns:p14="http://schemas.microsoft.com/office/powerpoint/2010/main" val="75028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B1956-106C-228A-F11E-7DCC8C168604}"/>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56AB316-442A-59BA-1E0D-6BCA02F8EA50}"/>
              </a:ext>
            </a:extLst>
          </p:cNvPr>
          <p:cNvSpPr txBox="1"/>
          <p:nvPr/>
        </p:nvSpPr>
        <p:spPr>
          <a:xfrm>
            <a:off x="409268" y="968659"/>
            <a:ext cx="2626749" cy="400110"/>
          </a:xfrm>
          <a:prstGeom prst="rect">
            <a:avLst/>
          </a:prstGeom>
          <a:noFill/>
        </p:spPr>
        <p:txBody>
          <a:bodyPr wrap="square">
            <a:spAutoFit/>
          </a:bodyPr>
          <a:lstStyle/>
          <a:p>
            <a:r>
              <a:rPr lang="en-US" sz="2000" b="1" dirty="0"/>
              <a:t>Degree</a:t>
            </a:r>
          </a:p>
        </p:txBody>
      </p:sp>
      <p:pic>
        <p:nvPicPr>
          <p:cNvPr id="5" name="Picture 4">
            <a:extLst>
              <a:ext uri="{FF2B5EF4-FFF2-40B4-BE49-F238E27FC236}">
                <a16:creationId xmlns:a16="http://schemas.microsoft.com/office/drawing/2014/main" id="{D5CD92BA-8ADD-9778-5330-DDF772663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550" y="1573914"/>
            <a:ext cx="3562847" cy="4315427"/>
          </a:xfrm>
          <a:prstGeom prst="rect">
            <a:avLst/>
          </a:prstGeom>
        </p:spPr>
      </p:pic>
      <p:sp>
        <p:nvSpPr>
          <p:cNvPr id="6" name="TextBox 5">
            <a:extLst>
              <a:ext uri="{FF2B5EF4-FFF2-40B4-BE49-F238E27FC236}">
                <a16:creationId xmlns:a16="http://schemas.microsoft.com/office/drawing/2014/main" id="{C5A5A2BC-10CF-44D6-6103-41F48360D94C}"/>
              </a:ext>
            </a:extLst>
          </p:cNvPr>
          <p:cNvSpPr txBox="1"/>
          <p:nvPr/>
        </p:nvSpPr>
        <p:spPr>
          <a:xfrm>
            <a:off x="6364605" y="3085296"/>
            <a:ext cx="3231682" cy="646331"/>
          </a:xfrm>
          <a:prstGeom prst="rect">
            <a:avLst/>
          </a:prstGeom>
          <a:noFill/>
        </p:spPr>
        <p:txBody>
          <a:bodyPr wrap="square" rtlCol="0">
            <a:spAutoFit/>
          </a:bodyPr>
          <a:lstStyle/>
          <a:p>
            <a:pPr algn="r" rtl="1"/>
            <a:r>
              <a:rPr lang="fa-IR" dirty="0"/>
              <a:t>ویژگی مورد بررسی بعدی مدرک دانشگاهی مصاحبه شوندگان است.</a:t>
            </a:r>
            <a:endParaRPr lang="en-US" dirty="0"/>
          </a:p>
        </p:txBody>
      </p:sp>
    </p:spTree>
    <p:extLst>
      <p:ext uri="{BB962C8B-B14F-4D97-AF65-F5344CB8AC3E}">
        <p14:creationId xmlns:p14="http://schemas.microsoft.com/office/powerpoint/2010/main" val="752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26D59-35EA-3A19-0E65-FDB23D43F530}"/>
              </a:ext>
            </a:extLst>
          </p:cNvPr>
          <p:cNvSpPr txBox="1"/>
          <p:nvPr/>
        </p:nvSpPr>
        <p:spPr>
          <a:xfrm>
            <a:off x="929148" y="343540"/>
            <a:ext cx="8701549" cy="5616922"/>
          </a:xfrm>
          <a:prstGeom prst="rect">
            <a:avLst/>
          </a:prstGeom>
          <a:noFill/>
        </p:spPr>
        <p:txBody>
          <a:bodyPr wrap="square" rtlCol="0">
            <a:spAutoFit/>
          </a:bodyPr>
          <a:lstStyle/>
          <a:p>
            <a:pPr algn="r" rtl="1"/>
            <a:r>
              <a:rPr lang="fa-IR" sz="3500" b="1" dirty="0"/>
              <a:t>فهرست مطالب</a:t>
            </a:r>
          </a:p>
          <a:p>
            <a:pPr algn="r" rtl="1"/>
            <a:endParaRPr lang="fa-IR" dirty="0"/>
          </a:p>
          <a:p>
            <a:pPr algn="r" rtl="1"/>
            <a:r>
              <a:rPr lang="fa-IR" dirty="0"/>
              <a:t> - مقدمه</a:t>
            </a:r>
          </a:p>
          <a:p>
            <a:pPr algn="r" rtl="1"/>
            <a:endParaRPr lang="fa-IR" dirty="0"/>
          </a:p>
          <a:p>
            <a:pPr algn="r" rtl="1"/>
            <a:r>
              <a:rPr lang="fa-IR" dirty="0"/>
              <a:t>1- معرفی کتابخانه ها و لود کردن دیتاست</a:t>
            </a:r>
          </a:p>
          <a:p>
            <a:pPr algn="r" rtl="1"/>
            <a:endParaRPr lang="fa-IR" dirty="0"/>
          </a:p>
          <a:p>
            <a:pPr algn="r" rtl="1"/>
            <a:r>
              <a:rPr lang="fa-IR" dirty="0"/>
              <a:t>2- بدست آوردن اطلاعات اولیه از دیتاست و پاکسازی دیتاست</a:t>
            </a:r>
          </a:p>
          <a:p>
            <a:pPr algn="r" rtl="1"/>
            <a:endParaRPr lang="fa-IR" dirty="0"/>
          </a:p>
          <a:p>
            <a:pPr algn="r" rtl="1"/>
            <a:r>
              <a:rPr lang="fa-IR" dirty="0"/>
              <a:t>3- تحلیل اکتشافی فیچر ها(ویژگی ها)</a:t>
            </a:r>
          </a:p>
          <a:p>
            <a:pPr algn="r" rtl="1"/>
            <a:endParaRPr lang="fa-IR" dirty="0"/>
          </a:p>
          <a:p>
            <a:pPr algn="r" rtl="1"/>
            <a:r>
              <a:rPr lang="fa-IR" dirty="0"/>
              <a:t>4- استفاده از دو الگوریتم کاهش ابعاد(</a:t>
            </a:r>
            <a:r>
              <a:rPr lang="en-US" dirty="0"/>
              <a:t>PCA, T-SNE</a:t>
            </a:r>
            <a:r>
              <a:rPr lang="fa-IR" dirty="0"/>
              <a:t>)</a:t>
            </a:r>
          </a:p>
          <a:p>
            <a:pPr algn="r" rtl="1"/>
            <a:endParaRPr lang="fa-IR" dirty="0"/>
          </a:p>
          <a:p>
            <a:pPr algn="r" rtl="1"/>
            <a:r>
              <a:rPr lang="fa-IR" dirty="0"/>
              <a:t>5- بدست آئردن همبستگی(</a:t>
            </a:r>
            <a:r>
              <a:rPr lang="en-US" dirty="0"/>
              <a:t>Correlation</a:t>
            </a:r>
            <a:r>
              <a:rPr lang="fa-IR" dirty="0"/>
              <a:t>) میان ویژگی های انتخاب شده</a:t>
            </a:r>
          </a:p>
          <a:p>
            <a:pPr algn="r" rtl="1"/>
            <a:endParaRPr lang="fa-IR" dirty="0"/>
          </a:p>
          <a:p>
            <a:pPr algn="r" rtl="1"/>
            <a:r>
              <a:rPr lang="fa-IR" dirty="0"/>
              <a:t>6- بررسی میزان ساعت مطالعه براساس منطقه زندگی</a:t>
            </a:r>
          </a:p>
          <a:p>
            <a:pPr algn="r" rtl="1"/>
            <a:endParaRPr lang="fa-IR" dirty="0"/>
          </a:p>
          <a:p>
            <a:pPr algn="r" rtl="1"/>
            <a:r>
              <a:rPr lang="fa-IR" dirty="0"/>
              <a:t>7- رایج ترین دلایل برای تحصیل در خارج ار کشور</a:t>
            </a:r>
          </a:p>
          <a:p>
            <a:pPr algn="r" rtl="1"/>
            <a:endParaRPr lang="fa-IR" dirty="0"/>
          </a:p>
          <a:p>
            <a:pPr algn="r" rtl="1"/>
            <a:r>
              <a:rPr lang="fa-IR" dirty="0"/>
              <a:t>8- مطرح کردن ایده جدید برای افزودن ویژگی های جدید.</a:t>
            </a:r>
            <a:endParaRPr lang="en-US" dirty="0"/>
          </a:p>
        </p:txBody>
      </p:sp>
    </p:spTree>
    <p:extLst>
      <p:ext uri="{BB962C8B-B14F-4D97-AF65-F5344CB8AC3E}">
        <p14:creationId xmlns:p14="http://schemas.microsoft.com/office/powerpoint/2010/main" val="101757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16B3E-88D7-0506-6DFC-B9269FCA6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37" y="2797160"/>
            <a:ext cx="5744377" cy="1676634"/>
          </a:xfrm>
          <a:prstGeom prst="rect">
            <a:avLst/>
          </a:prstGeom>
        </p:spPr>
      </p:pic>
      <p:sp>
        <p:nvSpPr>
          <p:cNvPr id="4" name="TextBox 3">
            <a:extLst>
              <a:ext uri="{FF2B5EF4-FFF2-40B4-BE49-F238E27FC236}">
                <a16:creationId xmlns:a16="http://schemas.microsoft.com/office/drawing/2014/main" id="{25892ABE-31E6-AD35-B3B0-BD18F734EC7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62E3F7F-1B89-2488-8CD3-7597F791E955}"/>
              </a:ext>
            </a:extLst>
          </p:cNvPr>
          <p:cNvSpPr txBox="1"/>
          <p:nvPr/>
        </p:nvSpPr>
        <p:spPr>
          <a:xfrm>
            <a:off x="409268" y="968659"/>
            <a:ext cx="2626749" cy="400110"/>
          </a:xfrm>
          <a:prstGeom prst="rect">
            <a:avLst/>
          </a:prstGeom>
          <a:noFill/>
        </p:spPr>
        <p:txBody>
          <a:bodyPr wrap="square">
            <a:spAutoFit/>
          </a:bodyPr>
          <a:lstStyle/>
          <a:p>
            <a:r>
              <a:rPr lang="en-US" sz="2000" b="1" dirty="0"/>
              <a:t>Degree</a:t>
            </a:r>
          </a:p>
        </p:txBody>
      </p:sp>
      <p:sp>
        <p:nvSpPr>
          <p:cNvPr id="6" name="TextBox 5">
            <a:extLst>
              <a:ext uri="{FF2B5EF4-FFF2-40B4-BE49-F238E27FC236}">
                <a16:creationId xmlns:a16="http://schemas.microsoft.com/office/drawing/2014/main" id="{0B9ED279-D57C-EF4E-259C-19BB6A5D49A7}"/>
              </a:ext>
            </a:extLst>
          </p:cNvPr>
          <p:cNvSpPr txBox="1"/>
          <p:nvPr/>
        </p:nvSpPr>
        <p:spPr>
          <a:xfrm>
            <a:off x="7418439" y="3185030"/>
            <a:ext cx="3023419" cy="369332"/>
          </a:xfrm>
          <a:prstGeom prst="rect">
            <a:avLst/>
          </a:prstGeom>
          <a:noFill/>
        </p:spPr>
        <p:txBody>
          <a:bodyPr wrap="square" rtlCol="0">
            <a:spAutoFit/>
          </a:bodyPr>
          <a:lstStyle/>
          <a:p>
            <a:pPr algn="r" rtl="1"/>
            <a:r>
              <a:rPr lang="fa-IR" dirty="0"/>
              <a:t>این ویژگی فاقد داده ی گم شده است</a:t>
            </a:r>
            <a:endParaRPr lang="en-US" dirty="0"/>
          </a:p>
        </p:txBody>
      </p:sp>
    </p:spTree>
    <p:extLst>
      <p:ext uri="{BB962C8B-B14F-4D97-AF65-F5344CB8AC3E}">
        <p14:creationId xmlns:p14="http://schemas.microsoft.com/office/powerpoint/2010/main" val="9818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17F60-C6BF-2E10-0D87-F19A679D0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66" y="1548984"/>
            <a:ext cx="5635101" cy="3159654"/>
          </a:xfrm>
          <a:prstGeom prst="rect">
            <a:avLst/>
          </a:prstGeom>
        </p:spPr>
      </p:pic>
      <p:sp>
        <p:nvSpPr>
          <p:cNvPr id="4" name="TextBox 3">
            <a:extLst>
              <a:ext uri="{FF2B5EF4-FFF2-40B4-BE49-F238E27FC236}">
                <a16:creationId xmlns:a16="http://schemas.microsoft.com/office/drawing/2014/main" id="{F9378027-6062-EB35-6114-CB49BA342193}"/>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02238EE-935B-DFD2-0BAA-4F2F7D1716B3}"/>
              </a:ext>
            </a:extLst>
          </p:cNvPr>
          <p:cNvSpPr txBox="1"/>
          <p:nvPr/>
        </p:nvSpPr>
        <p:spPr>
          <a:xfrm>
            <a:off x="409268" y="968659"/>
            <a:ext cx="2626749" cy="400110"/>
          </a:xfrm>
          <a:prstGeom prst="rect">
            <a:avLst/>
          </a:prstGeom>
          <a:noFill/>
        </p:spPr>
        <p:txBody>
          <a:bodyPr wrap="square">
            <a:spAutoFit/>
          </a:bodyPr>
          <a:lstStyle/>
          <a:p>
            <a:r>
              <a:rPr lang="en-US" sz="2000" b="1" dirty="0"/>
              <a:t>Degree</a:t>
            </a:r>
          </a:p>
        </p:txBody>
      </p:sp>
      <p:pic>
        <p:nvPicPr>
          <p:cNvPr id="7" name="Picture 6">
            <a:extLst>
              <a:ext uri="{FF2B5EF4-FFF2-40B4-BE49-F238E27FC236}">
                <a16:creationId xmlns:a16="http://schemas.microsoft.com/office/drawing/2014/main" id="{FE3AF7C4-CE97-4AB0-FCCB-9BE1D351B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183" y="1548984"/>
            <a:ext cx="6005351" cy="3159654"/>
          </a:xfrm>
          <a:prstGeom prst="rect">
            <a:avLst/>
          </a:prstGeom>
        </p:spPr>
      </p:pic>
      <p:sp>
        <p:nvSpPr>
          <p:cNvPr id="8" name="TextBox 7">
            <a:extLst>
              <a:ext uri="{FF2B5EF4-FFF2-40B4-BE49-F238E27FC236}">
                <a16:creationId xmlns:a16="http://schemas.microsoft.com/office/drawing/2014/main" id="{A5199464-7CEE-7585-EBDB-D309DB40ECC9}"/>
              </a:ext>
            </a:extLst>
          </p:cNvPr>
          <p:cNvSpPr txBox="1"/>
          <p:nvPr/>
        </p:nvSpPr>
        <p:spPr>
          <a:xfrm>
            <a:off x="1258529" y="5029200"/>
            <a:ext cx="9674942" cy="369332"/>
          </a:xfrm>
          <a:prstGeom prst="rect">
            <a:avLst/>
          </a:prstGeom>
          <a:noFill/>
        </p:spPr>
        <p:txBody>
          <a:bodyPr wrap="square" rtlCol="0">
            <a:spAutoFit/>
          </a:bodyPr>
          <a:lstStyle/>
          <a:p>
            <a:pPr algn="r" rtl="1"/>
            <a:r>
              <a:rPr lang="fa-IR" dirty="0"/>
              <a:t>حدود 6500 نفر یعنی 96.7 درصد از افراد دارای مدرک دکترا(یک مدرک) هستند و مابقی دارای دو مدرک هستند.</a:t>
            </a:r>
            <a:endParaRPr lang="en-US" dirty="0"/>
          </a:p>
        </p:txBody>
      </p:sp>
    </p:spTree>
    <p:extLst>
      <p:ext uri="{BB962C8B-B14F-4D97-AF65-F5344CB8AC3E}">
        <p14:creationId xmlns:p14="http://schemas.microsoft.com/office/powerpoint/2010/main" val="262193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8CBFD-AEAF-AB29-A8A4-E40E1E11F34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AAB5A70-4892-6980-114D-B70A073553C7}"/>
              </a:ext>
            </a:extLst>
          </p:cNvPr>
          <p:cNvSpPr txBox="1"/>
          <p:nvPr/>
        </p:nvSpPr>
        <p:spPr>
          <a:xfrm>
            <a:off x="409268" y="968659"/>
            <a:ext cx="2626749" cy="400110"/>
          </a:xfrm>
          <a:prstGeom prst="rect">
            <a:avLst/>
          </a:prstGeom>
          <a:noFill/>
        </p:spPr>
        <p:txBody>
          <a:bodyPr wrap="square">
            <a:spAutoFit/>
          </a:bodyPr>
          <a:lstStyle/>
          <a:p>
            <a:r>
              <a:rPr lang="en-US" sz="2000" b="1" dirty="0"/>
              <a:t>Degree</a:t>
            </a:r>
          </a:p>
        </p:txBody>
      </p:sp>
      <p:sp>
        <p:nvSpPr>
          <p:cNvPr id="4" name="TextBox 3">
            <a:extLst>
              <a:ext uri="{FF2B5EF4-FFF2-40B4-BE49-F238E27FC236}">
                <a16:creationId xmlns:a16="http://schemas.microsoft.com/office/drawing/2014/main" id="{976D4D5F-FB32-1392-2948-99935F9B1C9C}"/>
              </a:ext>
            </a:extLst>
          </p:cNvPr>
          <p:cNvSpPr txBox="1"/>
          <p:nvPr/>
        </p:nvSpPr>
        <p:spPr>
          <a:xfrm>
            <a:off x="1722642" y="2690336"/>
            <a:ext cx="8067368" cy="1477328"/>
          </a:xfrm>
          <a:prstGeom prst="rect">
            <a:avLst/>
          </a:prstGeom>
          <a:noFill/>
        </p:spPr>
        <p:txBody>
          <a:bodyPr wrap="square" rtlCol="0">
            <a:spAutoFit/>
          </a:bodyPr>
          <a:lstStyle/>
          <a:p>
            <a:pPr algn="r" rtl="1"/>
            <a:r>
              <a:rPr lang="fa-IR" dirty="0"/>
              <a:t>در نمودار قبلی چیزی نظر من را به خودش جلب کرد و آن هم تعداد افرادی که یک مدرک دارند که 6500 نفر بودند. این تعداد برابر تعداد افرادی است که در فیچر قبلی بازه زمانیشان کمتر از 10 هزار طول کشیده بود. حال این سوال برای من مطرح شده است که آیا کسانی که دو مدرک دارند باعث وجود داشتن داده پرت در فیچر </a:t>
            </a:r>
            <a:r>
              <a:rPr lang="en-US" dirty="0"/>
              <a:t>Interview Duration</a:t>
            </a:r>
            <a:r>
              <a:rPr lang="fa-IR" dirty="0"/>
              <a:t> هستند یا خیر. در این بخش به یافتن پاسخ این سوال میپردازیم.</a:t>
            </a:r>
            <a:endParaRPr lang="en-US" dirty="0"/>
          </a:p>
        </p:txBody>
      </p:sp>
    </p:spTree>
    <p:extLst>
      <p:ext uri="{BB962C8B-B14F-4D97-AF65-F5344CB8AC3E}">
        <p14:creationId xmlns:p14="http://schemas.microsoft.com/office/powerpoint/2010/main" val="21612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A128E-1187-38B7-9473-235BDBF81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45" y="1916862"/>
            <a:ext cx="5048955" cy="3972479"/>
          </a:xfrm>
          <a:prstGeom prst="rect">
            <a:avLst/>
          </a:prstGeom>
        </p:spPr>
      </p:pic>
      <p:sp>
        <p:nvSpPr>
          <p:cNvPr id="4" name="TextBox 3">
            <a:extLst>
              <a:ext uri="{FF2B5EF4-FFF2-40B4-BE49-F238E27FC236}">
                <a16:creationId xmlns:a16="http://schemas.microsoft.com/office/drawing/2014/main" id="{32DBF9C2-B969-3A97-2FB7-310D2077FED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513C2C0-920E-6B4A-4E67-413FBCAD2210}"/>
              </a:ext>
            </a:extLst>
          </p:cNvPr>
          <p:cNvSpPr txBox="1"/>
          <p:nvPr/>
        </p:nvSpPr>
        <p:spPr>
          <a:xfrm>
            <a:off x="409268" y="968659"/>
            <a:ext cx="2626749" cy="400110"/>
          </a:xfrm>
          <a:prstGeom prst="rect">
            <a:avLst/>
          </a:prstGeom>
          <a:noFill/>
        </p:spPr>
        <p:txBody>
          <a:bodyPr wrap="square">
            <a:spAutoFit/>
          </a:bodyPr>
          <a:lstStyle/>
          <a:p>
            <a:r>
              <a:rPr lang="en-US" sz="2000" b="1" dirty="0"/>
              <a:t>Degree</a:t>
            </a:r>
          </a:p>
        </p:txBody>
      </p:sp>
      <p:sp>
        <p:nvSpPr>
          <p:cNvPr id="6" name="TextBox 5">
            <a:extLst>
              <a:ext uri="{FF2B5EF4-FFF2-40B4-BE49-F238E27FC236}">
                <a16:creationId xmlns:a16="http://schemas.microsoft.com/office/drawing/2014/main" id="{2671A046-924A-0DE5-FA1E-CBD98CD53021}"/>
              </a:ext>
            </a:extLst>
          </p:cNvPr>
          <p:cNvSpPr txBox="1"/>
          <p:nvPr/>
        </p:nvSpPr>
        <p:spPr>
          <a:xfrm>
            <a:off x="6096000" y="2794025"/>
            <a:ext cx="4522929" cy="1754326"/>
          </a:xfrm>
          <a:prstGeom prst="rect">
            <a:avLst/>
          </a:prstGeom>
          <a:noFill/>
        </p:spPr>
        <p:txBody>
          <a:bodyPr wrap="square" rtlCol="0">
            <a:spAutoFit/>
          </a:bodyPr>
          <a:lstStyle/>
          <a:p>
            <a:pPr algn="r" rtl="1"/>
            <a:r>
              <a:rPr lang="fa-IR" dirty="0"/>
              <a:t>برای اینکار افراد با دو مدرک را در نظر نمیگیریم و فقط توزیع مربوط به افراد دارای مدرک دکتری را نمایش میدهیم. مشاهده میکنیم که توزیع تغییری نکرده است و درست همانند قبل است. پس نتیجه میگیریم که این گزاره-یعنی افراد دارای دو مدرک تایم مصاحبشان جزء داده پرت است- اشتباه است.</a:t>
            </a:r>
            <a:endParaRPr lang="en-US" dirty="0"/>
          </a:p>
        </p:txBody>
      </p:sp>
    </p:spTree>
    <p:extLst>
      <p:ext uri="{BB962C8B-B14F-4D97-AF65-F5344CB8AC3E}">
        <p14:creationId xmlns:p14="http://schemas.microsoft.com/office/powerpoint/2010/main" val="381616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28C60-2B7D-0CA1-274B-AE90F7359A31}"/>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A79C256-2751-5EA2-1CCB-6D3DC7FD8045}"/>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sp>
        <p:nvSpPr>
          <p:cNvPr id="4" name="TextBox 3">
            <a:extLst>
              <a:ext uri="{FF2B5EF4-FFF2-40B4-BE49-F238E27FC236}">
                <a16:creationId xmlns:a16="http://schemas.microsoft.com/office/drawing/2014/main" id="{62C5992D-D697-D5E8-817D-E4ED0562C4C4}"/>
              </a:ext>
            </a:extLst>
          </p:cNvPr>
          <p:cNvSpPr txBox="1"/>
          <p:nvPr/>
        </p:nvSpPr>
        <p:spPr>
          <a:xfrm>
            <a:off x="5328833" y="2967335"/>
            <a:ext cx="5486650" cy="923330"/>
          </a:xfrm>
          <a:prstGeom prst="rect">
            <a:avLst/>
          </a:prstGeom>
          <a:noFill/>
        </p:spPr>
        <p:txBody>
          <a:bodyPr wrap="square" rtlCol="0">
            <a:spAutoFit/>
          </a:bodyPr>
          <a:lstStyle/>
          <a:p>
            <a:pPr algn="r" rtl="1"/>
            <a:r>
              <a:rPr lang="fa-IR" dirty="0"/>
              <a:t>فیچر بعدی سن یا </a:t>
            </a:r>
            <a:r>
              <a:rPr lang="en-US" dirty="0"/>
              <a:t>Age</a:t>
            </a:r>
            <a:r>
              <a:rPr lang="fa-IR" dirty="0"/>
              <a:t> است. در این فیچز تمام افرادی که گزینه ی </a:t>
            </a:r>
            <a:r>
              <a:rPr lang="en-US" dirty="0"/>
              <a:t>65 or older</a:t>
            </a:r>
            <a:r>
              <a:rPr lang="fa-IR" dirty="0"/>
              <a:t> و </a:t>
            </a:r>
            <a:r>
              <a:rPr lang="en-US" dirty="0"/>
              <a:t>prefer not to say</a:t>
            </a:r>
            <a:r>
              <a:rPr lang="fa-IR" dirty="0"/>
              <a:t> را انتخاب کرده بودند را حذف کردیم زیرا اطلاعات خاصی به ما نمیدادند</a:t>
            </a:r>
            <a:endParaRPr lang="en-US" dirty="0"/>
          </a:p>
        </p:txBody>
      </p:sp>
      <p:pic>
        <p:nvPicPr>
          <p:cNvPr id="6" name="Picture 5">
            <a:extLst>
              <a:ext uri="{FF2B5EF4-FFF2-40B4-BE49-F238E27FC236}">
                <a16:creationId xmlns:a16="http://schemas.microsoft.com/office/drawing/2014/main" id="{04ECBE86-E371-6A69-9F82-2198EAD65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33" y="2233524"/>
            <a:ext cx="4905320" cy="2761427"/>
          </a:xfrm>
          <a:prstGeom prst="rect">
            <a:avLst/>
          </a:prstGeom>
        </p:spPr>
      </p:pic>
      <p:pic>
        <p:nvPicPr>
          <p:cNvPr id="8" name="Picture 7">
            <a:extLst>
              <a:ext uri="{FF2B5EF4-FFF2-40B4-BE49-F238E27FC236}">
                <a16:creationId xmlns:a16="http://schemas.microsoft.com/office/drawing/2014/main" id="{ED9515C8-6B22-04C6-4437-4CDBFD9FF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33" y="5165340"/>
            <a:ext cx="11383964" cy="1448002"/>
          </a:xfrm>
          <a:prstGeom prst="rect">
            <a:avLst/>
          </a:prstGeom>
        </p:spPr>
      </p:pic>
    </p:spTree>
    <p:extLst>
      <p:ext uri="{BB962C8B-B14F-4D97-AF65-F5344CB8AC3E}">
        <p14:creationId xmlns:p14="http://schemas.microsoft.com/office/powerpoint/2010/main" val="53810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FCBB2-304E-3514-09CB-0BE62B676E0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3C2D3B1-EB1A-2B9D-7EF5-8C89218ABC52}"/>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F0E8C5ED-651A-9823-C46C-5F4D80BF7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915" y="2537719"/>
            <a:ext cx="8202170" cy="1133633"/>
          </a:xfrm>
          <a:prstGeom prst="rect">
            <a:avLst/>
          </a:prstGeom>
        </p:spPr>
      </p:pic>
      <p:sp>
        <p:nvSpPr>
          <p:cNvPr id="6" name="TextBox 5">
            <a:extLst>
              <a:ext uri="{FF2B5EF4-FFF2-40B4-BE49-F238E27FC236}">
                <a16:creationId xmlns:a16="http://schemas.microsoft.com/office/drawing/2014/main" id="{5FA31C6B-5CA6-EC97-CBF9-5E31D4B6931E}"/>
              </a:ext>
            </a:extLst>
          </p:cNvPr>
          <p:cNvSpPr txBox="1"/>
          <p:nvPr/>
        </p:nvSpPr>
        <p:spPr>
          <a:xfrm>
            <a:off x="1994915" y="3916008"/>
            <a:ext cx="8088066" cy="369332"/>
          </a:xfrm>
          <a:prstGeom prst="rect">
            <a:avLst/>
          </a:prstGeom>
          <a:noFill/>
        </p:spPr>
        <p:txBody>
          <a:bodyPr wrap="square" rtlCol="0">
            <a:spAutoFit/>
          </a:bodyPr>
          <a:lstStyle/>
          <a:p>
            <a:pPr algn="r" rtl="1"/>
            <a:r>
              <a:rPr lang="fa-IR" dirty="0"/>
              <a:t>انحراف معیار، میانگین و میانه را نمایش میدهیم و میبینیم که میانگین و میانه اختلاف چندانی ندارند.</a:t>
            </a:r>
            <a:endParaRPr lang="en-US" dirty="0"/>
          </a:p>
        </p:txBody>
      </p:sp>
    </p:spTree>
    <p:extLst>
      <p:ext uri="{BB962C8B-B14F-4D97-AF65-F5344CB8AC3E}">
        <p14:creationId xmlns:p14="http://schemas.microsoft.com/office/powerpoint/2010/main" val="422488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F1DBD8-9F95-ED83-47F0-307BF65E2F97}"/>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4A8AA9-2C93-A98F-0701-B80411F6D46F}"/>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27A1BCAA-2362-06E0-34BD-B60DE8E6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6" y="1595466"/>
            <a:ext cx="5058481" cy="3991532"/>
          </a:xfrm>
          <a:prstGeom prst="rect">
            <a:avLst/>
          </a:prstGeom>
        </p:spPr>
      </p:pic>
      <p:sp>
        <p:nvSpPr>
          <p:cNvPr id="6" name="TextBox 5">
            <a:extLst>
              <a:ext uri="{FF2B5EF4-FFF2-40B4-BE49-F238E27FC236}">
                <a16:creationId xmlns:a16="http://schemas.microsoft.com/office/drawing/2014/main" id="{02B6EBA2-69B4-1C2B-01A1-2110D0C0D086}"/>
              </a:ext>
            </a:extLst>
          </p:cNvPr>
          <p:cNvSpPr txBox="1"/>
          <p:nvPr/>
        </p:nvSpPr>
        <p:spPr>
          <a:xfrm>
            <a:off x="2682055" y="5781167"/>
            <a:ext cx="7966279" cy="646331"/>
          </a:xfrm>
          <a:prstGeom prst="rect">
            <a:avLst/>
          </a:prstGeom>
          <a:noFill/>
        </p:spPr>
        <p:txBody>
          <a:bodyPr wrap="square" rtlCol="0">
            <a:spAutoFit/>
          </a:bodyPr>
          <a:lstStyle/>
          <a:p>
            <a:pPr algn="r" rtl="1"/>
            <a:r>
              <a:rPr lang="fa-IR" dirty="0"/>
              <a:t>نمودار توزیع سن.</a:t>
            </a:r>
          </a:p>
          <a:p>
            <a:pPr algn="r" rtl="1"/>
            <a:r>
              <a:rPr lang="fa-IR" dirty="0"/>
              <a:t>مشاهده میشود که 99 درصد افزاد، سن پایین 60 سال را دارند(محاسبات در فایل کد قرار داده شده است).</a:t>
            </a:r>
            <a:endParaRPr lang="en-US" dirty="0"/>
          </a:p>
        </p:txBody>
      </p:sp>
      <p:pic>
        <p:nvPicPr>
          <p:cNvPr id="8" name="Picture 7">
            <a:extLst>
              <a:ext uri="{FF2B5EF4-FFF2-40B4-BE49-F238E27FC236}">
                <a16:creationId xmlns:a16="http://schemas.microsoft.com/office/drawing/2014/main" id="{85970F8D-FC81-3BA2-DFDB-524825CEC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5466"/>
            <a:ext cx="5058481" cy="3991532"/>
          </a:xfrm>
          <a:prstGeom prst="rect">
            <a:avLst/>
          </a:prstGeom>
        </p:spPr>
      </p:pic>
    </p:spTree>
    <p:extLst>
      <p:ext uri="{BB962C8B-B14F-4D97-AF65-F5344CB8AC3E}">
        <p14:creationId xmlns:p14="http://schemas.microsoft.com/office/powerpoint/2010/main" val="154013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815E1-B3E5-3CA8-1457-EF4A5A9EE2B6}"/>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605D2C5-CE67-30DA-2974-76DB0647E137}"/>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89A652D0-37D8-08B7-B4AD-6F36136FE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744" y="1967864"/>
            <a:ext cx="8179136" cy="1940458"/>
          </a:xfrm>
          <a:prstGeom prst="rect">
            <a:avLst/>
          </a:prstGeom>
        </p:spPr>
      </p:pic>
      <p:sp>
        <p:nvSpPr>
          <p:cNvPr id="6" name="TextBox 5">
            <a:extLst>
              <a:ext uri="{FF2B5EF4-FFF2-40B4-BE49-F238E27FC236}">
                <a16:creationId xmlns:a16="http://schemas.microsoft.com/office/drawing/2014/main" id="{A7D75BEF-D4D7-A4CD-ABF1-BE075392E3BB}"/>
              </a:ext>
            </a:extLst>
          </p:cNvPr>
          <p:cNvSpPr txBox="1"/>
          <p:nvPr/>
        </p:nvSpPr>
        <p:spPr>
          <a:xfrm>
            <a:off x="1771744" y="4454013"/>
            <a:ext cx="8345650" cy="1200329"/>
          </a:xfrm>
          <a:prstGeom prst="rect">
            <a:avLst/>
          </a:prstGeom>
          <a:noFill/>
        </p:spPr>
        <p:txBody>
          <a:bodyPr wrap="square" rtlCol="0">
            <a:spAutoFit/>
          </a:bodyPr>
          <a:lstStyle/>
          <a:p>
            <a:pPr algn="r" rtl="1"/>
            <a:r>
              <a:rPr lang="fa-IR" dirty="0"/>
              <a:t>همچنین 27 نفر سن بالای 60</a:t>
            </a:r>
          </a:p>
          <a:p>
            <a:pPr algn="r" rtl="1"/>
            <a:r>
              <a:rPr lang="fa-IR" dirty="0"/>
              <a:t>8 نفر سن بالای 80</a:t>
            </a:r>
          </a:p>
          <a:p>
            <a:pPr algn="r" rtl="1"/>
            <a:r>
              <a:rPr lang="fa-IR" dirty="0"/>
              <a:t>و 6 نفر سن بالای 100 سال دارند.</a:t>
            </a:r>
          </a:p>
          <a:p>
            <a:pPr algn="r" rtl="1"/>
            <a:r>
              <a:rPr lang="fa-IR" dirty="0"/>
              <a:t> اما کدام یک داده پرت هستند؟ مرز بین داده پرت و غیر پرت چه عددی است؟</a:t>
            </a:r>
            <a:endParaRPr lang="en-US" dirty="0"/>
          </a:p>
        </p:txBody>
      </p:sp>
    </p:spTree>
    <p:extLst>
      <p:ext uri="{BB962C8B-B14F-4D97-AF65-F5344CB8AC3E}">
        <p14:creationId xmlns:p14="http://schemas.microsoft.com/office/powerpoint/2010/main" val="285177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B62BE6-6855-321D-876C-A7E0A373B8D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C7D36A-1678-4AE5-6B47-2B1DE4A5AEB4}"/>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661DF304-655B-58D1-0DFD-A08F8D8C1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72" y="1733836"/>
            <a:ext cx="9716856" cy="2505425"/>
          </a:xfrm>
          <a:prstGeom prst="rect">
            <a:avLst/>
          </a:prstGeom>
        </p:spPr>
      </p:pic>
      <p:sp>
        <p:nvSpPr>
          <p:cNvPr id="6" name="TextBox 5">
            <a:extLst>
              <a:ext uri="{FF2B5EF4-FFF2-40B4-BE49-F238E27FC236}">
                <a16:creationId xmlns:a16="http://schemas.microsoft.com/office/drawing/2014/main" id="{F2C4B2C0-C2B2-1E60-15AE-06F9DA54F891}"/>
              </a:ext>
            </a:extLst>
          </p:cNvPr>
          <p:cNvSpPr txBox="1"/>
          <p:nvPr/>
        </p:nvSpPr>
        <p:spPr>
          <a:xfrm>
            <a:off x="1342103" y="4748981"/>
            <a:ext cx="9612325" cy="646331"/>
          </a:xfrm>
          <a:prstGeom prst="rect">
            <a:avLst/>
          </a:prstGeom>
          <a:noFill/>
        </p:spPr>
        <p:txBody>
          <a:bodyPr wrap="square" rtlCol="0">
            <a:spAutoFit/>
          </a:bodyPr>
          <a:lstStyle/>
          <a:p>
            <a:pPr algn="r" rtl="1"/>
            <a:r>
              <a:rPr lang="fa-IR" dirty="0"/>
              <a:t>محاسبات انجام داده شده نشان میدهد که سن 44 به بالا داده پرت محسوب میشود. با این حساب 199 عدد از مصاحبه کنندگاه سنی دارند که نسبت بع سن بقیه افراد پرت هستند.</a:t>
            </a:r>
            <a:endParaRPr lang="en-US" dirty="0"/>
          </a:p>
        </p:txBody>
      </p:sp>
    </p:spTree>
    <p:extLst>
      <p:ext uri="{BB962C8B-B14F-4D97-AF65-F5344CB8AC3E}">
        <p14:creationId xmlns:p14="http://schemas.microsoft.com/office/powerpoint/2010/main" val="298137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6638D-5028-F2CE-54A8-D9955990D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50" y="1732965"/>
            <a:ext cx="4534533" cy="3982006"/>
          </a:xfrm>
          <a:prstGeom prst="rect">
            <a:avLst/>
          </a:prstGeom>
        </p:spPr>
      </p:pic>
      <p:sp>
        <p:nvSpPr>
          <p:cNvPr id="4" name="TextBox 3">
            <a:extLst>
              <a:ext uri="{FF2B5EF4-FFF2-40B4-BE49-F238E27FC236}">
                <a16:creationId xmlns:a16="http://schemas.microsoft.com/office/drawing/2014/main" id="{5ADF63DD-5871-7A3E-7819-75C60F635A43}"/>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B2FACEA-D6DC-46A2-035B-8257069CC0FD}"/>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sp>
        <p:nvSpPr>
          <p:cNvPr id="6" name="TextBox 5">
            <a:extLst>
              <a:ext uri="{FF2B5EF4-FFF2-40B4-BE49-F238E27FC236}">
                <a16:creationId xmlns:a16="http://schemas.microsoft.com/office/drawing/2014/main" id="{2AB2174C-A704-1E92-7689-0582DE271787}"/>
              </a:ext>
            </a:extLst>
          </p:cNvPr>
          <p:cNvSpPr txBox="1"/>
          <p:nvPr/>
        </p:nvSpPr>
        <p:spPr>
          <a:xfrm>
            <a:off x="6096000" y="2955497"/>
            <a:ext cx="4085303" cy="923330"/>
          </a:xfrm>
          <a:prstGeom prst="rect">
            <a:avLst/>
          </a:prstGeom>
          <a:noFill/>
        </p:spPr>
        <p:txBody>
          <a:bodyPr wrap="square" rtlCol="0">
            <a:spAutoFit/>
          </a:bodyPr>
          <a:lstStyle/>
          <a:p>
            <a:pPr algn="r" rtl="1"/>
            <a:r>
              <a:rPr lang="fa-IR" dirty="0"/>
              <a:t>نمودار </a:t>
            </a:r>
            <a:r>
              <a:rPr lang="en-US" dirty="0" err="1"/>
              <a:t>BoxPlot</a:t>
            </a:r>
            <a:r>
              <a:rPr lang="fa-IR" dirty="0"/>
              <a:t> مربوط به سن که درست همانند محاسبات ما سن تقریبا 44 را به عنوان محدوده ی بالا در نظر گرفته است.</a:t>
            </a:r>
            <a:endParaRPr lang="en-US" dirty="0"/>
          </a:p>
        </p:txBody>
      </p:sp>
    </p:spTree>
    <p:extLst>
      <p:ext uri="{BB962C8B-B14F-4D97-AF65-F5344CB8AC3E}">
        <p14:creationId xmlns:p14="http://schemas.microsoft.com/office/powerpoint/2010/main" val="40096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A052EE-2524-6146-AE37-4B51A89693F8}"/>
              </a:ext>
            </a:extLst>
          </p:cNvPr>
          <p:cNvSpPr txBox="1"/>
          <p:nvPr/>
        </p:nvSpPr>
        <p:spPr>
          <a:xfrm>
            <a:off x="2993923" y="397895"/>
            <a:ext cx="5220314" cy="477054"/>
          </a:xfrm>
          <a:prstGeom prst="rect">
            <a:avLst/>
          </a:prstGeom>
          <a:noFill/>
        </p:spPr>
        <p:txBody>
          <a:bodyPr wrap="square">
            <a:spAutoFit/>
          </a:bodyPr>
          <a:lstStyle/>
          <a:p>
            <a:pPr algn="ctr" rtl="1"/>
            <a:r>
              <a:rPr lang="fa-IR" sz="2500" b="1" dirty="0"/>
              <a:t>مقدمه</a:t>
            </a:r>
          </a:p>
        </p:txBody>
      </p:sp>
      <p:sp>
        <p:nvSpPr>
          <p:cNvPr id="3" name="TextBox 2">
            <a:extLst>
              <a:ext uri="{FF2B5EF4-FFF2-40B4-BE49-F238E27FC236}">
                <a16:creationId xmlns:a16="http://schemas.microsoft.com/office/drawing/2014/main" id="{AEBA2227-AB54-7290-9199-61B77AC6F060}"/>
              </a:ext>
            </a:extLst>
          </p:cNvPr>
          <p:cNvSpPr txBox="1"/>
          <p:nvPr/>
        </p:nvSpPr>
        <p:spPr>
          <a:xfrm>
            <a:off x="1784555" y="1918535"/>
            <a:ext cx="6636775" cy="2308324"/>
          </a:xfrm>
          <a:prstGeom prst="rect">
            <a:avLst/>
          </a:prstGeom>
          <a:noFill/>
        </p:spPr>
        <p:txBody>
          <a:bodyPr wrap="square" rtlCol="0">
            <a:spAutoFit/>
          </a:bodyPr>
          <a:lstStyle/>
          <a:p>
            <a:pPr algn="r" rtl="1"/>
            <a:r>
              <a:rPr lang="fa-IR" dirty="0"/>
              <a:t>در این پروژه قصد داریم با فرایند تحلیل اکتشافی داده ها آشنا شویم تا دید دیتا ساینسی به دیتاست ها داشته باشیم. قرار است با استفاده از پایتون و تکنیک های یاد گرفته شده به کشف الگو ها و چرایی ها در این دیتاست بپردازیم. همچنین قرار است با دو الگوریتم کاهش ابعاد هم آشنا شویم.</a:t>
            </a:r>
          </a:p>
          <a:p>
            <a:pPr algn="r" rtl="1"/>
            <a:endParaRPr lang="fa-IR" dirty="0"/>
          </a:p>
          <a:p>
            <a:pPr algn="r" rtl="1"/>
            <a:r>
              <a:rPr lang="fa-IR" dirty="0"/>
              <a:t>برای تحلیل فیچر ها از آنجایی که تعدادشان بسیار زیاد بود. من چند فیچر را گلچین کرده و آنهارا بررسی کردم و همچنین ارتباطشان با سابر فیچر ها را هم بررسی کردن تا حجم خوبی از فیچر ها پوشش داده شود.</a:t>
            </a:r>
            <a:endParaRPr lang="en-US" dirty="0"/>
          </a:p>
        </p:txBody>
      </p:sp>
    </p:spTree>
    <p:extLst>
      <p:ext uri="{BB962C8B-B14F-4D97-AF65-F5344CB8AC3E}">
        <p14:creationId xmlns:p14="http://schemas.microsoft.com/office/powerpoint/2010/main" val="2742038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4723B-A385-A8A8-3F1E-A4648FEBC41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97B8A85-D983-CCAA-9896-74E869B3E0AF}"/>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3CDB3DAC-C0D9-1385-A910-F34D3887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98" y="1791959"/>
            <a:ext cx="5029902" cy="3982006"/>
          </a:xfrm>
          <a:prstGeom prst="rect">
            <a:avLst/>
          </a:prstGeom>
        </p:spPr>
      </p:pic>
      <p:sp>
        <p:nvSpPr>
          <p:cNvPr id="6" name="TextBox 5">
            <a:extLst>
              <a:ext uri="{FF2B5EF4-FFF2-40B4-BE49-F238E27FC236}">
                <a16:creationId xmlns:a16="http://schemas.microsoft.com/office/drawing/2014/main" id="{6288F600-4D53-6340-9D7A-1CDBFB35DB8A}"/>
              </a:ext>
            </a:extLst>
          </p:cNvPr>
          <p:cNvSpPr txBox="1"/>
          <p:nvPr/>
        </p:nvSpPr>
        <p:spPr>
          <a:xfrm>
            <a:off x="6548284" y="3321297"/>
            <a:ext cx="4011562" cy="923330"/>
          </a:xfrm>
          <a:prstGeom prst="rect">
            <a:avLst/>
          </a:prstGeom>
          <a:noFill/>
        </p:spPr>
        <p:txBody>
          <a:bodyPr wrap="square" rtlCol="0">
            <a:spAutoFit/>
          </a:bodyPr>
          <a:lstStyle/>
          <a:p>
            <a:pPr algn="r" rtl="1"/>
            <a:r>
              <a:rPr lang="fa-IR" dirty="0"/>
              <a:t>با بررسی و نمایش توزیع افرادی که سن پایین تر از 44 دارند میبینیم که سن این افراد از توزیع نرمال پیروی میکند.</a:t>
            </a:r>
            <a:endParaRPr lang="en-US" dirty="0"/>
          </a:p>
        </p:txBody>
      </p:sp>
    </p:spTree>
    <p:extLst>
      <p:ext uri="{BB962C8B-B14F-4D97-AF65-F5344CB8AC3E}">
        <p14:creationId xmlns:p14="http://schemas.microsoft.com/office/powerpoint/2010/main" val="13424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63597-7B62-F780-E1F1-7C1D1D4B171F}"/>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0D7E1B-806C-8C76-ECD5-C4A13C34E6C5}"/>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sp>
        <p:nvSpPr>
          <p:cNvPr id="4" name="TextBox 3">
            <a:extLst>
              <a:ext uri="{FF2B5EF4-FFF2-40B4-BE49-F238E27FC236}">
                <a16:creationId xmlns:a16="http://schemas.microsoft.com/office/drawing/2014/main" id="{AC9F8695-E451-8B3F-4F6F-B581FB663608}"/>
              </a:ext>
            </a:extLst>
          </p:cNvPr>
          <p:cNvSpPr txBox="1"/>
          <p:nvPr/>
        </p:nvSpPr>
        <p:spPr>
          <a:xfrm>
            <a:off x="1691148" y="1368769"/>
            <a:ext cx="8809704" cy="646331"/>
          </a:xfrm>
          <a:prstGeom prst="rect">
            <a:avLst/>
          </a:prstGeom>
          <a:noFill/>
        </p:spPr>
        <p:txBody>
          <a:bodyPr wrap="square" rtlCol="0">
            <a:spAutoFit/>
          </a:bodyPr>
          <a:lstStyle/>
          <a:p>
            <a:pPr algn="r" rtl="1"/>
            <a:r>
              <a:rPr lang="fa-IR" dirty="0"/>
              <a:t>در این قسمت به سه سوال که برای من پیش آمد میپردازیم تا هم دیتاست را بهتر بشناسیم و هم فیچر های دیگر را مورد بررسی قرار دهیم.</a:t>
            </a:r>
            <a:endParaRPr lang="en-US" dirty="0"/>
          </a:p>
        </p:txBody>
      </p:sp>
      <p:pic>
        <p:nvPicPr>
          <p:cNvPr id="6" name="Picture 5">
            <a:extLst>
              <a:ext uri="{FF2B5EF4-FFF2-40B4-BE49-F238E27FC236}">
                <a16:creationId xmlns:a16="http://schemas.microsoft.com/office/drawing/2014/main" id="{01620735-F038-4E43-6854-69655AB13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5" y="2316963"/>
            <a:ext cx="8411749" cy="3172268"/>
          </a:xfrm>
          <a:prstGeom prst="rect">
            <a:avLst/>
          </a:prstGeom>
        </p:spPr>
      </p:pic>
      <p:sp>
        <p:nvSpPr>
          <p:cNvPr id="7" name="TextBox 6">
            <a:extLst>
              <a:ext uri="{FF2B5EF4-FFF2-40B4-BE49-F238E27FC236}">
                <a16:creationId xmlns:a16="http://schemas.microsoft.com/office/drawing/2014/main" id="{14A1106E-AC65-E2ED-D074-59E5DB324E43}"/>
              </a:ext>
            </a:extLst>
          </p:cNvPr>
          <p:cNvSpPr txBox="1"/>
          <p:nvPr/>
        </p:nvSpPr>
        <p:spPr>
          <a:xfrm>
            <a:off x="2711551" y="5889341"/>
            <a:ext cx="7464835" cy="707886"/>
          </a:xfrm>
          <a:prstGeom prst="rect">
            <a:avLst/>
          </a:prstGeom>
          <a:noFill/>
        </p:spPr>
        <p:txBody>
          <a:bodyPr wrap="square" rtlCol="0">
            <a:spAutoFit/>
          </a:bodyPr>
          <a:lstStyle/>
          <a:p>
            <a:pPr algn="r" rtl="1"/>
            <a:r>
              <a:rPr lang="fa-IR" sz="2000" b="1" dirty="0"/>
              <a:t>سوال</a:t>
            </a:r>
            <a:r>
              <a:rPr lang="fa-IR" dirty="0"/>
              <a:t>: میانگین سن آقایان و بانوان چند است؟ و آیا با یکدیگر اختلاف دارند؟</a:t>
            </a:r>
          </a:p>
          <a:p>
            <a:pPr algn="r" rtl="1"/>
            <a:r>
              <a:rPr lang="fa-IR" sz="2000" b="1" dirty="0"/>
              <a:t>پاسخ</a:t>
            </a:r>
            <a:r>
              <a:rPr lang="fa-IR" dirty="0"/>
              <a:t>: میانگین سن بانوان 29.49 و آقایان 30.27 است. اختلاف سن آنها کمتر از یکسال است.</a:t>
            </a:r>
            <a:endParaRPr lang="en-US" dirty="0"/>
          </a:p>
        </p:txBody>
      </p:sp>
    </p:spTree>
    <p:extLst>
      <p:ext uri="{BB962C8B-B14F-4D97-AF65-F5344CB8AC3E}">
        <p14:creationId xmlns:p14="http://schemas.microsoft.com/office/powerpoint/2010/main" val="2465781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1FAA03-D4BE-6557-4387-97525D3D7E01}"/>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5267949-984B-4294-3CD1-1481610EBDD2}"/>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E0DE3412-101A-EA69-9A79-C7C4B58DF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61" y="1753173"/>
            <a:ext cx="8630854" cy="2791215"/>
          </a:xfrm>
          <a:prstGeom prst="rect">
            <a:avLst/>
          </a:prstGeom>
        </p:spPr>
      </p:pic>
      <p:sp>
        <p:nvSpPr>
          <p:cNvPr id="6" name="TextBox 5">
            <a:extLst>
              <a:ext uri="{FF2B5EF4-FFF2-40B4-BE49-F238E27FC236}">
                <a16:creationId xmlns:a16="http://schemas.microsoft.com/office/drawing/2014/main" id="{F39586D1-340B-803F-0C6D-1A29474276E0}"/>
              </a:ext>
            </a:extLst>
          </p:cNvPr>
          <p:cNvSpPr txBox="1"/>
          <p:nvPr/>
        </p:nvSpPr>
        <p:spPr>
          <a:xfrm>
            <a:off x="2018538" y="4544388"/>
            <a:ext cx="8390900" cy="984885"/>
          </a:xfrm>
          <a:prstGeom prst="rect">
            <a:avLst/>
          </a:prstGeom>
          <a:noFill/>
        </p:spPr>
        <p:txBody>
          <a:bodyPr wrap="square" rtlCol="0">
            <a:spAutoFit/>
          </a:bodyPr>
          <a:lstStyle/>
          <a:p>
            <a:pPr algn="r" rtl="1"/>
            <a:r>
              <a:rPr lang="fa-IR" sz="2000" b="1" dirty="0"/>
              <a:t>سوال</a:t>
            </a:r>
            <a:r>
              <a:rPr lang="fa-IR" dirty="0"/>
              <a:t>: میانگین سن افراد با یک مدرک(دکتری) و افراد با دو مدرک چند است؟ و آیا با یکدیگر اختلاف دارند؟</a:t>
            </a:r>
          </a:p>
          <a:p>
            <a:pPr algn="r" rtl="1"/>
            <a:r>
              <a:rPr lang="fa-IR" sz="2000" b="1" dirty="0"/>
              <a:t>پاسخ</a:t>
            </a:r>
            <a:r>
              <a:rPr lang="fa-IR" dirty="0"/>
              <a:t>: میانگین سن افراد با یک مدرک 29.86 و افراد با دو مدرک 30.76 است. اختلاف سن آنها کمتر از یکسال است.</a:t>
            </a:r>
            <a:endParaRPr lang="en-US" dirty="0"/>
          </a:p>
        </p:txBody>
      </p:sp>
    </p:spTree>
    <p:extLst>
      <p:ext uri="{BB962C8B-B14F-4D97-AF65-F5344CB8AC3E}">
        <p14:creationId xmlns:p14="http://schemas.microsoft.com/office/powerpoint/2010/main" val="2509226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568DE-B3BD-C6B3-E2E9-9CA899156D2E}"/>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672281-E948-2DDE-8460-6415ED0671F1}"/>
              </a:ext>
            </a:extLst>
          </p:cNvPr>
          <p:cNvSpPr txBox="1"/>
          <p:nvPr/>
        </p:nvSpPr>
        <p:spPr>
          <a:xfrm>
            <a:off x="409268" y="968659"/>
            <a:ext cx="2626749" cy="400110"/>
          </a:xfrm>
          <a:prstGeom prst="rect">
            <a:avLst/>
          </a:prstGeom>
          <a:noFill/>
        </p:spPr>
        <p:txBody>
          <a:bodyPr wrap="square">
            <a:spAutoFit/>
          </a:bodyPr>
          <a:lstStyle/>
          <a:p>
            <a:r>
              <a:rPr lang="en-US" sz="2000" b="1" dirty="0"/>
              <a:t>Age</a:t>
            </a:r>
          </a:p>
        </p:txBody>
      </p:sp>
      <p:pic>
        <p:nvPicPr>
          <p:cNvPr id="5" name="Picture 4">
            <a:extLst>
              <a:ext uri="{FF2B5EF4-FFF2-40B4-BE49-F238E27FC236}">
                <a16:creationId xmlns:a16="http://schemas.microsoft.com/office/drawing/2014/main" id="{D42563C2-6DAB-9D4C-DECE-248700C60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85" y="1935631"/>
            <a:ext cx="6119967" cy="3466176"/>
          </a:xfrm>
          <a:prstGeom prst="rect">
            <a:avLst/>
          </a:prstGeom>
        </p:spPr>
      </p:pic>
      <p:sp>
        <p:nvSpPr>
          <p:cNvPr id="6" name="TextBox 5">
            <a:extLst>
              <a:ext uri="{FF2B5EF4-FFF2-40B4-BE49-F238E27FC236}">
                <a16:creationId xmlns:a16="http://schemas.microsoft.com/office/drawing/2014/main" id="{E66DFCB6-D6CC-3E55-D900-95F3C57EF120}"/>
              </a:ext>
            </a:extLst>
          </p:cNvPr>
          <p:cNvSpPr txBox="1"/>
          <p:nvPr/>
        </p:nvSpPr>
        <p:spPr>
          <a:xfrm>
            <a:off x="6794128" y="3037777"/>
            <a:ext cx="4723710" cy="1261884"/>
          </a:xfrm>
          <a:prstGeom prst="rect">
            <a:avLst/>
          </a:prstGeom>
          <a:noFill/>
        </p:spPr>
        <p:txBody>
          <a:bodyPr wrap="square" rtlCol="0">
            <a:spAutoFit/>
          </a:bodyPr>
          <a:lstStyle/>
          <a:p>
            <a:pPr algn="r" rtl="1"/>
            <a:r>
              <a:rPr lang="fa-IR" sz="2000" b="1" dirty="0"/>
              <a:t>سوال</a:t>
            </a:r>
            <a:r>
              <a:rPr lang="fa-IR" dirty="0"/>
              <a:t>: آیا سن با انگیزه تحصیل ارتباطی دارد؟ میخواهم بفهمم که آیا با بالاتر رفتن سن انگیزه ی افراد تغییری میکند؟</a:t>
            </a:r>
          </a:p>
          <a:p>
            <a:pPr algn="r" rtl="1"/>
            <a:r>
              <a:rPr lang="fa-IR" sz="2000" b="1" dirty="0"/>
              <a:t>پاسخ</a:t>
            </a:r>
            <a:r>
              <a:rPr lang="fa-IR" dirty="0"/>
              <a:t>: خیر. میانگین سنی برای همه دسته های انگیزه بین 29 تا 30 است.</a:t>
            </a:r>
            <a:endParaRPr lang="en-US" dirty="0"/>
          </a:p>
        </p:txBody>
      </p:sp>
    </p:spTree>
    <p:extLst>
      <p:ext uri="{BB962C8B-B14F-4D97-AF65-F5344CB8AC3E}">
        <p14:creationId xmlns:p14="http://schemas.microsoft.com/office/powerpoint/2010/main" val="311817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88B2D-2C2F-C3D3-8EEE-6AD2CC350931}"/>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E97A059-9613-EA82-39BB-473C1F43CEA3}"/>
              </a:ext>
            </a:extLst>
          </p:cNvPr>
          <p:cNvSpPr txBox="1"/>
          <p:nvPr/>
        </p:nvSpPr>
        <p:spPr>
          <a:xfrm>
            <a:off x="409268" y="968659"/>
            <a:ext cx="2626749" cy="400110"/>
          </a:xfrm>
          <a:prstGeom prst="rect">
            <a:avLst/>
          </a:prstGeom>
          <a:noFill/>
        </p:spPr>
        <p:txBody>
          <a:bodyPr wrap="square">
            <a:spAutoFit/>
          </a:bodyPr>
          <a:lstStyle/>
          <a:p>
            <a:r>
              <a:rPr lang="en-US" sz="2000" b="1" dirty="0"/>
              <a:t>Monthly Expenses</a:t>
            </a:r>
          </a:p>
        </p:txBody>
      </p:sp>
      <p:pic>
        <p:nvPicPr>
          <p:cNvPr id="5" name="Picture 4">
            <a:extLst>
              <a:ext uri="{FF2B5EF4-FFF2-40B4-BE49-F238E27FC236}">
                <a16:creationId xmlns:a16="http://schemas.microsoft.com/office/drawing/2014/main" id="{2D6DD876-1649-235E-9E23-D90E37FD6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594" y="1886937"/>
            <a:ext cx="3600953" cy="3467584"/>
          </a:xfrm>
          <a:prstGeom prst="rect">
            <a:avLst/>
          </a:prstGeom>
        </p:spPr>
      </p:pic>
      <p:sp>
        <p:nvSpPr>
          <p:cNvPr id="6" name="TextBox 5">
            <a:extLst>
              <a:ext uri="{FF2B5EF4-FFF2-40B4-BE49-F238E27FC236}">
                <a16:creationId xmlns:a16="http://schemas.microsoft.com/office/drawing/2014/main" id="{BE454CC0-D26D-C4C3-B508-EE544131D7F3}"/>
              </a:ext>
            </a:extLst>
          </p:cNvPr>
          <p:cNvSpPr txBox="1"/>
          <p:nvPr/>
        </p:nvSpPr>
        <p:spPr>
          <a:xfrm>
            <a:off x="5555029" y="2908030"/>
            <a:ext cx="3600954" cy="646331"/>
          </a:xfrm>
          <a:prstGeom prst="rect">
            <a:avLst/>
          </a:prstGeom>
          <a:noFill/>
        </p:spPr>
        <p:txBody>
          <a:bodyPr wrap="square" rtlCol="0">
            <a:spAutoFit/>
          </a:bodyPr>
          <a:lstStyle/>
          <a:p>
            <a:pPr algn="r" rtl="1"/>
            <a:r>
              <a:rPr lang="fa-IR" dirty="0"/>
              <a:t>در این بخش به بررسی ویژگی هزینه های ماهانه میپردازیم.</a:t>
            </a:r>
            <a:endParaRPr lang="en-US" dirty="0"/>
          </a:p>
        </p:txBody>
      </p:sp>
    </p:spTree>
    <p:extLst>
      <p:ext uri="{BB962C8B-B14F-4D97-AF65-F5344CB8AC3E}">
        <p14:creationId xmlns:p14="http://schemas.microsoft.com/office/powerpoint/2010/main" val="16249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515DA-6938-C9C6-C768-A07AAE740ECC}"/>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7C8072D-4AE8-67EF-F728-0BCABAD04C2D}"/>
              </a:ext>
            </a:extLst>
          </p:cNvPr>
          <p:cNvSpPr txBox="1"/>
          <p:nvPr/>
        </p:nvSpPr>
        <p:spPr>
          <a:xfrm>
            <a:off x="409268" y="968659"/>
            <a:ext cx="2626749" cy="400110"/>
          </a:xfrm>
          <a:prstGeom prst="rect">
            <a:avLst/>
          </a:prstGeom>
          <a:noFill/>
        </p:spPr>
        <p:txBody>
          <a:bodyPr wrap="square">
            <a:spAutoFit/>
          </a:bodyPr>
          <a:lstStyle/>
          <a:p>
            <a:r>
              <a:rPr lang="en-US" sz="2000" b="1" dirty="0"/>
              <a:t>Monthly Expenses</a:t>
            </a:r>
          </a:p>
        </p:txBody>
      </p:sp>
      <p:pic>
        <p:nvPicPr>
          <p:cNvPr id="5" name="Picture 4">
            <a:extLst>
              <a:ext uri="{FF2B5EF4-FFF2-40B4-BE49-F238E27FC236}">
                <a16:creationId xmlns:a16="http://schemas.microsoft.com/office/drawing/2014/main" id="{54B9E35A-D1CF-CBF0-DB75-62CDDB016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50" y="2153343"/>
            <a:ext cx="10745700" cy="1076475"/>
          </a:xfrm>
          <a:prstGeom prst="rect">
            <a:avLst/>
          </a:prstGeom>
        </p:spPr>
      </p:pic>
      <p:sp>
        <p:nvSpPr>
          <p:cNvPr id="6" name="TextBox 5">
            <a:extLst>
              <a:ext uri="{FF2B5EF4-FFF2-40B4-BE49-F238E27FC236}">
                <a16:creationId xmlns:a16="http://schemas.microsoft.com/office/drawing/2014/main" id="{79A56B75-41DA-EC55-7B06-3E174B301B89}"/>
              </a:ext>
            </a:extLst>
          </p:cNvPr>
          <p:cNvSpPr txBox="1"/>
          <p:nvPr/>
        </p:nvSpPr>
        <p:spPr>
          <a:xfrm>
            <a:off x="2890684" y="3790335"/>
            <a:ext cx="5810864" cy="923330"/>
          </a:xfrm>
          <a:prstGeom prst="rect">
            <a:avLst/>
          </a:prstGeom>
          <a:noFill/>
        </p:spPr>
        <p:txBody>
          <a:bodyPr wrap="square" rtlCol="0">
            <a:spAutoFit/>
          </a:bodyPr>
          <a:lstStyle/>
          <a:p>
            <a:pPr algn="r" rtl="1"/>
            <a:r>
              <a:rPr lang="fa-IR" dirty="0"/>
              <a:t>بررسی ها روی </a:t>
            </a:r>
            <a:r>
              <a:rPr lang="en-US" dirty="0"/>
              <a:t>min, max, std, mean, mid</a:t>
            </a:r>
            <a:r>
              <a:rPr lang="fa-IR" dirty="0"/>
              <a:t> را مشاهده میکنیم. همانطور که می بینیم تقاوت زیادی بین میانه و میانگین وجود ندارد و این احتمالا نشان دهنده ی این است که داده پرت زیادی وجود نخواهد داشت.</a:t>
            </a:r>
            <a:endParaRPr lang="en-US" dirty="0"/>
          </a:p>
        </p:txBody>
      </p:sp>
    </p:spTree>
    <p:extLst>
      <p:ext uri="{BB962C8B-B14F-4D97-AF65-F5344CB8AC3E}">
        <p14:creationId xmlns:p14="http://schemas.microsoft.com/office/powerpoint/2010/main" val="2994585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74607-2174-F428-F84B-5069B077E56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11657A8-F4AA-FDD4-B0E4-1543DCDF4CE2}"/>
              </a:ext>
            </a:extLst>
          </p:cNvPr>
          <p:cNvSpPr txBox="1"/>
          <p:nvPr/>
        </p:nvSpPr>
        <p:spPr>
          <a:xfrm>
            <a:off x="409268" y="968659"/>
            <a:ext cx="2626749" cy="400110"/>
          </a:xfrm>
          <a:prstGeom prst="rect">
            <a:avLst/>
          </a:prstGeom>
          <a:noFill/>
        </p:spPr>
        <p:txBody>
          <a:bodyPr wrap="square">
            <a:spAutoFit/>
          </a:bodyPr>
          <a:lstStyle/>
          <a:p>
            <a:r>
              <a:rPr lang="en-US" sz="2000" b="1" dirty="0"/>
              <a:t>Monthly Expenses</a:t>
            </a:r>
          </a:p>
        </p:txBody>
      </p:sp>
      <p:pic>
        <p:nvPicPr>
          <p:cNvPr id="5" name="Picture 4">
            <a:extLst>
              <a:ext uri="{FF2B5EF4-FFF2-40B4-BE49-F238E27FC236}">
                <a16:creationId xmlns:a16="http://schemas.microsoft.com/office/drawing/2014/main" id="{69CD182D-0DF3-D624-7F3C-183568987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363" y="2296807"/>
            <a:ext cx="6611273" cy="1438476"/>
          </a:xfrm>
          <a:prstGeom prst="rect">
            <a:avLst/>
          </a:prstGeom>
        </p:spPr>
      </p:pic>
      <p:sp>
        <p:nvSpPr>
          <p:cNvPr id="6" name="TextBox 5">
            <a:extLst>
              <a:ext uri="{FF2B5EF4-FFF2-40B4-BE49-F238E27FC236}">
                <a16:creationId xmlns:a16="http://schemas.microsoft.com/office/drawing/2014/main" id="{6C505A1D-722F-36AC-933C-A326C0F4568B}"/>
              </a:ext>
            </a:extLst>
          </p:cNvPr>
          <p:cNvSpPr txBox="1"/>
          <p:nvPr/>
        </p:nvSpPr>
        <p:spPr>
          <a:xfrm>
            <a:off x="2708787" y="4130171"/>
            <a:ext cx="6681019" cy="369332"/>
          </a:xfrm>
          <a:prstGeom prst="rect">
            <a:avLst/>
          </a:prstGeom>
          <a:noFill/>
        </p:spPr>
        <p:txBody>
          <a:bodyPr wrap="square" rtlCol="0">
            <a:spAutoFit/>
          </a:bodyPr>
          <a:lstStyle/>
          <a:p>
            <a:pPr algn="r" rtl="1"/>
            <a:r>
              <a:rPr lang="fa-IR" dirty="0"/>
              <a:t>وجود داده های گم شده را بررسی میکنیم. این فیچر داده ی گم شده ای ندارد. </a:t>
            </a:r>
            <a:endParaRPr lang="en-US" dirty="0"/>
          </a:p>
        </p:txBody>
      </p:sp>
    </p:spTree>
    <p:extLst>
      <p:ext uri="{BB962C8B-B14F-4D97-AF65-F5344CB8AC3E}">
        <p14:creationId xmlns:p14="http://schemas.microsoft.com/office/powerpoint/2010/main" val="1857514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4899E-D86E-67E3-2B85-3B07B77FCAA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C817D10-E842-F8BB-9A01-43308A18A6DF}"/>
              </a:ext>
            </a:extLst>
          </p:cNvPr>
          <p:cNvSpPr txBox="1"/>
          <p:nvPr/>
        </p:nvSpPr>
        <p:spPr>
          <a:xfrm>
            <a:off x="409268" y="968659"/>
            <a:ext cx="2626749" cy="400110"/>
          </a:xfrm>
          <a:prstGeom prst="rect">
            <a:avLst/>
          </a:prstGeom>
          <a:noFill/>
        </p:spPr>
        <p:txBody>
          <a:bodyPr wrap="square">
            <a:spAutoFit/>
          </a:bodyPr>
          <a:lstStyle/>
          <a:p>
            <a:r>
              <a:rPr lang="en-US" sz="2000" b="1" dirty="0"/>
              <a:t>Monthly Expenses</a:t>
            </a:r>
          </a:p>
        </p:txBody>
      </p:sp>
      <p:pic>
        <p:nvPicPr>
          <p:cNvPr id="5" name="Picture 4">
            <a:extLst>
              <a:ext uri="{FF2B5EF4-FFF2-40B4-BE49-F238E27FC236}">
                <a16:creationId xmlns:a16="http://schemas.microsoft.com/office/drawing/2014/main" id="{56FCA1C6-BD0A-1A43-9E87-95158DF34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70" y="1840967"/>
            <a:ext cx="4911693" cy="3792918"/>
          </a:xfrm>
          <a:prstGeom prst="rect">
            <a:avLst/>
          </a:prstGeom>
        </p:spPr>
      </p:pic>
      <p:pic>
        <p:nvPicPr>
          <p:cNvPr id="7" name="Picture 6">
            <a:extLst>
              <a:ext uri="{FF2B5EF4-FFF2-40B4-BE49-F238E27FC236}">
                <a16:creationId xmlns:a16="http://schemas.microsoft.com/office/drawing/2014/main" id="{23E2B8D8-C1B8-75F1-9CA5-81F53D8CC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346" y="1840967"/>
            <a:ext cx="4862532" cy="3792918"/>
          </a:xfrm>
          <a:prstGeom prst="rect">
            <a:avLst/>
          </a:prstGeom>
        </p:spPr>
      </p:pic>
      <p:sp>
        <p:nvSpPr>
          <p:cNvPr id="8" name="TextBox 7">
            <a:extLst>
              <a:ext uri="{FF2B5EF4-FFF2-40B4-BE49-F238E27FC236}">
                <a16:creationId xmlns:a16="http://schemas.microsoft.com/office/drawing/2014/main" id="{AD3CF02E-F4C8-BE5E-83D3-66864800DE55}"/>
              </a:ext>
            </a:extLst>
          </p:cNvPr>
          <p:cNvSpPr txBox="1"/>
          <p:nvPr/>
        </p:nvSpPr>
        <p:spPr>
          <a:xfrm>
            <a:off x="1818438" y="5773682"/>
            <a:ext cx="7346849" cy="369332"/>
          </a:xfrm>
          <a:prstGeom prst="rect">
            <a:avLst/>
          </a:prstGeom>
          <a:noFill/>
        </p:spPr>
        <p:txBody>
          <a:bodyPr wrap="square" rtlCol="0">
            <a:spAutoFit/>
          </a:bodyPr>
          <a:lstStyle/>
          <a:p>
            <a:pPr algn="r" rtl="1"/>
            <a:r>
              <a:rPr lang="fa-IR" dirty="0"/>
              <a:t>این دو شکل نشان میدهند که این توزیع از توزیع یکنواخت پیروی میکند.</a:t>
            </a:r>
            <a:endParaRPr lang="en-US" dirty="0"/>
          </a:p>
        </p:txBody>
      </p:sp>
    </p:spTree>
    <p:extLst>
      <p:ext uri="{BB962C8B-B14F-4D97-AF65-F5344CB8AC3E}">
        <p14:creationId xmlns:p14="http://schemas.microsoft.com/office/powerpoint/2010/main" val="254005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4DB0A2-C2AB-56BC-3403-72A8127E1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72" y="1713122"/>
            <a:ext cx="6220693" cy="2133898"/>
          </a:xfrm>
          <a:prstGeom prst="rect">
            <a:avLst/>
          </a:prstGeom>
        </p:spPr>
      </p:pic>
      <p:pic>
        <p:nvPicPr>
          <p:cNvPr id="5" name="Picture 4">
            <a:extLst>
              <a:ext uri="{FF2B5EF4-FFF2-40B4-BE49-F238E27FC236}">
                <a16:creationId xmlns:a16="http://schemas.microsoft.com/office/drawing/2014/main" id="{4DA751B9-2F9B-B383-DA9C-DFFAC401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78" y="1713122"/>
            <a:ext cx="4572638" cy="3972479"/>
          </a:xfrm>
          <a:prstGeom prst="rect">
            <a:avLst/>
          </a:prstGeom>
        </p:spPr>
      </p:pic>
      <p:sp>
        <p:nvSpPr>
          <p:cNvPr id="6" name="TextBox 5">
            <a:extLst>
              <a:ext uri="{FF2B5EF4-FFF2-40B4-BE49-F238E27FC236}">
                <a16:creationId xmlns:a16="http://schemas.microsoft.com/office/drawing/2014/main" id="{04FBC66D-3C6E-A5F5-DF46-BEA9AC21A4E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39BD49-52F2-081E-FF53-E39C08684DFA}"/>
              </a:ext>
            </a:extLst>
          </p:cNvPr>
          <p:cNvSpPr txBox="1"/>
          <p:nvPr/>
        </p:nvSpPr>
        <p:spPr>
          <a:xfrm>
            <a:off x="409268" y="968659"/>
            <a:ext cx="2626749" cy="400110"/>
          </a:xfrm>
          <a:prstGeom prst="rect">
            <a:avLst/>
          </a:prstGeom>
          <a:noFill/>
        </p:spPr>
        <p:txBody>
          <a:bodyPr wrap="square">
            <a:spAutoFit/>
          </a:bodyPr>
          <a:lstStyle/>
          <a:p>
            <a:r>
              <a:rPr lang="en-US" sz="2000" b="1" dirty="0"/>
              <a:t>Monthly Expenses</a:t>
            </a:r>
          </a:p>
        </p:txBody>
      </p:sp>
      <p:sp>
        <p:nvSpPr>
          <p:cNvPr id="8" name="TextBox 7">
            <a:extLst>
              <a:ext uri="{FF2B5EF4-FFF2-40B4-BE49-F238E27FC236}">
                <a16:creationId xmlns:a16="http://schemas.microsoft.com/office/drawing/2014/main" id="{8B5A9C71-5675-2E3C-376B-187D8620C7CB}"/>
              </a:ext>
            </a:extLst>
          </p:cNvPr>
          <p:cNvSpPr txBox="1"/>
          <p:nvPr/>
        </p:nvSpPr>
        <p:spPr>
          <a:xfrm>
            <a:off x="5973097" y="4498547"/>
            <a:ext cx="5132438" cy="646331"/>
          </a:xfrm>
          <a:prstGeom prst="rect">
            <a:avLst/>
          </a:prstGeom>
          <a:noFill/>
        </p:spPr>
        <p:txBody>
          <a:bodyPr wrap="square" rtlCol="0">
            <a:spAutoFit/>
          </a:bodyPr>
          <a:lstStyle/>
          <a:p>
            <a:pPr algn="r" rtl="1"/>
            <a:r>
              <a:rPr lang="fa-IR" dirty="0"/>
              <a:t>با بررسی نمودار </a:t>
            </a:r>
            <a:r>
              <a:rPr lang="en-US" dirty="0" err="1"/>
              <a:t>BoxPlot</a:t>
            </a:r>
            <a:r>
              <a:rPr lang="fa-IR" dirty="0"/>
              <a:t> و فرمول مربوط به بدست آوردن داده ها پرت، مشاهده میکنیم که داده ی پرتی در این فیچر وجود ندارد.</a:t>
            </a:r>
            <a:endParaRPr lang="en-US" dirty="0"/>
          </a:p>
        </p:txBody>
      </p:sp>
    </p:spTree>
    <p:extLst>
      <p:ext uri="{BB962C8B-B14F-4D97-AF65-F5344CB8AC3E}">
        <p14:creationId xmlns:p14="http://schemas.microsoft.com/office/powerpoint/2010/main" val="466962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63D34-E021-5721-F562-BB39DFFE0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642" y="2043488"/>
            <a:ext cx="2991267" cy="3419952"/>
          </a:xfrm>
          <a:prstGeom prst="rect">
            <a:avLst/>
          </a:prstGeom>
        </p:spPr>
      </p:pic>
      <p:sp>
        <p:nvSpPr>
          <p:cNvPr id="4" name="TextBox 3">
            <a:extLst>
              <a:ext uri="{FF2B5EF4-FFF2-40B4-BE49-F238E27FC236}">
                <a16:creationId xmlns:a16="http://schemas.microsoft.com/office/drawing/2014/main" id="{CF5C9AA4-970A-F06C-7BBD-A73DDA89A8EF}"/>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27160FA-7659-3850-4949-9C63AB1227AC}"/>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sp>
        <p:nvSpPr>
          <p:cNvPr id="6" name="TextBox 5">
            <a:extLst>
              <a:ext uri="{FF2B5EF4-FFF2-40B4-BE49-F238E27FC236}">
                <a16:creationId xmlns:a16="http://schemas.microsoft.com/office/drawing/2014/main" id="{6EE3BA18-A631-56E9-EDE1-B330010D9CC7}"/>
              </a:ext>
            </a:extLst>
          </p:cNvPr>
          <p:cNvSpPr txBox="1"/>
          <p:nvPr/>
        </p:nvSpPr>
        <p:spPr>
          <a:xfrm>
            <a:off x="6164716" y="3384132"/>
            <a:ext cx="2991267" cy="369332"/>
          </a:xfrm>
          <a:prstGeom prst="rect">
            <a:avLst/>
          </a:prstGeom>
          <a:noFill/>
        </p:spPr>
        <p:txBody>
          <a:bodyPr wrap="square" rtlCol="0">
            <a:spAutoFit/>
          </a:bodyPr>
          <a:lstStyle/>
          <a:p>
            <a:pPr algn="r" rtl="1"/>
            <a:r>
              <a:rPr lang="fa-IR" dirty="0"/>
              <a:t>فیچر بعدی، فیچر </a:t>
            </a:r>
            <a:r>
              <a:rPr lang="en-US" dirty="0"/>
              <a:t>Immigrant</a:t>
            </a:r>
            <a:r>
              <a:rPr lang="fa-IR" dirty="0"/>
              <a:t> است</a:t>
            </a:r>
            <a:endParaRPr lang="en-US" dirty="0"/>
          </a:p>
        </p:txBody>
      </p:sp>
    </p:spTree>
    <p:extLst>
      <p:ext uri="{BB962C8B-B14F-4D97-AF65-F5344CB8AC3E}">
        <p14:creationId xmlns:p14="http://schemas.microsoft.com/office/powerpoint/2010/main" val="76382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978DE-F872-F493-86FB-F37ABE1EE807}"/>
              </a:ext>
            </a:extLst>
          </p:cNvPr>
          <p:cNvSpPr txBox="1"/>
          <p:nvPr/>
        </p:nvSpPr>
        <p:spPr>
          <a:xfrm>
            <a:off x="2993923" y="397895"/>
            <a:ext cx="5220314" cy="477054"/>
          </a:xfrm>
          <a:prstGeom prst="rect">
            <a:avLst/>
          </a:prstGeom>
          <a:noFill/>
        </p:spPr>
        <p:txBody>
          <a:bodyPr wrap="square">
            <a:spAutoFit/>
          </a:bodyPr>
          <a:lstStyle/>
          <a:p>
            <a:pPr algn="r" rtl="1"/>
            <a:r>
              <a:rPr lang="fa-IR" sz="2500" b="1" dirty="0"/>
              <a:t>1- معرفی کتابخانه ها و لود کردن دیتاست </a:t>
            </a:r>
          </a:p>
        </p:txBody>
      </p:sp>
      <p:sp>
        <p:nvSpPr>
          <p:cNvPr id="4" name="TextBox 3">
            <a:extLst>
              <a:ext uri="{FF2B5EF4-FFF2-40B4-BE49-F238E27FC236}">
                <a16:creationId xmlns:a16="http://schemas.microsoft.com/office/drawing/2014/main" id="{D6CB5D8D-DB5B-A9DE-BF57-0DDD63AE70CE}"/>
              </a:ext>
            </a:extLst>
          </p:cNvPr>
          <p:cNvSpPr txBox="1"/>
          <p:nvPr/>
        </p:nvSpPr>
        <p:spPr>
          <a:xfrm>
            <a:off x="6312309" y="1197199"/>
            <a:ext cx="3274142" cy="369332"/>
          </a:xfrm>
          <a:prstGeom prst="rect">
            <a:avLst/>
          </a:prstGeom>
          <a:noFill/>
        </p:spPr>
        <p:txBody>
          <a:bodyPr wrap="square" rtlCol="0">
            <a:spAutoFit/>
          </a:bodyPr>
          <a:lstStyle/>
          <a:p>
            <a:pPr algn="r" rtl="1"/>
            <a:r>
              <a:rPr lang="fa-IR" dirty="0"/>
              <a:t>کتابخانه های استفاده شده در این پروژه:</a:t>
            </a:r>
            <a:endParaRPr lang="en-US" dirty="0"/>
          </a:p>
        </p:txBody>
      </p:sp>
      <p:pic>
        <p:nvPicPr>
          <p:cNvPr id="8" name="Picture 7">
            <a:extLst>
              <a:ext uri="{FF2B5EF4-FFF2-40B4-BE49-F238E27FC236}">
                <a16:creationId xmlns:a16="http://schemas.microsoft.com/office/drawing/2014/main" id="{9AE1E466-0DD6-3EA2-60A2-38A6E9354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32" y="1757447"/>
            <a:ext cx="5605349" cy="1660471"/>
          </a:xfrm>
          <a:prstGeom prst="rect">
            <a:avLst/>
          </a:prstGeom>
        </p:spPr>
      </p:pic>
      <p:sp>
        <p:nvSpPr>
          <p:cNvPr id="9" name="TextBox 8">
            <a:extLst>
              <a:ext uri="{FF2B5EF4-FFF2-40B4-BE49-F238E27FC236}">
                <a16:creationId xmlns:a16="http://schemas.microsoft.com/office/drawing/2014/main" id="{071CB9A2-769E-849E-C9F2-CEEE46C484DF}"/>
              </a:ext>
            </a:extLst>
          </p:cNvPr>
          <p:cNvSpPr txBox="1"/>
          <p:nvPr/>
        </p:nvSpPr>
        <p:spPr>
          <a:xfrm>
            <a:off x="6312309" y="3608834"/>
            <a:ext cx="3274142" cy="369332"/>
          </a:xfrm>
          <a:prstGeom prst="rect">
            <a:avLst/>
          </a:prstGeom>
          <a:noFill/>
        </p:spPr>
        <p:txBody>
          <a:bodyPr wrap="square" rtlCol="0">
            <a:spAutoFit/>
          </a:bodyPr>
          <a:lstStyle/>
          <a:p>
            <a:pPr algn="r" rtl="1"/>
            <a:r>
              <a:rPr lang="fa-IR" dirty="0"/>
              <a:t>لود کردن دیتاست و نمایش خروجی:</a:t>
            </a:r>
            <a:endParaRPr lang="en-US" dirty="0"/>
          </a:p>
        </p:txBody>
      </p:sp>
      <p:pic>
        <p:nvPicPr>
          <p:cNvPr id="11" name="Picture 10">
            <a:extLst>
              <a:ext uri="{FF2B5EF4-FFF2-40B4-BE49-F238E27FC236}">
                <a16:creationId xmlns:a16="http://schemas.microsoft.com/office/drawing/2014/main" id="{75050B70-8A63-748A-7C96-C9B05689D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832" y="3978166"/>
            <a:ext cx="5605348" cy="2749709"/>
          </a:xfrm>
          <a:prstGeom prst="rect">
            <a:avLst/>
          </a:prstGeom>
        </p:spPr>
      </p:pic>
    </p:spTree>
    <p:extLst>
      <p:ext uri="{BB962C8B-B14F-4D97-AF65-F5344CB8AC3E}">
        <p14:creationId xmlns:p14="http://schemas.microsoft.com/office/powerpoint/2010/main" val="3815394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65537-CDC6-F8F7-0E2D-96404E0B447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1F9DCBF-93F2-20C5-19D7-C78E03D6E30B}"/>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pic>
        <p:nvPicPr>
          <p:cNvPr id="5" name="Picture 4">
            <a:extLst>
              <a:ext uri="{FF2B5EF4-FFF2-40B4-BE49-F238E27FC236}">
                <a16:creationId xmlns:a16="http://schemas.microsoft.com/office/drawing/2014/main" id="{54E5AF8B-F548-709D-5881-E33C4B095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596" y="2803933"/>
            <a:ext cx="5334744" cy="1486107"/>
          </a:xfrm>
          <a:prstGeom prst="rect">
            <a:avLst/>
          </a:prstGeom>
        </p:spPr>
      </p:pic>
      <p:sp>
        <p:nvSpPr>
          <p:cNvPr id="6" name="TextBox 5">
            <a:extLst>
              <a:ext uri="{FF2B5EF4-FFF2-40B4-BE49-F238E27FC236}">
                <a16:creationId xmlns:a16="http://schemas.microsoft.com/office/drawing/2014/main" id="{023354BF-C69A-973D-ABC5-84502772635A}"/>
              </a:ext>
            </a:extLst>
          </p:cNvPr>
          <p:cNvSpPr txBox="1"/>
          <p:nvPr/>
        </p:nvSpPr>
        <p:spPr>
          <a:xfrm>
            <a:off x="7027979" y="3223820"/>
            <a:ext cx="3726425" cy="646331"/>
          </a:xfrm>
          <a:prstGeom prst="rect">
            <a:avLst/>
          </a:prstGeom>
          <a:noFill/>
        </p:spPr>
        <p:txBody>
          <a:bodyPr wrap="square" rtlCol="0">
            <a:spAutoFit/>
          </a:bodyPr>
          <a:lstStyle/>
          <a:p>
            <a:pPr algn="r" rtl="1"/>
            <a:r>
              <a:rPr lang="fa-IR" dirty="0"/>
              <a:t>وجود داده های گم شده را بررسی میکنیم. این فیچر داده ی گم شده ای ندارد. </a:t>
            </a:r>
            <a:endParaRPr lang="en-US" dirty="0"/>
          </a:p>
        </p:txBody>
      </p:sp>
    </p:spTree>
    <p:extLst>
      <p:ext uri="{BB962C8B-B14F-4D97-AF65-F5344CB8AC3E}">
        <p14:creationId xmlns:p14="http://schemas.microsoft.com/office/powerpoint/2010/main" val="4086066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2BB38-7C29-386B-B2AA-D1CD55A24B0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348171-F7B6-7FFB-5309-3B92E7E95528}"/>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pic>
        <p:nvPicPr>
          <p:cNvPr id="5" name="Picture 4">
            <a:extLst>
              <a:ext uri="{FF2B5EF4-FFF2-40B4-BE49-F238E27FC236}">
                <a16:creationId xmlns:a16="http://schemas.microsoft.com/office/drawing/2014/main" id="{3141C6C9-1CAD-A1A7-A11D-ECEE8BD1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47" y="1633286"/>
            <a:ext cx="4588089" cy="3591426"/>
          </a:xfrm>
          <a:prstGeom prst="rect">
            <a:avLst/>
          </a:prstGeom>
        </p:spPr>
      </p:pic>
      <p:pic>
        <p:nvPicPr>
          <p:cNvPr id="7" name="Picture 6">
            <a:extLst>
              <a:ext uri="{FF2B5EF4-FFF2-40B4-BE49-F238E27FC236}">
                <a16:creationId xmlns:a16="http://schemas.microsoft.com/office/drawing/2014/main" id="{6F822691-DB51-579F-734D-C86C66A2E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404" y="1633286"/>
            <a:ext cx="4486901" cy="3591426"/>
          </a:xfrm>
          <a:prstGeom prst="rect">
            <a:avLst/>
          </a:prstGeom>
        </p:spPr>
      </p:pic>
      <p:sp>
        <p:nvSpPr>
          <p:cNvPr id="8" name="TextBox 7">
            <a:extLst>
              <a:ext uri="{FF2B5EF4-FFF2-40B4-BE49-F238E27FC236}">
                <a16:creationId xmlns:a16="http://schemas.microsoft.com/office/drawing/2014/main" id="{01C10C38-3EB4-D01F-E6BB-8527FE267866}"/>
              </a:ext>
            </a:extLst>
          </p:cNvPr>
          <p:cNvSpPr txBox="1"/>
          <p:nvPr/>
        </p:nvSpPr>
        <p:spPr>
          <a:xfrm>
            <a:off x="2121002" y="5515897"/>
            <a:ext cx="7034981" cy="646331"/>
          </a:xfrm>
          <a:prstGeom prst="rect">
            <a:avLst/>
          </a:prstGeom>
          <a:noFill/>
        </p:spPr>
        <p:txBody>
          <a:bodyPr wrap="square" rtlCol="0">
            <a:spAutoFit/>
          </a:bodyPr>
          <a:lstStyle/>
          <a:p>
            <a:pPr algn="r" rtl="1"/>
            <a:r>
              <a:rPr lang="fa-IR" dirty="0"/>
              <a:t>حدود 4353 نفر از مصاحبه کنندگان که برابر با نزدیک 64 درصد از کل مجموعه هستند از مهاجران و باقی آنها از غیر مهاجران هستند.</a:t>
            </a:r>
            <a:endParaRPr lang="en-US" dirty="0"/>
          </a:p>
        </p:txBody>
      </p:sp>
    </p:spTree>
    <p:extLst>
      <p:ext uri="{BB962C8B-B14F-4D97-AF65-F5344CB8AC3E}">
        <p14:creationId xmlns:p14="http://schemas.microsoft.com/office/powerpoint/2010/main" val="1966840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38554-3BB0-51A0-A37A-4D8FD7FD47D1}"/>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97F35FC-815F-8CF4-608E-7AA3312D37B5}"/>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sp>
        <p:nvSpPr>
          <p:cNvPr id="4" name="TextBox 3">
            <a:extLst>
              <a:ext uri="{FF2B5EF4-FFF2-40B4-BE49-F238E27FC236}">
                <a16:creationId xmlns:a16="http://schemas.microsoft.com/office/drawing/2014/main" id="{CD1D9CE0-5A88-6134-3670-3D251D1C649E}"/>
              </a:ext>
            </a:extLst>
          </p:cNvPr>
          <p:cNvSpPr txBox="1"/>
          <p:nvPr/>
        </p:nvSpPr>
        <p:spPr>
          <a:xfrm>
            <a:off x="1691148" y="1368769"/>
            <a:ext cx="8809704" cy="646331"/>
          </a:xfrm>
          <a:prstGeom prst="rect">
            <a:avLst/>
          </a:prstGeom>
          <a:noFill/>
        </p:spPr>
        <p:txBody>
          <a:bodyPr wrap="square" rtlCol="0">
            <a:spAutoFit/>
          </a:bodyPr>
          <a:lstStyle/>
          <a:p>
            <a:pPr algn="r" rtl="1"/>
            <a:r>
              <a:rPr lang="fa-IR" dirty="0"/>
              <a:t>در این قسمت به 3 سوال که برای من پیش آمد میپردازیم تا هم دیتاست را بهتر بشناسیم و هم فیچر های دیگر را مورد بررسی قرار دهیم.</a:t>
            </a:r>
            <a:endParaRPr lang="en-US" dirty="0"/>
          </a:p>
        </p:txBody>
      </p:sp>
      <p:sp>
        <p:nvSpPr>
          <p:cNvPr id="6" name="TextBox 5">
            <a:extLst>
              <a:ext uri="{FF2B5EF4-FFF2-40B4-BE49-F238E27FC236}">
                <a16:creationId xmlns:a16="http://schemas.microsoft.com/office/drawing/2014/main" id="{AF1B3668-1C4C-4FF2-3D14-B1C385665464}"/>
              </a:ext>
            </a:extLst>
          </p:cNvPr>
          <p:cNvSpPr txBox="1"/>
          <p:nvPr/>
        </p:nvSpPr>
        <p:spPr>
          <a:xfrm>
            <a:off x="2109952" y="2167116"/>
            <a:ext cx="8390900" cy="677108"/>
          </a:xfrm>
          <a:prstGeom prst="rect">
            <a:avLst/>
          </a:prstGeom>
          <a:noFill/>
        </p:spPr>
        <p:txBody>
          <a:bodyPr wrap="square" rtlCol="0">
            <a:spAutoFit/>
          </a:bodyPr>
          <a:lstStyle/>
          <a:p>
            <a:pPr algn="r" rtl="1"/>
            <a:r>
              <a:rPr lang="fa-IR" sz="2000" b="1" dirty="0"/>
              <a:t>سوال</a:t>
            </a:r>
            <a:r>
              <a:rPr lang="fa-IR" dirty="0"/>
              <a:t>: انگیزه ی تحصیل برای کسانی که مهاجرت کردند و کسانی که مهاجرت نکردند چیست؟ آیا فرقی بین انگیزه ی این دو گروه وجود دارد؟؟</a:t>
            </a:r>
          </a:p>
        </p:txBody>
      </p:sp>
      <p:pic>
        <p:nvPicPr>
          <p:cNvPr id="8" name="Picture 7">
            <a:extLst>
              <a:ext uri="{FF2B5EF4-FFF2-40B4-BE49-F238E27FC236}">
                <a16:creationId xmlns:a16="http://schemas.microsoft.com/office/drawing/2014/main" id="{AF6332DB-B3A3-0D5E-9110-C7B355C4B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95" y="3429000"/>
            <a:ext cx="3467584" cy="2734057"/>
          </a:xfrm>
          <a:prstGeom prst="rect">
            <a:avLst/>
          </a:prstGeom>
        </p:spPr>
      </p:pic>
      <p:sp>
        <p:nvSpPr>
          <p:cNvPr id="9" name="TextBox 8">
            <a:extLst>
              <a:ext uri="{FF2B5EF4-FFF2-40B4-BE49-F238E27FC236}">
                <a16:creationId xmlns:a16="http://schemas.microsoft.com/office/drawing/2014/main" id="{933434B7-5987-CADF-73EF-5EAABBE7D25B}"/>
              </a:ext>
            </a:extLst>
          </p:cNvPr>
          <p:cNvSpPr txBox="1"/>
          <p:nvPr/>
        </p:nvSpPr>
        <p:spPr>
          <a:xfrm>
            <a:off x="1949108" y="6242832"/>
            <a:ext cx="2849358" cy="369332"/>
          </a:xfrm>
          <a:prstGeom prst="rect">
            <a:avLst/>
          </a:prstGeom>
          <a:noFill/>
        </p:spPr>
        <p:txBody>
          <a:bodyPr wrap="square" rtlCol="0">
            <a:spAutoFit/>
          </a:bodyPr>
          <a:lstStyle/>
          <a:p>
            <a:r>
              <a:rPr lang="fa-IR" dirty="0"/>
              <a:t>انگیزه کسانی که مهاجرت کردند.</a:t>
            </a:r>
            <a:endParaRPr lang="en-US" dirty="0"/>
          </a:p>
        </p:txBody>
      </p:sp>
      <p:pic>
        <p:nvPicPr>
          <p:cNvPr id="11" name="Picture 10">
            <a:extLst>
              <a:ext uri="{FF2B5EF4-FFF2-40B4-BE49-F238E27FC236}">
                <a16:creationId xmlns:a16="http://schemas.microsoft.com/office/drawing/2014/main" id="{E7260345-5270-4730-C760-4007359E7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423" y="3400421"/>
            <a:ext cx="3467584" cy="2762636"/>
          </a:xfrm>
          <a:prstGeom prst="rect">
            <a:avLst/>
          </a:prstGeom>
        </p:spPr>
      </p:pic>
      <p:sp>
        <p:nvSpPr>
          <p:cNvPr id="12" name="TextBox 11">
            <a:extLst>
              <a:ext uri="{FF2B5EF4-FFF2-40B4-BE49-F238E27FC236}">
                <a16:creationId xmlns:a16="http://schemas.microsoft.com/office/drawing/2014/main" id="{A5CB203F-9392-A328-2BDD-4BC96A7B25E0}"/>
              </a:ext>
            </a:extLst>
          </p:cNvPr>
          <p:cNvSpPr txBox="1"/>
          <p:nvPr/>
        </p:nvSpPr>
        <p:spPr>
          <a:xfrm>
            <a:off x="6305402" y="6316574"/>
            <a:ext cx="2849358" cy="369332"/>
          </a:xfrm>
          <a:prstGeom prst="rect">
            <a:avLst/>
          </a:prstGeom>
          <a:noFill/>
        </p:spPr>
        <p:txBody>
          <a:bodyPr wrap="square" rtlCol="0">
            <a:spAutoFit/>
          </a:bodyPr>
          <a:lstStyle/>
          <a:p>
            <a:r>
              <a:rPr lang="fa-IR" dirty="0"/>
              <a:t>انگیزه کسانی که مهاجرت نکردند.</a:t>
            </a:r>
            <a:endParaRPr lang="en-US" dirty="0"/>
          </a:p>
        </p:txBody>
      </p:sp>
    </p:spTree>
    <p:extLst>
      <p:ext uri="{BB962C8B-B14F-4D97-AF65-F5344CB8AC3E}">
        <p14:creationId xmlns:p14="http://schemas.microsoft.com/office/powerpoint/2010/main" val="110431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D9FBC-4F7F-ED23-DAE2-974088A60A05}"/>
              </a:ext>
            </a:extLst>
          </p:cNvPr>
          <p:cNvSpPr txBox="1"/>
          <p:nvPr/>
        </p:nvSpPr>
        <p:spPr>
          <a:xfrm>
            <a:off x="2713703" y="1517863"/>
            <a:ext cx="6949733" cy="677108"/>
          </a:xfrm>
          <a:prstGeom prst="rect">
            <a:avLst/>
          </a:prstGeom>
          <a:noFill/>
        </p:spPr>
        <p:txBody>
          <a:bodyPr wrap="square">
            <a:spAutoFit/>
          </a:bodyPr>
          <a:lstStyle/>
          <a:p>
            <a:pPr algn="r" rtl="1"/>
            <a:r>
              <a:rPr lang="fa-IR" sz="2000" b="1" dirty="0"/>
              <a:t>پاسخ</a:t>
            </a:r>
            <a:r>
              <a:rPr lang="fa-IR" dirty="0"/>
              <a:t>: خیر فرقی بین انگیزه کسانی که مهاجرت کردند و کسانی که مهاجرت نکردند وجود ندارد. 3 انگیزه مهم را در شکل زیر می بینیم.</a:t>
            </a:r>
            <a:endParaRPr lang="en-US" dirty="0"/>
          </a:p>
        </p:txBody>
      </p:sp>
      <p:sp>
        <p:nvSpPr>
          <p:cNvPr id="4" name="TextBox 3">
            <a:extLst>
              <a:ext uri="{FF2B5EF4-FFF2-40B4-BE49-F238E27FC236}">
                <a16:creationId xmlns:a16="http://schemas.microsoft.com/office/drawing/2014/main" id="{813C2F41-4A78-8CF7-9E58-AABF8257E58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84966D4-D085-386A-2FBD-27199B1120D2}"/>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pic>
        <p:nvPicPr>
          <p:cNvPr id="7" name="Picture 6">
            <a:extLst>
              <a:ext uri="{FF2B5EF4-FFF2-40B4-BE49-F238E27FC236}">
                <a16:creationId xmlns:a16="http://schemas.microsoft.com/office/drawing/2014/main" id="{AD246BBF-8063-8FFC-55E2-55CFC9971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137" y="3025967"/>
            <a:ext cx="8838160" cy="2314170"/>
          </a:xfrm>
          <a:prstGeom prst="rect">
            <a:avLst/>
          </a:prstGeom>
        </p:spPr>
      </p:pic>
    </p:spTree>
    <p:extLst>
      <p:ext uri="{BB962C8B-B14F-4D97-AF65-F5344CB8AC3E}">
        <p14:creationId xmlns:p14="http://schemas.microsoft.com/office/powerpoint/2010/main" val="939848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B6079-6A28-4294-F491-77131F8A93E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F4401D8-4F28-6000-77AF-8B04F6092667}"/>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sp>
        <p:nvSpPr>
          <p:cNvPr id="4" name="TextBox 3">
            <a:extLst>
              <a:ext uri="{FF2B5EF4-FFF2-40B4-BE49-F238E27FC236}">
                <a16:creationId xmlns:a16="http://schemas.microsoft.com/office/drawing/2014/main" id="{C45A3216-EA6A-1273-837C-EFCE52DBC5F0}"/>
              </a:ext>
            </a:extLst>
          </p:cNvPr>
          <p:cNvSpPr txBox="1"/>
          <p:nvPr/>
        </p:nvSpPr>
        <p:spPr>
          <a:xfrm>
            <a:off x="6474542" y="2740899"/>
            <a:ext cx="4141372" cy="400110"/>
          </a:xfrm>
          <a:prstGeom prst="rect">
            <a:avLst/>
          </a:prstGeom>
          <a:noFill/>
        </p:spPr>
        <p:txBody>
          <a:bodyPr wrap="square" rtlCol="0">
            <a:spAutoFit/>
          </a:bodyPr>
          <a:lstStyle/>
          <a:p>
            <a:pPr algn="r" rtl="1"/>
            <a:r>
              <a:rPr lang="fa-IR" sz="2000" b="1" dirty="0"/>
              <a:t>سوال</a:t>
            </a:r>
            <a:r>
              <a:rPr lang="fa-IR" dirty="0"/>
              <a:t>: مهاجران در چه کشور هایی سکونت دارند؟</a:t>
            </a:r>
          </a:p>
        </p:txBody>
      </p:sp>
      <p:pic>
        <p:nvPicPr>
          <p:cNvPr id="6" name="Picture 5">
            <a:extLst>
              <a:ext uri="{FF2B5EF4-FFF2-40B4-BE49-F238E27FC236}">
                <a16:creationId xmlns:a16="http://schemas.microsoft.com/office/drawing/2014/main" id="{BDFB6CC8-D807-F7B4-E75A-716E8B146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69" y="1383706"/>
            <a:ext cx="5375331" cy="3515707"/>
          </a:xfrm>
          <a:prstGeom prst="rect">
            <a:avLst/>
          </a:prstGeom>
        </p:spPr>
      </p:pic>
      <p:pic>
        <p:nvPicPr>
          <p:cNvPr id="8" name="Picture 7">
            <a:extLst>
              <a:ext uri="{FF2B5EF4-FFF2-40B4-BE49-F238E27FC236}">
                <a16:creationId xmlns:a16="http://schemas.microsoft.com/office/drawing/2014/main" id="{94839EEF-10F4-EF3F-FF59-51D6B3714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94" y="5203445"/>
            <a:ext cx="4334480" cy="1371791"/>
          </a:xfrm>
          <a:prstGeom prst="rect">
            <a:avLst/>
          </a:prstGeom>
        </p:spPr>
      </p:pic>
      <p:sp>
        <p:nvSpPr>
          <p:cNvPr id="9" name="TextBox 8">
            <a:extLst>
              <a:ext uri="{FF2B5EF4-FFF2-40B4-BE49-F238E27FC236}">
                <a16:creationId xmlns:a16="http://schemas.microsoft.com/office/drawing/2014/main" id="{77B287DF-F5FF-ED54-2CBB-203FF9839AB8}"/>
              </a:ext>
            </a:extLst>
          </p:cNvPr>
          <p:cNvSpPr txBox="1"/>
          <p:nvPr/>
        </p:nvSpPr>
        <p:spPr>
          <a:xfrm>
            <a:off x="6725265" y="5578560"/>
            <a:ext cx="3890649" cy="400110"/>
          </a:xfrm>
          <a:prstGeom prst="rect">
            <a:avLst/>
          </a:prstGeom>
          <a:noFill/>
        </p:spPr>
        <p:txBody>
          <a:bodyPr wrap="square">
            <a:spAutoFit/>
          </a:bodyPr>
          <a:lstStyle/>
          <a:p>
            <a:pPr algn="r" rtl="1"/>
            <a:r>
              <a:rPr lang="fa-IR" sz="2000" b="1" dirty="0"/>
              <a:t>پاسخ</a:t>
            </a:r>
            <a:r>
              <a:rPr lang="fa-IR" dirty="0"/>
              <a:t>: در 3 کشور آمریکا، چین و هند</a:t>
            </a:r>
            <a:endParaRPr lang="en-US" dirty="0"/>
          </a:p>
        </p:txBody>
      </p:sp>
    </p:spTree>
    <p:extLst>
      <p:ext uri="{BB962C8B-B14F-4D97-AF65-F5344CB8AC3E}">
        <p14:creationId xmlns:p14="http://schemas.microsoft.com/office/powerpoint/2010/main" val="3582841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CA4240-E0D8-4940-EFA7-2705E02F16E4}"/>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D5565A2-1057-0091-44A3-22B3F239CDE1}"/>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sp>
        <p:nvSpPr>
          <p:cNvPr id="4" name="TextBox 3">
            <a:extLst>
              <a:ext uri="{FF2B5EF4-FFF2-40B4-BE49-F238E27FC236}">
                <a16:creationId xmlns:a16="http://schemas.microsoft.com/office/drawing/2014/main" id="{92CEEA8B-9099-5600-6AED-AA9283BF5FAE}"/>
              </a:ext>
            </a:extLst>
          </p:cNvPr>
          <p:cNvSpPr txBox="1"/>
          <p:nvPr/>
        </p:nvSpPr>
        <p:spPr>
          <a:xfrm>
            <a:off x="1722642" y="1659852"/>
            <a:ext cx="7848133" cy="400110"/>
          </a:xfrm>
          <a:prstGeom prst="rect">
            <a:avLst/>
          </a:prstGeom>
          <a:noFill/>
        </p:spPr>
        <p:txBody>
          <a:bodyPr wrap="square" rtlCol="0">
            <a:spAutoFit/>
          </a:bodyPr>
          <a:lstStyle/>
          <a:p>
            <a:pPr algn="r" rtl="1"/>
            <a:r>
              <a:rPr lang="fa-IR" sz="2000" b="1" dirty="0"/>
              <a:t>سوال</a:t>
            </a:r>
            <a:r>
              <a:rPr lang="fa-IR" dirty="0"/>
              <a:t>: رایج ترین دلیل برای تحصیل در خارج برای مهاجران و غیر مهاجران چیست؟</a:t>
            </a:r>
          </a:p>
        </p:txBody>
      </p:sp>
      <p:pic>
        <p:nvPicPr>
          <p:cNvPr id="6" name="Picture 5">
            <a:extLst>
              <a:ext uri="{FF2B5EF4-FFF2-40B4-BE49-F238E27FC236}">
                <a16:creationId xmlns:a16="http://schemas.microsoft.com/office/drawing/2014/main" id="{6433BB11-2E3D-8E16-9D71-F4230B179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017" y="2641004"/>
            <a:ext cx="6477904" cy="2667372"/>
          </a:xfrm>
          <a:prstGeom prst="rect">
            <a:avLst/>
          </a:prstGeom>
        </p:spPr>
      </p:pic>
      <p:sp>
        <p:nvSpPr>
          <p:cNvPr id="7" name="TextBox 6">
            <a:extLst>
              <a:ext uri="{FF2B5EF4-FFF2-40B4-BE49-F238E27FC236}">
                <a16:creationId xmlns:a16="http://schemas.microsoft.com/office/drawing/2014/main" id="{81A8C6D0-13A3-E0DA-4E3C-AC475FA80E47}"/>
              </a:ext>
            </a:extLst>
          </p:cNvPr>
          <p:cNvSpPr txBox="1"/>
          <p:nvPr/>
        </p:nvSpPr>
        <p:spPr>
          <a:xfrm>
            <a:off x="2614601" y="5489231"/>
            <a:ext cx="6899320" cy="400110"/>
          </a:xfrm>
          <a:prstGeom prst="rect">
            <a:avLst/>
          </a:prstGeom>
          <a:noFill/>
        </p:spPr>
        <p:txBody>
          <a:bodyPr wrap="square">
            <a:spAutoFit/>
          </a:bodyPr>
          <a:lstStyle/>
          <a:p>
            <a:pPr algn="r" rtl="1"/>
            <a:r>
              <a:rPr lang="fa-IR" sz="2000" b="1" dirty="0"/>
              <a:t>پاسخ1</a:t>
            </a:r>
            <a:r>
              <a:rPr lang="fa-IR" dirty="0"/>
              <a:t>: کسانی که مهاجرت کرده اند این فیلد را خالی گذاشته اند.</a:t>
            </a:r>
            <a:endParaRPr lang="en-US" dirty="0"/>
          </a:p>
        </p:txBody>
      </p:sp>
    </p:spTree>
    <p:extLst>
      <p:ext uri="{BB962C8B-B14F-4D97-AF65-F5344CB8AC3E}">
        <p14:creationId xmlns:p14="http://schemas.microsoft.com/office/powerpoint/2010/main" val="1807286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0833-C3C0-9288-E108-CD56F5E603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A14527F-A68A-243B-F205-0A28BAB842AB}"/>
              </a:ext>
            </a:extLst>
          </p:cNvPr>
          <p:cNvPicPr>
            <a:picLocks noChangeAspect="1"/>
          </p:cNvPicPr>
          <p:nvPr/>
        </p:nvPicPr>
        <p:blipFill>
          <a:blip r:embed="rId2"/>
          <a:stretch>
            <a:fillRect/>
          </a:stretch>
        </p:blipFill>
        <p:spPr>
          <a:xfrm>
            <a:off x="3352800" y="1368769"/>
            <a:ext cx="5486400" cy="4476750"/>
          </a:xfrm>
          <a:prstGeom prst="rect">
            <a:avLst/>
          </a:prstGeom>
        </p:spPr>
      </p:pic>
      <p:sp>
        <p:nvSpPr>
          <p:cNvPr id="4" name="TextBox 3">
            <a:extLst>
              <a:ext uri="{FF2B5EF4-FFF2-40B4-BE49-F238E27FC236}">
                <a16:creationId xmlns:a16="http://schemas.microsoft.com/office/drawing/2014/main" id="{66C3E48A-3A3E-9C89-212A-318F84214B3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968D7FE-BBED-7B72-927B-51DC95B88D7E}"/>
              </a:ext>
            </a:extLst>
          </p:cNvPr>
          <p:cNvSpPr txBox="1"/>
          <p:nvPr/>
        </p:nvSpPr>
        <p:spPr>
          <a:xfrm>
            <a:off x="409268" y="968659"/>
            <a:ext cx="2626749" cy="400110"/>
          </a:xfrm>
          <a:prstGeom prst="rect">
            <a:avLst/>
          </a:prstGeom>
          <a:noFill/>
        </p:spPr>
        <p:txBody>
          <a:bodyPr wrap="square">
            <a:spAutoFit/>
          </a:bodyPr>
          <a:lstStyle/>
          <a:p>
            <a:r>
              <a:rPr lang="en-US" sz="2000" b="1" dirty="0"/>
              <a:t>Immigrants</a:t>
            </a:r>
          </a:p>
        </p:txBody>
      </p:sp>
      <p:sp>
        <p:nvSpPr>
          <p:cNvPr id="6" name="TextBox 5">
            <a:extLst>
              <a:ext uri="{FF2B5EF4-FFF2-40B4-BE49-F238E27FC236}">
                <a16:creationId xmlns:a16="http://schemas.microsoft.com/office/drawing/2014/main" id="{2956101D-984C-0DAB-93FF-A79B277367C5}"/>
              </a:ext>
            </a:extLst>
          </p:cNvPr>
          <p:cNvSpPr txBox="1"/>
          <p:nvPr/>
        </p:nvSpPr>
        <p:spPr>
          <a:xfrm>
            <a:off x="2393375" y="6060511"/>
            <a:ext cx="6899320" cy="400110"/>
          </a:xfrm>
          <a:prstGeom prst="rect">
            <a:avLst/>
          </a:prstGeom>
          <a:noFill/>
        </p:spPr>
        <p:txBody>
          <a:bodyPr wrap="square">
            <a:spAutoFit/>
          </a:bodyPr>
          <a:lstStyle/>
          <a:p>
            <a:pPr algn="r" rtl="1"/>
            <a:r>
              <a:rPr lang="fa-IR" sz="2000" b="1" dirty="0"/>
              <a:t>پاسخ2</a:t>
            </a:r>
            <a:r>
              <a:rPr lang="fa-IR" dirty="0"/>
              <a:t>: کسانی که مهاجرت نکرده اند به ترتیب دلایل شکل بالا را ذکر کرده اند.</a:t>
            </a:r>
            <a:endParaRPr lang="en-US" dirty="0"/>
          </a:p>
        </p:txBody>
      </p:sp>
    </p:spTree>
    <p:extLst>
      <p:ext uri="{BB962C8B-B14F-4D97-AF65-F5344CB8AC3E}">
        <p14:creationId xmlns:p14="http://schemas.microsoft.com/office/powerpoint/2010/main" val="2055188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DE2A9-B4F8-AFCC-1452-4F5D4B7A089F}"/>
              </a:ext>
            </a:extLst>
          </p:cNvPr>
          <p:cNvSpPr txBox="1"/>
          <p:nvPr/>
        </p:nvSpPr>
        <p:spPr>
          <a:xfrm>
            <a:off x="7492072" y="3059668"/>
            <a:ext cx="2991267" cy="369332"/>
          </a:xfrm>
          <a:prstGeom prst="rect">
            <a:avLst/>
          </a:prstGeom>
          <a:noFill/>
        </p:spPr>
        <p:txBody>
          <a:bodyPr wrap="square" rtlCol="0">
            <a:spAutoFit/>
          </a:bodyPr>
          <a:lstStyle/>
          <a:p>
            <a:pPr algn="r" rtl="1"/>
            <a:r>
              <a:rPr lang="fa-IR" dirty="0"/>
              <a:t>فیچر بعدی، فیچر </a:t>
            </a:r>
            <a:r>
              <a:rPr lang="en-US" dirty="0"/>
              <a:t>Employed</a:t>
            </a:r>
            <a:r>
              <a:rPr lang="fa-IR" dirty="0"/>
              <a:t> است</a:t>
            </a:r>
            <a:endParaRPr lang="en-US" dirty="0"/>
          </a:p>
        </p:txBody>
      </p:sp>
      <p:sp>
        <p:nvSpPr>
          <p:cNvPr id="3" name="TextBox 2">
            <a:extLst>
              <a:ext uri="{FF2B5EF4-FFF2-40B4-BE49-F238E27FC236}">
                <a16:creationId xmlns:a16="http://schemas.microsoft.com/office/drawing/2014/main" id="{6FE6E426-B78C-E171-2EC8-FC933336B23E}"/>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C6F9117-5A17-1724-F733-FF0F79ACD2EE}"/>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pic>
        <p:nvPicPr>
          <p:cNvPr id="6" name="Picture 5">
            <a:extLst>
              <a:ext uri="{FF2B5EF4-FFF2-40B4-BE49-F238E27FC236}">
                <a16:creationId xmlns:a16="http://schemas.microsoft.com/office/drawing/2014/main" id="{4353E895-BA6F-AC15-47E0-C048240BD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454" y="1808258"/>
            <a:ext cx="2743583" cy="3772426"/>
          </a:xfrm>
          <a:prstGeom prst="rect">
            <a:avLst/>
          </a:prstGeom>
        </p:spPr>
      </p:pic>
    </p:spTree>
    <p:extLst>
      <p:ext uri="{BB962C8B-B14F-4D97-AF65-F5344CB8AC3E}">
        <p14:creationId xmlns:p14="http://schemas.microsoft.com/office/powerpoint/2010/main" val="1851165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F4AB3-711A-238A-B6AA-B624B9D3BA29}"/>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4C13EF1-7F2E-DA14-80A0-CB80B845F48C}"/>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pic>
        <p:nvPicPr>
          <p:cNvPr id="5" name="Picture 4">
            <a:extLst>
              <a:ext uri="{FF2B5EF4-FFF2-40B4-BE49-F238E27FC236}">
                <a16:creationId xmlns:a16="http://schemas.microsoft.com/office/drawing/2014/main" id="{E59C9BBB-B0A4-C596-1F41-43F75C9A5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88" y="2552577"/>
            <a:ext cx="5144218" cy="1752845"/>
          </a:xfrm>
          <a:prstGeom prst="rect">
            <a:avLst/>
          </a:prstGeom>
        </p:spPr>
      </p:pic>
      <p:sp>
        <p:nvSpPr>
          <p:cNvPr id="6" name="TextBox 5">
            <a:extLst>
              <a:ext uri="{FF2B5EF4-FFF2-40B4-BE49-F238E27FC236}">
                <a16:creationId xmlns:a16="http://schemas.microsoft.com/office/drawing/2014/main" id="{BA49B285-42FD-045E-5064-8D864D4FAA33}"/>
              </a:ext>
            </a:extLst>
          </p:cNvPr>
          <p:cNvSpPr txBox="1"/>
          <p:nvPr/>
        </p:nvSpPr>
        <p:spPr>
          <a:xfrm>
            <a:off x="7027979" y="3105833"/>
            <a:ext cx="3726425" cy="646331"/>
          </a:xfrm>
          <a:prstGeom prst="rect">
            <a:avLst/>
          </a:prstGeom>
          <a:noFill/>
        </p:spPr>
        <p:txBody>
          <a:bodyPr wrap="square" rtlCol="0">
            <a:spAutoFit/>
          </a:bodyPr>
          <a:lstStyle/>
          <a:p>
            <a:pPr algn="r" rtl="1"/>
            <a:r>
              <a:rPr lang="fa-IR" dirty="0"/>
              <a:t>وجود داده های گم شده را بررسی میکنیم. این فیچر داده ی گم شده ای ندارد. </a:t>
            </a:r>
            <a:endParaRPr lang="en-US" dirty="0"/>
          </a:p>
        </p:txBody>
      </p:sp>
    </p:spTree>
    <p:extLst>
      <p:ext uri="{BB962C8B-B14F-4D97-AF65-F5344CB8AC3E}">
        <p14:creationId xmlns:p14="http://schemas.microsoft.com/office/powerpoint/2010/main" val="3420427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E93E6F-2296-EA8C-1761-1A42A1E59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489" y="1736187"/>
            <a:ext cx="4282511" cy="3355036"/>
          </a:xfrm>
          <a:prstGeom prst="rect">
            <a:avLst/>
          </a:prstGeom>
        </p:spPr>
      </p:pic>
      <p:pic>
        <p:nvPicPr>
          <p:cNvPr id="5" name="Picture 4">
            <a:extLst>
              <a:ext uri="{FF2B5EF4-FFF2-40B4-BE49-F238E27FC236}">
                <a16:creationId xmlns:a16="http://schemas.microsoft.com/office/drawing/2014/main" id="{F9E0F217-884B-74EE-F47C-729723E89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70" y="1736187"/>
            <a:ext cx="4243465" cy="3324447"/>
          </a:xfrm>
          <a:prstGeom prst="rect">
            <a:avLst/>
          </a:prstGeom>
        </p:spPr>
      </p:pic>
      <p:sp>
        <p:nvSpPr>
          <p:cNvPr id="7" name="TextBox 6">
            <a:extLst>
              <a:ext uri="{FF2B5EF4-FFF2-40B4-BE49-F238E27FC236}">
                <a16:creationId xmlns:a16="http://schemas.microsoft.com/office/drawing/2014/main" id="{CCA3FE1D-2873-A064-ED35-47676107E8C7}"/>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69BD923-9F9E-51F0-BC9C-884A8602C51D}"/>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sp>
        <p:nvSpPr>
          <p:cNvPr id="9" name="TextBox 8">
            <a:extLst>
              <a:ext uri="{FF2B5EF4-FFF2-40B4-BE49-F238E27FC236}">
                <a16:creationId xmlns:a16="http://schemas.microsoft.com/office/drawing/2014/main" id="{BA7544EC-4107-368B-C310-DB4244166240}"/>
              </a:ext>
            </a:extLst>
          </p:cNvPr>
          <p:cNvSpPr txBox="1"/>
          <p:nvPr/>
        </p:nvSpPr>
        <p:spPr>
          <a:xfrm>
            <a:off x="2335161" y="5348540"/>
            <a:ext cx="7138220" cy="646331"/>
          </a:xfrm>
          <a:prstGeom prst="rect">
            <a:avLst/>
          </a:prstGeom>
          <a:noFill/>
        </p:spPr>
        <p:txBody>
          <a:bodyPr wrap="square" rtlCol="0">
            <a:spAutoFit/>
          </a:bodyPr>
          <a:lstStyle/>
          <a:p>
            <a:pPr algn="r" rtl="1"/>
            <a:r>
              <a:rPr lang="fa-IR" dirty="0"/>
              <a:t>توزیع مربوط به فیچر </a:t>
            </a:r>
            <a:r>
              <a:rPr lang="en-US" dirty="0"/>
              <a:t>Employed</a:t>
            </a:r>
            <a:r>
              <a:rPr lang="fa-IR" dirty="0"/>
              <a:t>.</a:t>
            </a:r>
          </a:p>
          <a:p>
            <a:pPr algn="r" rtl="1"/>
            <a:r>
              <a:rPr lang="fa-IR" dirty="0"/>
              <a:t>طبق شکل حدودا 80 درصد شرکت کنندگان در مصاحبه شاغل نیستند.</a:t>
            </a:r>
            <a:endParaRPr lang="en-US" dirty="0"/>
          </a:p>
        </p:txBody>
      </p:sp>
    </p:spTree>
    <p:extLst>
      <p:ext uri="{BB962C8B-B14F-4D97-AF65-F5344CB8AC3E}">
        <p14:creationId xmlns:p14="http://schemas.microsoft.com/office/powerpoint/2010/main" val="273413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9D386-D244-E942-1897-2F9A7DEBEA28}"/>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
        <p:nvSpPr>
          <p:cNvPr id="3" name="TextBox 2">
            <a:extLst>
              <a:ext uri="{FF2B5EF4-FFF2-40B4-BE49-F238E27FC236}">
                <a16:creationId xmlns:a16="http://schemas.microsoft.com/office/drawing/2014/main" id="{F3FC32E8-E821-D27B-A867-0F3994BF8088}"/>
              </a:ext>
            </a:extLst>
          </p:cNvPr>
          <p:cNvSpPr txBox="1"/>
          <p:nvPr/>
        </p:nvSpPr>
        <p:spPr>
          <a:xfrm>
            <a:off x="619433" y="1061884"/>
            <a:ext cx="9129251" cy="923330"/>
          </a:xfrm>
          <a:prstGeom prst="rect">
            <a:avLst/>
          </a:prstGeom>
          <a:noFill/>
        </p:spPr>
        <p:txBody>
          <a:bodyPr wrap="square" rtlCol="0">
            <a:spAutoFit/>
          </a:bodyPr>
          <a:lstStyle/>
          <a:p>
            <a:pPr algn="r" rtl="1"/>
            <a:r>
              <a:rPr lang="fa-IR" dirty="0"/>
              <a:t>ابتدا اطلاعات اولیه شامل تعداد ستون ها و سطر های دیتاست، ویژگی ها و نوع آنها را بدست میاوریم. همچنین در این مرحله به تمیز کردن دیتا میپردازیم. این دیتاست بسیار نامرتب و گاها اشتباه است بنابراین بسیار حیاتیست که ابتدا آنرا کمی مرتب کنیم. برخی از تصاویر مرتب کردن را میتوانیم در زیر ببینیم.</a:t>
            </a:r>
            <a:endParaRPr lang="en-US" dirty="0"/>
          </a:p>
        </p:txBody>
      </p:sp>
      <p:pic>
        <p:nvPicPr>
          <p:cNvPr id="5" name="Picture 4">
            <a:extLst>
              <a:ext uri="{FF2B5EF4-FFF2-40B4-BE49-F238E27FC236}">
                <a16:creationId xmlns:a16="http://schemas.microsoft.com/office/drawing/2014/main" id="{9F3B6BB8-316C-33B1-79BB-B04FE9081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193" y="2211362"/>
            <a:ext cx="6754168" cy="4248743"/>
          </a:xfrm>
          <a:prstGeom prst="rect">
            <a:avLst/>
          </a:prstGeom>
        </p:spPr>
      </p:pic>
    </p:spTree>
    <p:extLst>
      <p:ext uri="{BB962C8B-B14F-4D97-AF65-F5344CB8AC3E}">
        <p14:creationId xmlns:p14="http://schemas.microsoft.com/office/powerpoint/2010/main" val="2818710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2D554-3990-D8AE-0813-45AD2C96DCCA}"/>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E7CB64-F261-D1C8-51D3-2F580D82220C}"/>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sp>
        <p:nvSpPr>
          <p:cNvPr id="4" name="TextBox 3">
            <a:extLst>
              <a:ext uri="{FF2B5EF4-FFF2-40B4-BE49-F238E27FC236}">
                <a16:creationId xmlns:a16="http://schemas.microsoft.com/office/drawing/2014/main" id="{B1053679-29F9-E983-3278-BD50B3A34908}"/>
              </a:ext>
            </a:extLst>
          </p:cNvPr>
          <p:cNvSpPr txBox="1"/>
          <p:nvPr/>
        </p:nvSpPr>
        <p:spPr>
          <a:xfrm>
            <a:off x="2540563" y="2967335"/>
            <a:ext cx="6756912" cy="923330"/>
          </a:xfrm>
          <a:prstGeom prst="rect">
            <a:avLst/>
          </a:prstGeom>
          <a:noFill/>
        </p:spPr>
        <p:txBody>
          <a:bodyPr wrap="square" rtlCol="0">
            <a:spAutoFit/>
          </a:bodyPr>
          <a:lstStyle/>
          <a:p>
            <a:pPr algn="r" rtl="1"/>
            <a:r>
              <a:rPr lang="fa-IR" dirty="0"/>
              <a:t>همانطور که نشان داده شد کمتر از 20 درصد شرکت کنندگان که برابر با 1326 نفر اند شاغل هستند. در این بخش میخواهیم 3 سوال مطرح کنیم و ببینیم که آیا میتوانیم دلیل این مسئله را بیابیم یا خیر.</a:t>
            </a:r>
            <a:endParaRPr lang="en-US" dirty="0"/>
          </a:p>
        </p:txBody>
      </p:sp>
    </p:spTree>
    <p:extLst>
      <p:ext uri="{BB962C8B-B14F-4D97-AF65-F5344CB8AC3E}">
        <p14:creationId xmlns:p14="http://schemas.microsoft.com/office/powerpoint/2010/main" val="1358939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B5D94-27D0-8A57-675B-1FF19AAB815A}"/>
              </a:ext>
            </a:extLst>
          </p:cNvPr>
          <p:cNvSpPr txBox="1"/>
          <p:nvPr/>
        </p:nvSpPr>
        <p:spPr>
          <a:xfrm>
            <a:off x="2578977" y="1689534"/>
            <a:ext cx="7848133" cy="400110"/>
          </a:xfrm>
          <a:prstGeom prst="rect">
            <a:avLst/>
          </a:prstGeom>
          <a:noFill/>
        </p:spPr>
        <p:txBody>
          <a:bodyPr wrap="square" rtlCol="0">
            <a:spAutoFit/>
          </a:bodyPr>
          <a:lstStyle/>
          <a:p>
            <a:pPr algn="r" rtl="1"/>
            <a:r>
              <a:rPr lang="fa-IR" sz="2000" b="1" dirty="0"/>
              <a:t>سوال</a:t>
            </a:r>
            <a:r>
              <a:rPr lang="fa-IR" dirty="0"/>
              <a:t>: آیا رضایت از تحصیل میتواند بر کارمند بودن افراد تاثیر بگذارد؟</a:t>
            </a:r>
          </a:p>
        </p:txBody>
      </p:sp>
      <p:sp>
        <p:nvSpPr>
          <p:cNvPr id="3" name="TextBox 2">
            <a:extLst>
              <a:ext uri="{FF2B5EF4-FFF2-40B4-BE49-F238E27FC236}">
                <a16:creationId xmlns:a16="http://schemas.microsoft.com/office/drawing/2014/main" id="{4C664BCF-5DCF-143C-6F86-EC552C01AF6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7A88255-0530-8E4C-957D-8C5640BAD2C2}"/>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pic>
        <p:nvPicPr>
          <p:cNvPr id="6" name="Picture 5">
            <a:extLst>
              <a:ext uri="{FF2B5EF4-FFF2-40B4-BE49-F238E27FC236}">
                <a16:creationId xmlns:a16="http://schemas.microsoft.com/office/drawing/2014/main" id="{C8871E17-867E-A065-F954-351E8F848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207" y="2410410"/>
            <a:ext cx="7953903" cy="2837061"/>
          </a:xfrm>
          <a:prstGeom prst="rect">
            <a:avLst/>
          </a:prstGeom>
        </p:spPr>
      </p:pic>
      <p:sp>
        <p:nvSpPr>
          <p:cNvPr id="7" name="TextBox 6">
            <a:extLst>
              <a:ext uri="{FF2B5EF4-FFF2-40B4-BE49-F238E27FC236}">
                <a16:creationId xmlns:a16="http://schemas.microsoft.com/office/drawing/2014/main" id="{90EF04A0-96C2-9395-95DF-A6BABA0DCE46}"/>
              </a:ext>
            </a:extLst>
          </p:cNvPr>
          <p:cNvSpPr txBox="1"/>
          <p:nvPr/>
        </p:nvSpPr>
        <p:spPr>
          <a:xfrm>
            <a:off x="2473207" y="5462385"/>
            <a:ext cx="7953903" cy="400110"/>
          </a:xfrm>
          <a:prstGeom prst="rect">
            <a:avLst/>
          </a:prstGeom>
          <a:noFill/>
        </p:spPr>
        <p:txBody>
          <a:bodyPr wrap="square">
            <a:spAutoFit/>
          </a:bodyPr>
          <a:lstStyle/>
          <a:p>
            <a:pPr algn="r" rtl="1"/>
            <a:r>
              <a:rPr lang="fa-IR" sz="2000" b="1" dirty="0"/>
              <a:t>پاسخ</a:t>
            </a:r>
            <a:r>
              <a:rPr lang="fa-IR" dirty="0"/>
              <a:t>: خیر. فرق چشم گیری بین افراد کارمند و غیر کارمند در درجه رضایت از تحصیل وجود ندارد.</a:t>
            </a:r>
            <a:endParaRPr lang="en-US" dirty="0"/>
          </a:p>
        </p:txBody>
      </p:sp>
    </p:spTree>
    <p:extLst>
      <p:ext uri="{BB962C8B-B14F-4D97-AF65-F5344CB8AC3E}">
        <p14:creationId xmlns:p14="http://schemas.microsoft.com/office/powerpoint/2010/main" val="1111249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002BE-D531-9B97-006A-8DEFA7448C0D}"/>
              </a:ext>
            </a:extLst>
          </p:cNvPr>
          <p:cNvSpPr txBox="1"/>
          <p:nvPr/>
        </p:nvSpPr>
        <p:spPr>
          <a:xfrm>
            <a:off x="2578977" y="1689534"/>
            <a:ext cx="7848133" cy="677108"/>
          </a:xfrm>
          <a:prstGeom prst="rect">
            <a:avLst/>
          </a:prstGeom>
          <a:noFill/>
        </p:spPr>
        <p:txBody>
          <a:bodyPr wrap="square" rtlCol="0">
            <a:spAutoFit/>
          </a:bodyPr>
          <a:lstStyle/>
          <a:p>
            <a:pPr algn="r" rtl="1"/>
            <a:r>
              <a:rPr lang="fa-IR" sz="2000" b="1" dirty="0"/>
              <a:t>سوال</a:t>
            </a:r>
            <a:r>
              <a:rPr lang="fa-IR" dirty="0"/>
              <a:t>: آیا علاقه بر ریسرچ میتواند بر کارمند بودن افراد تاثیر بگذارد؟ میخواهم ببینم که شاید دلیل کارمند نبودن 80 درصد افراد علاقه به کار آکادمیک است.</a:t>
            </a:r>
          </a:p>
        </p:txBody>
      </p:sp>
      <p:sp>
        <p:nvSpPr>
          <p:cNvPr id="3" name="TextBox 2">
            <a:extLst>
              <a:ext uri="{FF2B5EF4-FFF2-40B4-BE49-F238E27FC236}">
                <a16:creationId xmlns:a16="http://schemas.microsoft.com/office/drawing/2014/main" id="{0454A6A6-8876-5954-0D93-C80F2BDE3BC4}"/>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44824E9-3E0E-2093-934F-96867BF49CC4}"/>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pic>
        <p:nvPicPr>
          <p:cNvPr id="6" name="Picture 5">
            <a:extLst>
              <a:ext uri="{FF2B5EF4-FFF2-40B4-BE49-F238E27FC236}">
                <a16:creationId xmlns:a16="http://schemas.microsoft.com/office/drawing/2014/main" id="{7ACA5899-03A0-E2CE-5B59-65584D8F8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977" y="2506832"/>
            <a:ext cx="7848134" cy="2815362"/>
          </a:xfrm>
          <a:prstGeom prst="rect">
            <a:avLst/>
          </a:prstGeom>
        </p:spPr>
      </p:pic>
      <p:sp>
        <p:nvSpPr>
          <p:cNvPr id="7" name="TextBox 6">
            <a:extLst>
              <a:ext uri="{FF2B5EF4-FFF2-40B4-BE49-F238E27FC236}">
                <a16:creationId xmlns:a16="http://schemas.microsoft.com/office/drawing/2014/main" id="{035FF8D2-EB44-11BC-4E0C-E36DB5BD3580}"/>
              </a:ext>
            </a:extLst>
          </p:cNvPr>
          <p:cNvSpPr txBox="1"/>
          <p:nvPr/>
        </p:nvSpPr>
        <p:spPr>
          <a:xfrm>
            <a:off x="2171933" y="5462385"/>
            <a:ext cx="8255177" cy="677108"/>
          </a:xfrm>
          <a:prstGeom prst="rect">
            <a:avLst/>
          </a:prstGeom>
          <a:noFill/>
        </p:spPr>
        <p:txBody>
          <a:bodyPr wrap="square">
            <a:spAutoFit/>
          </a:bodyPr>
          <a:lstStyle/>
          <a:p>
            <a:pPr algn="r" rtl="1"/>
            <a:r>
              <a:rPr lang="fa-IR" sz="2000" b="1" dirty="0"/>
              <a:t>پاسخ</a:t>
            </a:r>
            <a:r>
              <a:rPr lang="fa-IR" dirty="0"/>
              <a:t>: خیر. من از بیکاران انتظار داشتم که "بسیار محتمل" یا "احتمالا" را انتخاب کنند، زیرا آنها هیچ شغلی ندارند و دانشگاه را انتخاب می کنند.</a:t>
            </a:r>
            <a:endParaRPr lang="en-US" dirty="0"/>
          </a:p>
        </p:txBody>
      </p:sp>
    </p:spTree>
    <p:extLst>
      <p:ext uri="{BB962C8B-B14F-4D97-AF65-F5344CB8AC3E}">
        <p14:creationId xmlns:p14="http://schemas.microsoft.com/office/powerpoint/2010/main" val="205492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3C101-AD38-4FAA-FB8F-5A8A659AC878}"/>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7993285-AC23-E002-65F9-17843EA92CF6}"/>
              </a:ext>
            </a:extLst>
          </p:cNvPr>
          <p:cNvSpPr txBox="1"/>
          <p:nvPr/>
        </p:nvSpPr>
        <p:spPr>
          <a:xfrm>
            <a:off x="409268" y="968659"/>
            <a:ext cx="2626749" cy="400110"/>
          </a:xfrm>
          <a:prstGeom prst="rect">
            <a:avLst/>
          </a:prstGeom>
          <a:noFill/>
        </p:spPr>
        <p:txBody>
          <a:bodyPr wrap="square">
            <a:spAutoFit/>
          </a:bodyPr>
          <a:lstStyle/>
          <a:p>
            <a:r>
              <a:rPr lang="en-US" sz="2000" b="1" dirty="0"/>
              <a:t>Employed</a:t>
            </a:r>
          </a:p>
        </p:txBody>
      </p:sp>
      <p:sp>
        <p:nvSpPr>
          <p:cNvPr id="4" name="TextBox 3">
            <a:extLst>
              <a:ext uri="{FF2B5EF4-FFF2-40B4-BE49-F238E27FC236}">
                <a16:creationId xmlns:a16="http://schemas.microsoft.com/office/drawing/2014/main" id="{B0D29510-4F37-9A49-155B-F1508C6100F1}"/>
              </a:ext>
            </a:extLst>
          </p:cNvPr>
          <p:cNvSpPr txBox="1"/>
          <p:nvPr/>
        </p:nvSpPr>
        <p:spPr>
          <a:xfrm>
            <a:off x="2578977" y="1689534"/>
            <a:ext cx="7848133" cy="400110"/>
          </a:xfrm>
          <a:prstGeom prst="rect">
            <a:avLst/>
          </a:prstGeom>
          <a:noFill/>
        </p:spPr>
        <p:txBody>
          <a:bodyPr wrap="square" rtlCol="0">
            <a:spAutoFit/>
          </a:bodyPr>
          <a:lstStyle/>
          <a:p>
            <a:pPr algn="r" rtl="1"/>
            <a:r>
              <a:rPr lang="fa-IR" sz="2000" b="1" dirty="0"/>
              <a:t>سوال</a:t>
            </a:r>
            <a:r>
              <a:rPr lang="fa-IR" dirty="0"/>
              <a:t>: آیا رابطه ای بین کارمندی و مفید بودن تحصیلات وجود دارد؟</a:t>
            </a:r>
          </a:p>
        </p:txBody>
      </p:sp>
      <p:sp>
        <p:nvSpPr>
          <p:cNvPr id="5" name="TextBox 4">
            <a:extLst>
              <a:ext uri="{FF2B5EF4-FFF2-40B4-BE49-F238E27FC236}">
                <a16:creationId xmlns:a16="http://schemas.microsoft.com/office/drawing/2014/main" id="{19861AFF-8FBF-C5A5-5646-5600D3ED5CC3}"/>
              </a:ext>
            </a:extLst>
          </p:cNvPr>
          <p:cNvSpPr txBox="1"/>
          <p:nvPr/>
        </p:nvSpPr>
        <p:spPr>
          <a:xfrm>
            <a:off x="2171933" y="5462385"/>
            <a:ext cx="8255177" cy="954107"/>
          </a:xfrm>
          <a:prstGeom prst="rect">
            <a:avLst/>
          </a:prstGeom>
          <a:noFill/>
        </p:spPr>
        <p:txBody>
          <a:bodyPr wrap="square">
            <a:spAutoFit/>
          </a:bodyPr>
          <a:lstStyle/>
          <a:p>
            <a:pPr algn="r" rtl="1"/>
            <a:r>
              <a:rPr lang="fa-IR" sz="2000" b="1" dirty="0"/>
              <a:t>مشاهدات کلیدی</a:t>
            </a:r>
            <a:r>
              <a:rPr lang="fa-IR" dirty="0"/>
              <a:t>:</a:t>
            </a:r>
          </a:p>
          <a:p>
            <a:pPr algn="r" rtl="1"/>
            <a:r>
              <a:rPr lang="fa-IR" dirty="0"/>
              <a:t>1) دانش‌آموزان شاغل تحصیل را بی‌معنی‌تر از دانشجویان بیکار می‌دانستند.</a:t>
            </a:r>
          </a:p>
          <a:p>
            <a:pPr algn="r" rtl="1"/>
            <a:r>
              <a:rPr lang="fa-IR" dirty="0"/>
              <a:t>2) دانش آموزان بیکار نسبت به سودمندی آموزش نامطمئن ترند.</a:t>
            </a:r>
            <a:endParaRPr lang="en-US" dirty="0"/>
          </a:p>
        </p:txBody>
      </p:sp>
      <p:pic>
        <p:nvPicPr>
          <p:cNvPr id="7" name="Picture 6">
            <a:extLst>
              <a:ext uri="{FF2B5EF4-FFF2-40B4-BE49-F238E27FC236}">
                <a16:creationId xmlns:a16="http://schemas.microsoft.com/office/drawing/2014/main" id="{3932A141-52D2-6774-18B7-0D96971E7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454" y="2410409"/>
            <a:ext cx="8255177" cy="2946403"/>
          </a:xfrm>
          <a:prstGeom prst="rect">
            <a:avLst/>
          </a:prstGeom>
        </p:spPr>
      </p:pic>
    </p:spTree>
    <p:extLst>
      <p:ext uri="{BB962C8B-B14F-4D97-AF65-F5344CB8AC3E}">
        <p14:creationId xmlns:p14="http://schemas.microsoft.com/office/powerpoint/2010/main" val="224074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27CD0-83BB-2C18-5A90-25E4C5432947}"/>
              </a:ext>
            </a:extLst>
          </p:cNvPr>
          <p:cNvSpPr txBox="1"/>
          <p:nvPr/>
        </p:nvSpPr>
        <p:spPr>
          <a:xfrm>
            <a:off x="7492072" y="3059668"/>
            <a:ext cx="2991267" cy="369332"/>
          </a:xfrm>
          <a:prstGeom prst="rect">
            <a:avLst/>
          </a:prstGeom>
          <a:noFill/>
        </p:spPr>
        <p:txBody>
          <a:bodyPr wrap="square" rtlCol="0">
            <a:spAutoFit/>
          </a:bodyPr>
          <a:lstStyle/>
          <a:p>
            <a:pPr algn="r" rtl="1"/>
            <a:r>
              <a:rPr lang="fa-IR" dirty="0"/>
              <a:t>فیچر بعدی، فیچر </a:t>
            </a:r>
            <a:r>
              <a:rPr lang="en-US" dirty="0"/>
              <a:t>Motivator</a:t>
            </a:r>
            <a:r>
              <a:rPr lang="fa-IR" dirty="0"/>
              <a:t> است</a:t>
            </a:r>
            <a:endParaRPr lang="en-US" dirty="0"/>
          </a:p>
        </p:txBody>
      </p:sp>
      <p:sp>
        <p:nvSpPr>
          <p:cNvPr id="3" name="TextBox 2">
            <a:extLst>
              <a:ext uri="{FF2B5EF4-FFF2-40B4-BE49-F238E27FC236}">
                <a16:creationId xmlns:a16="http://schemas.microsoft.com/office/drawing/2014/main" id="{20486422-1DEA-D4B6-479D-1FB7A1FCCACF}"/>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E9139EA-8431-950E-5268-F37FC936D303}"/>
              </a:ext>
            </a:extLst>
          </p:cNvPr>
          <p:cNvSpPr txBox="1"/>
          <p:nvPr/>
        </p:nvSpPr>
        <p:spPr>
          <a:xfrm>
            <a:off x="409268" y="968659"/>
            <a:ext cx="2626749" cy="400110"/>
          </a:xfrm>
          <a:prstGeom prst="rect">
            <a:avLst/>
          </a:prstGeom>
          <a:noFill/>
        </p:spPr>
        <p:txBody>
          <a:bodyPr wrap="square">
            <a:spAutoFit/>
          </a:bodyPr>
          <a:lstStyle/>
          <a:p>
            <a:r>
              <a:rPr lang="en-US" sz="2000" b="1" dirty="0"/>
              <a:t>Motivator</a:t>
            </a:r>
          </a:p>
        </p:txBody>
      </p:sp>
      <p:pic>
        <p:nvPicPr>
          <p:cNvPr id="6" name="Picture 5">
            <a:extLst>
              <a:ext uri="{FF2B5EF4-FFF2-40B4-BE49-F238E27FC236}">
                <a16:creationId xmlns:a16="http://schemas.microsoft.com/office/drawing/2014/main" id="{8E4AC95A-02B1-BA31-6441-F64C3B0FE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520" y="1626228"/>
            <a:ext cx="4153480" cy="4801270"/>
          </a:xfrm>
          <a:prstGeom prst="rect">
            <a:avLst/>
          </a:prstGeom>
        </p:spPr>
      </p:pic>
    </p:spTree>
    <p:extLst>
      <p:ext uri="{BB962C8B-B14F-4D97-AF65-F5344CB8AC3E}">
        <p14:creationId xmlns:p14="http://schemas.microsoft.com/office/powerpoint/2010/main" val="1250802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1390A-3964-AF5F-F33D-B244C2DAFED1}"/>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CCB834A-04B3-C033-5A7E-9EBA8BAEB8DD}"/>
              </a:ext>
            </a:extLst>
          </p:cNvPr>
          <p:cNvSpPr txBox="1"/>
          <p:nvPr/>
        </p:nvSpPr>
        <p:spPr>
          <a:xfrm>
            <a:off x="409268" y="968659"/>
            <a:ext cx="2626749" cy="400110"/>
          </a:xfrm>
          <a:prstGeom prst="rect">
            <a:avLst/>
          </a:prstGeom>
          <a:noFill/>
        </p:spPr>
        <p:txBody>
          <a:bodyPr wrap="square">
            <a:spAutoFit/>
          </a:bodyPr>
          <a:lstStyle/>
          <a:p>
            <a:r>
              <a:rPr lang="en-US" sz="2000" b="1" dirty="0"/>
              <a:t>Motivator</a:t>
            </a:r>
          </a:p>
        </p:txBody>
      </p:sp>
      <p:pic>
        <p:nvPicPr>
          <p:cNvPr id="5" name="Picture 4">
            <a:extLst>
              <a:ext uri="{FF2B5EF4-FFF2-40B4-BE49-F238E27FC236}">
                <a16:creationId xmlns:a16="http://schemas.microsoft.com/office/drawing/2014/main" id="{60DB8411-2098-6443-25E1-5CDE267EB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442" y="1941011"/>
            <a:ext cx="7097115" cy="1324160"/>
          </a:xfrm>
          <a:prstGeom prst="rect">
            <a:avLst/>
          </a:prstGeom>
        </p:spPr>
      </p:pic>
      <p:sp>
        <p:nvSpPr>
          <p:cNvPr id="6" name="TextBox 5">
            <a:extLst>
              <a:ext uri="{FF2B5EF4-FFF2-40B4-BE49-F238E27FC236}">
                <a16:creationId xmlns:a16="http://schemas.microsoft.com/office/drawing/2014/main" id="{CE1119D3-B2F1-FE04-FDFC-BFB8B601967C}"/>
              </a:ext>
            </a:extLst>
          </p:cNvPr>
          <p:cNvSpPr txBox="1"/>
          <p:nvPr/>
        </p:nvSpPr>
        <p:spPr>
          <a:xfrm>
            <a:off x="2669458" y="3592830"/>
            <a:ext cx="6975099" cy="1754326"/>
          </a:xfrm>
          <a:prstGeom prst="rect">
            <a:avLst/>
          </a:prstGeom>
          <a:noFill/>
        </p:spPr>
        <p:txBody>
          <a:bodyPr wrap="square" rtlCol="0">
            <a:spAutoFit/>
          </a:bodyPr>
          <a:lstStyle/>
          <a:p>
            <a:pPr algn="r" rtl="1"/>
            <a:r>
              <a:rPr lang="fa-IR" dirty="0"/>
              <a:t>نکته بسیار جالبی که در این دیتاست وجود دارد این است که 78 درصد دیتا داده گم شده هستند که حجم زیادی را در بر میگیرند.</a:t>
            </a:r>
          </a:p>
          <a:p>
            <a:pPr algn="r" rtl="1"/>
            <a:r>
              <a:rPr lang="fa-IR" dirty="0"/>
              <a:t>رویکرد من در برابر این مشکل این است که چون میتوانیم با 20 درصد هم تحلیل(هرچند با دقت کمتر) کنیم بنابراین این فیچر را حذف نمیکنیم. اما اگر بحث </a:t>
            </a:r>
            <a:r>
              <a:rPr lang="en-US" dirty="0"/>
              <a:t>train</a:t>
            </a:r>
            <a:r>
              <a:rPr lang="fa-IR" dirty="0"/>
              <a:t> کردن مدل باشد میتوانیم این فیچر را حذف کنیم یا داده های گم شده را با بیشترین کلاس انتخاب شده جایگزین کنیم.</a:t>
            </a:r>
            <a:endParaRPr lang="en-US" dirty="0"/>
          </a:p>
        </p:txBody>
      </p:sp>
    </p:spTree>
    <p:extLst>
      <p:ext uri="{BB962C8B-B14F-4D97-AF65-F5344CB8AC3E}">
        <p14:creationId xmlns:p14="http://schemas.microsoft.com/office/powerpoint/2010/main" val="3939801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F906F-1EEB-39AB-B3D6-BCABED107110}"/>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407FD7-0B63-AF4E-3429-D7DBB0E865FF}"/>
              </a:ext>
            </a:extLst>
          </p:cNvPr>
          <p:cNvSpPr txBox="1"/>
          <p:nvPr/>
        </p:nvSpPr>
        <p:spPr>
          <a:xfrm>
            <a:off x="409268" y="968659"/>
            <a:ext cx="2626749" cy="400110"/>
          </a:xfrm>
          <a:prstGeom prst="rect">
            <a:avLst/>
          </a:prstGeom>
          <a:noFill/>
        </p:spPr>
        <p:txBody>
          <a:bodyPr wrap="square">
            <a:spAutoFit/>
          </a:bodyPr>
          <a:lstStyle/>
          <a:p>
            <a:r>
              <a:rPr lang="en-US" sz="2000" b="1" dirty="0"/>
              <a:t>Motivator</a:t>
            </a:r>
          </a:p>
        </p:txBody>
      </p:sp>
      <p:pic>
        <p:nvPicPr>
          <p:cNvPr id="5" name="Picture 4">
            <a:extLst>
              <a:ext uri="{FF2B5EF4-FFF2-40B4-BE49-F238E27FC236}">
                <a16:creationId xmlns:a16="http://schemas.microsoft.com/office/drawing/2014/main" id="{AB3058DB-7574-6915-13BF-B5F066595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12" y="1596755"/>
            <a:ext cx="4710051" cy="4184612"/>
          </a:xfrm>
          <a:prstGeom prst="rect">
            <a:avLst/>
          </a:prstGeom>
        </p:spPr>
      </p:pic>
      <p:sp>
        <p:nvSpPr>
          <p:cNvPr id="6" name="TextBox 5">
            <a:extLst>
              <a:ext uri="{FF2B5EF4-FFF2-40B4-BE49-F238E27FC236}">
                <a16:creationId xmlns:a16="http://schemas.microsoft.com/office/drawing/2014/main" id="{16E86D9E-0807-A398-86CE-DBEB55E9903E}"/>
              </a:ext>
            </a:extLst>
          </p:cNvPr>
          <p:cNvSpPr txBox="1"/>
          <p:nvPr/>
        </p:nvSpPr>
        <p:spPr>
          <a:xfrm>
            <a:off x="6519188" y="2505670"/>
            <a:ext cx="4572000" cy="923330"/>
          </a:xfrm>
          <a:prstGeom prst="rect">
            <a:avLst/>
          </a:prstGeom>
          <a:noFill/>
        </p:spPr>
        <p:txBody>
          <a:bodyPr wrap="square" rtlCol="0">
            <a:spAutoFit/>
          </a:bodyPr>
          <a:lstStyle/>
          <a:p>
            <a:pPr algn="r" rtl="1"/>
            <a:r>
              <a:rPr lang="fa-IR" dirty="0"/>
              <a:t>میتوانیم توزیع کلاس هارا ببینیم. بسیاری از این کلاس ها مشترک هستند و اسم های نا دقیقی دارند. بنابراین به تمیز کردن آنها میپردازیم.</a:t>
            </a:r>
            <a:endParaRPr lang="en-US" dirty="0"/>
          </a:p>
        </p:txBody>
      </p:sp>
    </p:spTree>
    <p:extLst>
      <p:ext uri="{BB962C8B-B14F-4D97-AF65-F5344CB8AC3E}">
        <p14:creationId xmlns:p14="http://schemas.microsoft.com/office/powerpoint/2010/main" val="1242301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B70B28-BFA8-92F1-A6AB-E1AD61F11574}"/>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664345-AD71-32E6-50B9-EC9E89DCBD37}"/>
              </a:ext>
            </a:extLst>
          </p:cNvPr>
          <p:cNvSpPr txBox="1"/>
          <p:nvPr/>
        </p:nvSpPr>
        <p:spPr>
          <a:xfrm>
            <a:off x="409268" y="968659"/>
            <a:ext cx="2626749" cy="400110"/>
          </a:xfrm>
          <a:prstGeom prst="rect">
            <a:avLst/>
          </a:prstGeom>
          <a:noFill/>
        </p:spPr>
        <p:txBody>
          <a:bodyPr wrap="square">
            <a:spAutoFit/>
          </a:bodyPr>
          <a:lstStyle/>
          <a:p>
            <a:r>
              <a:rPr lang="en-US" sz="2000" b="1" dirty="0"/>
              <a:t>Motivator</a:t>
            </a:r>
          </a:p>
        </p:txBody>
      </p:sp>
      <p:pic>
        <p:nvPicPr>
          <p:cNvPr id="5" name="Picture 4">
            <a:extLst>
              <a:ext uri="{FF2B5EF4-FFF2-40B4-BE49-F238E27FC236}">
                <a16:creationId xmlns:a16="http://schemas.microsoft.com/office/drawing/2014/main" id="{9EC2352F-D69C-CC49-926D-A444994EF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69" y="1564696"/>
            <a:ext cx="5908654" cy="3271655"/>
          </a:xfrm>
          <a:prstGeom prst="rect">
            <a:avLst/>
          </a:prstGeom>
        </p:spPr>
      </p:pic>
      <p:sp>
        <p:nvSpPr>
          <p:cNvPr id="6" name="TextBox 5">
            <a:extLst>
              <a:ext uri="{FF2B5EF4-FFF2-40B4-BE49-F238E27FC236}">
                <a16:creationId xmlns:a16="http://schemas.microsoft.com/office/drawing/2014/main" id="{C4E3FBC2-F221-E855-EA2C-D3A3416D77A8}"/>
              </a:ext>
            </a:extLst>
          </p:cNvPr>
          <p:cNvSpPr txBox="1"/>
          <p:nvPr/>
        </p:nvSpPr>
        <p:spPr>
          <a:xfrm>
            <a:off x="2462980" y="5124159"/>
            <a:ext cx="6832887" cy="646331"/>
          </a:xfrm>
          <a:prstGeom prst="rect">
            <a:avLst/>
          </a:prstGeom>
          <a:noFill/>
        </p:spPr>
        <p:txBody>
          <a:bodyPr wrap="square" rtlCol="0">
            <a:spAutoFit/>
          </a:bodyPr>
          <a:lstStyle/>
          <a:p>
            <a:pPr algn="r" rtl="1"/>
            <a:r>
              <a:rPr lang="fa-IR" dirty="0"/>
              <a:t>بعد از تمیز کردن دیتا می بینیم که دو گزینه ی </a:t>
            </a:r>
            <a:r>
              <a:rPr lang="en-US" dirty="0"/>
              <a:t>Supervisor</a:t>
            </a:r>
            <a:r>
              <a:rPr lang="fa-IR" dirty="0"/>
              <a:t> و </a:t>
            </a:r>
            <a:r>
              <a:rPr lang="en-US" dirty="0"/>
              <a:t>Another Student</a:t>
            </a:r>
            <a:r>
              <a:rPr lang="fa-IR" dirty="0"/>
              <a:t> بیشترین انگیزه دهنده بین دانشجویان بوده اند.</a:t>
            </a:r>
            <a:endParaRPr lang="en-US" dirty="0"/>
          </a:p>
        </p:txBody>
      </p:sp>
      <p:pic>
        <p:nvPicPr>
          <p:cNvPr id="8" name="Picture 7">
            <a:extLst>
              <a:ext uri="{FF2B5EF4-FFF2-40B4-BE49-F238E27FC236}">
                <a16:creationId xmlns:a16="http://schemas.microsoft.com/office/drawing/2014/main" id="{C3BD0575-8CB4-E815-9826-1CC66920D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391" y="1564696"/>
            <a:ext cx="5687219" cy="3271655"/>
          </a:xfrm>
          <a:prstGeom prst="rect">
            <a:avLst/>
          </a:prstGeom>
        </p:spPr>
      </p:pic>
    </p:spTree>
    <p:extLst>
      <p:ext uri="{BB962C8B-B14F-4D97-AF65-F5344CB8AC3E}">
        <p14:creationId xmlns:p14="http://schemas.microsoft.com/office/powerpoint/2010/main" val="771844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90FE3-7A02-EC56-589D-9937A1D8DF0F}"/>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B58FAE7-3831-0D22-F50E-3F2620A0A3A0}"/>
              </a:ext>
            </a:extLst>
          </p:cNvPr>
          <p:cNvSpPr txBox="1"/>
          <p:nvPr/>
        </p:nvSpPr>
        <p:spPr>
          <a:xfrm>
            <a:off x="409268" y="968659"/>
            <a:ext cx="2626749" cy="400110"/>
          </a:xfrm>
          <a:prstGeom prst="rect">
            <a:avLst/>
          </a:prstGeom>
          <a:noFill/>
        </p:spPr>
        <p:txBody>
          <a:bodyPr wrap="square">
            <a:spAutoFit/>
          </a:bodyPr>
          <a:lstStyle/>
          <a:p>
            <a:r>
              <a:rPr lang="en-US" sz="2000" b="1" dirty="0"/>
              <a:t>Depression Experience</a:t>
            </a:r>
          </a:p>
        </p:txBody>
      </p:sp>
      <p:sp>
        <p:nvSpPr>
          <p:cNvPr id="4" name="TextBox 3">
            <a:extLst>
              <a:ext uri="{FF2B5EF4-FFF2-40B4-BE49-F238E27FC236}">
                <a16:creationId xmlns:a16="http://schemas.microsoft.com/office/drawing/2014/main" id="{5849592B-4740-F3AD-0629-181A96007923}"/>
              </a:ext>
            </a:extLst>
          </p:cNvPr>
          <p:cNvSpPr txBox="1"/>
          <p:nvPr/>
        </p:nvSpPr>
        <p:spPr>
          <a:xfrm>
            <a:off x="7433187" y="3150079"/>
            <a:ext cx="2415971" cy="923330"/>
          </a:xfrm>
          <a:prstGeom prst="rect">
            <a:avLst/>
          </a:prstGeom>
          <a:noFill/>
        </p:spPr>
        <p:txBody>
          <a:bodyPr wrap="square" rtlCol="0">
            <a:spAutoFit/>
          </a:bodyPr>
          <a:lstStyle/>
          <a:p>
            <a:pPr algn="r" rtl="1"/>
            <a:r>
              <a:rPr lang="fa-IR" dirty="0"/>
              <a:t>فیچر بعدی، فیچر </a:t>
            </a:r>
            <a:r>
              <a:rPr lang="en-US" dirty="0"/>
              <a:t>Depression Experience</a:t>
            </a:r>
            <a:r>
              <a:rPr lang="fa-IR" dirty="0"/>
              <a:t> است</a:t>
            </a:r>
            <a:endParaRPr lang="en-US" dirty="0"/>
          </a:p>
        </p:txBody>
      </p:sp>
      <p:pic>
        <p:nvPicPr>
          <p:cNvPr id="6" name="Picture 5">
            <a:extLst>
              <a:ext uri="{FF2B5EF4-FFF2-40B4-BE49-F238E27FC236}">
                <a16:creationId xmlns:a16="http://schemas.microsoft.com/office/drawing/2014/main" id="{5B440502-A2F6-3182-5B99-F1B69D844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811" y="1793019"/>
            <a:ext cx="3353268" cy="4096322"/>
          </a:xfrm>
          <a:prstGeom prst="rect">
            <a:avLst/>
          </a:prstGeom>
        </p:spPr>
      </p:pic>
    </p:spTree>
    <p:extLst>
      <p:ext uri="{BB962C8B-B14F-4D97-AF65-F5344CB8AC3E}">
        <p14:creationId xmlns:p14="http://schemas.microsoft.com/office/powerpoint/2010/main" val="1457940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39B3A-9EC2-0022-17E9-0BAFD4A6A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099" y="2174975"/>
            <a:ext cx="8973802" cy="1505160"/>
          </a:xfrm>
          <a:prstGeom prst="rect">
            <a:avLst/>
          </a:prstGeom>
        </p:spPr>
      </p:pic>
      <p:sp>
        <p:nvSpPr>
          <p:cNvPr id="4" name="TextBox 3">
            <a:extLst>
              <a:ext uri="{FF2B5EF4-FFF2-40B4-BE49-F238E27FC236}">
                <a16:creationId xmlns:a16="http://schemas.microsoft.com/office/drawing/2014/main" id="{D7D6D6B7-A59D-2E9E-76B1-AF199A9B8773}"/>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3C696B0-0107-97F7-D9A4-81EE289B8CF3}"/>
              </a:ext>
            </a:extLst>
          </p:cNvPr>
          <p:cNvSpPr txBox="1"/>
          <p:nvPr/>
        </p:nvSpPr>
        <p:spPr>
          <a:xfrm>
            <a:off x="409268" y="968659"/>
            <a:ext cx="2626749" cy="400110"/>
          </a:xfrm>
          <a:prstGeom prst="rect">
            <a:avLst/>
          </a:prstGeom>
          <a:noFill/>
        </p:spPr>
        <p:txBody>
          <a:bodyPr wrap="square">
            <a:spAutoFit/>
          </a:bodyPr>
          <a:lstStyle/>
          <a:p>
            <a:r>
              <a:rPr lang="en-US" sz="2000" b="1" dirty="0"/>
              <a:t>Depression Experience</a:t>
            </a:r>
          </a:p>
        </p:txBody>
      </p:sp>
      <p:sp>
        <p:nvSpPr>
          <p:cNvPr id="6" name="TextBox 5">
            <a:extLst>
              <a:ext uri="{FF2B5EF4-FFF2-40B4-BE49-F238E27FC236}">
                <a16:creationId xmlns:a16="http://schemas.microsoft.com/office/drawing/2014/main" id="{ACE45D5A-C3F2-863B-AB2D-9C732B299654}"/>
              </a:ext>
            </a:extLst>
          </p:cNvPr>
          <p:cNvSpPr txBox="1"/>
          <p:nvPr/>
        </p:nvSpPr>
        <p:spPr>
          <a:xfrm>
            <a:off x="943897" y="3952568"/>
            <a:ext cx="9876503" cy="369332"/>
          </a:xfrm>
          <a:prstGeom prst="rect">
            <a:avLst/>
          </a:prstGeom>
          <a:noFill/>
        </p:spPr>
        <p:txBody>
          <a:bodyPr wrap="square" rtlCol="0">
            <a:spAutoFit/>
          </a:bodyPr>
          <a:lstStyle/>
          <a:p>
            <a:pPr algn="r" rtl="1"/>
            <a:r>
              <a:rPr lang="fa-IR" dirty="0"/>
              <a:t>در این فیچر 8 عدد دیتا پوینت گم شده وجود دارد که برابر با 0.12 درصد است. مقدار بسیار کم و قابل چشم پوشی است.</a:t>
            </a:r>
            <a:endParaRPr lang="en-US" dirty="0"/>
          </a:p>
        </p:txBody>
      </p:sp>
    </p:spTree>
    <p:extLst>
      <p:ext uri="{BB962C8B-B14F-4D97-AF65-F5344CB8AC3E}">
        <p14:creationId xmlns:p14="http://schemas.microsoft.com/office/powerpoint/2010/main" val="304647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37CE56-0299-2109-6131-A55CE6640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478" y="2311503"/>
            <a:ext cx="9306749" cy="2234994"/>
          </a:xfrm>
          <a:prstGeom prst="rect">
            <a:avLst/>
          </a:prstGeom>
        </p:spPr>
      </p:pic>
      <p:sp>
        <p:nvSpPr>
          <p:cNvPr id="8" name="TextBox 7">
            <a:extLst>
              <a:ext uri="{FF2B5EF4-FFF2-40B4-BE49-F238E27FC236}">
                <a16:creationId xmlns:a16="http://schemas.microsoft.com/office/drawing/2014/main" id="{BA429933-DAA8-7DDF-CB27-F50790320F0E}"/>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4271519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DD54D-AFF9-C9F0-670D-13D81F77E656}"/>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1963B15-7F8C-F32C-94C3-64B7B0A5ED08}"/>
              </a:ext>
            </a:extLst>
          </p:cNvPr>
          <p:cNvSpPr txBox="1"/>
          <p:nvPr/>
        </p:nvSpPr>
        <p:spPr>
          <a:xfrm>
            <a:off x="409268" y="968659"/>
            <a:ext cx="2626749" cy="400110"/>
          </a:xfrm>
          <a:prstGeom prst="rect">
            <a:avLst/>
          </a:prstGeom>
          <a:noFill/>
        </p:spPr>
        <p:txBody>
          <a:bodyPr wrap="square">
            <a:spAutoFit/>
          </a:bodyPr>
          <a:lstStyle/>
          <a:p>
            <a:r>
              <a:rPr lang="en-US" sz="2000" b="1" dirty="0"/>
              <a:t>Depression Experience</a:t>
            </a:r>
          </a:p>
        </p:txBody>
      </p:sp>
      <p:pic>
        <p:nvPicPr>
          <p:cNvPr id="5" name="Picture 4">
            <a:extLst>
              <a:ext uri="{FF2B5EF4-FFF2-40B4-BE49-F238E27FC236}">
                <a16:creationId xmlns:a16="http://schemas.microsoft.com/office/drawing/2014/main" id="{CDF4E34B-5B75-66C6-E621-E417148C4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017" y="1632654"/>
            <a:ext cx="6468378" cy="3858163"/>
          </a:xfrm>
          <a:prstGeom prst="rect">
            <a:avLst/>
          </a:prstGeom>
        </p:spPr>
      </p:pic>
      <p:sp>
        <p:nvSpPr>
          <p:cNvPr id="6" name="TextBox 5">
            <a:extLst>
              <a:ext uri="{FF2B5EF4-FFF2-40B4-BE49-F238E27FC236}">
                <a16:creationId xmlns:a16="http://schemas.microsoft.com/office/drawing/2014/main" id="{A46FDDAA-DCAF-C36A-DA2E-1E9D39F30BA7}"/>
              </a:ext>
            </a:extLst>
          </p:cNvPr>
          <p:cNvSpPr txBox="1"/>
          <p:nvPr/>
        </p:nvSpPr>
        <p:spPr>
          <a:xfrm>
            <a:off x="2361441" y="5754702"/>
            <a:ext cx="7469118" cy="646331"/>
          </a:xfrm>
          <a:prstGeom prst="rect">
            <a:avLst/>
          </a:prstGeom>
          <a:noFill/>
        </p:spPr>
        <p:txBody>
          <a:bodyPr wrap="square" rtlCol="0">
            <a:spAutoFit/>
          </a:bodyPr>
          <a:lstStyle/>
          <a:p>
            <a:pPr algn="r" rtl="1"/>
            <a:r>
              <a:rPr lang="fa-IR" dirty="0"/>
              <a:t>طبق نمودار بالا حدود 20 درصد از افراد افسردگی را تجربه کرده اند. با مطرح کردن 3 سوال میخواهیم ببینیم که آیا با دیتاست موجود میتوانیم دلیل افسردگی این افراد را بیابیم؟</a:t>
            </a:r>
            <a:endParaRPr lang="en-US" dirty="0"/>
          </a:p>
        </p:txBody>
      </p:sp>
    </p:spTree>
    <p:extLst>
      <p:ext uri="{BB962C8B-B14F-4D97-AF65-F5344CB8AC3E}">
        <p14:creationId xmlns:p14="http://schemas.microsoft.com/office/powerpoint/2010/main" val="3961182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6EEB0-B25A-DE56-9437-F75D2B02BC75}"/>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9FC844-9B26-A34B-9A11-99408395A839}"/>
              </a:ext>
            </a:extLst>
          </p:cNvPr>
          <p:cNvSpPr txBox="1"/>
          <p:nvPr/>
        </p:nvSpPr>
        <p:spPr>
          <a:xfrm>
            <a:off x="409268" y="968659"/>
            <a:ext cx="2626749" cy="400110"/>
          </a:xfrm>
          <a:prstGeom prst="rect">
            <a:avLst/>
          </a:prstGeom>
          <a:noFill/>
        </p:spPr>
        <p:txBody>
          <a:bodyPr wrap="square">
            <a:spAutoFit/>
          </a:bodyPr>
          <a:lstStyle/>
          <a:p>
            <a:r>
              <a:rPr lang="en-US" sz="2000" b="1" dirty="0"/>
              <a:t>Depression Experience</a:t>
            </a:r>
          </a:p>
        </p:txBody>
      </p:sp>
      <p:sp>
        <p:nvSpPr>
          <p:cNvPr id="4" name="TextBox 3">
            <a:extLst>
              <a:ext uri="{FF2B5EF4-FFF2-40B4-BE49-F238E27FC236}">
                <a16:creationId xmlns:a16="http://schemas.microsoft.com/office/drawing/2014/main" id="{BF2BB0E1-6835-4C95-BBDE-B2253EEED2CA}"/>
              </a:ext>
            </a:extLst>
          </p:cNvPr>
          <p:cNvSpPr txBox="1"/>
          <p:nvPr/>
        </p:nvSpPr>
        <p:spPr>
          <a:xfrm>
            <a:off x="2578977" y="1689534"/>
            <a:ext cx="7848133" cy="400110"/>
          </a:xfrm>
          <a:prstGeom prst="rect">
            <a:avLst/>
          </a:prstGeom>
          <a:noFill/>
        </p:spPr>
        <p:txBody>
          <a:bodyPr wrap="square" rtlCol="0">
            <a:spAutoFit/>
          </a:bodyPr>
          <a:lstStyle/>
          <a:p>
            <a:pPr algn="r" rtl="1"/>
            <a:r>
              <a:rPr lang="fa-IR" sz="2000" b="1" dirty="0"/>
              <a:t>سوال</a:t>
            </a:r>
            <a:r>
              <a:rPr lang="fa-IR" dirty="0"/>
              <a:t>: شرایط کاری میتواند دلیل افسردگی باشد؟</a:t>
            </a:r>
          </a:p>
        </p:txBody>
      </p:sp>
      <p:pic>
        <p:nvPicPr>
          <p:cNvPr id="6" name="Picture 5">
            <a:extLst>
              <a:ext uri="{FF2B5EF4-FFF2-40B4-BE49-F238E27FC236}">
                <a16:creationId xmlns:a16="http://schemas.microsoft.com/office/drawing/2014/main" id="{8B37FE74-67E5-F942-EFDD-1FAF008A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046" y="2213907"/>
            <a:ext cx="4048690" cy="3200847"/>
          </a:xfrm>
          <a:prstGeom prst="rect">
            <a:avLst/>
          </a:prstGeom>
        </p:spPr>
      </p:pic>
      <p:pic>
        <p:nvPicPr>
          <p:cNvPr id="8" name="Picture 7">
            <a:extLst>
              <a:ext uri="{FF2B5EF4-FFF2-40B4-BE49-F238E27FC236}">
                <a16:creationId xmlns:a16="http://schemas.microsoft.com/office/drawing/2014/main" id="{73200417-E5B7-049C-80BA-BA07B387E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788" y="2213907"/>
            <a:ext cx="4096322" cy="3248478"/>
          </a:xfrm>
          <a:prstGeom prst="rect">
            <a:avLst/>
          </a:prstGeom>
        </p:spPr>
      </p:pic>
      <p:sp>
        <p:nvSpPr>
          <p:cNvPr id="9" name="TextBox 8">
            <a:extLst>
              <a:ext uri="{FF2B5EF4-FFF2-40B4-BE49-F238E27FC236}">
                <a16:creationId xmlns:a16="http://schemas.microsoft.com/office/drawing/2014/main" id="{C8EFDD2C-497B-4654-BDF1-815AF5455744}"/>
              </a:ext>
            </a:extLst>
          </p:cNvPr>
          <p:cNvSpPr txBox="1"/>
          <p:nvPr/>
        </p:nvSpPr>
        <p:spPr>
          <a:xfrm>
            <a:off x="2171933" y="5462385"/>
            <a:ext cx="8255177" cy="677108"/>
          </a:xfrm>
          <a:prstGeom prst="rect">
            <a:avLst/>
          </a:prstGeom>
          <a:noFill/>
        </p:spPr>
        <p:txBody>
          <a:bodyPr wrap="square">
            <a:spAutoFit/>
          </a:bodyPr>
          <a:lstStyle/>
          <a:p>
            <a:pPr algn="r" rtl="1"/>
            <a:r>
              <a:rPr lang="fa-IR" sz="2000" b="1" dirty="0"/>
              <a:t>پاسخ</a:t>
            </a:r>
            <a:r>
              <a:rPr lang="fa-IR" dirty="0"/>
              <a:t>: خیر. درصد کارمندی افراد افسرده و غیر افسرده فرقی ندارد پس شرایط کارمندی نمیتواند دلیل آن باشد.</a:t>
            </a:r>
            <a:endParaRPr lang="en-US" dirty="0"/>
          </a:p>
        </p:txBody>
      </p:sp>
    </p:spTree>
    <p:extLst>
      <p:ext uri="{BB962C8B-B14F-4D97-AF65-F5344CB8AC3E}">
        <p14:creationId xmlns:p14="http://schemas.microsoft.com/office/powerpoint/2010/main" val="1100104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766A9-4584-DFD3-E55B-1DB23152BC54}"/>
              </a:ext>
            </a:extLst>
          </p:cNvPr>
          <p:cNvSpPr txBox="1"/>
          <p:nvPr/>
        </p:nvSpPr>
        <p:spPr>
          <a:xfrm>
            <a:off x="3036017" y="430502"/>
            <a:ext cx="6119966" cy="523220"/>
          </a:xfrm>
          <a:prstGeom prst="rect">
            <a:avLst/>
          </a:prstGeom>
          <a:noFill/>
        </p:spPr>
        <p:txBody>
          <a:bodyPr wrap="square">
            <a:spAutoFit/>
          </a:bodyPr>
          <a:lstStyle/>
          <a:p>
            <a:pPr marL="0" algn="ctr" rtl="1" eaLnBrk="1" latinLnBrk="0" hangingPunct="1"/>
            <a:r>
              <a:rPr lang="fa-IR" sz="2800" b="1" kern="1200" dirty="0">
                <a:solidFill>
                  <a:srgbClr val="FFFFFF"/>
                </a:solidFill>
                <a:effectLst/>
                <a:latin typeface="Arial" panose="020B0604020202020204" pitchFamily="34" charset="0"/>
                <a:cs typeface="Arial" panose="020B0604020202020204" pitchFamily="34" charset="0"/>
              </a:rPr>
              <a:t>3- تحلیل اکتشافی فیچر ها(ویژگی </a:t>
            </a:r>
            <a:r>
              <a:rPr lang="fa-IR" sz="2800" b="1" dirty="0"/>
              <a:t>ها</a:t>
            </a:r>
            <a:r>
              <a:rPr lang="fa-IR" sz="2800" b="1" kern="1200" dirty="0">
                <a:solidFill>
                  <a:srgbClr val="FFFFFF"/>
                </a:solidFill>
                <a:effectLst/>
                <a:latin typeface="Arial" panose="020B0604020202020204" pitchFamily="34" charset="0"/>
                <a:cs typeface="Arial" panose="020B0604020202020204" pitchFamily="34" charset="0"/>
              </a:rPr>
              <a:t>)</a:t>
            </a:r>
            <a:endParaRPr lang="en-US" sz="28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189C67-2467-13CC-C962-F2F3A5EF1286}"/>
              </a:ext>
            </a:extLst>
          </p:cNvPr>
          <p:cNvSpPr txBox="1"/>
          <p:nvPr/>
        </p:nvSpPr>
        <p:spPr>
          <a:xfrm>
            <a:off x="409268" y="968659"/>
            <a:ext cx="2626749" cy="400110"/>
          </a:xfrm>
          <a:prstGeom prst="rect">
            <a:avLst/>
          </a:prstGeom>
          <a:noFill/>
        </p:spPr>
        <p:txBody>
          <a:bodyPr wrap="square">
            <a:spAutoFit/>
          </a:bodyPr>
          <a:lstStyle/>
          <a:p>
            <a:r>
              <a:rPr lang="en-US" sz="2000" b="1" dirty="0"/>
              <a:t>Depression Experience</a:t>
            </a:r>
          </a:p>
        </p:txBody>
      </p:sp>
      <p:sp>
        <p:nvSpPr>
          <p:cNvPr id="6" name="TextBox 5">
            <a:extLst>
              <a:ext uri="{FF2B5EF4-FFF2-40B4-BE49-F238E27FC236}">
                <a16:creationId xmlns:a16="http://schemas.microsoft.com/office/drawing/2014/main" id="{F0B4F247-9B6A-1FC6-93C6-AD8076A38787}"/>
              </a:ext>
            </a:extLst>
          </p:cNvPr>
          <p:cNvSpPr txBox="1"/>
          <p:nvPr/>
        </p:nvSpPr>
        <p:spPr>
          <a:xfrm>
            <a:off x="2578977" y="1689534"/>
            <a:ext cx="7848133" cy="400110"/>
          </a:xfrm>
          <a:prstGeom prst="rect">
            <a:avLst/>
          </a:prstGeom>
          <a:noFill/>
        </p:spPr>
        <p:txBody>
          <a:bodyPr wrap="square" rtlCol="0">
            <a:spAutoFit/>
          </a:bodyPr>
          <a:lstStyle/>
          <a:p>
            <a:pPr algn="r" rtl="1"/>
            <a:r>
              <a:rPr lang="fa-IR" sz="2000" b="1" dirty="0"/>
              <a:t>سوال</a:t>
            </a:r>
            <a:r>
              <a:rPr lang="fa-IR" dirty="0"/>
              <a:t>: جنسیت در افسردگی نقش دارد؟</a:t>
            </a:r>
          </a:p>
        </p:txBody>
      </p:sp>
      <p:pic>
        <p:nvPicPr>
          <p:cNvPr id="8" name="Picture 7">
            <a:extLst>
              <a:ext uri="{FF2B5EF4-FFF2-40B4-BE49-F238E27FC236}">
                <a16:creationId xmlns:a16="http://schemas.microsoft.com/office/drawing/2014/main" id="{A016CBF6-A518-04D0-398F-A6167D5D2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257" y="2129567"/>
            <a:ext cx="7544853" cy="3038899"/>
          </a:xfrm>
          <a:prstGeom prst="rect">
            <a:avLst/>
          </a:prstGeom>
        </p:spPr>
      </p:pic>
      <p:sp>
        <p:nvSpPr>
          <p:cNvPr id="9" name="TextBox 8">
            <a:extLst>
              <a:ext uri="{FF2B5EF4-FFF2-40B4-BE49-F238E27FC236}">
                <a16:creationId xmlns:a16="http://schemas.microsoft.com/office/drawing/2014/main" id="{AA81AC37-1C31-EEA8-E526-3B3799B57DD2}"/>
              </a:ext>
            </a:extLst>
          </p:cNvPr>
          <p:cNvSpPr txBox="1"/>
          <p:nvPr/>
        </p:nvSpPr>
        <p:spPr>
          <a:xfrm>
            <a:off x="2171933" y="5462385"/>
            <a:ext cx="8255177" cy="677108"/>
          </a:xfrm>
          <a:prstGeom prst="rect">
            <a:avLst/>
          </a:prstGeom>
          <a:noFill/>
        </p:spPr>
        <p:txBody>
          <a:bodyPr wrap="square">
            <a:spAutoFit/>
          </a:bodyPr>
          <a:lstStyle/>
          <a:p>
            <a:pPr algn="r" rtl="1"/>
            <a:r>
              <a:rPr lang="fa-IR" sz="2000" b="1" dirty="0"/>
              <a:t>پاسخ</a:t>
            </a:r>
            <a:r>
              <a:rPr lang="fa-IR" dirty="0"/>
              <a:t>: از مردان 17 و از زنان 25 درصدشان افسردگی دارند. پس میتوان نتیجه گرفت احتمال افسردگی در زنان بیشار است.</a:t>
            </a:r>
            <a:endParaRPr lang="en-US" dirty="0"/>
          </a:p>
        </p:txBody>
      </p:sp>
    </p:spTree>
    <p:extLst>
      <p:ext uri="{BB962C8B-B14F-4D97-AF65-F5344CB8AC3E}">
        <p14:creationId xmlns:p14="http://schemas.microsoft.com/office/powerpoint/2010/main" val="3723279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9DEDDE-2CB8-3D1A-3837-D32579996685}"/>
              </a:ext>
            </a:extLst>
          </p:cNvPr>
          <p:cNvSpPr txBox="1"/>
          <p:nvPr/>
        </p:nvSpPr>
        <p:spPr>
          <a:xfrm>
            <a:off x="2444544" y="427391"/>
            <a:ext cx="6640461" cy="523220"/>
          </a:xfrm>
          <a:prstGeom prst="rect">
            <a:avLst/>
          </a:prstGeom>
          <a:noFill/>
        </p:spPr>
        <p:txBody>
          <a:bodyPr wrap="square">
            <a:spAutoFit/>
          </a:bodyPr>
          <a:lstStyle/>
          <a:p>
            <a:pPr algn="r" rtl="1"/>
            <a:r>
              <a:rPr lang="fa-IR" sz="2800" b="1" dirty="0"/>
              <a:t>4- استفاده از دو الگوریتم کاهش ابعاد(</a:t>
            </a:r>
            <a:r>
              <a:rPr lang="en-US" sz="2800" b="1" dirty="0"/>
              <a:t>PCA, T-SNE</a:t>
            </a:r>
            <a:r>
              <a:rPr lang="fa-IR" sz="2800" b="1" dirty="0"/>
              <a:t>)</a:t>
            </a:r>
          </a:p>
        </p:txBody>
      </p:sp>
      <p:sp>
        <p:nvSpPr>
          <p:cNvPr id="4" name="TextBox 3">
            <a:extLst>
              <a:ext uri="{FF2B5EF4-FFF2-40B4-BE49-F238E27FC236}">
                <a16:creationId xmlns:a16="http://schemas.microsoft.com/office/drawing/2014/main" id="{C7B7E438-215F-9324-2EFB-602C73A845F7}"/>
              </a:ext>
            </a:extLst>
          </p:cNvPr>
          <p:cNvSpPr txBox="1"/>
          <p:nvPr/>
        </p:nvSpPr>
        <p:spPr>
          <a:xfrm>
            <a:off x="1087693" y="1430593"/>
            <a:ext cx="8543004" cy="646331"/>
          </a:xfrm>
          <a:prstGeom prst="rect">
            <a:avLst/>
          </a:prstGeom>
          <a:noFill/>
        </p:spPr>
        <p:txBody>
          <a:bodyPr wrap="square" rtlCol="0">
            <a:spAutoFit/>
          </a:bodyPr>
          <a:lstStyle/>
          <a:p>
            <a:pPr algn="r" rtl="1"/>
            <a:r>
              <a:rPr lang="fa-IR" dirty="0"/>
              <a:t>در این بخش در نظر داریم با استفاده از دو روش </a:t>
            </a:r>
            <a:r>
              <a:rPr lang="en-US" dirty="0"/>
              <a:t>T-SNE</a:t>
            </a:r>
            <a:r>
              <a:rPr lang="fa-IR" dirty="0"/>
              <a:t> و </a:t>
            </a:r>
            <a:r>
              <a:rPr lang="en-US" dirty="0"/>
              <a:t>PCA</a:t>
            </a:r>
            <a:r>
              <a:rPr lang="fa-IR" dirty="0"/>
              <a:t> کاهش ابعاد روی مجموعه انتخابی از روی دیتاست ایجاد کنیم.</a:t>
            </a:r>
            <a:endParaRPr lang="en-US" dirty="0"/>
          </a:p>
        </p:txBody>
      </p:sp>
      <p:pic>
        <p:nvPicPr>
          <p:cNvPr id="6" name="Picture 5">
            <a:extLst>
              <a:ext uri="{FF2B5EF4-FFF2-40B4-BE49-F238E27FC236}">
                <a16:creationId xmlns:a16="http://schemas.microsoft.com/office/drawing/2014/main" id="{0176E4C6-4FC3-37C0-3813-9E3235DF6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051" y="2356986"/>
            <a:ext cx="8912310" cy="3536506"/>
          </a:xfrm>
          <a:prstGeom prst="rect">
            <a:avLst/>
          </a:prstGeom>
        </p:spPr>
      </p:pic>
    </p:spTree>
    <p:extLst>
      <p:ext uri="{BB962C8B-B14F-4D97-AF65-F5344CB8AC3E}">
        <p14:creationId xmlns:p14="http://schemas.microsoft.com/office/powerpoint/2010/main" val="1320874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DCEA7-CA96-35FA-45C4-F90EE2F64EBF}"/>
              </a:ext>
            </a:extLst>
          </p:cNvPr>
          <p:cNvSpPr txBox="1"/>
          <p:nvPr/>
        </p:nvSpPr>
        <p:spPr>
          <a:xfrm>
            <a:off x="2444544" y="427391"/>
            <a:ext cx="6640461" cy="523220"/>
          </a:xfrm>
          <a:prstGeom prst="rect">
            <a:avLst/>
          </a:prstGeom>
          <a:noFill/>
        </p:spPr>
        <p:txBody>
          <a:bodyPr wrap="square">
            <a:spAutoFit/>
          </a:bodyPr>
          <a:lstStyle/>
          <a:p>
            <a:pPr algn="r" rtl="1"/>
            <a:r>
              <a:rPr lang="fa-IR" sz="2800" b="1" dirty="0"/>
              <a:t>4- استفاده از دو الگوریتم کاهش ابعاد(</a:t>
            </a:r>
            <a:r>
              <a:rPr lang="en-US" sz="2800" b="1" dirty="0"/>
              <a:t>PCA, T-SNE</a:t>
            </a:r>
            <a:r>
              <a:rPr lang="fa-IR" sz="2800" b="1" dirty="0"/>
              <a:t>)</a:t>
            </a:r>
          </a:p>
        </p:txBody>
      </p:sp>
      <p:sp>
        <p:nvSpPr>
          <p:cNvPr id="3" name="TextBox 2">
            <a:extLst>
              <a:ext uri="{FF2B5EF4-FFF2-40B4-BE49-F238E27FC236}">
                <a16:creationId xmlns:a16="http://schemas.microsoft.com/office/drawing/2014/main" id="{48C12961-11A7-01B3-3A68-6025CDE6D7C7}"/>
              </a:ext>
            </a:extLst>
          </p:cNvPr>
          <p:cNvSpPr txBox="1"/>
          <p:nvPr/>
        </p:nvSpPr>
        <p:spPr>
          <a:xfrm>
            <a:off x="294969" y="1120878"/>
            <a:ext cx="11179277" cy="1200329"/>
          </a:xfrm>
          <a:prstGeom prst="rect">
            <a:avLst/>
          </a:prstGeom>
          <a:noFill/>
        </p:spPr>
        <p:txBody>
          <a:bodyPr wrap="square" rtlCol="0">
            <a:spAutoFit/>
          </a:bodyPr>
          <a:lstStyle/>
          <a:p>
            <a:pPr algn="r" rtl="1"/>
            <a:r>
              <a:rPr lang="fa-IR" dirty="0"/>
              <a:t>از بین فیچر های انتخاب شده 4 فیچر </a:t>
            </a:r>
            <a:r>
              <a:rPr lang="en-US" dirty="0"/>
              <a:t>Career Satisfaction, Age, Study Hour, Monthly Expense</a:t>
            </a:r>
            <a:r>
              <a:rPr lang="fa-IR" dirty="0"/>
              <a:t> عددی هستند. اما سایر 4 فیچر دیگر عددی نیستند بنابراین آنهارا باید تبدیل به فیچر های عددی کنیم. برای اینکار فیچر هایی که ترتیب در آنها معنا ندارد را به صورت </a:t>
            </a:r>
            <a:r>
              <a:rPr lang="en-US" dirty="0"/>
              <a:t>One Hot Encoding</a:t>
            </a:r>
            <a:r>
              <a:rPr lang="fa-IR" dirty="0"/>
              <a:t> و فیچر هایی که تریب دارند به صورت </a:t>
            </a:r>
            <a:r>
              <a:rPr lang="en-US" dirty="0"/>
              <a:t>Label Encoding</a:t>
            </a:r>
            <a:r>
              <a:rPr lang="fa-IR" dirty="0"/>
              <a:t> در میاوریم. پس از آن دیتاست به صورت زیر خواهد بود که حاوی 6812 سطر و 121 ستون است.</a:t>
            </a:r>
            <a:endParaRPr lang="en-US" dirty="0"/>
          </a:p>
        </p:txBody>
      </p:sp>
      <p:pic>
        <p:nvPicPr>
          <p:cNvPr id="5" name="Picture 4">
            <a:extLst>
              <a:ext uri="{FF2B5EF4-FFF2-40B4-BE49-F238E27FC236}">
                <a16:creationId xmlns:a16="http://schemas.microsoft.com/office/drawing/2014/main" id="{A0AAF3D3-0B99-8A67-CBE7-7980D9A7C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41" y="2456268"/>
            <a:ext cx="10602805" cy="3648584"/>
          </a:xfrm>
          <a:prstGeom prst="rect">
            <a:avLst/>
          </a:prstGeom>
        </p:spPr>
      </p:pic>
    </p:spTree>
    <p:extLst>
      <p:ext uri="{BB962C8B-B14F-4D97-AF65-F5344CB8AC3E}">
        <p14:creationId xmlns:p14="http://schemas.microsoft.com/office/powerpoint/2010/main" val="3174555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997E9-3043-2CF7-5767-7382752D41B4}"/>
              </a:ext>
            </a:extLst>
          </p:cNvPr>
          <p:cNvSpPr txBox="1"/>
          <p:nvPr/>
        </p:nvSpPr>
        <p:spPr>
          <a:xfrm>
            <a:off x="2444544" y="427391"/>
            <a:ext cx="6640461" cy="523220"/>
          </a:xfrm>
          <a:prstGeom prst="rect">
            <a:avLst/>
          </a:prstGeom>
          <a:noFill/>
        </p:spPr>
        <p:txBody>
          <a:bodyPr wrap="square">
            <a:spAutoFit/>
          </a:bodyPr>
          <a:lstStyle/>
          <a:p>
            <a:pPr algn="r" rtl="1"/>
            <a:r>
              <a:rPr lang="fa-IR" sz="2800" b="1" dirty="0"/>
              <a:t>4- استفاده از دو الگوریتم کاهش ابعاد(</a:t>
            </a:r>
            <a:r>
              <a:rPr lang="en-US" sz="2800" b="1" dirty="0"/>
              <a:t>PCA, T-SNE</a:t>
            </a:r>
            <a:r>
              <a:rPr lang="fa-IR" sz="2800" b="1" dirty="0"/>
              <a:t>)</a:t>
            </a:r>
          </a:p>
        </p:txBody>
      </p:sp>
      <p:pic>
        <p:nvPicPr>
          <p:cNvPr id="4" name="Picture 3">
            <a:extLst>
              <a:ext uri="{FF2B5EF4-FFF2-40B4-BE49-F238E27FC236}">
                <a16:creationId xmlns:a16="http://schemas.microsoft.com/office/drawing/2014/main" id="{1530D3CB-EF2C-E9F7-801E-38D62A68C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56" y="1316275"/>
            <a:ext cx="9221487" cy="4667901"/>
          </a:xfrm>
          <a:prstGeom prst="rect">
            <a:avLst/>
          </a:prstGeom>
        </p:spPr>
      </p:pic>
      <p:sp>
        <p:nvSpPr>
          <p:cNvPr id="5" name="TextBox 4">
            <a:extLst>
              <a:ext uri="{FF2B5EF4-FFF2-40B4-BE49-F238E27FC236}">
                <a16:creationId xmlns:a16="http://schemas.microsoft.com/office/drawing/2014/main" id="{2B90DB0E-AD07-1017-02C2-4936649BAD35}"/>
              </a:ext>
            </a:extLst>
          </p:cNvPr>
          <p:cNvSpPr txBox="1"/>
          <p:nvPr/>
        </p:nvSpPr>
        <p:spPr>
          <a:xfrm>
            <a:off x="1932037" y="6061277"/>
            <a:ext cx="7152968" cy="369332"/>
          </a:xfrm>
          <a:prstGeom prst="rect">
            <a:avLst/>
          </a:prstGeom>
          <a:noFill/>
        </p:spPr>
        <p:txBody>
          <a:bodyPr wrap="square" rtlCol="0">
            <a:spAutoFit/>
          </a:bodyPr>
          <a:lstStyle/>
          <a:p>
            <a:pPr algn="r" rtl="1"/>
            <a:r>
              <a:rPr lang="fa-IR" dirty="0"/>
              <a:t>پس از اعمال دو تابع کاهش ابعاد خروجی به شکل رو به رو خواهد بود.</a:t>
            </a:r>
            <a:endParaRPr lang="en-US" dirty="0"/>
          </a:p>
        </p:txBody>
      </p:sp>
    </p:spTree>
    <p:extLst>
      <p:ext uri="{BB962C8B-B14F-4D97-AF65-F5344CB8AC3E}">
        <p14:creationId xmlns:p14="http://schemas.microsoft.com/office/powerpoint/2010/main" val="3388078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908294-C6A3-8A3E-22E6-4A7EA0C431EA}"/>
              </a:ext>
            </a:extLst>
          </p:cNvPr>
          <p:cNvSpPr txBox="1"/>
          <p:nvPr/>
        </p:nvSpPr>
        <p:spPr>
          <a:xfrm>
            <a:off x="3229896" y="376084"/>
            <a:ext cx="5239365" cy="954107"/>
          </a:xfrm>
          <a:prstGeom prst="rect">
            <a:avLst/>
          </a:prstGeom>
          <a:noFill/>
        </p:spPr>
        <p:txBody>
          <a:bodyPr wrap="square">
            <a:spAutoFit/>
          </a:bodyPr>
          <a:lstStyle/>
          <a:p>
            <a:pPr algn="r" rtl="1"/>
            <a:r>
              <a:rPr lang="fa-IR" sz="2800" b="1" dirty="0"/>
              <a:t>5- بدست آئردن همبستگی(</a:t>
            </a:r>
            <a:r>
              <a:rPr lang="en-US" sz="2800" b="1" dirty="0"/>
              <a:t>Correlation</a:t>
            </a:r>
            <a:r>
              <a:rPr lang="fa-IR" sz="2800" b="1" dirty="0"/>
              <a:t>) میان ویژگی های انتخاب شده</a:t>
            </a:r>
          </a:p>
        </p:txBody>
      </p:sp>
      <p:sp>
        <p:nvSpPr>
          <p:cNvPr id="4" name="TextBox 3">
            <a:extLst>
              <a:ext uri="{FF2B5EF4-FFF2-40B4-BE49-F238E27FC236}">
                <a16:creationId xmlns:a16="http://schemas.microsoft.com/office/drawing/2014/main" id="{5A042321-15AD-0745-B2DD-93613F42696A}"/>
              </a:ext>
            </a:extLst>
          </p:cNvPr>
          <p:cNvSpPr txBox="1"/>
          <p:nvPr/>
        </p:nvSpPr>
        <p:spPr>
          <a:xfrm>
            <a:off x="1166965" y="1445343"/>
            <a:ext cx="9365226" cy="646331"/>
          </a:xfrm>
          <a:prstGeom prst="rect">
            <a:avLst/>
          </a:prstGeom>
          <a:noFill/>
        </p:spPr>
        <p:txBody>
          <a:bodyPr wrap="square" rtlCol="0">
            <a:spAutoFit/>
          </a:bodyPr>
          <a:lstStyle/>
          <a:p>
            <a:pPr algn="r" rtl="1"/>
            <a:r>
              <a:rPr lang="fa-IR" dirty="0"/>
              <a:t>ما این قسمت را در گذشته برای تمامی فیچر های عددی انجام داده ایم. در اینجا بار دیگر اما اینبار برای فیچر </a:t>
            </a:r>
            <a:r>
              <a:rPr lang="en-US" dirty="0"/>
              <a:t>Age</a:t>
            </a:r>
            <a:r>
              <a:rPr lang="fa-IR" dirty="0"/>
              <a:t> ضریب همبستگی را با 3 فیچر دیگر یعنی </a:t>
            </a:r>
            <a:r>
              <a:rPr lang="en-US" dirty="0"/>
              <a:t>Career Satisfaction, Study Hours, Monthly Expense</a:t>
            </a:r>
            <a:r>
              <a:rPr lang="fa-IR" dirty="0"/>
              <a:t> را بدست میاوریم.</a:t>
            </a:r>
            <a:endParaRPr lang="en-US" dirty="0"/>
          </a:p>
        </p:txBody>
      </p:sp>
      <p:pic>
        <p:nvPicPr>
          <p:cNvPr id="6" name="Picture 5">
            <a:extLst>
              <a:ext uri="{FF2B5EF4-FFF2-40B4-BE49-F238E27FC236}">
                <a16:creationId xmlns:a16="http://schemas.microsoft.com/office/drawing/2014/main" id="{20592CE7-E05E-0C39-3861-BAC32EACC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896" y="2176276"/>
            <a:ext cx="5593889" cy="4493303"/>
          </a:xfrm>
          <a:prstGeom prst="rect">
            <a:avLst/>
          </a:prstGeom>
        </p:spPr>
      </p:pic>
    </p:spTree>
    <p:extLst>
      <p:ext uri="{BB962C8B-B14F-4D97-AF65-F5344CB8AC3E}">
        <p14:creationId xmlns:p14="http://schemas.microsoft.com/office/powerpoint/2010/main" val="3847125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1FD66-B925-3354-A414-F44B6C67AE86}"/>
              </a:ext>
            </a:extLst>
          </p:cNvPr>
          <p:cNvSpPr txBox="1"/>
          <p:nvPr/>
        </p:nvSpPr>
        <p:spPr>
          <a:xfrm>
            <a:off x="3229896" y="376084"/>
            <a:ext cx="5239365" cy="954107"/>
          </a:xfrm>
          <a:prstGeom prst="rect">
            <a:avLst/>
          </a:prstGeom>
          <a:noFill/>
        </p:spPr>
        <p:txBody>
          <a:bodyPr wrap="square">
            <a:spAutoFit/>
          </a:bodyPr>
          <a:lstStyle/>
          <a:p>
            <a:pPr algn="r" rtl="1"/>
            <a:r>
              <a:rPr lang="fa-IR" sz="2800" b="1" dirty="0"/>
              <a:t>5- بدست آئردن همبستگی(</a:t>
            </a:r>
            <a:r>
              <a:rPr lang="en-US" sz="2800" b="1" dirty="0"/>
              <a:t>Correlation</a:t>
            </a:r>
            <a:r>
              <a:rPr lang="fa-IR" sz="2800" b="1" dirty="0"/>
              <a:t>) میان ویژگی های انتخاب شده</a:t>
            </a:r>
          </a:p>
        </p:txBody>
      </p:sp>
      <p:pic>
        <p:nvPicPr>
          <p:cNvPr id="4" name="Picture 3">
            <a:extLst>
              <a:ext uri="{FF2B5EF4-FFF2-40B4-BE49-F238E27FC236}">
                <a16:creationId xmlns:a16="http://schemas.microsoft.com/office/drawing/2014/main" id="{C6E6E25F-5775-0F72-127A-B457DF706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88" y="2050198"/>
            <a:ext cx="4991797" cy="4143953"/>
          </a:xfrm>
          <a:prstGeom prst="rect">
            <a:avLst/>
          </a:prstGeom>
        </p:spPr>
      </p:pic>
      <p:sp>
        <p:nvSpPr>
          <p:cNvPr id="5" name="TextBox 4">
            <a:extLst>
              <a:ext uri="{FF2B5EF4-FFF2-40B4-BE49-F238E27FC236}">
                <a16:creationId xmlns:a16="http://schemas.microsoft.com/office/drawing/2014/main" id="{003A1A4C-909B-01B8-C93D-AAE6335A4BED}"/>
              </a:ext>
            </a:extLst>
          </p:cNvPr>
          <p:cNvSpPr txBox="1"/>
          <p:nvPr/>
        </p:nvSpPr>
        <p:spPr>
          <a:xfrm>
            <a:off x="5509485" y="3569110"/>
            <a:ext cx="4852219" cy="369332"/>
          </a:xfrm>
          <a:prstGeom prst="rect">
            <a:avLst/>
          </a:prstGeom>
          <a:noFill/>
        </p:spPr>
        <p:txBody>
          <a:bodyPr wrap="square" rtlCol="0">
            <a:spAutoFit/>
          </a:bodyPr>
          <a:lstStyle/>
          <a:p>
            <a:pPr algn="r" rtl="1"/>
            <a:r>
              <a:rPr lang="fa-IR" dirty="0"/>
              <a:t>هیچ همبستگی معنا داری بین این فیچر ها پیدا نشد.</a:t>
            </a:r>
            <a:endParaRPr lang="en-US" dirty="0"/>
          </a:p>
        </p:txBody>
      </p:sp>
    </p:spTree>
    <p:extLst>
      <p:ext uri="{BB962C8B-B14F-4D97-AF65-F5344CB8AC3E}">
        <p14:creationId xmlns:p14="http://schemas.microsoft.com/office/powerpoint/2010/main" val="2818319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7735A-D52F-A25B-7A97-654A55FF4042}"/>
              </a:ext>
            </a:extLst>
          </p:cNvPr>
          <p:cNvSpPr txBox="1"/>
          <p:nvPr/>
        </p:nvSpPr>
        <p:spPr>
          <a:xfrm>
            <a:off x="2768395" y="421628"/>
            <a:ext cx="6655210" cy="523220"/>
          </a:xfrm>
          <a:prstGeom prst="rect">
            <a:avLst/>
          </a:prstGeom>
          <a:noFill/>
        </p:spPr>
        <p:txBody>
          <a:bodyPr wrap="square">
            <a:spAutoFit/>
          </a:bodyPr>
          <a:lstStyle/>
          <a:p>
            <a:pPr algn="r" rtl="1"/>
            <a:r>
              <a:rPr lang="fa-IR" sz="2800" b="1" dirty="0"/>
              <a:t>6- بررسی میزان ساعت مطالعه براساس منطقه زندگی</a:t>
            </a:r>
          </a:p>
        </p:txBody>
      </p:sp>
      <p:sp>
        <p:nvSpPr>
          <p:cNvPr id="4" name="TextBox 3">
            <a:extLst>
              <a:ext uri="{FF2B5EF4-FFF2-40B4-BE49-F238E27FC236}">
                <a16:creationId xmlns:a16="http://schemas.microsoft.com/office/drawing/2014/main" id="{54810811-1AE6-D7DE-DC46-AF380A2D29BF}"/>
              </a:ext>
            </a:extLst>
          </p:cNvPr>
          <p:cNvSpPr txBox="1"/>
          <p:nvPr/>
        </p:nvSpPr>
        <p:spPr>
          <a:xfrm>
            <a:off x="2178458" y="1194620"/>
            <a:ext cx="7211963" cy="646331"/>
          </a:xfrm>
          <a:prstGeom prst="rect">
            <a:avLst/>
          </a:prstGeom>
          <a:noFill/>
        </p:spPr>
        <p:txBody>
          <a:bodyPr wrap="square" rtlCol="0">
            <a:spAutoFit/>
          </a:bodyPr>
          <a:lstStyle/>
          <a:p>
            <a:pPr algn="r" rtl="1"/>
            <a:r>
              <a:rPr lang="fa-IR" dirty="0"/>
              <a:t>در این بخش به بررسی میانگبن ساعت مطالعه شرکت کنندگان بر اساس منطقه زندگیشان میپردازیم.</a:t>
            </a:r>
            <a:endParaRPr lang="en-US" dirty="0"/>
          </a:p>
        </p:txBody>
      </p:sp>
      <p:pic>
        <p:nvPicPr>
          <p:cNvPr id="5" name="Picture 4">
            <a:extLst>
              <a:ext uri="{FF2B5EF4-FFF2-40B4-BE49-F238E27FC236}">
                <a16:creationId xmlns:a16="http://schemas.microsoft.com/office/drawing/2014/main" id="{7EB72A84-4C4A-E131-F1BF-31A1C21BC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388" y="1744953"/>
            <a:ext cx="4443105" cy="4741118"/>
          </a:xfrm>
          <a:prstGeom prst="rect">
            <a:avLst/>
          </a:prstGeom>
        </p:spPr>
      </p:pic>
      <p:sp>
        <p:nvSpPr>
          <p:cNvPr id="7" name="TextBox 6">
            <a:extLst>
              <a:ext uri="{FF2B5EF4-FFF2-40B4-BE49-F238E27FC236}">
                <a16:creationId xmlns:a16="http://schemas.microsoft.com/office/drawing/2014/main" id="{35FB2C4C-37B2-62FD-BCE5-DCCC010942B7}"/>
              </a:ext>
            </a:extLst>
          </p:cNvPr>
          <p:cNvSpPr txBox="1"/>
          <p:nvPr/>
        </p:nvSpPr>
        <p:spPr>
          <a:xfrm>
            <a:off x="5514493" y="2967335"/>
            <a:ext cx="6282813" cy="1477328"/>
          </a:xfrm>
          <a:prstGeom prst="rect">
            <a:avLst/>
          </a:prstGeom>
          <a:noFill/>
        </p:spPr>
        <p:txBody>
          <a:bodyPr wrap="square" rtlCol="0">
            <a:spAutoFit/>
          </a:bodyPr>
          <a:lstStyle/>
          <a:p>
            <a:pPr algn="r" rtl="1"/>
            <a:r>
              <a:rPr lang="fa-IR" dirty="0"/>
              <a:t>بر این اساس سه کشور </a:t>
            </a:r>
            <a:r>
              <a:rPr lang="en-US" b="1" i="0" dirty="0">
                <a:solidFill>
                  <a:srgbClr val="E3E3E3"/>
                </a:solidFill>
                <a:effectLst/>
                <a:latin typeface="Roboto" panose="02000000000000000000" pitchFamily="2" charset="0"/>
              </a:rPr>
              <a:t>Mongolia</a:t>
            </a:r>
            <a:r>
              <a:rPr lang="fa-IR" dirty="0"/>
              <a:t>،</a:t>
            </a:r>
            <a:r>
              <a:rPr lang="en-US" b="1" i="0" dirty="0">
                <a:solidFill>
                  <a:srgbClr val="E3E3E3"/>
                </a:solidFill>
                <a:effectLst/>
                <a:latin typeface="Roboto" panose="02000000000000000000" pitchFamily="2" charset="0"/>
              </a:rPr>
              <a:t> Tanzania</a:t>
            </a:r>
            <a:r>
              <a:rPr lang="fa-IR" b="1" i="0" dirty="0">
                <a:solidFill>
                  <a:srgbClr val="E3E3E3"/>
                </a:solidFill>
                <a:effectLst/>
                <a:latin typeface="Roboto" panose="02000000000000000000" pitchFamily="2" charset="0"/>
              </a:rPr>
              <a:t> و </a:t>
            </a:r>
            <a:r>
              <a:rPr lang="en-US" b="1" i="0" dirty="0">
                <a:solidFill>
                  <a:srgbClr val="E3E3E3"/>
                </a:solidFill>
                <a:effectLst/>
                <a:latin typeface="Roboto" panose="02000000000000000000" pitchFamily="2" charset="0"/>
              </a:rPr>
              <a:t>Mauritius</a:t>
            </a:r>
            <a:r>
              <a:rPr lang="fa-IR" b="1" i="0" dirty="0">
                <a:solidFill>
                  <a:srgbClr val="E3E3E3"/>
                </a:solidFill>
                <a:effectLst/>
                <a:latin typeface="Roboto" panose="02000000000000000000" pitchFamily="2" charset="0"/>
              </a:rPr>
              <a:t> بیشترین میانگین ساعت مطالعه را دارند</a:t>
            </a:r>
            <a:r>
              <a:rPr lang="fa-IR" dirty="0"/>
              <a:t> اما این موضوع منصفانه نیست چرا که بعضی کشور ها دارای کمتر از 20 شرکت کننده هستند. بنابر این با در نظر گرفتن فیلتری که کشور هایی که بالای 20 شرکت کننده دارند را فیلتر میکنند دوباره این روند را بررسی میکنیم.</a:t>
            </a:r>
            <a:endParaRPr lang="en-US" dirty="0"/>
          </a:p>
        </p:txBody>
      </p:sp>
    </p:spTree>
    <p:extLst>
      <p:ext uri="{BB962C8B-B14F-4D97-AF65-F5344CB8AC3E}">
        <p14:creationId xmlns:p14="http://schemas.microsoft.com/office/powerpoint/2010/main" val="1975878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50119E-539B-4EDD-9634-E3426E4A093C}"/>
              </a:ext>
            </a:extLst>
          </p:cNvPr>
          <p:cNvSpPr txBox="1"/>
          <p:nvPr/>
        </p:nvSpPr>
        <p:spPr>
          <a:xfrm>
            <a:off x="2768395" y="421628"/>
            <a:ext cx="6655210" cy="523220"/>
          </a:xfrm>
          <a:prstGeom prst="rect">
            <a:avLst/>
          </a:prstGeom>
          <a:noFill/>
        </p:spPr>
        <p:txBody>
          <a:bodyPr wrap="square">
            <a:spAutoFit/>
          </a:bodyPr>
          <a:lstStyle/>
          <a:p>
            <a:pPr algn="r" rtl="1"/>
            <a:r>
              <a:rPr lang="fa-IR" sz="2800" b="1" dirty="0"/>
              <a:t>6- بررسی میزان ساعت مطالعه براساس منطقه زندگی</a:t>
            </a:r>
          </a:p>
        </p:txBody>
      </p:sp>
      <p:pic>
        <p:nvPicPr>
          <p:cNvPr id="4" name="Picture 3">
            <a:extLst>
              <a:ext uri="{FF2B5EF4-FFF2-40B4-BE49-F238E27FC236}">
                <a16:creationId xmlns:a16="http://schemas.microsoft.com/office/drawing/2014/main" id="{39F8584A-E38C-13F5-5663-D849CC986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98" y="1489125"/>
            <a:ext cx="5582429" cy="4410691"/>
          </a:xfrm>
          <a:prstGeom prst="rect">
            <a:avLst/>
          </a:prstGeom>
        </p:spPr>
      </p:pic>
      <p:sp>
        <p:nvSpPr>
          <p:cNvPr id="5" name="TextBox 4">
            <a:extLst>
              <a:ext uri="{FF2B5EF4-FFF2-40B4-BE49-F238E27FC236}">
                <a16:creationId xmlns:a16="http://schemas.microsoft.com/office/drawing/2014/main" id="{6BBB3820-E1F1-5D3C-C675-68F171815C8A}"/>
              </a:ext>
            </a:extLst>
          </p:cNvPr>
          <p:cNvSpPr txBox="1"/>
          <p:nvPr/>
        </p:nvSpPr>
        <p:spPr>
          <a:xfrm>
            <a:off x="6607278" y="3094305"/>
            <a:ext cx="4026309" cy="923330"/>
          </a:xfrm>
          <a:prstGeom prst="rect">
            <a:avLst/>
          </a:prstGeom>
          <a:noFill/>
        </p:spPr>
        <p:txBody>
          <a:bodyPr wrap="square" rtlCol="0">
            <a:spAutoFit/>
          </a:bodyPr>
          <a:lstStyle/>
          <a:p>
            <a:pPr algn="r" rtl="1"/>
            <a:r>
              <a:rPr lang="fa-IR" dirty="0"/>
              <a:t>با این اوصاف به ترتیب سه کشور </a:t>
            </a:r>
            <a:r>
              <a:rPr lang="en-US" dirty="0"/>
              <a:t>South Korea, Singapore</a:t>
            </a:r>
            <a:r>
              <a:rPr lang="fa-IR" dirty="0"/>
              <a:t> و </a:t>
            </a:r>
            <a:r>
              <a:rPr lang="en-US" dirty="0"/>
              <a:t>Malaysia</a:t>
            </a:r>
            <a:r>
              <a:rPr lang="fa-IR" dirty="0"/>
              <a:t> 3 کشور با بالاترین میانگین ساعت مطالعه هستند.</a:t>
            </a:r>
            <a:endParaRPr lang="en-US" dirty="0"/>
          </a:p>
        </p:txBody>
      </p:sp>
    </p:spTree>
    <p:extLst>
      <p:ext uri="{BB962C8B-B14F-4D97-AF65-F5344CB8AC3E}">
        <p14:creationId xmlns:p14="http://schemas.microsoft.com/office/powerpoint/2010/main" val="224031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FC76CA-DB23-76FE-A2C1-160A86BCB0A0}"/>
              </a:ext>
            </a:extLst>
          </p:cNvPr>
          <p:cNvPicPr>
            <a:picLocks noChangeAspect="1"/>
          </p:cNvPicPr>
          <p:nvPr/>
        </p:nvPicPr>
        <p:blipFill>
          <a:blip r:embed="rId2"/>
          <a:stretch>
            <a:fillRect/>
          </a:stretch>
        </p:blipFill>
        <p:spPr>
          <a:xfrm>
            <a:off x="271924" y="1369902"/>
            <a:ext cx="6979059" cy="4527824"/>
          </a:xfrm>
          <a:prstGeom prst="rect">
            <a:avLst/>
          </a:prstGeom>
        </p:spPr>
      </p:pic>
      <p:sp>
        <p:nvSpPr>
          <p:cNvPr id="5" name="TextBox 4">
            <a:extLst>
              <a:ext uri="{FF2B5EF4-FFF2-40B4-BE49-F238E27FC236}">
                <a16:creationId xmlns:a16="http://schemas.microsoft.com/office/drawing/2014/main" id="{A2C9B011-F906-2E0C-75B7-AFC06900F4A0}"/>
              </a:ext>
            </a:extLst>
          </p:cNvPr>
          <p:cNvSpPr txBox="1"/>
          <p:nvPr/>
        </p:nvSpPr>
        <p:spPr>
          <a:xfrm>
            <a:off x="7403690" y="2757949"/>
            <a:ext cx="4516386" cy="2031325"/>
          </a:xfrm>
          <a:prstGeom prst="rect">
            <a:avLst/>
          </a:prstGeom>
          <a:noFill/>
        </p:spPr>
        <p:txBody>
          <a:bodyPr wrap="square" rtlCol="0">
            <a:spAutoFit/>
          </a:bodyPr>
          <a:lstStyle/>
          <a:p>
            <a:pPr algn="r" rtl="1"/>
            <a:r>
              <a:rPr lang="fa-IR" dirty="0"/>
              <a:t>نکته ی قایل توجهی که در این بخش وجود دارد این است که برخی از فیچر هایی که به صورت کلاسی و غیر عددی وحود دارند قابل تبدیل به عددی هستند. در این صورت میتوان پردازش های عددی شامل اعمال آماری(میانه، مد، چارک ها و ...) را روی آنها بدست آورد و شهود بهتری از آنها کسب کرد بنابراین در این بخش به تبدیل برخی از این فیچر ها به فیچر های عددی پرداختیم. </a:t>
            </a:r>
            <a:endParaRPr lang="en-US" dirty="0"/>
          </a:p>
        </p:txBody>
      </p:sp>
      <p:sp>
        <p:nvSpPr>
          <p:cNvPr id="7" name="TextBox 6">
            <a:extLst>
              <a:ext uri="{FF2B5EF4-FFF2-40B4-BE49-F238E27FC236}">
                <a16:creationId xmlns:a16="http://schemas.microsoft.com/office/drawing/2014/main" id="{E478C94C-7F81-D8D8-9130-34E62E4D3BD6}"/>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10682479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1FB9-70E0-B122-2DD7-73EF0404811C}"/>
              </a:ext>
            </a:extLst>
          </p:cNvPr>
          <p:cNvSpPr txBox="1"/>
          <p:nvPr/>
        </p:nvSpPr>
        <p:spPr>
          <a:xfrm>
            <a:off x="1887793" y="692862"/>
            <a:ext cx="7259894" cy="523220"/>
          </a:xfrm>
          <a:prstGeom prst="rect">
            <a:avLst/>
          </a:prstGeom>
          <a:noFill/>
        </p:spPr>
        <p:txBody>
          <a:bodyPr wrap="square">
            <a:spAutoFit/>
          </a:bodyPr>
          <a:lstStyle/>
          <a:p>
            <a:pPr algn="r" rtl="1"/>
            <a:r>
              <a:rPr lang="fa-IR" sz="2800" b="1" dirty="0"/>
              <a:t>7- رایج ترین دلایل برای تحصیل در خارج ار کشور</a:t>
            </a:r>
          </a:p>
        </p:txBody>
      </p:sp>
      <p:pic>
        <p:nvPicPr>
          <p:cNvPr id="5" name="Picture 4">
            <a:extLst>
              <a:ext uri="{FF2B5EF4-FFF2-40B4-BE49-F238E27FC236}">
                <a16:creationId xmlns:a16="http://schemas.microsoft.com/office/drawing/2014/main" id="{541AF560-4421-DC0B-B45D-9997560D0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02" y="2345942"/>
            <a:ext cx="5296210" cy="2166116"/>
          </a:xfrm>
          <a:prstGeom prst="rect">
            <a:avLst/>
          </a:prstGeom>
        </p:spPr>
      </p:pic>
      <p:sp>
        <p:nvSpPr>
          <p:cNvPr id="6" name="TextBox 5">
            <a:extLst>
              <a:ext uri="{FF2B5EF4-FFF2-40B4-BE49-F238E27FC236}">
                <a16:creationId xmlns:a16="http://schemas.microsoft.com/office/drawing/2014/main" id="{3C6C3ACB-CBA2-1059-1C12-CCFA36F770B2}"/>
              </a:ext>
            </a:extLst>
          </p:cNvPr>
          <p:cNvSpPr txBox="1"/>
          <p:nvPr/>
        </p:nvSpPr>
        <p:spPr>
          <a:xfrm>
            <a:off x="6990735" y="2782669"/>
            <a:ext cx="3480620" cy="646331"/>
          </a:xfrm>
          <a:prstGeom prst="rect">
            <a:avLst/>
          </a:prstGeom>
          <a:noFill/>
        </p:spPr>
        <p:txBody>
          <a:bodyPr wrap="square" rtlCol="0">
            <a:spAutoFit/>
          </a:bodyPr>
          <a:lstStyle/>
          <a:p>
            <a:pPr algn="r" rtl="1"/>
            <a:r>
              <a:rPr lang="fa-IR" dirty="0"/>
              <a:t>دانشجوییانی که مهاجرت کردند این فیلد را خالی گذاشته اند.</a:t>
            </a:r>
            <a:endParaRPr lang="en-US" dirty="0"/>
          </a:p>
        </p:txBody>
      </p:sp>
    </p:spTree>
    <p:extLst>
      <p:ext uri="{BB962C8B-B14F-4D97-AF65-F5344CB8AC3E}">
        <p14:creationId xmlns:p14="http://schemas.microsoft.com/office/powerpoint/2010/main" val="3198772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8A0BD-70C8-E804-99FF-FBF71B9FFDD6}"/>
              </a:ext>
            </a:extLst>
          </p:cNvPr>
          <p:cNvSpPr txBox="1"/>
          <p:nvPr/>
        </p:nvSpPr>
        <p:spPr>
          <a:xfrm>
            <a:off x="1887793" y="692862"/>
            <a:ext cx="7259894" cy="523220"/>
          </a:xfrm>
          <a:prstGeom prst="rect">
            <a:avLst/>
          </a:prstGeom>
          <a:noFill/>
        </p:spPr>
        <p:txBody>
          <a:bodyPr wrap="square">
            <a:spAutoFit/>
          </a:bodyPr>
          <a:lstStyle/>
          <a:p>
            <a:pPr algn="r" rtl="1"/>
            <a:r>
              <a:rPr lang="fa-IR" sz="2800" b="1" dirty="0"/>
              <a:t>7- رایج ترین دلایل برای تحصیل در خارج ار کشور</a:t>
            </a:r>
          </a:p>
        </p:txBody>
      </p:sp>
      <p:pic>
        <p:nvPicPr>
          <p:cNvPr id="4" name="Picture 3">
            <a:extLst>
              <a:ext uri="{FF2B5EF4-FFF2-40B4-BE49-F238E27FC236}">
                <a16:creationId xmlns:a16="http://schemas.microsoft.com/office/drawing/2014/main" id="{C805817A-B296-109E-D399-D80C65591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523" y="1619915"/>
            <a:ext cx="4817477" cy="4178755"/>
          </a:xfrm>
          <a:prstGeom prst="rect">
            <a:avLst/>
          </a:prstGeom>
        </p:spPr>
      </p:pic>
      <p:sp>
        <p:nvSpPr>
          <p:cNvPr id="5" name="TextBox 4">
            <a:extLst>
              <a:ext uri="{FF2B5EF4-FFF2-40B4-BE49-F238E27FC236}">
                <a16:creationId xmlns:a16="http://schemas.microsoft.com/office/drawing/2014/main" id="{6DD79092-E1E6-DB73-96B5-D03A490A7C71}"/>
              </a:ext>
            </a:extLst>
          </p:cNvPr>
          <p:cNvSpPr txBox="1"/>
          <p:nvPr/>
        </p:nvSpPr>
        <p:spPr>
          <a:xfrm>
            <a:off x="6725264" y="2884865"/>
            <a:ext cx="3790336" cy="923330"/>
          </a:xfrm>
          <a:prstGeom prst="rect">
            <a:avLst/>
          </a:prstGeom>
          <a:noFill/>
        </p:spPr>
        <p:txBody>
          <a:bodyPr wrap="square" rtlCol="0">
            <a:spAutoFit/>
          </a:bodyPr>
          <a:lstStyle/>
          <a:p>
            <a:pPr algn="r" rtl="1"/>
            <a:r>
              <a:rPr lang="fa-IR" dirty="0"/>
              <a:t>اما دانشجویانی که هنوز مهاجرت نکردند سه دلیل برترشان طبق شکل رو به رو توصیف میشود.</a:t>
            </a:r>
            <a:endParaRPr lang="en-US" dirty="0"/>
          </a:p>
        </p:txBody>
      </p:sp>
    </p:spTree>
    <p:extLst>
      <p:ext uri="{BB962C8B-B14F-4D97-AF65-F5344CB8AC3E}">
        <p14:creationId xmlns:p14="http://schemas.microsoft.com/office/powerpoint/2010/main" val="9449151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6E64D-EED0-FD65-D6B7-462C2F4B0054}"/>
              </a:ext>
            </a:extLst>
          </p:cNvPr>
          <p:cNvSpPr txBox="1"/>
          <p:nvPr/>
        </p:nvSpPr>
        <p:spPr>
          <a:xfrm>
            <a:off x="2286000" y="279909"/>
            <a:ext cx="7097661" cy="523220"/>
          </a:xfrm>
          <a:prstGeom prst="rect">
            <a:avLst/>
          </a:prstGeom>
          <a:noFill/>
        </p:spPr>
        <p:txBody>
          <a:bodyPr wrap="square">
            <a:spAutoFit/>
          </a:bodyPr>
          <a:lstStyle/>
          <a:p>
            <a:pPr algn="r" rtl="1"/>
            <a:r>
              <a:rPr lang="fa-IR" sz="2800" b="1" dirty="0"/>
              <a:t>8- مطرح کردن ایده جدید برای افزودن ویژگی های جدید</a:t>
            </a:r>
            <a:endParaRPr lang="en-US" sz="2800" b="1" dirty="0"/>
          </a:p>
        </p:txBody>
      </p:sp>
      <p:sp>
        <p:nvSpPr>
          <p:cNvPr id="4" name="TextBox 3">
            <a:extLst>
              <a:ext uri="{FF2B5EF4-FFF2-40B4-BE49-F238E27FC236}">
                <a16:creationId xmlns:a16="http://schemas.microsoft.com/office/drawing/2014/main" id="{549AF07A-6F41-5038-B8A4-49EAF20A8DEB}"/>
              </a:ext>
            </a:extLst>
          </p:cNvPr>
          <p:cNvSpPr txBox="1"/>
          <p:nvPr/>
        </p:nvSpPr>
        <p:spPr>
          <a:xfrm>
            <a:off x="2453148" y="2967335"/>
            <a:ext cx="7285703" cy="923330"/>
          </a:xfrm>
          <a:prstGeom prst="rect">
            <a:avLst/>
          </a:prstGeom>
          <a:noFill/>
        </p:spPr>
        <p:txBody>
          <a:bodyPr wrap="square" rtlCol="0">
            <a:spAutoFit/>
          </a:bodyPr>
          <a:lstStyle/>
          <a:p>
            <a:pPr algn="r" rtl="1"/>
            <a:r>
              <a:rPr lang="fa-IR" dirty="0"/>
              <a:t>یکی از مهم ترین ویژگی هایی که میتوان اضافه کرد میزانه آستانه ی تحمل و صبر دانشجویان است. اصولا تحصیلات آکادمیک به صبر و حوصله ی زیادی نیاز داند که این عمر یکی از عوامل تعیین کننده درباره ی ادامه مسیر اکادمیک است.</a:t>
            </a:r>
            <a:endParaRPr lang="en-US" dirty="0"/>
          </a:p>
        </p:txBody>
      </p:sp>
    </p:spTree>
    <p:extLst>
      <p:ext uri="{BB962C8B-B14F-4D97-AF65-F5344CB8AC3E}">
        <p14:creationId xmlns:p14="http://schemas.microsoft.com/office/powerpoint/2010/main" val="239037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A72A9-6D81-9D78-482A-601D47B1A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32" y="2016710"/>
            <a:ext cx="10647335" cy="2191191"/>
          </a:xfrm>
          <a:prstGeom prst="rect">
            <a:avLst/>
          </a:prstGeom>
        </p:spPr>
      </p:pic>
      <p:sp>
        <p:nvSpPr>
          <p:cNvPr id="5" name="TextBox 4">
            <a:extLst>
              <a:ext uri="{FF2B5EF4-FFF2-40B4-BE49-F238E27FC236}">
                <a16:creationId xmlns:a16="http://schemas.microsoft.com/office/drawing/2014/main" id="{0E7427AF-A0B0-6E1A-B407-D07354E1A1EC}"/>
              </a:ext>
            </a:extLst>
          </p:cNvPr>
          <p:cNvSpPr txBox="1"/>
          <p:nvPr/>
        </p:nvSpPr>
        <p:spPr>
          <a:xfrm>
            <a:off x="43938" y="4301002"/>
            <a:ext cx="10647335" cy="369332"/>
          </a:xfrm>
          <a:prstGeom prst="rect">
            <a:avLst/>
          </a:prstGeom>
          <a:noFill/>
        </p:spPr>
        <p:txBody>
          <a:bodyPr wrap="square" rtlCol="0">
            <a:spAutoFit/>
          </a:bodyPr>
          <a:lstStyle/>
          <a:p>
            <a:pPr algn="r" rtl="1"/>
            <a:r>
              <a:rPr lang="fa-IR" dirty="0"/>
              <a:t>بعد از تغییر مقدار فیچر های ذکر شده، حال نوبت این است که نوع آنها را هم متناسب با مقداری که به آنها دادیم عوض کنیم.</a:t>
            </a:r>
          </a:p>
        </p:txBody>
      </p:sp>
      <p:sp>
        <p:nvSpPr>
          <p:cNvPr id="7" name="TextBox 6">
            <a:extLst>
              <a:ext uri="{FF2B5EF4-FFF2-40B4-BE49-F238E27FC236}">
                <a16:creationId xmlns:a16="http://schemas.microsoft.com/office/drawing/2014/main" id="{BE39C65E-23A1-E770-8811-3D5D1ACFBE8B}"/>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7594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B93FFD-BB28-BB9B-B23F-2FE614768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74" y="1493865"/>
            <a:ext cx="9129252" cy="3406020"/>
          </a:xfrm>
          <a:prstGeom prst="rect">
            <a:avLst/>
          </a:prstGeom>
        </p:spPr>
      </p:pic>
      <p:sp>
        <p:nvSpPr>
          <p:cNvPr id="7" name="TextBox 6">
            <a:extLst>
              <a:ext uri="{FF2B5EF4-FFF2-40B4-BE49-F238E27FC236}">
                <a16:creationId xmlns:a16="http://schemas.microsoft.com/office/drawing/2014/main" id="{D4585D69-557D-DF3C-560A-0652CB033440}"/>
              </a:ext>
            </a:extLst>
          </p:cNvPr>
          <p:cNvSpPr txBox="1"/>
          <p:nvPr/>
        </p:nvSpPr>
        <p:spPr>
          <a:xfrm>
            <a:off x="1531374" y="5040969"/>
            <a:ext cx="9129252" cy="646331"/>
          </a:xfrm>
          <a:prstGeom prst="rect">
            <a:avLst/>
          </a:prstGeom>
          <a:noFill/>
        </p:spPr>
        <p:txBody>
          <a:bodyPr wrap="square" rtlCol="0">
            <a:spAutoFit/>
          </a:bodyPr>
          <a:lstStyle/>
          <a:p>
            <a:pPr algn="r" rtl="1"/>
            <a:r>
              <a:rPr lang="fa-IR" dirty="0"/>
              <a:t>در گام بعدی با داشتن چندین فیچر عددی و با استفاده از تابع </a:t>
            </a:r>
            <a:r>
              <a:rPr lang="en-US" dirty="0"/>
              <a:t>Describe</a:t>
            </a:r>
            <a:r>
              <a:rPr lang="fa-IR" dirty="0"/>
              <a:t> مشخصات آماری که اطلاعات بسیار مفیدی از دیتاست را بما میدهند بدست میاوریم.</a:t>
            </a:r>
            <a:endParaRPr lang="en-US" dirty="0"/>
          </a:p>
        </p:txBody>
      </p:sp>
      <p:sp>
        <p:nvSpPr>
          <p:cNvPr id="8" name="TextBox 7">
            <a:extLst>
              <a:ext uri="{FF2B5EF4-FFF2-40B4-BE49-F238E27FC236}">
                <a16:creationId xmlns:a16="http://schemas.microsoft.com/office/drawing/2014/main" id="{812446A0-D515-B28B-163D-075B0B88BEF3}"/>
              </a:ext>
            </a:extLst>
          </p:cNvPr>
          <p:cNvSpPr txBox="1"/>
          <p:nvPr/>
        </p:nvSpPr>
        <p:spPr>
          <a:xfrm>
            <a:off x="2785294" y="312516"/>
            <a:ext cx="6119966" cy="523220"/>
          </a:xfrm>
          <a:prstGeom prst="rect">
            <a:avLst/>
          </a:prstGeom>
          <a:noFill/>
        </p:spPr>
        <p:txBody>
          <a:bodyPr wrap="square">
            <a:spAutoFit/>
          </a:bodyPr>
          <a:lstStyle/>
          <a:p>
            <a:pPr algn="r" rtl="1"/>
            <a:r>
              <a:rPr lang="fa-IR" sz="2800" b="1" dirty="0"/>
              <a:t>2- بدست آوردن اطلاعات اولیه و پاکسازی دیتاست</a:t>
            </a:r>
          </a:p>
        </p:txBody>
      </p:sp>
    </p:spTree>
    <p:extLst>
      <p:ext uri="{BB962C8B-B14F-4D97-AF65-F5344CB8AC3E}">
        <p14:creationId xmlns:p14="http://schemas.microsoft.com/office/powerpoint/2010/main" val="1832461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339</TotalTime>
  <Words>3292</Words>
  <Application>Microsoft Office PowerPoint</Application>
  <PresentationFormat>Widescreen</PresentationFormat>
  <Paragraphs>251</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Roboto</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Hadipoor</dc:creator>
  <cp:lastModifiedBy>Alireza Hadipoor</cp:lastModifiedBy>
  <cp:revision>74</cp:revision>
  <dcterms:created xsi:type="dcterms:W3CDTF">2024-12-13T05:02:09Z</dcterms:created>
  <dcterms:modified xsi:type="dcterms:W3CDTF">2024-12-13T19:31:04Z</dcterms:modified>
</cp:coreProperties>
</file>