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6" r:id="rId9"/>
    <p:sldId id="267" r:id="rId10"/>
    <p:sldId id="268" r:id="rId11"/>
    <p:sldId id="270" r:id="rId12"/>
    <p:sldId id="271" r:id="rId13"/>
    <p:sldId id="272" r:id="rId14"/>
    <p:sldId id="273" r:id="rId15"/>
    <p:sldId id="274" r:id="rId16"/>
    <p:sldId id="264" r:id="rId17"/>
    <p:sldId id="265"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86226A-9775-4251-AA83-E85E0C203E17}" type="datetimeFigureOut">
              <a:rPr lang="en-US" smtClean="0"/>
              <a:t>2/15/2025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4A0488D-F65D-41AB-8FE4-F937FEAB50A3}" type="slidenum">
              <a:rPr lang="en-US" smtClean="0"/>
              <a:t>‹#›</a:t>
            </a:fld>
            <a:endParaRPr lang="en-US"/>
          </a:p>
        </p:txBody>
      </p:sp>
    </p:spTree>
    <p:extLst>
      <p:ext uri="{BB962C8B-B14F-4D97-AF65-F5344CB8AC3E}">
        <p14:creationId xmlns:p14="http://schemas.microsoft.com/office/powerpoint/2010/main" val="129125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86226A-9775-4251-AA83-E85E0C203E17}" type="datetimeFigureOut">
              <a:rPr lang="en-US" smtClean="0"/>
              <a:t>2/15/2025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4A0488D-F65D-41AB-8FE4-F937FEAB50A3}" type="slidenum">
              <a:rPr lang="en-US" smtClean="0"/>
              <a:t>‹#›</a:t>
            </a:fld>
            <a:endParaRPr lang="en-US"/>
          </a:p>
        </p:txBody>
      </p:sp>
    </p:spTree>
    <p:extLst>
      <p:ext uri="{BB962C8B-B14F-4D97-AF65-F5344CB8AC3E}">
        <p14:creationId xmlns:p14="http://schemas.microsoft.com/office/powerpoint/2010/main" val="3949617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86226A-9775-4251-AA83-E85E0C203E17}" type="datetimeFigureOut">
              <a:rPr lang="en-US" smtClean="0"/>
              <a:t>2/15/2025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4A0488D-F65D-41AB-8FE4-F937FEAB50A3}" type="slidenum">
              <a:rPr lang="en-US" smtClean="0"/>
              <a:t>‹#›</a:t>
            </a:fld>
            <a:endParaRPr lang="en-US"/>
          </a:p>
        </p:txBody>
      </p:sp>
    </p:spTree>
    <p:extLst>
      <p:ext uri="{BB962C8B-B14F-4D97-AF65-F5344CB8AC3E}">
        <p14:creationId xmlns:p14="http://schemas.microsoft.com/office/powerpoint/2010/main" val="1569171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86226A-9775-4251-AA83-E85E0C203E17}" type="datetimeFigureOut">
              <a:rPr lang="en-US" smtClean="0"/>
              <a:t>2/15/2025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4A0488D-F65D-41AB-8FE4-F937FEAB50A3}"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647434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86226A-9775-4251-AA83-E85E0C203E17}" type="datetimeFigureOut">
              <a:rPr lang="en-US" smtClean="0"/>
              <a:t>2/15/2025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4A0488D-F65D-41AB-8FE4-F937FEAB50A3}" type="slidenum">
              <a:rPr lang="en-US" smtClean="0"/>
              <a:t>‹#›</a:t>
            </a:fld>
            <a:endParaRPr lang="en-US"/>
          </a:p>
        </p:txBody>
      </p:sp>
    </p:spTree>
    <p:extLst>
      <p:ext uri="{BB962C8B-B14F-4D97-AF65-F5344CB8AC3E}">
        <p14:creationId xmlns:p14="http://schemas.microsoft.com/office/powerpoint/2010/main" val="824821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F86226A-9775-4251-AA83-E85E0C203E17}" type="datetimeFigureOut">
              <a:rPr lang="en-US" smtClean="0"/>
              <a:t>2/15/2025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A0488D-F65D-41AB-8FE4-F937FEAB50A3}" type="slidenum">
              <a:rPr lang="en-US" smtClean="0"/>
              <a:t>‹#›</a:t>
            </a:fld>
            <a:endParaRPr lang="en-US"/>
          </a:p>
        </p:txBody>
      </p:sp>
    </p:spTree>
    <p:extLst>
      <p:ext uri="{BB962C8B-B14F-4D97-AF65-F5344CB8AC3E}">
        <p14:creationId xmlns:p14="http://schemas.microsoft.com/office/powerpoint/2010/main" val="10064581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F86226A-9775-4251-AA83-E85E0C203E17}" type="datetimeFigureOut">
              <a:rPr lang="en-US" smtClean="0"/>
              <a:t>2/15/2025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A0488D-F65D-41AB-8FE4-F937FEAB50A3}" type="slidenum">
              <a:rPr lang="en-US" smtClean="0"/>
              <a:t>‹#›</a:t>
            </a:fld>
            <a:endParaRPr lang="en-US"/>
          </a:p>
        </p:txBody>
      </p:sp>
    </p:spTree>
    <p:extLst>
      <p:ext uri="{BB962C8B-B14F-4D97-AF65-F5344CB8AC3E}">
        <p14:creationId xmlns:p14="http://schemas.microsoft.com/office/powerpoint/2010/main" val="4181982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86226A-9775-4251-AA83-E85E0C203E17}" type="datetimeFigureOut">
              <a:rPr lang="en-US" smtClean="0"/>
              <a:t>2/15/2025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0488D-F65D-41AB-8FE4-F937FEAB50A3}" type="slidenum">
              <a:rPr lang="en-US" smtClean="0"/>
              <a:t>‹#›</a:t>
            </a:fld>
            <a:endParaRPr lang="en-US"/>
          </a:p>
        </p:txBody>
      </p:sp>
    </p:spTree>
    <p:extLst>
      <p:ext uri="{BB962C8B-B14F-4D97-AF65-F5344CB8AC3E}">
        <p14:creationId xmlns:p14="http://schemas.microsoft.com/office/powerpoint/2010/main" val="18752878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F86226A-9775-4251-AA83-E85E0C203E17}" type="datetimeFigureOut">
              <a:rPr lang="en-US" smtClean="0"/>
              <a:t>2/15/2025</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4A0488D-F65D-41AB-8FE4-F937FEAB50A3}" type="slidenum">
              <a:rPr lang="en-US" smtClean="0"/>
              <a:t>‹#›</a:t>
            </a:fld>
            <a:endParaRPr lang="en-US"/>
          </a:p>
        </p:txBody>
      </p:sp>
    </p:spTree>
    <p:extLst>
      <p:ext uri="{BB962C8B-B14F-4D97-AF65-F5344CB8AC3E}">
        <p14:creationId xmlns:p14="http://schemas.microsoft.com/office/powerpoint/2010/main" val="2449450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86226A-9775-4251-AA83-E85E0C203E17}" type="datetimeFigureOut">
              <a:rPr lang="en-US" smtClean="0"/>
              <a:t>2/15/2025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0488D-F65D-41AB-8FE4-F937FEAB50A3}" type="slidenum">
              <a:rPr lang="en-US" smtClean="0"/>
              <a:t>‹#›</a:t>
            </a:fld>
            <a:endParaRPr lang="en-US"/>
          </a:p>
        </p:txBody>
      </p:sp>
    </p:spTree>
    <p:extLst>
      <p:ext uri="{BB962C8B-B14F-4D97-AF65-F5344CB8AC3E}">
        <p14:creationId xmlns:p14="http://schemas.microsoft.com/office/powerpoint/2010/main" val="1694015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86226A-9775-4251-AA83-E85E0C203E17}" type="datetimeFigureOut">
              <a:rPr lang="en-US" smtClean="0"/>
              <a:t>2/15/2025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4A0488D-F65D-41AB-8FE4-F937FEAB50A3}" type="slidenum">
              <a:rPr lang="en-US" smtClean="0"/>
              <a:t>‹#›</a:t>
            </a:fld>
            <a:endParaRPr lang="en-US"/>
          </a:p>
        </p:txBody>
      </p:sp>
    </p:spTree>
    <p:extLst>
      <p:ext uri="{BB962C8B-B14F-4D97-AF65-F5344CB8AC3E}">
        <p14:creationId xmlns:p14="http://schemas.microsoft.com/office/powerpoint/2010/main" val="1413110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86226A-9775-4251-AA83-E85E0C203E17}" type="datetimeFigureOut">
              <a:rPr lang="en-US" smtClean="0"/>
              <a:t>2/15/2025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A0488D-F65D-41AB-8FE4-F937FEAB50A3}" type="slidenum">
              <a:rPr lang="en-US" smtClean="0"/>
              <a:t>‹#›</a:t>
            </a:fld>
            <a:endParaRPr lang="en-US"/>
          </a:p>
        </p:txBody>
      </p:sp>
    </p:spTree>
    <p:extLst>
      <p:ext uri="{BB962C8B-B14F-4D97-AF65-F5344CB8AC3E}">
        <p14:creationId xmlns:p14="http://schemas.microsoft.com/office/powerpoint/2010/main" val="2863758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86226A-9775-4251-AA83-E85E0C203E17}" type="datetimeFigureOut">
              <a:rPr lang="en-US" smtClean="0"/>
              <a:t>2/15/2025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A0488D-F65D-41AB-8FE4-F937FEAB50A3}" type="slidenum">
              <a:rPr lang="en-US" smtClean="0"/>
              <a:t>‹#›</a:t>
            </a:fld>
            <a:endParaRPr lang="en-US"/>
          </a:p>
        </p:txBody>
      </p:sp>
    </p:spTree>
    <p:extLst>
      <p:ext uri="{BB962C8B-B14F-4D97-AF65-F5344CB8AC3E}">
        <p14:creationId xmlns:p14="http://schemas.microsoft.com/office/powerpoint/2010/main" val="190872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86226A-9775-4251-AA83-E85E0C203E17}" type="datetimeFigureOut">
              <a:rPr lang="en-US" smtClean="0"/>
              <a:t>2/15/2025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A0488D-F65D-41AB-8FE4-F937FEAB50A3}" type="slidenum">
              <a:rPr lang="en-US" smtClean="0"/>
              <a:t>‹#›</a:t>
            </a:fld>
            <a:endParaRPr lang="en-US"/>
          </a:p>
        </p:txBody>
      </p:sp>
    </p:spTree>
    <p:extLst>
      <p:ext uri="{BB962C8B-B14F-4D97-AF65-F5344CB8AC3E}">
        <p14:creationId xmlns:p14="http://schemas.microsoft.com/office/powerpoint/2010/main" val="1677607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F86226A-9775-4251-AA83-E85E0C203E17}" type="datetimeFigureOut">
              <a:rPr lang="en-US" smtClean="0"/>
              <a:t>2/15/2025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A0488D-F65D-41AB-8FE4-F937FEAB50A3}" type="slidenum">
              <a:rPr lang="en-US" smtClean="0"/>
              <a:t>‹#›</a:t>
            </a:fld>
            <a:endParaRPr lang="en-US"/>
          </a:p>
        </p:txBody>
      </p:sp>
    </p:spTree>
    <p:extLst>
      <p:ext uri="{BB962C8B-B14F-4D97-AF65-F5344CB8AC3E}">
        <p14:creationId xmlns:p14="http://schemas.microsoft.com/office/powerpoint/2010/main" val="728385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86226A-9775-4251-AA83-E85E0C203E17}" type="datetimeFigureOut">
              <a:rPr lang="en-US" smtClean="0"/>
              <a:t>2/15/2025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A0488D-F65D-41AB-8FE4-F937FEAB50A3}" type="slidenum">
              <a:rPr lang="en-US" smtClean="0"/>
              <a:t>‹#›</a:t>
            </a:fld>
            <a:endParaRPr lang="en-US"/>
          </a:p>
        </p:txBody>
      </p:sp>
    </p:spTree>
    <p:extLst>
      <p:ext uri="{BB962C8B-B14F-4D97-AF65-F5344CB8AC3E}">
        <p14:creationId xmlns:p14="http://schemas.microsoft.com/office/powerpoint/2010/main" val="3227097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86226A-9775-4251-AA83-E85E0C203E17}" type="datetimeFigureOut">
              <a:rPr lang="en-US" smtClean="0"/>
              <a:t>2/15/2025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A0488D-F65D-41AB-8FE4-F937FEAB50A3}" type="slidenum">
              <a:rPr lang="en-US" smtClean="0"/>
              <a:t>‹#›</a:t>
            </a:fld>
            <a:endParaRPr lang="en-US"/>
          </a:p>
        </p:txBody>
      </p:sp>
    </p:spTree>
    <p:extLst>
      <p:ext uri="{BB962C8B-B14F-4D97-AF65-F5344CB8AC3E}">
        <p14:creationId xmlns:p14="http://schemas.microsoft.com/office/powerpoint/2010/main" val="610482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F86226A-9775-4251-AA83-E85E0C203E17}" type="datetimeFigureOut">
              <a:rPr lang="en-US" smtClean="0"/>
              <a:t>2/15/2025</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4A0488D-F65D-41AB-8FE4-F937FEAB50A3}" type="slidenum">
              <a:rPr lang="en-US" smtClean="0"/>
              <a:t>‹#›</a:t>
            </a:fld>
            <a:endParaRPr lang="en-US"/>
          </a:p>
        </p:txBody>
      </p:sp>
    </p:spTree>
    <p:extLst>
      <p:ext uri="{BB962C8B-B14F-4D97-AF65-F5344CB8AC3E}">
        <p14:creationId xmlns:p14="http://schemas.microsoft.com/office/powerpoint/2010/main" val="9555183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tmp"/><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tm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3566FD-C451-90F6-AED9-C8DCAF67DFF5}"/>
              </a:ext>
            </a:extLst>
          </p:cNvPr>
          <p:cNvSpPr txBox="1"/>
          <p:nvPr/>
        </p:nvSpPr>
        <p:spPr>
          <a:xfrm>
            <a:off x="2976716" y="1755059"/>
            <a:ext cx="6238567" cy="3600986"/>
          </a:xfrm>
          <a:prstGeom prst="rect">
            <a:avLst/>
          </a:prstGeom>
          <a:noFill/>
        </p:spPr>
        <p:txBody>
          <a:bodyPr wrap="square" rtlCol="0">
            <a:spAutoFit/>
          </a:bodyPr>
          <a:lstStyle/>
          <a:p>
            <a:pPr algn="ctr" rtl="1"/>
            <a:r>
              <a:rPr lang="fa-IR" sz="3500" dirty="0"/>
              <a:t>به نام خدا</a:t>
            </a:r>
            <a:endParaRPr lang="en-US" sz="3500" dirty="0"/>
          </a:p>
          <a:p>
            <a:pPr algn="ctr" rtl="1"/>
            <a:endParaRPr lang="fa-IR" sz="3500" dirty="0"/>
          </a:p>
          <a:p>
            <a:pPr algn="r" rtl="1"/>
            <a:endParaRPr lang="fa-IR" dirty="0"/>
          </a:p>
          <a:p>
            <a:pPr algn="r" rtl="1"/>
            <a:r>
              <a:rPr lang="fa-IR" sz="2000" b="1" dirty="0"/>
              <a:t>گزارشکار پروژه نهایی درس پایگاه داده پیشرفته</a:t>
            </a:r>
          </a:p>
          <a:p>
            <a:pPr algn="r" rtl="1"/>
            <a:endParaRPr lang="fa-IR" sz="2000" b="1" dirty="0"/>
          </a:p>
          <a:p>
            <a:pPr algn="r" rtl="1"/>
            <a:r>
              <a:rPr lang="fa-IR" sz="2000" b="1" dirty="0"/>
              <a:t>گروه مهندسی نرم افزار دانشگاه اصفهان</a:t>
            </a:r>
          </a:p>
          <a:p>
            <a:pPr algn="r" rtl="1"/>
            <a:endParaRPr lang="fa-IR" sz="2000" b="1" dirty="0"/>
          </a:p>
          <a:p>
            <a:pPr algn="r" rtl="1"/>
            <a:r>
              <a:rPr lang="fa-IR" sz="2000" b="1" dirty="0"/>
              <a:t>سید علیرضا هادیپور</a:t>
            </a:r>
          </a:p>
          <a:p>
            <a:pPr algn="r" rtl="1"/>
            <a:endParaRPr lang="fa-IR" sz="2000" b="1" dirty="0"/>
          </a:p>
          <a:p>
            <a:pPr algn="r" rtl="1"/>
            <a:r>
              <a:rPr lang="fa-IR" sz="2000" b="1" dirty="0"/>
              <a:t>تاریخ 1403/11/26</a:t>
            </a:r>
            <a:endParaRPr lang="en-US" sz="2000" b="1" dirty="0"/>
          </a:p>
        </p:txBody>
      </p:sp>
    </p:spTree>
    <p:extLst>
      <p:ext uri="{BB962C8B-B14F-4D97-AF65-F5344CB8AC3E}">
        <p14:creationId xmlns:p14="http://schemas.microsoft.com/office/powerpoint/2010/main" val="2187257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266737-AE27-5462-978B-95593BE2A47B}"/>
              </a:ext>
            </a:extLst>
          </p:cNvPr>
          <p:cNvSpPr txBox="1"/>
          <p:nvPr/>
        </p:nvSpPr>
        <p:spPr>
          <a:xfrm>
            <a:off x="4170105" y="560129"/>
            <a:ext cx="6098458" cy="553998"/>
          </a:xfrm>
          <a:prstGeom prst="rect">
            <a:avLst/>
          </a:prstGeom>
          <a:noFill/>
        </p:spPr>
        <p:txBody>
          <a:bodyPr wrap="square">
            <a:spAutoFit/>
          </a:bodyPr>
          <a:lstStyle/>
          <a:p>
            <a:pPr algn="r" rtl="1"/>
            <a:r>
              <a:rPr lang="fa-IR" sz="3000" b="1" dirty="0"/>
              <a:t>3. ایجاد پایگاه داده و ایندکس گذاری</a:t>
            </a:r>
            <a:endParaRPr lang="en-US" sz="3000" b="1" dirty="0"/>
          </a:p>
        </p:txBody>
      </p:sp>
      <p:sp>
        <p:nvSpPr>
          <p:cNvPr id="4" name="TextBox 3">
            <a:extLst>
              <a:ext uri="{FF2B5EF4-FFF2-40B4-BE49-F238E27FC236}">
                <a16:creationId xmlns:a16="http://schemas.microsoft.com/office/drawing/2014/main" id="{C9C2A09F-7CFA-1D97-9D89-3F206DCF0E89}"/>
              </a:ext>
            </a:extLst>
          </p:cNvPr>
          <p:cNvSpPr txBox="1"/>
          <p:nvPr/>
        </p:nvSpPr>
        <p:spPr>
          <a:xfrm>
            <a:off x="7506929" y="1873045"/>
            <a:ext cx="2761634" cy="923330"/>
          </a:xfrm>
          <a:prstGeom prst="rect">
            <a:avLst/>
          </a:prstGeom>
          <a:noFill/>
        </p:spPr>
        <p:txBody>
          <a:bodyPr wrap="square" rtlCol="0">
            <a:spAutoFit/>
          </a:bodyPr>
          <a:lstStyle/>
          <a:p>
            <a:pPr algn="r" rtl="1"/>
            <a:r>
              <a:rPr lang="fa-IR" dirty="0"/>
              <a:t>با توجه به صورت سوال ابتدا جدول اصلی به همراه ایندکس گذاری را ایجاد میکنیم.</a:t>
            </a:r>
            <a:endParaRPr lang="en-US" dirty="0"/>
          </a:p>
        </p:txBody>
      </p:sp>
      <p:sp>
        <p:nvSpPr>
          <p:cNvPr id="5" name="TextBox 4">
            <a:extLst>
              <a:ext uri="{FF2B5EF4-FFF2-40B4-BE49-F238E27FC236}">
                <a16:creationId xmlns:a16="http://schemas.microsoft.com/office/drawing/2014/main" id="{86B1A33A-4DE1-B472-A37A-2DE6ABD1A940}"/>
              </a:ext>
            </a:extLst>
          </p:cNvPr>
          <p:cNvSpPr txBox="1"/>
          <p:nvPr/>
        </p:nvSpPr>
        <p:spPr>
          <a:xfrm>
            <a:off x="2089969" y="5989455"/>
            <a:ext cx="8256638" cy="323165"/>
          </a:xfrm>
          <a:prstGeom prst="rect">
            <a:avLst/>
          </a:prstGeom>
          <a:noFill/>
        </p:spPr>
        <p:txBody>
          <a:bodyPr wrap="square" rtlCol="0">
            <a:spAutoFit/>
          </a:bodyPr>
          <a:lstStyle/>
          <a:p>
            <a:pPr algn="r" rtl="1"/>
            <a:r>
              <a:rPr lang="fa-IR" sz="1500" dirty="0"/>
              <a:t>(کوئری های مربوط به این بخش را میتوانید در پوشه ی </a:t>
            </a:r>
            <a:r>
              <a:rPr lang="en-US" sz="1500" dirty="0"/>
              <a:t>Queries</a:t>
            </a:r>
            <a:r>
              <a:rPr lang="fa-IR" sz="1500" dirty="0"/>
              <a:t> مشاهده کنید.)</a:t>
            </a:r>
            <a:endParaRPr lang="en-US" sz="1500" dirty="0"/>
          </a:p>
        </p:txBody>
      </p:sp>
      <p:pic>
        <p:nvPicPr>
          <p:cNvPr id="7" name="Picture 6">
            <a:extLst>
              <a:ext uri="{FF2B5EF4-FFF2-40B4-BE49-F238E27FC236}">
                <a16:creationId xmlns:a16="http://schemas.microsoft.com/office/drawing/2014/main" id="{533F6B3A-39EE-1AD0-E708-0065C1FDE6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7384" y="1480307"/>
            <a:ext cx="4642474" cy="4142968"/>
          </a:xfrm>
          <a:prstGeom prst="rect">
            <a:avLst/>
          </a:prstGeom>
        </p:spPr>
      </p:pic>
    </p:spTree>
    <p:extLst>
      <p:ext uri="{BB962C8B-B14F-4D97-AF65-F5344CB8AC3E}">
        <p14:creationId xmlns:p14="http://schemas.microsoft.com/office/powerpoint/2010/main" val="37358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D90128-0758-AA9D-1777-D9C4DBC5F3FF}"/>
              </a:ext>
            </a:extLst>
          </p:cNvPr>
          <p:cNvSpPr txBox="1"/>
          <p:nvPr/>
        </p:nvSpPr>
        <p:spPr>
          <a:xfrm>
            <a:off x="4170105" y="560129"/>
            <a:ext cx="6098458" cy="553998"/>
          </a:xfrm>
          <a:prstGeom prst="rect">
            <a:avLst/>
          </a:prstGeom>
          <a:noFill/>
        </p:spPr>
        <p:txBody>
          <a:bodyPr wrap="square">
            <a:spAutoFit/>
          </a:bodyPr>
          <a:lstStyle/>
          <a:p>
            <a:pPr algn="r" rtl="1"/>
            <a:r>
              <a:rPr lang="fa-IR" sz="3000" b="1" dirty="0"/>
              <a:t>3. ایجاد پایگاه داده و ایندکس گذاری</a:t>
            </a:r>
            <a:endParaRPr lang="en-US" sz="3000" b="1" dirty="0"/>
          </a:p>
        </p:txBody>
      </p:sp>
      <p:pic>
        <p:nvPicPr>
          <p:cNvPr id="9" name="Picture 8">
            <a:extLst>
              <a:ext uri="{FF2B5EF4-FFF2-40B4-BE49-F238E27FC236}">
                <a16:creationId xmlns:a16="http://schemas.microsoft.com/office/drawing/2014/main" id="{DAAD5206-8DF0-A362-F731-D77C50128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022" y="1817418"/>
            <a:ext cx="6780203" cy="4134489"/>
          </a:xfrm>
          <a:prstGeom prst="rect">
            <a:avLst/>
          </a:prstGeom>
        </p:spPr>
      </p:pic>
      <p:sp>
        <p:nvSpPr>
          <p:cNvPr id="3" name="TextBox 2">
            <a:extLst>
              <a:ext uri="{FF2B5EF4-FFF2-40B4-BE49-F238E27FC236}">
                <a16:creationId xmlns:a16="http://schemas.microsoft.com/office/drawing/2014/main" id="{B60022FD-ED10-2F31-3AE8-5032673AA171}"/>
              </a:ext>
            </a:extLst>
          </p:cNvPr>
          <p:cNvSpPr txBox="1"/>
          <p:nvPr/>
        </p:nvSpPr>
        <p:spPr>
          <a:xfrm>
            <a:off x="7573296" y="2782669"/>
            <a:ext cx="3996813" cy="646331"/>
          </a:xfrm>
          <a:prstGeom prst="rect">
            <a:avLst/>
          </a:prstGeom>
          <a:noFill/>
        </p:spPr>
        <p:txBody>
          <a:bodyPr wrap="square" rtlCol="0">
            <a:spAutoFit/>
          </a:bodyPr>
          <a:lstStyle/>
          <a:p>
            <a:pPr algn="r" rtl="1"/>
            <a:r>
              <a:rPr lang="fa-IR" dirty="0"/>
              <a:t>در گام بعدی داده ها را از فایل </a:t>
            </a:r>
            <a:r>
              <a:rPr lang="en-US" dirty="0"/>
              <a:t>csv</a:t>
            </a:r>
            <a:r>
              <a:rPr lang="fa-IR" dirty="0"/>
              <a:t> به درون جدول ایجاد شده وارد میکنیم.</a:t>
            </a:r>
            <a:endParaRPr lang="en-US" dirty="0"/>
          </a:p>
        </p:txBody>
      </p:sp>
    </p:spTree>
    <p:extLst>
      <p:ext uri="{BB962C8B-B14F-4D97-AF65-F5344CB8AC3E}">
        <p14:creationId xmlns:p14="http://schemas.microsoft.com/office/powerpoint/2010/main" val="1538742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04246-D648-6081-670A-9466D3DDED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6458" y="1616180"/>
            <a:ext cx="9278645" cy="4363059"/>
          </a:xfrm>
          <a:prstGeom prst="rect">
            <a:avLst/>
          </a:prstGeom>
        </p:spPr>
      </p:pic>
      <p:sp>
        <p:nvSpPr>
          <p:cNvPr id="2" name="TextBox 1">
            <a:extLst>
              <a:ext uri="{FF2B5EF4-FFF2-40B4-BE49-F238E27FC236}">
                <a16:creationId xmlns:a16="http://schemas.microsoft.com/office/drawing/2014/main" id="{260DE146-1A22-5801-4504-5184A9891D15}"/>
              </a:ext>
            </a:extLst>
          </p:cNvPr>
          <p:cNvSpPr txBox="1"/>
          <p:nvPr/>
        </p:nvSpPr>
        <p:spPr>
          <a:xfrm>
            <a:off x="4170105" y="560129"/>
            <a:ext cx="6098458" cy="553998"/>
          </a:xfrm>
          <a:prstGeom prst="rect">
            <a:avLst/>
          </a:prstGeom>
          <a:noFill/>
        </p:spPr>
        <p:txBody>
          <a:bodyPr wrap="square">
            <a:spAutoFit/>
          </a:bodyPr>
          <a:lstStyle/>
          <a:p>
            <a:pPr algn="r" rtl="1"/>
            <a:r>
              <a:rPr lang="fa-IR" sz="3000" b="1" dirty="0"/>
              <a:t>3. ایجاد پایگاه داده و ایندکس گذاری</a:t>
            </a:r>
            <a:endParaRPr lang="en-US" sz="3000" b="1" dirty="0"/>
          </a:p>
        </p:txBody>
      </p:sp>
      <p:sp>
        <p:nvSpPr>
          <p:cNvPr id="4" name="TextBox 3">
            <a:extLst>
              <a:ext uri="{FF2B5EF4-FFF2-40B4-BE49-F238E27FC236}">
                <a16:creationId xmlns:a16="http://schemas.microsoft.com/office/drawing/2014/main" id="{844672EE-E869-08E1-D831-08C96307D892}"/>
              </a:ext>
            </a:extLst>
          </p:cNvPr>
          <p:cNvSpPr txBox="1"/>
          <p:nvPr/>
        </p:nvSpPr>
        <p:spPr>
          <a:xfrm>
            <a:off x="3356487" y="5979239"/>
            <a:ext cx="4460158" cy="369332"/>
          </a:xfrm>
          <a:prstGeom prst="rect">
            <a:avLst/>
          </a:prstGeom>
          <a:noFill/>
        </p:spPr>
        <p:txBody>
          <a:bodyPr wrap="square">
            <a:spAutoFit/>
          </a:bodyPr>
          <a:lstStyle/>
          <a:p>
            <a:r>
              <a:rPr lang="fa-IR" sz="1800" kern="1200" dirty="0">
                <a:solidFill>
                  <a:srgbClr val="FFFFFF"/>
                </a:solidFill>
                <a:effectLst/>
                <a:latin typeface="Trebuchet MS" panose="020B0603020202020204" pitchFamily="34" charset="0"/>
                <a:ea typeface="+mn-ea"/>
                <a:cs typeface="Arial" panose="020B0604020202020204" pitchFamily="34" charset="0"/>
              </a:rPr>
              <a:t> مطمئن میشویم که داده ها بدرستی و کامل وارد شده باشند</a:t>
            </a:r>
            <a:endParaRPr lang="en-US" dirty="0"/>
          </a:p>
        </p:txBody>
      </p:sp>
    </p:spTree>
    <p:extLst>
      <p:ext uri="{BB962C8B-B14F-4D97-AF65-F5344CB8AC3E}">
        <p14:creationId xmlns:p14="http://schemas.microsoft.com/office/powerpoint/2010/main" val="872533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331116-1D91-C009-0AED-EBB15B8A074B}"/>
              </a:ext>
            </a:extLst>
          </p:cNvPr>
          <p:cNvSpPr txBox="1"/>
          <p:nvPr/>
        </p:nvSpPr>
        <p:spPr>
          <a:xfrm>
            <a:off x="4170105" y="560129"/>
            <a:ext cx="6098458" cy="553998"/>
          </a:xfrm>
          <a:prstGeom prst="rect">
            <a:avLst/>
          </a:prstGeom>
          <a:noFill/>
        </p:spPr>
        <p:txBody>
          <a:bodyPr wrap="square">
            <a:spAutoFit/>
          </a:bodyPr>
          <a:lstStyle/>
          <a:p>
            <a:pPr algn="r" rtl="1"/>
            <a:r>
              <a:rPr lang="fa-IR" sz="3000" b="1" dirty="0"/>
              <a:t>3. ایجاد پایگاه داده و ایندکس گذاری</a:t>
            </a:r>
            <a:endParaRPr lang="en-US" sz="3000" b="1" dirty="0"/>
          </a:p>
        </p:txBody>
      </p:sp>
      <p:sp>
        <p:nvSpPr>
          <p:cNvPr id="3" name="TextBox 2">
            <a:extLst>
              <a:ext uri="{FF2B5EF4-FFF2-40B4-BE49-F238E27FC236}">
                <a16:creationId xmlns:a16="http://schemas.microsoft.com/office/drawing/2014/main" id="{E8ABC107-E98F-A166-BDE9-9F1A7E16F0E0}"/>
              </a:ext>
            </a:extLst>
          </p:cNvPr>
          <p:cNvSpPr txBox="1"/>
          <p:nvPr/>
        </p:nvSpPr>
        <p:spPr>
          <a:xfrm>
            <a:off x="6625710" y="2654709"/>
            <a:ext cx="5073446" cy="923330"/>
          </a:xfrm>
          <a:prstGeom prst="rect">
            <a:avLst/>
          </a:prstGeom>
          <a:noFill/>
        </p:spPr>
        <p:txBody>
          <a:bodyPr wrap="square" rtlCol="0">
            <a:spAutoFit/>
          </a:bodyPr>
          <a:lstStyle/>
          <a:p>
            <a:pPr algn="r" rtl="1"/>
            <a:r>
              <a:rPr lang="fa-IR" dirty="0"/>
              <a:t>سپس جداول جدید را طبق خواسته ی سوال ایجاد میکنیم و تغییراتی که نیاز است بدهیم تا این جداول از جدول اصلی قابل دسترس باشند را در ادامه اعمال میکنیم. (بخش 1)</a:t>
            </a:r>
            <a:endParaRPr lang="en-US" dirty="0"/>
          </a:p>
        </p:txBody>
      </p:sp>
      <p:pic>
        <p:nvPicPr>
          <p:cNvPr id="5" name="Picture 4">
            <a:extLst>
              <a:ext uri="{FF2B5EF4-FFF2-40B4-BE49-F238E27FC236}">
                <a16:creationId xmlns:a16="http://schemas.microsoft.com/office/drawing/2014/main" id="{00EFB974-89ED-B188-FD0A-1868DEB5EF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689" y="1356923"/>
            <a:ext cx="5910046" cy="4144153"/>
          </a:xfrm>
          <a:prstGeom prst="rect">
            <a:avLst/>
          </a:prstGeom>
        </p:spPr>
      </p:pic>
    </p:spTree>
    <p:extLst>
      <p:ext uri="{BB962C8B-B14F-4D97-AF65-F5344CB8AC3E}">
        <p14:creationId xmlns:p14="http://schemas.microsoft.com/office/powerpoint/2010/main" val="1393463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AB3E65-3181-D4FD-02F6-43C14EF1285B}"/>
              </a:ext>
            </a:extLst>
          </p:cNvPr>
          <p:cNvSpPr txBox="1"/>
          <p:nvPr/>
        </p:nvSpPr>
        <p:spPr>
          <a:xfrm>
            <a:off x="4170105" y="560129"/>
            <a:ext cx="6098458" cy="553998"/>
          </a:xfrm>
          <a:prstGeom prst="rect">
            <a:avLst/>
          </a:prstGeom>
          <a:noFill/>
        </p:spPr>
        <p:txBody>
          <a:bodyPr wrap="square">
            <a:spAutoFit/>
          </a:bodyPr>
          <a:lstStyle/>
          <a:p>
            <a:pPr algn="r" rtl="1"/>
            <a:r>
              <a:rPr lang="fa-IR" sz="3000" b="1" dirty="0"/>
              <a:t>3. ایجاد پایگاه داده و ایندکس گذاری</a:t>
            </a:r>
            <a:endParaRPr lang="en-US" sz="3000" b="1" dirty="0"/>
          </a:p>
        </p:txBody>
      </p:sp>
      <p:sp>
        <p:nvSpPr>
          <p:cNvPr id="3" name="TextBox 2">
            <a:extLst>
              <a:ext uri="{FF2B5EF4-FFF2-40B4-BE49-F238E27FC236}">
                <a16:creationId xmlns:a16="http://schemas.microsoft.com/office/drawing/2014/main" id="{79A8291A-B829-DD45-DD3D-90C9641CD300}"/>
              </a:ext>
            </a:extLst>
          </p:cNvPr>
          <p:cNvSpPr txBox="1"/>
          <p:nvPr/>
        </p:nvSpPr>
        <p:spPr>
          <a:xfrm>
            <a:off x="6625710" y="2654709"/>
            <a:ext cx="5073446" cy="923330"/>
          </a:xfrm>
          <a:prstGeom prst="rect">
            <a:avLst/>
          </a:prstGeom>
          <a:noFill/>
        </p:spPr>
        <p:txBody>
          <a:bodyPr wrap="square" rtlCol="0">
            <a:spAutoFit/>
          </a:bodyPr>
          <a:lstStyle/>
          <a:p>
            <a:pPr algn="r" rtl="1"/>
            <a:r>
              <a:rPr lang="fa-IR" dirty="0"/>
              <a:t>سپس جداول جدید را طبق خواسته ی سوال ایجاد میکنیم و تغییراتی که نیاز است بدهیم تا این جداول از جدول اصلی قابل دسترس باشند را در ادامه اعمال میکنیم. (بخش 2)</a:t>
            </a:r>
            <a:endParaRPr lang="en-US" dirty="0"/>
          </a:p>
        </p:txBody>
      </p:sp>
      <p:pic>
        <p:nvPicPr>
          <p:cNvPr id="5" name="Picture 4">
            <a:extLst>
              <a:ext uri="{FF2B5EF4-FFF2-40B4-BE49-F238E27FC236}">
                <a16:creationId xmlns:a16="http://schemas.microsoft.com/office/drawing/2014/main" id="{8D37C618-D14A-7C7A-73D6-2F2155B0E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232" y="1294613"/>
            <a:ext cx="6098459" cy="5003258"/>
          </a:xfrm>
          <a:prstGeom prst="rect">
            <a:avLst/>
          </a:prstGeom>
        </p:spPr>
      </p:pic>
    </p:spTree>
    <p:extLst>
      <p:ext uri="{BB962C8B-B14F-4D97-AF65-F5344CB8AC3E}">
        <p14:creationId xmlns:p14="http://schemas.microsoft.com/office/powerpoint/2010/main" val="1404985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33E967-8AD1-F8EB-E395-75A8CF25C0F8}"/>
              </a:ext>
            </a:extLst>
          </p:cNvPr>
          <p:cNvSpPr txBox="1"/>
          <p:nvPr/>
        </p:nvSpPr>
        <p:spPr>
          <a:xfrm>
            <a:off x="4170105" y="560129"/>
            <a:ext cx="6098458" cy="553998"/>
          </a:xfrm>
          <a:prstGeom prst="rect">
            <a:avLst/>
          </a:prstGeom>
          <a:noFill/>
        </p:spPr>
        <p:txBody>
          <a:bodyPr wrap="square">
            <a:spAutoFit/>
          </a:bodyPr>
          <a:lstStyle/>
          <a:p>
            <a:pPr algn="r" rtl="1"/>
            <a:r>
              <a:rPr lang="fa-IR" sz="3000" b="1" dirty="0"/>
              <a:t>3. ایجاد پایگاه داده و ایندکس گذاری</a:t>
            </a:r>
            <a:endParaRPr lang="en-US" sz="3000" b="1" dirty="0"/>
          </a:p>
        </p:txBody>
      </p:sp>
      <p:pic>
        <p:nvPicPr>
          <p:cNvPr id="4" name="Picture 3">
            <a:extLst>
              <a:ext uri="{FF2B5EF4-FFF2-40B4-BE49-F238E27FC236}">
                <a16:creationId xmlns:a16="http://schemas.microsoft.com/office/drawing/2014/main" id="{3BD5677D-EB6A-79CC-1413-26152516D4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157" y="1784612"/>
            <a:ext cx="7261217" cy="4513259"/>
          </a:xfrm>
          <a:prstGeom prst="rect">
            <a:avLst/>
          </a:prstGeom>
        </p:spPr>
      </p:pic>
      <p:sp>
        <p:nvSpPr>
          <p:cNvPr id="5" name="TextBox 4">
            <a:extLst>
              <a:ext uri="{FF2B5EF4-FFF2-40B4-BE49-F238E27FC236}">
                <a16:creationId xmlns:a16="http://schemas.microsoft.com/office/drawing/2014/main" id="{83774D26-C12D-1D31-0C35-6EEE2BEE4B37}"/>
              </a:ext>
            </a:extLst>
          </p:cNvPr>
          <p:cNvSpPr txBox="1"/>
          <p:nvPr/>
        </p:nvSpPr>
        <p:spPr>
          <a:xfrm>
            <a:off x="8288594" y="3342871"/>
            <a:ext cx="3554361" cy="646331"/>
          </a:xfrm>
          <a:prstGeom prst="rect">
            <a:avLst/>
          </a:prstGeom>
          <a:noFill/>
        </p:spPr>
        <p:txBody>
          <a:bodyPr wrap="square" rtlCol="0">
            <a:spAutoFit/>
          </a:bodyPr>
          <a:lstStyle/>
          <a:p>
            <a:pPr algn="r" rtl="1"/>
            <a:r>
              <a:rPr lang="fa-IR" dirty="0"/>
              <a:t>و در نهایت به بررسی و آنالیز قبل و بعد ایندکس گداری می پردازیم.</a:t>
            </a:r>
            <a:endParaRPr lang="en-US" dirty="0"/>
          </a:p>
        </p:txBody>
      </p:sp>
    </p:spTree>
    <p:extLst>
      <p:ext uri="{BB962C8B-B14F-4D97-AF65-F5344CB8AC3E}">
        <p14:creationId xmlns:p14="http://schemas.microsoft.com/office/powerpoint/2010/main" val="3290347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0D29C1-49BE-28EF-AE85-E70815868FFD}"/>
              </a:ext>
            </a:extLst>
          </p:cNvPr>
          <p:cNvSpPr txBox="1"/>
          <p:nvPr/>
        </p:nvSpPr>
        <p:spPr>
          <a:xfrm>
            <a:off x="4111113" y="604373"/>
            <a:ext cx="6098458" cy="553998"/>
          </a:xfrm>
          <a:prstGeom prst="rect">
            <a:avLst/>
          </a:prstGeom>
          <a:noFill/>
        </p:spPr>
        <p:txBody>
          <a:bodyPr wrap="square">
            <a:spAutoFit/>
          </a:bodyPr>
          <a:lstStyle/>
          <a:p>
            <a:pPr algn="r" rtl="1"/>
            <a:r>
              <a:rPr lang="fa-IR" sz="3000" b="1" dirty="0"/>
              <a:t>4. توسعه داشبورد با </a:t>
            </a:r>
            <a:r>
              <a:rPr lang="en-US" sz="3000" b="1" dirty="0" err="1"/>
              <a:t>Streamlit</a:t>
            </a:r>
            <a:endParaRPr lang="en-US" sz="3000" b="1" dirty="0"/>
          </a:p>
        </p:txBody>
      </p:sp>
      <p:sp>
        <p:nvSpPr>
          <p:cNvPr id="4" name="TextBox 3">
            <a:extLst>
              <a:ext uri="{FF2B5EF4-FFF2-40B4-BE49-F238E27FC236}">
                <a16:creationId xmlns:a16="http://schemas.microsoft.com/office/drawing/2014/main" id="{F285426E-CE6E-3176-6D86-70E4AB652369}"/>
              </a:ext>
            </a:extLst>
          </p:cNvPr>
          <p:cNvSpPr txBox="1"/>
          <p:nvPr/>
        </p:nvSpPr>
        <p:spPr>
          <a:xfrm>
            <a:off x="1080320" y="1561152"/>
            <a:ext cx="9129251" cy="4878259"/>
          </a:xfrm>
          <a:prstGeom prst="rect">
            <a:avLst/>
          </a:prstGeom>
          <a:noFill/>
        </p:spPr>
        <p:txBody>
          <a:bodyPr wrap="square" rtlCol="0">
            <a:spAutoFit/>
          </a:bodyPr>
          <a:lstStyle/>
          <a:p>
            <a:pPr algn="r" rtl="1"/>
            <a:r>
              <a:rPr lang="fa-IR" dirty="0"/>
              <a:t>به قسمت جذاب و هیجان انگیز </a:t>
            </a:r>
            <a:r>
              <a:rPr lang="en-US" dirty="0" err="1"/>
              <a:t>Streamlit</a:t>
            </a:r>
            <a:r>
              <a:rPr lang="fa-IR" dirty="0"/>
              <a:t> رسیدیم. جایی که قرار است نتایج زحمات خودرا مشاهده کنیم(خودم که کلی یاد گرفتم </a:t>
            </a:r>
            <a:r>
              <a:rPr lang="fa-IR" dirty="0">
                <a:sym typeface="Wingdings" panose="05000000000000000000" pitchFamily="2" charset="2"/>
              </a:rPr>
              <a:t>)</a:t>
            </a:r>
            <a:r>
              <a:rPr lang="fa-IR" dirty="0"/>
              <a:t>.</a:t>
            </a:r>
          </a:p>
          <a:p>
            <a:pPr algn="r" rtl="1"/>
            <a:endParaRPr lang="fa-IR" dirty="0"/>
          </a:p>
          <a:p>
            <a:pPr algn="r" rtl="1"/>
            <a:r>
              <a:rPr lang="fa-IR" dirty="0"/>
              <a:t>پیاده سازی این وب اپلیکیشن را در 4 پیچ جدا انجام داده ایم:</a:t>
            </a:r>
          </a:p>
          <a:p>
            <a:pPr algn="r" rtl="1"/>
            <a:endParaRPr lang="fa-IR" dirty="0"/>
          </a:p>
          <a:p>
            <a:pPr marL="342900" indent="-342900" algn="r" rtl="1">
              <a:buFont typeface="Arial" panose="020B0604020202020204" pitchFamily="34" charset="0"/>
              <a:buChar char="•"/>
            </a:pPr>
            <a:r>
              <a:rPr lang="fa-IR" sz="2000" b="1" dirty="0"/>
              <a:t>صفحه اصلی </a:t>
            </a:r>
            <a:r>
              <a:rPr lang="fa-IR" dirty="0"/>
              <a:t>که وردی به وب اپ است.</a:t>
            </a:r>
          </a:p>
          <a:p>
            <a:pPr marL="285750" indent="-285750" algn="r" rtl="1">
              <a:buFont typeface="Arial" panose="020B0604020202020204" pitchFamily="34" charset="0"/>
              <a:buChar char="•"/>
            </a:pPr>
            <a:endParaRPr lang="fa-IR" dirty="0"/>
          </a:p>
          <a:p>
            <a:pPr marL="342900" indent="-342900" algn="r" rtl="1">
              <a:buFont typeface="Arial" panose="020B0604020202020204" pitchFamily="34" charset="0"/>
              <a:buChar char="•"/>
            </a:pPr>
            <a:r>
              <a:rPr lang="fa-IR" sz="2000" b="1" dirty="0"/>
              <a:t>صفحه داشبورد های تعاملی </a:t>
            </a:r>
            <a:r>
              <a:rPr lang="fa-IR" dirty="0"/>
              <a:t>که شامل رابط کاربری فیلتر کردن،  مشخص کردن میانگین امتیازات هر کتگوری و تاریخ انتشار و آخرین اپدیت بر اساس سال برای اپلیکیشن هارا نشان میدهد.</a:t>
            </a:r>
          </a:p>
          <a:p>
            <a:pPr marL="285750" indent="-285750" algn="r" rtl="1">
              <a:buFont typeface="Arial" panose="020B0604020202020204" pitchFamily="34" charset="0"/>
              <a:buChar char="•"/>
            </a:pPr>
            <a:endParaRPr lang="fa-IR" dirty="0"/>
          </a:p>
          <a:p>
            <a:pPr marL="342900" indent="-342900" algn="r" rtl="1">
              <a:buFont typeface="Arial" panose="020B0604020202020204" pitchFamily="34" charset="0"/>
              <a:buChar char="•"/>
            </a:pPr>
            <a:r>
              <a:rPr lang="fa-IR" sz="2000" b="1" dirty="0"/>
              <a:t>صفحه مقایسه </a:t>
            </a:r>
            <a:r>
              <a:rPr lang="fa-IR" dirty="0"/>
              <a:t>که شامل مقایسه عملکرد اجرای کوئری ها بر اساس زمان است و به مقایسه قبل و بعد از ایندکس گذاری میپردازد.</a:t>
            </a:r>
          </a:p>
          <a:p>
            <a:pPr marL="285750" indent="-285750" algn="r" rtl="1">
              <a:buFont typeface="Arial" panose="020B0604020202020204" pitchFamily="34" charset="0"/>
              <a:buChar char="•"/>
            </a:pPr>
            <a:endParaRPr lang="fa-IR" dirty="0"/>
          </a:p>
          <a:p>
            <a:pPr marL="342900" indent="-342900" algn="r" rtl="1">
              <a:buFont typeface="Arial" panose="020B0604020202020204" pitchFamily="34" charset="0"/>
              <a:buChar char="•"/>
            </a:pPr>
            <a:r>
              <a:rPr lang="fa-IR" sz="2000" b="1" dirty="0"/>
              <a:t>صفحه </a:t>
            </a:r>
            <a:r>
              <a:rPr lang="en-US" sz="2000" b="1" dirty="0"/>
              <a:t>CRUD</a:t>
            </a:r>
            <a:r>
              <a:rPr lang="fa-IR" dirty="0"/>
              <a:t> که شامل عملیات وارد کردن، خواندن، بروزرسانی و حذف مقادیر از جداول هستند.</a:t>
            </a:r>
          </a:p>
          <a:p>
            <a:pPr algn="r" rtl="1"/>
            <a:endParaRPr lang="fa-IR" dirty="0"/>
          </a:p>
          <a:p>
            <a:pPr algn="r" rtl="1"/>
            <a:endParaRPr lang="fa-IR" dirty="0"/>
          </a:p>
          <a:p>
            <a:pPr algn="r" rtl="1"/>
            <a:r>
              <a:rPr lang="fa-IR" sz="1500" dirty="0"/>
              <a:t>(کد های کامل مربوط به این بخش را میتوانید در پوشه </a:t>
            </a:r>
            <a:r>
              <a:rPr lang="en-US" sz="1500" dirty="0"/>
              <a:t>Codes/</a:t>
            </a:r>
            <a:r>
              <a:rPr lang="en-US" sz="1500" dirty="0" err="1"/>
              <a:t>Streamlit</a:t>
            </a:r>
            <a:r>
              <a:rPr lang="fa-IR" sz="1500" dirty="0"/>
              <a:t> و فایل های </a:t>
            </a:r>
            <a:r>
              <a:rPr lang="en-US" sz="1500" dirty="0"/>
              <a:t>main.py</a:t>
            </a:r>
            <a:r>
              <a:rPr lang="fa-IR" sz="1500" dirty="0"/>
              <a:t> و همچنین پوشه ی </a:t>
            </a:r>
            <a:r>
              <a:rPr lang="en-US" sz="1500" dirty="0"/>
              <a:t>pages</a:t>
            </a:r>
            <a:r>
              <a:rPr lang="fa-IR" sz="1500" dirty="0"/>
              <a:t> مشاهده کنید)</a:t>
            </a:r>
          </a:p>
        </p:txBody>
      </p:sp>
    </p:spTree>
    <p:extLst>
      <p:ext uri="{BB962C8B-B14F-4D97-AF65-F5344CB8AC3E}">
        <p14:creationId xmlns:p14="http://schemas.microsoft.com/office/powerpoint/2010/main" val="3714455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788447-7A05-F26B-5A6B-6D321575CD99}"/>
              </a:ext>
            </a:extLst>
          </p:cNvPr>
          <p:cNvSpPr txBox="1"/>
          <p:nvPr/>
        </p:nvSpPr>
        <p:spPr>
          <a:xfrm>
            <a:off x="4111113" y="604373"/>
            <a:ext cx="6098458" cy="553998"/>
          </a:xfrm>
          <a:prstGeom prst="rect">
            <a:avLst/>
          </a:prstGeom>
          <a:noFill/>
        </p:spPr>
        <p:txBody>
          <a:bodyPr wrap="square">
            <a:spAutoFit/>
          </a:bodyPr>
          <a:lstStyle/>
          <a:p>
            <a:pPr algn="r" rtl="1"/>
            <a:r>
              <a:rPr lang="fa-IR" sz="3000" b="1" dirty="0"/>
              <a:t>4. توسعه داشبورد با </a:t>
            </a:r>
            <a:r>
              <a:rPr lang="en-US" sz="3000" b="1" dirty="0" err="1"/>
              <a:t>Streamlit</a:t>
            </a:r>
            <a:endParaRPr lang="en-US" sz="3000" b="1" dirty="0"/>
          </a:p>
        </p:txBody>
      </p:sp>
      <p:pic>
        <p:nvPicPr>
          <p:cNvPr id="4" name="Picture 3">
            <a:extLst>
              <a:ext uri="{FF2B5EF4-FFF2-40B4-BE49-F238E27FC236}">
                <a16:creationId xmlns:a16="http://schemas.microsoft.com/office/drawing/2014/main" id="{41993BC7-9A6E-A88A-6F94-E069E16031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3216" y="1787416"/>
            <a:ext cx="8145568" cy="3855101"/>
          </a:xfrm>
          <a:prstGeom prst="rect">
            <a:avLst/>
          </a:prstGeom>
        </p:spPr>
      </p:pic>
      <p:sp>
        <p:nvSpPr>
          <p:cNvPr id="5" name="TextBox 4">
            <a:extLst>
              <a:ext uri="{FF2B5EF4-FFF2-40B4-BE49-F238E27FC236}">
                <a16:creationId xmlns:a16="http://schemas.microsoft.com/office/drawing/2014/main" id="{385DE2C1-44C1-AD04-F233-D2E4F35069EB}"/>
              </a:ext>
            </a:extLst>
          </p:cNvPr>
          <p:cNvSpPr txBox="1"/>
          <p:nvPr/>
        </p:nvSpPr>
        <p:spPr>
          <a:xfrm>
            <a:off x="4825795" y="5696883"/>
            <a:ext cx="2540410" cy="369332"/>
          </a:xfrm>
          <a:prstGeom prst="rect">
            <a:avLst/>
          </a:prstGeom>
          <a:noFill/>
        </p:spPr>
        <p:txBody>
          <a:bodyPr wrap="square" rtlCol="0">
            <a:spAutoFit/>
          </a:bodyPr>
          <a:lstStyle/>
          <a:p>
            <a:pPr algn="r" rtl="1"/>
            <a:r>
              <a:rPr lang="fa-IR" dirty="0"/>
              <a:t>صفحه اصلی وب پیچ</a:t>
            </a:r>
            <a:endParaRPr lang="en-US" dirty="0"/>
          </a:p>
        </p:txBody>
      </p:sp>
      <p:sp>
        <p:nvSpPr>
          <p:cNvPr id="6" name="TextBox 5">
            <a:extLst>
              <a:ext uri="{FF2B5EF4-FFF2-40B4-BE49-F238E27FC236}">
                <a16:creationId xmlns:a16="http://schemas.microsoft.com/office/drawing/2014/main" id="{28CE96F1-22C2-1488-4922-BD48D87ED98D}"/>
              </a:ext>
            </a:extLst>
          </p:cNvPr>
          <p:cNvSpPr txBox="1"/>
          <p:nvPr/>
        </p:nvSpPr>
        <p:spPr>
          <a:xfrm>
            <a:off x="8944668" y="1245602"/>
            <a:ext cx="1224116" cy="369332"/>
          </a:xfrm>
          <a:prstGeom prst="rect">
            <a:avLst/>
          </a:prstGeom>
          <a:noFill/>
        </p:spPr>
        <p:txBody>
          <a:bodyPr wrap="square" rtlCol="0">
            <a:spAutoFit/>
          </a:bodyPr>
          <a:lstStyle/>
          <a:p>
            <a:r>
              <a:rPr lang="en-US" dirty="0"/>
              <a:t>Main Page</a:t>
            </a:r>
          </a:p>
        </p:txBody>
      </p:sp>
    </p:spTree>
    <p:extLst>
      <p:ext uri="{BB962C8B-B14F-4D97-AF65-F5344CB8AC3E}">
        <p14:creationId xmlns:p14="http://schemas.microsoft.com/office/powerpoint/2010/main" val="1051583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71BE9E-C5E1-2B8D-BF03-D55D3BB20056}"/>
              </a:ext>
            </a:extLst>
          </p:cNvPr>
          <p:cNvSpPr txBox="1"/>
          <p:nvPr/>
        </p:nvSpPr>
        <p:spPr>
          <a:xfrm>
            <a:off x="4111113" y="604373"/>
            <a:ext cx="6098458" cy="553998"/>
          </a:xfrm>
          <a:prstGeom prst="rect">
            <a:avLst/>
          </a:prstGeom>
          <a:noFill/>
        </p:spPr>
        <p:txBody>
          <a:bodyPr wrap="square">
            <a:spAutoFit/>
          </a:bodyPr>
          <a:lstStyle/>
          <a:p>
            <a:pPr algn="r" rtl="1"/>
            <a:r>
              <a:rPr lang="fa-IR" sz="3000" b="1" dirty="0"/>
              <a:t>4. توسعه داشبورد با </a:t>
            </a:r>
            <a:r>
              <a:rPr lang="en-US" sz="3000" b="1" dirty="0" err="1"/>
              <a:t>Streamlit</a:t>
            </a:r>
            <a:endParaRPr lang="en-US" sz="3000" b="1" dirty="0"/>
          </a:p>
        </p:txBody>
      </p:sp>
      <p:pic>
        <p:nvPicPr>
          <p:cNvPr id="4" name="Picture 3">
            <a:extLst>
              <a:ext uri="{FF2B5EF4-FFF2-40B4-BE49-F238E27FC236}">
                <a16:creationId xmlns:a16="http://schemas.microsoft.com/office/drawing/2014/main" id="{BBC8BB60-7E16-ACC2-3436-5BDBDE716A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2451" y="2092707"/>
            <a:ext cx="7747097" cy="3010236"/>
          </a:xfrm>
          <a:prstGeom prst="rect">
            <a:avLst/>
          </a:prstGeom>
        </p:spPr>
      </p:pic>
      <p:sp>
        <p:nvSpPr>
          <p:cNvPr id="5" name="TextBox 4">
            <a:extLst>
              <a:ext uri="{FF2B5EF4-FFF2-40B4-BE49-F238E27FC236}">
                <a16:creationId xmlns:a16="http://schemas.microsoft.com/office/drawing/2014/main" id="{22353558-4830-74A1-3B27-3039066A4ECA}"/>
              </a:ext>
            </a:extLst>
          </p:cNvPr>
          <p:cNvSpPr txBox="1"/>
          <p:nvPr/>
        </p:nvSpPr>
        <p:spPr>
          <a:xfrm>
            <a:off x="3411792" y="5390948"/>
            <a:ext cx="5751871" cy="646331"/>
          </a:xfrm>
          <a:prstGeom prst="rect">
            <a:avLst/>
          </a:prstGeom>
          <a:noFill/>
        </p:spPr>
        <p:txBody>
          <a:bodyPr wrap="square" rtlCol="0">
            <a:spAutoFit/>
          </a:bodyPr>
          <a:lstStyle/>
          <a:p>
            <a:pPr algn="r" rtl="1"/>
            <a:r>
              <a:rPr lang="fa-IR" dirty="0"/>
              <a:t>پنجره ی داشبورد های تعاملی. کاربر با انتخاب هرکدام از گزینه ها به انجام عملیات مربوطه میپردازد.</a:t>
            </a:r>
            <a:endParaRPr lang="en-US" dirty="0"/>
          </a:p>
        </p:txBody>
      </p:sp>
      <p:sp>
        <p:nvSpPr>
          <p:cNvPr id="6" name="TextBox 5">
            <a:extLst>
              <a:ext uri="{FF2B5EF4-FFF2-40B4-BE49-F238E27FC236}">
                <a16:creationId xmlns:a16="http://schemas.microsoft.com/office/drawing/2014/main" id="{93C7B6FD-CC2D-54A6-4A04-E4001651D574}"/>
              </a:ext>
            </a:extLst>
          </p:cNvPr>
          <p:cNvSpPr txBox="1"/>
          <p:nvPr/>
        </p:nvSpPr>
        <p:spPr>
          <a:xfrm>
            <a:off x="7138219" y="1245602"/>
            <a:ext cx="3030565" cy="369332"/>
          </a:xfrm>
          <a:prstGeom prst="rect">
            <a:avLst/>
          </a:prstGeom>
          <a:noFill/>
        </p:spPr>
        <p:txBody>
          <a:bodyPr wrap="square" rtlCol="0">
            <a:spAutoFit/>
          </a:bodyPr>
          <a:lstStyle/>
          <a:p>
            <a:r>
              <a:rPr lang="en-US" dirty="0"/>
              <a:t>Interactive Dashboard Page</a:t>
            </a:r>
          </a:p>
        </p:txBody>
      </p:sp>
    </p:spTree>
    <p:extLst>
      <p:ext uri="{BB962C8B-B14F-4D97-AF65-F5344CB8AC3E}">
        <p14:creationId xmlns:p14="http://schemas.microsoft.com/office/powerpoint/2010/main" val="1831830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9CA26F-78D1-3BA6-3C06-31DC16E53085}"/>
              </a:ext>
            </a:extLst>
          </p:cNvPr>
          <p:cNvSpPr txBox="1"/>
          <p:nvPr/>
        </p:nvSpPr>
        <p:spPr>
          <a:xfrm>
            <a:off x="4111113" y="604373"/>
            <a:ext cx="6098458" cy="553998"/>
          </a:xfrm>
          <a:prstGeom prst="rect">
            <a:avLst/>
          </a:prstGeom>
          <a:noFill/>
        </p:spPr>
        <p:txBody>
          <a:bodyPr wrap="square">
            <a:spAutoFit/>
          </a:bodyPr>
          <a:lstStyle/>
          <a:p>
            <a:pPr algn="r" rtl="1"/>
            <a:r>
              <a:rPr lang="fa-IR" sz="3000" b="1" dirty="0"/>
              <a:t>4. توسعه داشبورد با </a:t>
            </a:r>
            <a:r>
              <a:rPr lang="en-US" sz="3000" b="1" dirty="0" err="1"/>
              <a:t>Streamlit</a:t>
            </a:r>
            <a:endParaRPr lang="en-US" sz="3000" b="1" dirty="0"/>
          </a:p>
        </p:txBody>
      </p:sp>
      <p:sp>
        <p:nvSpPr>
          <p:cNvPr id="5" name="TextBox 4">
            <a:extLst>
              <a:ext uri="{FF2B5EF4-FFF2-40B4-BE49-F238E27FC236}">
                <a16:creationId xmlns:a16="http://schemas.microsoft.com/office/drawing/2014/main" id="{95652BE5-053A-F588-9CE9-D354340FB945}"/>
              </a:ext>
            </a:extLst>
          </p:cNvPr>
          <p:cNvSpPr txBox="1"/>
          <p:nvPr/>
        </p:nvSpPr>
        <p:spPr>
          <a:xfrm>
            <a:off x="959597" y="5782977"/>
            <a:ext cx="7441113" cy="646331"/>
          </a:xfrm>
          <a:prstGeom prst="rect">
            <a:avLst/>
          </a:prstGeom>
          <a:noFill/>
        </p:spPr>
        <p:txBody>
          <a:bodyPr wrap="square" rtlCol="0">
            <a:spAutoFit/>
          </a:bodyPr>
          <a:lstStyle/>
          <a:p>
            <a:pPr algn="r" rtl="1"/>
            <a:r>
              <a:rPr lang="fa-IR" dirty="0"/>
              <a:t>برای مثال با اننخاب گزینه ی </a:t>
            </a:r>
            <a:r>
              <a:rPr lang="en-US" dirty="0"/>
              <a:t>Search Dashboard</a:t>
            </a:r>
            <a:r>
              <a:rPr lang="fa-IR" dirty="0"/>
              <a:t> گزینه های فیلتر برای او نمایش داده میشود. با زدن گزینه ی </a:t>
            </a:r>
            <a:r>
              <a:rPr lang="en-US" dirty="0"/>
              <a:t>Submit</a:t>
            </a:r>
            <a:r>
              <a:rPr lang="fa-IR" dirty="0"/>
              <a:t> کاربر نتایج را مشاهده خواهد کرد.</a:t>
            </a:r>
            <a:endParaRPr lang="en-US" dirty="0"/>
          </a:p>
        </p:txBody>
      </p:sp>
      <p:pic>
        <p:nvPicPr>
          <p:cNvPr id="9" name="Picture 8">
            <a:extLst>
              <a:ext uri="{FF2B5EF4-FFF2-40B4-BE49-F238E27FC236}">
                <a16:creationId xmlns:a16="http://schemas.microsoft.com/office/drawing/2014/main" id="{942931E3-51C2-E302-007C-062C400038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8329" y="1463567"/>
            <a:ext cx="4543651" cy="4161698"/>
          </a:xfrm>
          <a:prstGeom prst="rect">
            <a:avLst/>
          </a:prstGeom>
        </p:spPr>
      </p:pic>
      <p:sp>
        <p:nvSpPr>
          <p:cNvPr id="10" name="TextBox 9">
            <a:extLst>
              <a:ext uri="{FF2B5EF4-FFF2-40B4-BE49-F238E27FC236}">
                <a16:creationId xmlns:a16="http://schemas.microsoft.com/office/drawing/2014/main" id="{B90ABF8B-17AF-DB28-66CE-0FC31A858875}"/>
              </a:ext>
            </a:extLst>
          </p:cNvPr>
          <p:cNvSpPr txBox="1"/>
          <p:nvPr/>
        </p:nvSpPr>
        <p:spPr>
          <a:xfrm>
            <a:off x="7138219" y="1245602"/>
            <a:ext cx="3030565" cy="369332"/>
          </a:xfrm>
          <a:prstGeom prst="rect">
            <a:avLst/>
          </a:prstGeom>
          <a:noFill/>
        </p:spPr>
        <p:txBody>
          <a:bodyPr wrap="square" rtlCol="0">
            <a:spAutoFit/>
          </a:bodyPr>
          <a:lstStyle/>
          <a:p>
            <a:r>
              <a:rPr lang="en-US" dirty="0"/>
              <a:t>Interactive Dashboard Page</a:t>
            </a:r>
          </a:p>
        </p:txBody>
      </p:sp>
    </p:spTree>
    <p:extLst>
      <p:ext uri="{BB962C8B-B14F-4D97-AF65-F5344CB8AC3E}">
        <p14:creationId xmlns:p14="http://schemas.microsoft.com/office/powerpoint/2010/main" val="4228535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7994EC-1C88-E746-6666-22FEFC6161EF}"/>
              </a:ext>
            </a:extLst>
          </p:cNvPr>
          <p:cNvSpPr txBox="1"/>
          <p:nvPr/>
        </p:nvSpPr>
        <p:spPr>
          <a:xfrm>
            <a:off x="2622754" y="1572679"/>
            <a:ext cx="6946491" cy="3062377"/>
          </a:xfrm>
          <a:prstGeom prst="rect">
            <a:avLst/>
          </a:prstGeom>
          <a:noFill/>
        </p:spPr>
        <p:txBody>
          <a:bodyPr wrap="square" rtlCol="0">
            <a:spAutoFit/>
          </a:bodyPr>
          <a:lstStyle/>
          <a:p>
            <a:pPr algn="ctr" rtl="1"/>
            <a:r>
              <a:rPr lang="fa-IR" sz="3500" b="1" dirty="0"/>
              <a:t>فهرست مطالب</a:t>
            </a:r>
          </a:p>
          <a:p>
            <a:pPr algn="ctr" rtl="1"/>
            <a:endParaRPr lang="fa-IR" dirty="0"/>
          </a:p>
          <a:p>
            <a:pPr marL="457200" indent="-457200" algn="r" rtl="1">
              <a:buFont typeface="+mj-lt"/>
              <a:buAutoNum type="arabicPeriod"/>
            </a:pPr>
            <a:r>
              <a:rPr lang="fa-IR" sz="2000" b="1" dirty="0"/>
              <a:t>مقدمه</a:t>
            </a:r>
            <a:endParaRPr lang="en-US" sz="2000" b="1" dirty="0"/>
          </a:p>
          <a:p>
            <a:pPr marL="457200" indent="-457200" algn="r" rtl="1">
              <a:buFont typeface="+mj-lt"/>
              <a:buAutoNum type="arabicPeriod"/>
            </a:pPr>
            <a:endParaRPr lang="fa-IR" sz="2000" b="1" dirty="0"/>
          </a:p>
          <a:p>
            <a:pPr marL="457200" indent="-457200" algn="r" rtl="1">
              <a:buFont typeface="+mj-lt"/>
              <a:buAutoNum type="arabicPeriod"/>
            </a:pPr>
            <a:r>
              <a:rPr lang="fa-IR" sz="2000" b="1" dirty="0"/>
              <a:t>جمع آوری، پاکسازی و پیش پردازش دیتاست</a:t>
            </a:r>
            <a:endParaRPr lang="en-US" sz="2000" b="1" dirty="0"/>
          </a:p>
          <a:p>
            <a:pPr marL="457200" indent="-457200" algn="r" rtl="1">
              <a:buFont typeface="+mj-lt"/>
              <a:buAutoNum type="arabicPeriod"/>
            </a:pPr>
            <a:endParaRPr lang="fa-IR" sz="2000" b="1" dirty="0"/>
          </a:p>
          <a:p>
            <a:pPr marL="457200" indent="-457200" algn="r" rtl="1">
              <a:buFont typeface="+mj-lt"/>
              <a:buAutoNum type="arabicPeriod"/>
            </a:pPr>
            <a:r>
              <a:rPr lang="fa-IR" sz="2000" b="1" dirty="0"/>
              <a:t>ایجاد پایگاه داده و ایندکس گذاری</a:t>
            </a:r>
            <a:endParaRPr lang="en-US" sz="2000" b="1" dirty="0"/>
          </a:p>
          <a:p>
            <a:pPr marL="457200" indent="-457200" algn="r" rtl="1">
              <a:buFont typeface="+mj-lt"/>
              <a:buAutoNum type="arabicPeriod"/>
            </a:pPr>
            <a:endParaRPr lang="fa-IR" sz="2000" b="1" dirty="0"/>
          </a:p>
          <a:p>
            <a:pPr marL="457200" indent="-457200" algn="r" rtl="1">
              <a:buFont typeface="+mj-lt"/>
              <a:buAutoNum type="arabicPeriod"/>
            </a:pPr>
            <a:r>
              <a:rPr lang="fa-IR" sz="2000" b="1" dirty="0"/>
              <a:t>توسعه داشبورد با </a:t>
            </a:r>
            <a:r>
              <a:rPr lang="en-US" sz="2000" b="1" dirty="0" err="1"/>
              <a:t>Streamlit</a:t>
            </a:r>
            <a:endParaRPr lang="en-US" sz="2000" b="1" dirty="0"/>
          </a:p>
        </p:txBody>
      </p:sp>
    </p:spTree>
    <p:extLst>
      <p:ext uri="{BB962C8B-B14F-4D97-AF65-F5344CB8AC3E}">
        <p14:creationId xmlns:p14="http://schemas.microsoft.com/office/powerpoint/2010/main" val="920615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5935E5-4EF6-67A9-D400-9E3D51BBDA5B}"/>
              </a:ext>
            </a:extLst>
          </p:cNvPr>
          <p:cNvSpPr txBox="1"/>
          <p:nvPr/>
        </p:nvSpPr>
        <p:spPr>
          <a:xfrm>
            <a:off x="4111113" y="604373"/>
            <a:ext cx="6098458" cy="553998"/>
          </a:xfrm>
          <a:prstGeom prst="rect">
            <a:avLst/>
          </a:prstGeom>
          <a:noFill/>
        </p:spPr>
        <p:txBody>
          <a:bodyPr wrap="square">
            <a:spAutoFit/>
          </a:bodyPr>
          <a:lstStyle/>
          <a:p>
            <a:pPr algn="r" rtl="1"/>
            <a:r>
              <a:rPr lang="fa-IR" sz="3000" b="1" dirty="0"/>
              <a:t>4. توسعه داشبورد با </a:t>
            </a:r>
            <a:r>
              <a:rPr lang="en-US" sz="3000" b="1" dirty="0" err="1"/>
              <a:t>Streamlit</a:t>
            </a:r>
            <a:endParaRPr lang="en-US" sz="3000" b="1" dirty="0"/>
          </a:p>
        </p:txBody>
      </p:sp>
      <p:pic>
        <p:nvPicPr>
          <p:cNvPr id="6" name="Picture 5">
            <a:extLst>
              <a:ext uri="{FF2B5EF4-FFF2-40B4-BE49-F238E27FC236}">
                <a16:creationId xmlns:a16="http://schemas.microsoft.com/office/drawing/2014/main" id="{8223D3C8-7075-A1D5-DAEF-508182CC3E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957" y="987443"/>
            <a:ext cx="4058216" cy="5620534"/>
          </a:xfrm>
          <a:prstGeom prst="rect">
            <a:avLst/>
          </a:prstGeom>
        </p:spPr>
      </p:pic>
      <p:sp>
        <p:nvSpPr>
          <p:cNvPr id="7" name="TextBox 6">
            <a:extLst>
              <a:ext uri="{FF2B5EF4-FFF2-40B4-BE49-F238E27FC236}">
                <a16:creationId xmlns:a16="http://schemas.microsoft.com/office/drawing/2014/main" id="{DF3871A9-B58B-A30B-B866-FD7353D735F4}"/>
              </a:ext>
            </a:extLst>
          </p:cNvPr>
          <p:cNvSpPr txBox="1"/>
          <p:nvPr/>
        </p:nvSpPr>
        <p:spPr>
          <a:xfrm>
            <a:off x="6186396" y="3613044"/>
            <a:ext cx="4814647" cy="369332"/>
          </a:xfrm>
          <a:prstGeom prst="rect">
            <a:avLst/>
          </a:prstGeom>
          <a:noFill/>
        </p:spPr>
        <p:txBody>
          <a:bodyPr wrap="square" rtlCol="0">
            <a:spAutoFit/>
          </a:bodyPr>
          <a:lstStyle/>
          <a:p>
            <a:pPr algn="r" rtl="1"/>
            <a:r>
              <a:rPr lang="fa-IR" dirty="0"/>
              <a:t>نتایج حاصل را مشاهده میکنیم</a:t>
            </a:r>
            <a:endParaRPr lang="en-US" dirty="0"/>
          </a:p>
        </p:txBody>
      </p:sp>
      <p:sp>
        <p:nvSpPr>
          <p:cNvPr id="8" name="TextBox 7">
            <a:extLst>
              <a:ext uri="{FF2B5EF4-FFF2-40B4-BE49-F238E27FC236}">
                <a16:creationId xmlns:a16="http://schemas.microsoft.com/office/drawing/2014/main" id="{7A7276B2-8A0E-EFF3-08E2-9E36F09E182E}"/>
              </a:ext>
            </a:extLst>
          </p:cNvPr>
          <p:cNvSpPr txBox="1"/>
          <p:nvPr/>
        </p:nvSpPr>
        <p:spPr>
          <a:xfrm>
            <a:off x="7138219" y="1245602"/>
            <a:ext cx="3030565" cy="369332"/>
          </a:xfrm>
          <a:prstGeom prst="rect">
            <a:avLst/>
          </a:prstGeom>
          <a:noFill/>
        </p:spPr>
        <p:txBody>
          <a:bodyPr wrap="square" rtlCol="0">
            <a:spAutoFit/>
          </a:bodyPr>
          <a:lstStyle/>
          <a:p>
            <a:r>
              <a:rPr lang="en-US" dirty="0"/>
              <a:t>Interactive Dashboard Page</a:t>
            </a:r>
          </a:p>
        </p:txBody>
      </p:sp>
    </p:spTree>
    <p:extLst>
      <p:ext uri="{BB962C8B-B14F-4D97-AF65-F5344CB8AC3E}">
        <p14:creationId xmlns:p14="http://schemas.microsoft.com/office/powerpoint/2010/main" val="3229357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C8F7C0-8AA5-D1EA-7C47-4254BAD9E92D}"/>
              </a:ext>
            </a:extLst>
          </p:cNvPr>
          <p:cNvSpPr txBox="1"/>
          <p:nvPr/>
        </p:nvSpPr>
        <p:spPr>
          <a:xfrm>
            <a:off x="4111113" y="604373"/>
            <a:ext cx="6098458" cy="553998"/>
          </a:xfrm>
          <a:prstGeom prst="rect">
            <a:avLst/>
          </a:prstGeom>
          <a:noFill/>
        </p:spPr>
        <p:txBody>
          <a:bodyPr wrap="square">
            <a:spAutoFit/>
          </a:bodyPr>
          <a:lstStyle/>
          <a:p>
            <a:pPr algn="r" rtl="1"/>
            <a:r>
              <a:rPr lang="fa-IR" sz="3000" b="1" dirty="0"/>
              <a:t>4. توسعه داشبورد با </a:t>
            </a:r>
            <a:r>
              <a:rPr lang="en-US" sz="3000" b="1" dirty="0" err="1"/>
              <a:t>Streamlit</a:t>
            </a:r>
            <a:endParaRPr lang="en-US" sz="3000" b="1" dirty="0"/>
          </a:p>
        </p:txBody>
      </p:sp>
      <p:pic>
        <p:nvPicPr>
          <p:cNvPr id="4" name="Picture 3">
            <a:extLst>
              <a:ext uri="{FF2B5EF4-FFF2-40B4-BE49-F238E27FC236}">
                <a16:creationId xmlns:a16="http://schemas.microsoft.com/office/drawing/2014/main" id="{BA0D4E73-1EDA-70A3-4795-E6500BA39D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7428" y="1680772"/>
            <a:ext cx="6590308" cy="3931626"/>
          </a:xfrm>
          <a:prstGeom prst="rect">
            <a:avLst/>
          </a:prstGeom>
        </p:spPr>
      </p:pic>
      <p:sp>
        <p:nvSpPr>
          <p:cNvPr id="5" name="TextBox 4">
            <a:extLst>
              <a:ext uri="{FF2B5EF4-FFF2-40B4-BE49-F238E27FC236}">
                <a16:creationId xmlns:a16="http://schemas.microsoft.com/office/drawing/2014/main" id="{1AAD1C9D-8DD7-A27C-158E-ED592367EF27}"/>
              </a:ext>
            </a:extLst>
          </p:cNvPr>
          <p:cNvSpPr txBox="1"/>
          <p:nvPr/>
        </p:nvSpPr>
        <p:spPr>
          <a:xfrm>
            <a:off x="2199731" y="5760774"/>
            <a:ext cx="7285703" cy="923330"/>
          </a:xfrm>
          <a:prstGeom prst="rect">
            <a:avLst/>
          </a:prstGeom>
          <a:noFill/>
        </p:spPr>
        <p:txBody>
          <a:bodyPr wrap="square" rtlCol="0">
            <a:spAutoFit/>
          </a:bodyPr>
          <a:lstStyle/>
          <a:p>
            <a:pPr algn="r" rtl="1"/>
            <a:r>
              <a:rPr lang="fa-IR" dirty="0"/>
              <a:t>گزینه ی بعدی </a:t>
            </a:r>
            <a:r>
              <a:rPr lang="en-US" dirty="0"/>
              <a:t>Rating Average Per Category</a:t>
            </a:r>
            <a:r>
              <a:rPr lang="fa-IR" dirty="0"/>
              <a:t> است. در این رابطه کاربری به کاربر اجازه ی مرتب کردن به صورت نزولی و صعودی هم در نظر گرفته شده است. با زدن گزینه ی </a:t>
            </a:r>
            <a:r>
              <a:rPr lang="en-US" dirty="0"/>
              <a:t>Submit</a:t>
            </a:r>
            <a:r>
              <a:rPr lang="fa-IR" dirty="0"/>
              <a:t> نتایج به کاربر نشان داده خواهد شد.</a:t>
            </a:r>
          </a:p>
        </p:txBody>
      </p:sp>
      <p:sp>
        <p:nvSpPr>
          <p:cNvPr id="6" name="TextBox 5">
            <a:extLst>
              <a:ext uri="{FF2B5EF4-FFF2-40B4-BE49-F238E27FC236}">
                <a16:creationId xmlns:a16="http://schemas.microsoft.com/office/drawing/2014/main" id="{6B21B01F-9544-47BE-162A-10FCDB573E77}"/>
              </a:ext>
            </a:extLst>
          </p:cNvPr>
          <p:cNvSpPr txBox="1"/>
          <p:nvPr/>
        </p:nvSpPr>
        <p:spPr>
          <a:xfrm>
            <a:off x="7138219" y="1245602"/>
            <a:ext cx="3030565" cy="369332"/>
          </a:xfrm>
          <a:prstGeom prst="rect">
            <a:avLst/>
          </a:prstGeom>
          <a:noFill/>
        </p:spPr>
        <p:txBody>
          <a:bodyPr wrap="square" rtlCol="0">
            <a:spAutoFit/>
          </a:bodyPr>
          <a:lstStyle/>
          <a:p>
            <a:r>
              <a:rPr lang="en-US" dirty="0"/>
              <a:t>Interactive Dashboard Page</a:t>
            </a:r>
          </a:p>
        </p:txBody>
      </p:sp>
    </p:spTree>
    <p:extLst>
      <p:ext uri="{BB962C8B-B14F-4D97-AF65-F5344CB8AC3E}">
        <p14:creationId xmlns:p14="http://schemas.microsoft.com/office/powerpoint/2010/main" val="333370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9FD2FB-3FAE-5BC6-F155-0D6C643277F9}"/>
              </a:ext>
            </a:extLst>
          </p:cNvPr>
          <p:cNvSpPr txBox="1"/>
          <p:nvPr/>
        </p:nvSpPr>
        <p:spPr>
          <a:xfrm>
            <a:off x="4111113" y="604373"/>
            <a:ext cx="6098458" cy="553998"/>
          </a:xfrm>
          <a:prstGeom prst="rect">
            <a:avLst/>
          </a:prstGeom>
          <a:noFill/>
        </p:spPr>
        <p:txBody>
          <a:bodyPr wrap="square">
            <a:spAutoFit/>
          </a:bodyPr>
          <a:lstStyle/>
          <a:p>
            <a:pPr algn="r" rtl="1"/>
            <a:r>
              <a:rPr lang="fa-IR" sz="3000" b="1" dirty="0"/>
              <a:t>4. توسعه داشبورد با </a:t>
            </a:r>
            <a:r>
              <a:rPr lang="en-US" sz="3000" b="1" dirty="0" err="1"/>
              <a:t>Streamlit</a:t>
            </a:r>
            <a:endParaRPr lang="en-US" sz="3000" b="1" dirty="0"/>
          </a:p>
        </p:txBody>
      </p:sp>
      <p:sp>
        <p:nvSpPr>
          <p:cNvPr id="3" name="TextBox 2">
            <a:extLst>
              <a:ext uri="{FF2B5EF4-FFF2-40B4-BE49-F238E27FC236}">
                <a16:creationId xmlns:a16="http://schemas.microsoft.com/office/drawing/2014/main" id="{589B082E-CA53-E217-B763-F5EC19DC681A}"/>
              </a:ext>
            </a:extLst>
          </p:cNvPr>
          <p:cNvSpPr txBox="1"/>
          <p:nvPr/>
        </p:nvSpPr>
        <p:spPr>
          <a:xfrm>
            <a:off x="6186396" y="3613044"/>
            <a:ext cx="4814647" cy="369332"/>
          </a:xfrm>
          <a:prstGeom prst="rect">
            <a:avLst/>
          </a:prstGeom>
          <a:noFill/>
        </p:spPr>
        <p:txBody>
          <a:bodyPr wrap="square" rtlCol="0">
            <a:spAutoFit/>
          </a:bodyPr>
          <a:lstStyle/>
          <a:p>
            <a:pPr algn="r" rtl="1"/>
            <a:r>
              <a:rPr lang="fa-IR" dirty="0"/>
              <a:t>نتایج حاصل را مشاهده میکنیم</a:t>
            </a:r>
            <a:endParaRPr lang="en-US" dirty="0"/>
          </a:p>
        </p:txBody>
      </p:sp>
      <p:pic>
        <p:nvPicPr>
          <p:cNvPr id="5" name="Picture 4">
            <a:extLst>
              <a:ext uri="{FF2B5EF4-FFF2-40B4-BE49-F238E27FC236}">
                <a16:creationId xmlns:a16="http://schemas.microsoft.com/office/drawing/2014/main" id="{8BE6CCEB-5A99-FC98-D768-833DEC6035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452" y="1705583"/>
            <a:ext cx="4639322" cy="4553585"/>
          </a:xfrm>
          <a:prstGeom prst="rect">
            <a:avLst/>
          </a:prstGeom>
        </p:spPr>
      </p:pic>
      <p:sp>
        <p:nvSpPr>
          <p:cNvPr id="6" name="TextBox 5">
            <a:extLst>
              <a:ext uri="{FF2B5EF4-FFF2-40B4-BE49-F238E27FC236}">
                <a16:creationId xmlns:a16="http://schemas.microsoft.com/office/drawing/2014/main" id="{42B7975B-445E-6E24-F20D-B150E6C99E65}"/>
              </a:ext>
            </a:extLst>
          </p:cNvPr>
          <p:cNvSpPr txBox="1"/>
          <p:nvPr/>
        </p:nvSpPr>
        <p:spPr>
          <a:xfrm>
            <a:off x="7138219" y="1245602"/>
            <a:ext cx="3030565" cy="369332"/>
          </a:xfrm>
          <a:prstGeom prst="rect">
            <a:avLst/>
          </a:prstGeom>
          <a:noFill/>
        </p:spPr>
        <p:txBody>
          <a:bodyPr wrap="square" rtlCol="0">
            <a:spAutoFit/>
          </a:bodyPr>
          <a:lstStyle/>
          <a:p>
            <a:r>
              <a:rPr lang="en-US" dirty="0"/>
              <a:t>Interactive Dashboard Page</a:t>
            </a:r>
          </a:p>
        </p:txBody>
      </p:sp>
    </p:spTree>
    <p:extLst>
      <p:ext uri="{BB962C8B-B14F-4D97-AF65-F5344CB8AC3E}">
        <p14:creationId xmlns:p14="http://schemas.microsoft.com/office/powerpoint/2010/main" val="3228149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2481EE-3748-C753-1D65-E6BFEE517B18}"/>
              </a:ext>
            </a:extLst>
          </p:cNvPr>
          <p:cNvSpPr txBox="1"/>
          <p:nvPr/>
        </p:nvSpPr>
        <p:spPr>
          <a:xfrm>
            <a:off x="4111113" y="604373"/>
            <a:ext cx="6098458" cy="553998"/>
          </a:xfrm>
          <a:prstGeom prst="rect">
            <a:avLst/>
          </a:prstGeom>
          <a:noFill/>
        </p:spPr>
        <p:txBody>
          <a:bodyPr wrap="square">
            <a:spAutoFit/>
          </a:bodyPr>
          <a:lstStyle/>
          <a:p>
            <a:pPr algn="r" rtl="1"/>
            <a:r>
              <a:rPr lang="fa-IR" sz="3000" b="1" dirty="0"/>
              <a:t>4. توسعه داشبورد با </a:t>
            </a:r>
            <a:r>
              <a:rPr lang="en-US" sz="3000" b="1" dirty="0" err="1"/>
              <a:t>Streamlit</a:t>
            </a:r>
            <a:endParaRPr lang="en-US" sz="3000" b="1" dirty="0"/>
          </a:p>
        </p:txBody>
      </p:sp>
      <p:pic>
        <p:nvPicPr>
          <p:cNvPr id="4" name="Picture 3">
            <a:extLst>
              <a:ext uri="{FF2B5EF4-FFF2-40B4-BE49-F238E27FC236}">
                <a16:creationId xmlns:a16="http://schemas.microsoft.com/office/drawing/2014/main" id="{5B1E01CC-FFF7-1CB6-4707-565A30C7D6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977" y="1038429"/>
            <a:ext cx="4418785" cy="3111976"/>
          </a:xfrm>
          <a:prstGeom prst="rect">
            <a:avLst/>
          </a:prstGeom>
        </p:spPr>
      </p:pic>
      <p:sp>
        <p:nvSpPr>
          <p:cNvPr id="5" name="TextBox 4">
            <a:extLst>
              <a:ext uri="{FF2B5EF4-FFF2-40B4-BE49-F238E27FC236}">
                <a16:creationId xmlns:a16="http://schemas.microsoft.com/office/drawing/2014/main" id="{51E432AE-12CA-91E4-A2E5-587E26DB9569}"/>
              </a:ext>
            </a:extLst>
          </p:cNvPr>
          <p:cNvSpPr txBox="1"/>
          <p:nvPr/>
        </p:nvSpPr>
        <p:spPr>
          <a:xfrm>
            <a:off x="6961239" y="2271252"/>
            <a:ext cx="3248332" cy="646331"/>
          </a:xfrm>
          <a:prstGeom prst="rect">
            <a:avLst/>
          </a:prstGeom>
          <a:noFill/>
        </p:spPr>
        <p:txBody>
          <a:bodyPr wrap="square" rtlCol="0">
            <a:spAutoFit/>
          </a:bodyPr>
          <a:lstStyle/>
          <a:p>
            <a:pPr algn="r" rtl="1"/>
            <a:r>
              <a:rPr lang="fa-IR" dirty="0"/>
              <a:t>قسمت بعدی نمایش آخرین آپدیت و تاریخ انتشار بر اساس سال است.</a:t>
            </a:r>
            <a:endParaRPr lang="en-US" dirty="0"/>
          </a:p>
        </p:txBody>
      </p:sp>
      <p:pic>
        <p:nvPicPr>
          <p:cNvPr id="7" name="Picture 6">
            <a:extLst>
              <a:ext uri="{FF2B5EF4-FFF2-40B4-BE49-F238E27FC236}">
                <a16:creationId xmlns:a16="http://schemas.microsoft.com/office/drawing/2014/main" id="{E009CF99-73E3-4AD1-CB37-71F6F7E720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469" y="4135967"/>
            <a:ext cx="3912989" cy="2442124"/>
          </a:xfrm>
          <a:prstGeom prst="rect">
            <a:avLst/>
          </a:prstGeom>
        </p:spPr>
      </p:pic>
      <p:sp>
        <p:nvSpPr>
          <p:cNvPr id="8" name="TextBox 7">
            <a:extLst>
              <a:ext uri="{FF2B5EF4-FFF2-40B4-BE49-F238E27FC236}">
                <a16:creationId xmlns:a16="http://schemas.microsoft.com/office/drawing/2014/main" id="{5C8B3A09-32B9-0FE1-31FC-4BC566F09557}"/>
              </a:ext>
            </a:extLst>
          </p:cNvPr>
          <p:cNvSpPr txBox="1"/>
          <p:nvPr/>
        </p:nvSpPr>
        <p:spPr>
          <a:xfrm>
            <a:off x="7138219" y="1245602"/>
            <a:ext cx="3030565" cy="369332"/>
          </a:xfrm>
          <a:prstGeom prst="rect">
            <a:avLst/>
          </a:prstGeom>
          <a:noFill/>
        </p:spPr>
        <p:txBody>
          <a:bodyPr wrap="square" rtlCol="0">
            <a:spAutoFit/>
          </a:bodyPr>
          <a:lstStyle/>
          <a:p>
            <a:r>
              <a:rPr lang="en-US" dirty="0"/>
              <a:t>Interactive Dashboard Page</a:t>
            </a:r>
          </a:p>
        </p:txBody>
      </p:sp>
    </p:spTree>
    <p:extLst>
      <p:ext uri="{BB962C8B-B14F-4D97-AF65-F5344CB8AC3E}">
        <p14:creationId xmlns:p14="http://schemas.microsoft.com/office/powerpoint/2010/main" val="8317750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D56414-09C0-1E44-7530-C694BA977DCA}"/>
              </a:ext>
            </a:extLst>
          </p:cNvPr>
          <p:cNvSpPr txBox="1"/>
          <p:nvPr/>
        </p:nvSpPr>
        <p:spPr>
          <a:xfrm>
            <a:off x="4111113" y="604373"/>
            <a:ext cx="6098458" cy="553998"/>
          </a:xfrm>
          <a:prstGeom prst="rect">
            <a:avLst/>
          </a:prstGeom>
          <a:noFill/>
        </p:spPr>
        <p:txBody>
          <a:bodyPr wrap="square">
            <a:spAutoFit/>
          </a:bodyPr>
          <a:lstStyle/>
          <a:p>
            <a:pPr algn="r" rtl="1"/>
            <a:r>
              <a:rPr lang="fa-IR" sz="3000" b="1" dirty="0"/>
              <a:t>4. توسعه داشبورد با </a:t>
            </a:r>
            <a:r>
              <a:rPr lang="en-US" sz="3000" b="1" dirty="0" err="1"/>
              <a:t>Streamlit</a:t>
            </a:r>
            <a:endParaRPr lang="en-US" sz="3000" b="1" dirty="0"/>
          </a:p>
        </p:txBody>
      </p:sp>
      <p:sp>
        <p:nvSpPr>
          <p:cNvPr id="3" name="TextBox 2">
            <a:extLst>
              <a:ext uri="{FF2B5EF4-FFF2-40B4-BE49-F238E27FC236}">
                <a16:creationId xmlns:a16="http://schemas.microsoft.com/office/drawing/2014/main" id="{28078633-6AB8-504D-4388-0FECEB8262FF}"/>
              </a:ext>
            </a:extLst>
          </p:cNvPr>
          <p:cNvSpPr txBox="1"/>
          <p:nvPr/>
        </p:nvSpPr>
        <p:spPr>
          <a:xfrm>
            <a:off x="8524568" y="1245602"/>
            <a:ext cx="1644216" cy="369332"/>
          </a:xfrm>
          <a:prstGeom prst="rect">
            <a:avLst/>
          </a:prstGeom>
          <a:noFill/>
        </p:spPr>
        <p:txBody>
          <a:bodyPr wrap="square" rtlCol="0">
            <a:spAutoFit/>
          </a:bodyPr>
          <a:lstStyle/>
          <a:p>
            <a:r>
              <a:rPr lang="en-US" dirty="0"/>
              <a:t>Compare Page</a:t>
            </a:r>
          </a:p>
        </p:txBody>
      </p:sp>
      <p:pic>
        <p:nvPicPr>
          <p:cNvPr id="5" name="Picture 4">
            <a:extLst>
              <a:ext uri="{FF2B5EF4-FFF2-40B4-BE49-F238E27FC236}">
                <a16:creationId xmlns:a16="http://schemas.microsoft.com/office/drawing/2014/main" id="{02BD6AC4-6FD9-739E-8113-D5C7809B1E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7795" y="1858687"/>
            <a:ext cx="7172113" cy="3194611"/>
          </a:xfrm>
          <a:prstGeom prst="rect">
            <a:avLst/>
          </a:prstGeom>
        </p:spPr>
      </p:pic>
      <p:sp>
        <p:nvSpPr>
          <p:cNvPr id="6" name="TextBox 5">
            <a:extLst>
              <a:ext uri="{FF2B5EF4-FFF2-40B4-BE49-F238E27FC236}">
                <a16:creationId xmlns:a16="http://schemas.microsoft.com/office/drawing/2014/main" id="{AE13693D-D9A3-5725-2962-7839FB39AD66}"/>
              </a:ext>
            </a:extLst>
          </p:cNvPr>
          <p:cNvSpPr txBox="1"/>
          <p:nvPr/>
        </p:nvSpPr>
        <p:spPr>
          <a:xfrm>
            <a:off x="1485786" y="5107283"/>
            <a:ext cx="7787148" cy="646331"/>
          </a:xfrm>
          <a:prstGeom prst="rect">
            <a:avLst/>
          </a:prstGeom>
          <a:noFill/>
        </p:spPr>
        <p:txBody>
          <a:bodyPr wrap="square" rtlCol="0">
            <a:spAutoFit/>
          </a:bodyPr>
          <a:lstStyle/>
          <a:p>
            <a:pPr algn="r" rtl="1"/>
            <a:r>
              <a:rPr lang="fa-IR" dirty="0"/>
              <a:t>در قسمت مقایسه کاربر میتواند فرایند اجرای کوئری یا فیلترینگ خودرا به دو روش استفاده از اندیکس و بدون استفاده از ایندکس مشاهده کند.</a:t>
            </a:r>
            <a:endParaRPr lang="en-US" dirty="0"/>
          </a:p>
        </p:txBody>
      </p:sp>
    </p:spTree>
    <p:extLst>
      <p:ext uri="{BB962C8B-B14F-4D97-AF65-F5344CB8AC3E}">
        <p14:creationId xmlns:p14="http://schemas.microsoft.com/office/powerpoint/2010/main" val="1974537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8B4DB8-7810-228D-9970-3ED46C59A5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327" y="1724008"/>
            <a:ext cx="6703532" cy="4004068"/>
          </a:xfrm>
          <a:prstGeom prst="rect">
            <a:avLst/>
          </a:prstGeom>
        </p:spPr>
      </p:pic>
      <p:sp>
        <p:nvSpPr>
          <p:cNvPr id="4" name="TextBox 3">
            <a:extLst>
              <a:ext uri="{FF2B5EF4-FFF2-40B4-BE49-F238E27FC236}">
                <a16:creationId xmlns:a16="http://schemas.microsoft.com/office/drawing/2014/main" id="{FFF99716-AEF0-C4A5-FB76-39EB7652FEB9}"/>
              </a:ext>
            </a:extLst>
          </p:cNvPr>
          <p:cNvSpPr txBox="1"/>
          <p:nvPr/>
        </p:nvSpPr>
        <p:spPr>
          <a:xfrm>
            <a:off x="4111113" y="604373"/>
            <a:ext cx="6098458" cy="553998"/>
          </a:xfrm>
          <a:prstGeom prst="rect">
            <a:avLst/>
          </a:prstGeom>
          <a:noFill/>
        </p:spPr>
        <p:txBody>
          <a:bodyPr wrap="square">
            <a:spAutoFit/>
          </a:bodyPr>
          <a:lstStyle/>
          <a:p>
            <a:pPr algn="r" rtl="1"/>
            <a:r>
              <a:rPr lang="fa-IR" sz="3000" b="1" dirty="0"/>
              <a:t>4. توسعه داشبورد با </a:t>
            </a:r>
            <a:r>
              <a:rPr lang="en-US" sz="3000" b="1" dirty="0" err="1"/>
              <a:t>Streamlit</a:t>
            </a:r>
            <a:endParaRPr lang="en-US" sz="3000" b="1" dirty="0"/>
          </a:p>
        </p:txBody>
      </p:sp>
      <p:sp>
        <p:nvSpPr>
          <p:cNvPr id="6" name="TextBox 5">
            <a:extLst>
              <a:ext uri="{FF2B5EF4-FFF2-40B4-BE49-F238E27FC236}">
                <a16:creationId xmlns:a16="http://schemas.microsoft.com/office/drawing/2014/main" id="{A64326D9-F38E-5217-6BE4-9240409763E0}"/>
              </a:ext>
            </a:extLst>
          </p:cNvPr>
          <p:cNvSpPr txBox="1"/>
          <p:nvPr/>
        </p:nvSpPr>
        <p:spPr>
          <a:xfrm>
            <a:off x="8524568" y="1245602"/>
            <a:ext cx="1644216" cy="369332"/>
          </a:xfrm>
          <a:prstGeom prst="rect">
            <a:avLst/>
          </a:prstGeom>
          <a:noFill/>
        </p:spPr>
        <p:txBody>
          <a:bodyPr wrap="square" rtlCol="0">
            <a:spAutoFit/>
          </a:bodyPr>
          <a:lstStyle/>
          <a:p>
            <a:r>
              <a:rPr lang="en-US" dirty="0"/>
              <a:t>Compare Page</a:t>
            </a:r>
          </a:p>
        </p:txBody>
      </p:sp>
      <p:sp>
        <p:nvSpPr>
          <p:cNvPr id="7" name="TextBox 6">
            <a:extLst>
              <a:ext uri="{FF2B5EF4-FFF2-40B4-BE49-F238E27FC236}">
                <a16:creationId xmlns:a16="http://schemas.microsoft.com/office/drawing/2014/main" id="{F9C6DB35-32CB-4A9B-AF1D-050FF5B167D4}"/>
              </a:ext>
            </a:extLst>
          </p:cNvPr>
          <p:cNvSpPr txBox="1"/>
          <p:nvPr/>
        </p:nvSpPr>
        <p:spPr>
          <a:xfrm>
            <a:off x="8155859" y="3613044"/>
            <a:ext cx="2845184" cy="369332"/>
          </a:xfrm>
          <a:prstGeom prst="rect">
            <a:avLst/>
          </a:prstGeom>
          <a:noFill/>
        </p:spPr>
        <p:txBody>
          <a:bodyPr wrap="square" rtlCol="0">
            <a:spAutoFit/>
          </a:bodyPr>
          <a:lstStyle/>
          <a:p>
            <a:pPr algn="r" rtl="1"/>
            <a:r>
              <a:rPr lang="fa-IR" dirty="0"/>
              <a:t>نتایج حاصل را مشاهده میکنیم</a:t>
            </a:r>
            <a:endParaRPr lang="en-US" dirty="0"/>
          </a:p>
        </p:txBody>
      </p:sp>
    </p:spTree>
    <p:extLst>
      <p:ext uri="{BB962C8B-B14F-4D97-AF65-F5344CB8AC3E}">
        <p14:creationId xmlns:p14="http://schemas.microsoft.com/office/powerpoint/2010/main" val="3528149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7115FF-8BD4-D84F-C97F-CDADAACB5434}"/>
              </a:ext>
            </a:extLst>
          </p:cNvPr>
          <p:cNvSpPr txBox="1"/>
          <p:nvPr/>
        </p:nvSpPr>
        <p:spPr>
          <a:xfrm>
            <a:off x="4111113" y="604373"/>
            <a:ext cx="6098458" cy="553998"/>
          </a:xfrm>
          <a:prstGeom prst="rect">
            <a:avLst/>
          </a:prstGeom>
          <a:noFill/>
        </p:spPr>
        <p:txBody>
          <a:bodyPr wrap="square">
            <a:spAutoFit/>
          </a:bodyPr>
          <a:lstStyle/>
          <a:p>
            <a:pPr algn="r" rtl="1"/>
            <a:r>
              <a:rPr lang="fa-IR" sz="3000" b="1" dirty="0"/>
              <a:t>4. توسعه داشبورد با </a:t>
            </a:r>
            <a:r>
              <a:rPr lang="en-US" sz="3000" b="1" dirty="0" err="1"/>
              <a:t>Streamlit</a:t>
            </a:r>
            <a:endParaRPr lang="en-US" sz="3000" b="1" dirty="0"/>
          </a:p>
        </p:txBody>
      </p:sp>
      <p:pic>
        <p:nvPicPr>
          <p:cNvPr id="5" name="Picture 4">
            <a:extLst>
              <a:ext uri="{FF2B5EF4-FFF2-40B4-BE49-F238E27FC236}">
                <a16:creationId xmlns:a16="http://schemas.microsoft.com/office/drawing/2014/main" id="{935FC339-3B22-8669-32D1-7B2D5ACAA1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536" y="2041895"/>
            <a:ext cx="7996172" cy="3444505"/>
          </a:xfrm>
          <a:prstGeom prst="rect">
            <a:avLst/>
          </a:prstGeom>
        </p:spPr>
      </p:pic>
      <p:sp>
        <p:nvSpPr>
          <p:cNvPr id="6" name="TextBox 5">
            <a:extLst>
              <a:ext uri="{FF2B5EF4-FFF2-40B4-BE49-F238E27FC236}">
                <a16:creationId xmlns:a16="http://schemas.microsoft.com/office/drawing/2014/main" id="{2B8B9D43-2BA2-519C-E9CD-B8C30EACA156}"/>
              </a:ext>
            </a:extLst>
          </p:cNvPr>
          <p:cNvSpPr txBox="1"/>
          <p:nvPr/>
        </p:nvSpPr>
        <p:spPr>
          <a:xfrm>
            <a:off x="2313039" y="5607296"/>
            <a:ext cx="7565922" cy="646331"/>
          </a:xfrm>
          <a:prstGeom prst="rect">
            <a:avLst/>
          </a:prstGeom>
          <a:noFill/>
        </p:spPr>
        <p:txBody>
          <a:bodyPr wrap="square" rtlCol="0">
            <a:spAutoFit/>
          </a:bodyPr>
          <a:lstStyle/>
          <a:p>
            <a:pPr algn="r" rtl="1"/>
            <a:r>
              <a:rPr lang="fa-IR" dirty="0"/>
              <a:t>صفحه آخر هم مربوط به </a:t>
            </a:r>
            <a:r>
              <a:rPr lang="en-US" dirty="0"/>
              <a:t>API</a:t>
            </a:r>
            <a:r>
              <a:rPr lang="fa-IR" dirty="0"/>
              <a:t> عملیات </a:t>
            </a:r>
            <a:r>
              <a:rPr lang="en-US" dirty="0"/>
              <a:t>CRUD</a:t>
            </a:r>
            <a:r>
              <a:rPr lang="fa-IR" dirty="0"/>
              <a:t> است. با زدن هرکدام از باکس ها کاربر میتواند عملیات مورد نشر را انجام دهد.</a:t>
            </a:r>
            <a:endParaRPr lang="en-US" dirty="0"/>
          </a:p>
        </p:txBody>
      </p:sp>
      <p:sp>
        <p:nvSpPr>
          <p:cNvPr id="7" name="TextBox 6">
            <a:extLst>
              <a:ext uri="{FF2B5EF4-FFF2-40B4-BE49-F238E27FC236}">
                <a16:creationId xmlns:a16="http://schemas.microsoft.com/office/drawing/2014/main" id="{2F964B8A-2208-81FC-A718-8C3B649CDAFF}"/>
              </a:ext>
            </a:extLst>
          </p:cNvPr>
          <p:cNvSpPr txBox="1"/>
          <p:nvPr/>
        </p:nvSpPr>
        <p:spPr>
          <a:xfrm>
            <a:off x="8731045" y="1245602"/>
            <a:ext cx="1437739" cy="369332"/>
          </a:xfrm>
          <a:prstGeom prst="rect">
            <a:avLst/>
          </a:prstGeom>
          <a:noFill/>
        </p:spPr>
        <p:txBody>
          <a:bodyPr wrap="square" rtlCol="0">
            <a:spAutoFit/>
          </a:bodyPr>
          <a:lstStyle/>
          <a:p>
            <a:r>
              <a:rPr lang="en-US" dirty="0"/>
              <a:t>CRUD Page</a:t>
            </a:r>
          </a:p>
        </p:txBody>
      </p:sp>
    </p:spTree>
    <p:extLst>
      <p:ext uri="{BB962C8B-B14F-4D97-AF65-F5344CB8AC3E}">
        <p14:creationId xmlns:p14="http://schemas.microsoft.com/office/powerpoint/2010/main" val="784059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7D528D-CE04-9214-C5DD-8312E664780D}"/>
              </a:ext>
            </a:extLst>
          </p:cNvPr>
          <p:cNvSpPr txBox="1"/>
          <p:nvPr/>
        </p:nvSpPr>
        <p:spPr>
          <a:xfrm>
            <a:off x="4111113" y="604373"/>
            <a:ext cx="6098458" cy="553998"/>
          </a:xfrm>
          <a:prstGeom prst="rect">
            <a:avLst/>
          </a:prstGeom>
          <a:noFill/>
        </p:spPr>
        <p:txBody>
          <a:bodyPr wrap="square">
            <a:spAutoFit/>
          </a:bodyPr>
          <a:lstStyle/>
          <a:p>
            <a:pPr algn="r" rtl="1"/>
            <a:r>
              <a:rPr lang="fa-IR" sz="3000" b="1" dirty="0"/>
              <a:t>4. توسعه داشبورد با </a:t>
            </a:r>
            <a:r>
              <a:rPr lang="en-US" sz="3000" b="1" dirty="0" err="1"/>
              <a:t>Streamlit</a:t>
            </a:r>
            <a:endParaRPr lang="en-US" sz="3000" b="1" dirty="0"/>
          </a:p>
        </p:txBody>
      </p:sp>
      <p:sp>
        <p:nvSpPr>
          <p:cNvPr id="3" name="TextBox 2">
            <a:extLst>
              <a:ext uri="{FF2B5EF4-FFF2-40B4-BE49-F238E27FC236}">
                <a16:creationId xmlns:a16="http://schemas.microsoft.com/office/drawing/2014/main" id="{58F5EE59-21BD-B373-85BE-78A8950B4982}"/>
              </a:ext>
            </a:extLst>
          </p:cNvPr>
          <p:cNvSpPr txBox="1"/>
          <p:nvPr/>
        </p:nvSpPr>
        <p:spPr>
          <a:xfrm>
            <a:off x="8731045" y="1245602"/>
            <a:ext cx="1437739" cy="369332"/>
          </a:xfrm>
          <a:prstGeom prst="rect">
            <a:avLst/>
          </a:prstGeom>
          <a:noFill/>
        </p:spPr>
        <p:txBody>
          <a:bodyPr wrap="square" rtlCol="0">
            <a:spAutoFit/>
          </a:bodyPr>
          <a:lstStyle/>
          <a:p>
            <a:r>
              <a:rPr lang="en-US" dirty="0"/>
              <a:t>CRUD Page</a:t>
            </a:r>
          </a:p>
        </p:txBody>
      </p:sp>
      <p:sp>
        <p:nvSpPr>
          <p:cNvPr id="6" name="TextBox 5">
            <a:extLst>
              <a:ext uri="{FF2B5EF4-FFF2-40B4-BE49-F238E27FC236}">
                <a16:creationId xmlns:a16="http://schemas.microsoft.com/office/drawing/2014/main" id="{7C9F25F2-8F23-F2D0-65A2-F3B541BD4C30}"/>
              </a:ext>
            </a:extLst>
          </p:cNvPr>
          <p:cNvSpPr txBox="1"/>
          <p:nvPr/>
        </p:nvSpPr>
        <p:spPr>
          <a:xfrm>
            <a:off x="1725560" y="5775460"/>
            <a:ext cx="7536425" cy="646331"/>
          </a:xfrm>
          <a:prstGeom prst="rect">
            <a:avLst/>
          </a:prstGeom>
          <a:noFill/>
        </p:spPr>
        <p:txBody>
          <a:bodyPr wrap="square" rtlCol="0">
            <a:spAutoFit/>
          </a:bodyPr>
          <a:lstStyle/>
          <a:p>
            <a:pPr algn="r" rtl="1"/>
            <a:r>
              <a:rPr lang="fa-IR" dirty="0"/>
              <a:t>با وارد کردن جزئیات جدول فرض کنیم میخواییم اپ با کنگوری آیدی 2030 و نام </a:t>
            </a:r>
            <a:r>
              <a:rPr lang="en-US" dirty="0"/>
              <a:t>CR7</a:t>
            </a:r>
            <a:r>
              <a:rPr lang="fa-IR" dirty="0"/>
              <a:t> اضافه کنیم. با زدن دکمه </a:t>
            </a:r>
            <a:r>
              <a:rPr lang="en-US" dirty="0"/>
              <a:t>Create</a:t>
            </a:r>
            <a:r>
              <a:rPr lang="fa-IR" dirty="0"/>
              <a:t> این کار انجام میشود</a:t>
            </a:r>
            <a:endParaRPr lang="en-US" dirty="0"/>
          </a:p>
        </p:txBody>
      </p:sp>
      <p:pic>
        <p:nvPicPr>
          <p:cNvPr id="8" name="Picture 7">
            <a:extLst>
              <a:ext uri="{FF2B5EF4-FFF2-40B4-BE49-F238E27FC236}">
                <a16:creationId xmlns:a16="http://schemas.microsoft.com/office/drawing/2014/main" id="{E82F66E0-DA95-9739-2721-25B389DABB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3842" y="1524707"/>
            <a:ext cx="5679863" cy="4207583"/>
          </a:xfrm>
          <a:prstGeom prst="rect">
            <a:avLst/>
          </a:prstGeom>
        </p:spPr>
      </p:pic>
    </p:spTree>
    <p:extLst>
      <p:ext uri="{BB962C8B-B14F-4D97-AF65-F5344CB8AC3E}">
        <p14:creationId xmlns:p14="http://schemas.microsoft.com/office/powerpoint/2010/main" val="1514705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FEB04B-FEBA-7718-D6AB-C02A0455E617}"/>
              </a:ext>
            </a:extLst>
          </p:cNvPr>
          <p:cNvSpPr txBox="1"/>
          <p:nvPr/>
        </p:nvSpPr>
        <p:spPr>
          <a:xfrm>
            <a:off x="4111113" y="604373"/>
            <a:ext cx="6098458" cy="553998"/>
          </a:xfrm>
          <a:prstGeom prst="rect">
            <a:avLst/>
          </a:prstGeom>
          <a:noFill/>
        </p:spPr>
        <p:txBody>
          <a:bodyPr wrap="square">
            <a:spAutoFit/>
          </a:bodyPr>
          <a:lstStyle/>
          <a:p>
            <a:pPr algn="r" rtl="1"/>
            <a:r>
              <a:rPr lang="fa-IR" sz="3000" b="1" dirty="0"/>
              <a:t>4. توسعه داشبورد با </a:t>
            </a:r>
            <a:r>
              <a:rPr lang="en-US" sz="3000" b="1" dirty="0" err="1"/>
              <a:t>Streamlit</a:t>
            </a:r>
            <a:endParaRPr lang="en-US" sz="3000" b="1" dirty="0"/>
          </a:p>
        </p:txBody>
      </p:sp>
      <p:sp>
        <p:nvSpPr>
          <p:cNvPr id="3" name="TextBox 2">
            <a:extLst>
              <a:ext uri="{FF2B5EF4-FFF2-40B4-BE49-F238E27FC236}">
                <a16:creationId xmlns:a16="http://schemas.microsoft.com/office/drawing/2014/main" id="{01780581-DAAF-EA6A-61DB-A66712C4D509}"/>
              </a:ext>
            </a:extLst>
          </p:cNvPr>
          <p:cNvSpPr txBox="1"/>
          <p:nvPr/>
        </p:nvSpPr>
        <p:spPr>
          <a:xfrm>
            <a:off x="8731045" y="1245602"/>
            <a:ext cx="1437739" cy="369332"/>
          </a:xfrm>
          <a:prstGeom prst="rect">
            <a:avLst/>
          </a:prstGeom>
          <a:noFill/>
        </p:spPr>
        <p:txBody>
          <a:bodyPr wrap="square" rtlCol="0">
            <a:spAutoFit/>
          </a:bodyPr>
          <a:lstStyle/>
          <a:p>
            <a:r>
              <a:rPr lang="en-US" dirty="0"/>
              <a:t>CRUD Page</a:t>
            </a:r>
          </a:p>
        </p:txBody>
      </p:sp>
      <p:pic>
        <p:nvPicPr>
          <p:cNvPr id="7" name="Picture 6">
            <a:extLst>
              <a:ext uri="{FF2B5EF4-FFF2-40B4-BE49-F238E27FC236}">
                <a16:creationId xmlns:a16="http://schemas.microsoft.com/office/drawing/2014/main" id="{341A8BE6-0A5C-73CB-5C26-6D43627D1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4880" y="1614934"/>
            <a:ext cx="4067868" cy="1426948"/>
          </a:xfrm>
          <a:prstGeom prst="rect">
            <a:avLst/>
          </a:prstGeom>
        </p:spPr>
      </p:pic>
      <p:pic>
        <p:nvPicPr>
          <p:cNvPr id="9" name="Picture 8">
            <a:extLst>
              <a:ext uri="{FF2B5EF4-FFF2-40B4-BE49-F238E27FC236}">
                <a16:creationId xmlns:a16="http://schemas.microsoft.com/office/drawing/2014/main" id="{CA61CDB7-142E-2192-6D2C-6AA131081746}"/>
              </a:ext>
            </a:extLst>
          </p:cNvPr>
          <p:cNvPicPr>
            <a:picLocks noChangeAspect="1"/>
          </p:cNvPicPr>
          <p:nvPr/>
        </p:nvPicPr>
        <p:blipFill>
          <a:blip r:embed="rId3">
            <a:extLst>
              <a:ext uri="{28A0092B-C50C-407E-A947-70E740481C1C}">
                <a14:useLocalDpi xmlns:a14="http://schemas.microsoft.com/office/drawing/2010/main" val="0"/>
              </a:ext>
            </a:extLst>
          </a:blip>
          <a:srcRect r="15252"/>
          <a:stretch/>
        </p:blipFill>
        <p:spPr>
          <a:xfrm>
            <a:off x="2804880" y="3041882"/>
            <a:ext cx="4067868" cy="2607379"/>
          </a:xfrm>
          <a:prstGeom prst="rect">
            <a:avLst/>
          </a:prstGeom>
        </p:spPr>
      </p:pic>
      <p:sp>
        <p:nvSpPr>
          <p:cNvPr id="10" name="TextBox 9">
            <a:extLst>
              <a:ext uri="{FF2B5EF4-FFF2-40B4-BE49-F238E27FC236}">
                <a16:creationId xmlns:a16="http://schemas.microsoft.com/office/drawing/2014/main" id="{6C961E03-BB2A-0CDD-883E-7373C8BDE5B2}"/>
              </a:ext>
            </a:extLst>
          </p:cNvPr>
          <p:cNvSpPr txBox="1"/>
          <p:nvPr/>
        </p:nvSpPr>
        <p:spPr>
          <a:xfrm>
            <a:off x="1873045" y="5766619"/>
            <a:ext cx="5471651" cy="369332"/>
          </a:xfrm>
          <a:prstGeom prst="rect">
            <a:avLst/>
          </a:prstGeom>
          <a:noFill/>
        </p:spPr>
        <p:txBody>
          <a:bodyPr wrap="square" rtlCol="0">
            <a:spAutoFit/>
          </a:bodyPr>
          <a:lstStyle/>
          <a:p>
            <a:pPr algn="r" rtl="1"/>
            <a:r>
              <a:rPr lang="fa-IR" dirty="0"/>
              <a:t>در قسمت </a:t>
            </a:r>
            <a:r>
              <a:rPr lang="en-US" dirty="0"/>
              <a:t>Read</a:t>
            </a:r>
            <a:r>
              <a:rPr lang="fa-IR" dirty="0"/>
              <a:t> میتوانیم آیتم اضافه شده را در انتها مشاهده کنیم.</a:t>
            </a:r>
            <a:endParaRPr lang="en-US" dirty="0"/>
          </a:p>
        </p:txBody>
      </p:sp>
    </p:spTree>
    <p:extLst>
      <p:ext uri="{BB962C8B-B14F-4D97-AF65-F5344CB8AC3E}">
        <p14:creationId xmlns:p14="http://schemas.microsoft.com/office/powerpoint/2010/main" val="535988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F4B9DA-C50E-8163-6365-873BACD380EE}"/>
              </a:ext>
            </a:extLst>
          </p:cNvPr>
          <p:cNvSpPr txBox="1"/>
          <p:nvPr/>
        </p:nvSpPr>
        <p:spPr>
          <a:xfrm>
            <a:off x="4111113" y="604373"/>
            <a:ext cx="6098458" cy="553998"/>
          </a:xfrm>
          <a:prstGeom prst="rect">
            <a:avLst/>
          </a:prstGeom>
          <a:noFill/>
        </p:spPr>
        <p:txBody>
          <a:bodyPr wrap="square">
            <a:spAutoFit/>
          </a:bodyPr>
          <a:lstStyle/>
          <a:p>
            <a:pPr algn="r" rtl="1"/>
            <a:r>
              <a:rPr lang="fa-IR" sz="3000" b="1" dirty="0"/>
              <a:t>4. توسعه داشبورد با </a:t>
            </a:r>
            <a:r>
              <a:rPr lang="en-US" sz="3000" b="1" dirty="0" err="1"/>
              <a:t>Streamlit</a:t>
            </a:r>
            <a:endParaRPr lang="en-US" sz="3000" b="1" dirty="0"/>
          </a:p>
        </p:txBody>
      </p:sp>
      <p:sp>
        <p:nvSpPr>
          <p:cNvPr id="3" name="TextBox 2">
            <a:extLst>
              <a:ext uri="{FF2B5EF4-FFF2-40B4-BE49-F238E27FC236}">
                <a16:creationId xmlns:a16="http://schemas.microsoft.com/office/drawing/2014/main" id="{FC1F8B1A-9B05-EBD1-97DF-83E53D8B0C92}"/>
              </a:ext>
            </a:extLst>
          </p:cNvPr>
          <p:cNvSpPr txBox="1"/>
          <p:nvPr/>
        </p:nvSpPr>
        <p:spPr>
          <a:xfrm>
            <a:off x="8731045" y="1245602"/>
            <a:ext cx="1437739" cy="369332"/>
          </a:xfrm>
          <a:prstGeom prst="rect">
            <a:avLst/>
          </a:prstGeom>
          <a:noFill/>
        </p:spPr>
        <p:txBody>
          <a:bodyPr wrap="square" rtlCol="0">
            <a:spAutoFit/>
          </a:bodyPr>
          <a:lstStyle/>
          <a:p>
            <a:r>
              <a:rPr lang="en-US" dirty="0"/>
              <a:t>CRUD Page</a:t>
            </a:r>
          </a:p>
        </p:txBody>
      </p:sp>
      <p:pic>
        <p:nvPicPr>
          <p:cNvPr id="5" name="Picture 4">
            <a:extLst>
              <a:ext uri="{FF2B5EF4-FFF2-40B4-BE49-F238E27FC236}">
                <a16:creationId xmlns:a16="http://schemas.microsoft.com/office/drawing/2014/main" id="{F7D3AF19-20FB-B782-29D2-2DEFA35AA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524" y="993668"/>
            <a:ext cx="4873666" cy="3177655"/>
          </a:xfrm>
          <a:prstGeom prst="rect">
            <a:avLst/>
          </a:prstGeom>
        </p:spPr>
      </p:pic>
      <p:pic>
        <p:nvPicPr>
          <p:cNvPr id="7" name="Picture 6">
            <a:extLst>
              <a:ext uri="{FF2B5EF4-FFF2-40B4-BE49-F238E27FC236}">
                <a16:creationId xmlns:a16="http://schemas.microsoft.com/office/drawing/2014/main" id="{738A4B3A-6224-48BF-E374-AAAAA5A71B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24" y="4171323"/>
            <a:ext cx="4873666" cy="2082304"/>
          </a:xfrm>
          <a:prstGeom prst="rect">
            <a:avLst/>
          </a:prstGeom>
        </p:spPr>
      </p:pic>
      <p:sp>
        <p:nvSpPr>
          <p:cNvPr id="8" name="TextBox 7">
            <a:extLst>
              <a:ext uri="{FF2B5EF4-FFF2-40B4-BE49-F238E27FC236}">
                <a16:creationId xmlns:a16="http://schemas.microsoft.com/office/drawing/2014/main" id="{E2BF22FF-99BE-B9C9-11DE-CCA7DA0CCCFE}"/>
              </a:ext>
            </a:extLst>
          </p:cNvPr>
          <p:cNvSpPr txBox="1"/>
          <p:nvPr/>
        </p:nvSpPr>
        <p:spPr>
          <a:xfrm>
            <a:off x="5796116" y="3801991"/>
            <a:ext cx="5471651" cy="646331"/>
          </a:xfrm>
          <a:prstGeom prst="rect">
            <a:avLst/>
          </a:prstGeom>
          <a:noFill/>
        </p:spPr>
        <p:txBody>
          <a:bodyPr wrap="square" rtlCol="0">
            <a:spAutoFit/>
          </a:bodyPr>
          <a:lstStyle/>
          <a:p>
            <a:pPr algn="r" rtl="1"/>
            <a:r>
              <a:rPr lang="fa-IR" dirty="0"/>
              <a:t>در قسمت </a:t>
            </a:r>
            <a:r>
              <a:rPr lang="en-US" dirty="0"/>
              <a:t>Update</a:t>
            </a:r>
            <a:r>
              <a:rPr lang="fa-IR" dirty="0"/>
              <a:t> میتوانیم آیتم ها را در بروز رسانی کنیم. فرض کنیم میخواهیم بجای </a:t>
            </a:r>
            <a:r>
              <a:rPr lang="en-US" dirty="0"/>
              <a:t>CR7</a:t>
            </a:r>
            <a:r>
              <a:rPr lang="fa-IR" dirty="0"/>
              <a:t> از </a:t>
            </a:r>
            <a:r>
              <a:rPr lang="en-US" dirty="0"/>
              <a:t>Messi</a:t>
            </a:r>
            <a:r>
              <a:rPr lang="fa-IR" dirty="0"/>
              <a:t> استفاده کنیم.</a:t>
            </a:r>
            <a:endParaRPr lang="en-US" dirty="0"/>
          </a:p>
        </p:txBody>
      </p:sp>
    </p:spTree>
    <p:extLst>
      <p:ext uri="{BB962C8B-B14F-4D97-AF65-F5344CB8AC3E}">
        <p14:creationId xmlns:p14="http://schemas.microsoft.com/office/powerpoint/2010/main" val="1193624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E119B9-166C-B7BC-7DB9-49BF9D244E3C}"/>
              </a:ext>
            </a:extLst>
          </p:cNvPr>
          <p:cNvSpPr txBox="1"/>
          <p:nvPr/>
        </p:nvSpPr>
        <p:spPr>
          <a:xfrm>
            <a:off x="8111614" y="534380"/>
            <a:ext cx="1861982" cy="553998"/>
          </a:xfrm>
          <a:prstGeom prst="rect">
            <a:avLst/>
          </a:prstGeom>
          <a:noFill/>
        </p:spPr>
        <p:txBody>
          <a:bodyPr wrap="square">
            <a:spAutoFit/>
          </a:bodyPr>
          <a:lstStyle/>
          <a:p>
            <a:pPr algn="r" rtl="1"/>
            <a:r>
              <a:rPr lang="fa-IR" sz="3000" b="1" dirty="0"/>
              <a:t>1. مقدمه</a:t>
            </a:r>
            <a:endParaRPr lang="en-US" sz="3000" b="1" dirty="0"/>
          </a:p>
        </p:txBody>
      </p:sp>
      <p:sp>
        <p:nvSpPr>
          <p:cNvPr id="5" name="TextBox 4">
            <a:extLst>
              <a:ext uri="{FF2B5EF4-FFF2-40B4-BE49-F238E27FC236}">
                <a16:creationId xmlns:a16="http://schemas.microsoft.com/office/drawing/2014/main" id="{7ED2F6FF-E918-3C96-C00F-747A06CAFDCC}"/>
              </a:ext>
            </a:extLst>
          </p:cNvPr>
          <p:cNvSpPr txBox="1"/>
          <p:nvPr/>
        </p:nvSpPr>
        <p:spPr>
          <a:xfrm>
            <a:off x="1327356" y="1799304"/>
            <a:ext cx="8852718" cy="3970318"/>
          </a:xfrm>
          <a:prstGeom prst="rect">
            <a:avLst/>
          </a:prstGeom>
          <a:noFill/>
        </p:spPr>
        <p:txBody>
          <a:bodyPr wrap="square" rtlCol="0">
            <a:spAutoFit/>
          </a:bodyPr>
          <a:lstStyle/>
          <a:p>
            <a:pPr algn="r" rtl="1"/>
            <a:r>
              <a:rPr lang="fa-IR" dirty="0"/>
              <a:t>در این پروژه قصد داریم تا با پاکسازی داده های مربوط به اپلیکیشن های موبایل در </a:t>
            </a:r>
            <a:r>
              <a:rPr lang="en-US" dirty="0"/>
              <a:t>Google Play Store</a:t>
            </a:r>
            <a:r>
              <a:rPr lang="fa-IR" dirty="0"/>
              <a:t> و ساخت پایگاه داده مرتبط با آن و سپس استفاده از کتابخانه </a:t>
            </a:r>
            <a:r>
              <a:rPr lang="en-US" dirty="0" err="1"/>
              <a:t>Streamlit</a:t>
            </a:r>
            <a:r>
              <a:rPr lang="fa-IR" dirty="0"/>
              <a:t> به پیاده سازی یک وب اپلیکیشن تحت وب بپردازیم.</a:t>
            </a:r>
          </a:p>
          <a:p>
            <a:pPr algn="r" rtl="1"/>
            <a:r>
              <a:rPr lang="fa-IR" dirty="0"/>
              <a:t>این وب اپلیکیشن قادر است تا با برقراری ارتباط با پایگاه داده، بر اساس انتخاب فیلتر های مختلف توسط کاربر به سوالات او درباره مسائل مختلف پاسخ دهد. برای مثال کاربر میتواند براساس فیلتر اپلیکیشن ها در رینج های قیمتی متفاوت، امتیاز بندی متفاوت و سایر ویژگی ها را مشاهده کند.</a:t>
            </a:r>
          </a:p>
          <a:p>
            <a:pPr algn="r" rtl="1"/>
            <a:r>
              <a:rPr lang="fa-IR" dirty="0"/>
              <a:t>همچنین با پیاده سازی </a:t>
            </a:r>
            <a:r>
              <a:rPr lang="en-US" dirty="0"/>
              <a:t>CRUD</a:t>
            </a:r>
            <a:r>
              <a:rPr lang="fa-IR" dirty="0"/>
              <a:t> کاربر میتواند عملیات ایجاد، خواندن، بروزرسانی و حذف آینم ها در جداول پایگاه داده را انجام دهد.</a:t>
            </a:r>
          </a:p>
          <a:p>
            <a:pPr algn="r" rtl="1"/>
            <a:r>
              <a:rPr lang="fa-IR" dirty="0"/>
              <a:t>در اخرین بخش هم برای نشان دادن تاثیر یکی از مهمترین ویژگی های پایگاه داده یعنی بهینه سازی، کاربر میتواند بر اساس کوئری خود میزان سرعت در حالت استفاده از ایندکس و در حالت بدون استفاده از ایندکس مشاهده کند.</a:t>
            </a:r>
          </a:p>
          <a:p>
            <a:pPr algn="r" rtl="1"/>
            <a:endParaRPr lang="fa-IR" dirty="0"/>
          </a:p>
          <a:p>
            <a:pPr algn="r" rtl="1"/>
            <a:r>
              <a:rPr lang="fa-IR" dirty="0"/>
              <a:t>در این پروژه از نوتبوک پایتون برای پاکسازی، از </a:t>
            </a:r>
            <a:r>
              <a:rPr lang="en-US" dirty="0" err="1"/>
              <a:t>PostgreSql</a:t>
            </a:r>
            <a:r>
              <a:rPr lang="fa-IR" dirty="0"/>
              <a:t> برای ساخت پایگاه داده و جداول و از کتابخانه ی </a:t>
            </a:r>
            <a:r>
              <a:rPr lang="en-US" dirty="0" err="1"/>
              <a:t>Streamlit</a:t>
            </a:r>
            <a:r>
              <a:rPr lang="fa-IR" dirty="0"/>
              <a:t> برای پیاده سازی وب اپلیکیشن مذکور استفاده شده است. همچنین از </a:t>
            </a:r>
            <a:r>
              <a:rPr lang="en-US" dirty="0"/>
              <a:t>Microsoft Copilot</a:t>
            </a:r>
            <a:r>
              <a:rPr lang="fa-IR" dirty="0"/>
              <a:t> برای کمک در عملیات کد زنی استفاده شده است. </a:t>
            </a:r>
            <a:endParaRPr lang="en-US" dirty="0"/>
          </a:p>
        </p:txBody>
      </p:sp>
    </p:spTree>
    <p:extLst>
      <p:ext uri="{BB962C8B-B14F-4D97-AF65-F5344CB8AC3E}">
        <p14:creationId xmlns:p14="http://schemas.microsoft.com/office/powerpoint/2010/main" val="28548730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3EE7D8-D300-E76D-286F-26A6A1E1D0CC}"/>
              </a:ext>
            </a:extLst>
          </p:cNvPr>
          <p:cNvSpPr txBox="1"/>
          <p:nvPr/>
        </p:nvSpPr>
        <p:spPr>
          <a:xfrm>
            <a:off x="4111113" y="604373"/>
            <a:ext cx="6098458" cy="553998"/>
          </a:xfrm>
          <a:prstGeom prst="rect">
            <a:avLst/>
          </a:prstGeom>
          <a:noFill/>
        </p:spPr>
        <p:txBody>
          <a:bodyPr wrap="square">
            <a:spAutoFit/>
          </a:bodyPr>
          <a:lstStyle/>
          <a:p>
            <a:pPr algn="r" rtl="1"/>
            <a:r>
              <a:rPr lang="fa-IR" sz="3000" b="1" dirty="0"/>
              <a:t>4. توسعه داشبورد با </a:t>
            </a:r>
            <a:r>
              <a:rPr lang="en-US" sz="3000" b="1" dirty="0" err="1"/>
              <a:t>Streamlit</a:t>
            </a:r>
            <a:endParaRPr lang="en-US" sz="3000" b="1" dirty="0"/>
          </a:p>
        </p:txBody>
      </p:sp>
      <p:sp>
        <p:nvSpPr>
          <p:cNvPr id="3" name="TextBox 2">
            <a:extLst>
              <a:ext uri="{FF2B5EF4-FFF2-40B4-BE49-F238E27FC236}">
                <a16:creationId xmlns:a16="http://schemas.microsoft.com/office/drawing/2014/main" id="{3FE68AC8-B146-5A64-80B9-C345DF428567}"/>
              </a:ext>
            </a:extLst>
          </p:cNvPr>
          <p:cNvSpPr txBox="1"/>
          <p:nvPr/>
        </p:nvSpPr>
        <p:spPr>
          <a:xfrm>
            <a:off x="8731045" y="1245602"/>
            <a:ext cx="1437739" cy="369332"/>
          </a:xfrm>
          <a:prstGeom prst="rect">
            <a:avLst/>
          </a:prstGeom>
          <a:noFill/>
        </p:spPr>
        <p:txBody>
          <a:bodyPr wrap="square" rtlCol="0">
            <a:spAutoFit/>
          </a:bodyPr>
          <a:lstStyle/>
          <a:p>
            <a:r>
              <a:rPr lang="en-US" dirty="0"/>
              <a:t>CRUD Page</a:t>
            </a:r>
          </a:p>
        </p:txBody>
      </p:sp>
      <p:pic>
        <p:nvPicPr>
          <p:cNvPr id="5" name="Picture 4">
            <a:extLst>
              <a:ext uri="{FF2B5EF4-FFF2-40B4-BE49-F238E27FC236}">
                <a16:creationId xmlns:a16="http://schemas.microsoft.com/office/drawing/2014/main" id="{619C3B7E-85F9-E9AF-A1C3-BA695F0FBD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281" y="1245602"/>
            <a:ext cx="3781953" cy="4563112"/>
          </a:xfrm>
          <a:prstGeom prst="rect">
            <a:avLst/>
          </a:prstGeom>
        </p:spPr>
      </p:pic>
      <p:sp>
        <p:nvSpPr>
          <p:cNvPr id="6" name="TextBox 5">
            <a:extLst>
              <a:ext uri="{FF2B5EF4-FFF2-40B4-BE49-F238E27FC236}">
                <a16:creationId xmlns:a16="http://schemas.microsoft.com/office/drawing/2014/main" id="{1D95C27B-99A7-1F5B-B6B5-0B17C7A94802}"/>
              </a:ext>
            </a:extLst>
          </p:cNvPr>
          <p:cNvSpPr txBox="1"/>
          <p:nvPr/>
        </p:nvSpPr>
        <p:spPr>
          <a:xfrm>
            <a:off x="6754761" y="3258757"/>
            <a:ext cx="3952568" cy="646331"/>
          </a:xfrm>
          <a:prstGeom prst="rect">
            <a:avLst/>
          </a:prstGeom>
          <a:noFill/>
        </p:spPr>
        <p:txBody>
          <a:bodyPr wrap="square" rtlCol="0">
            <a:spAutoFit/>
          </a:bodyPr>
          <a:lstStyle/>
          <a:p>
            <a:pPr algn="r" rtl="1"/>
            <a:r>
              <a:rPr lang="fa-IR" dirty="0"/>
              <a:t>با اجرای دوباره ی </a:t>
            </a:r>
            <a:r>
              <a:rPr lang="en-US" dirty="0"/>
              <a:t>Read</a:t>
            </a:r>
            <a:r>
              <a:rPr lang="fa-IR" dirty="0"/>
              <a:t> می بینیم که تغییرات انجام شده است.</a:t>
            </a:r>
            <a:endParaRPr lang="en-US" dirty="0"/>
          </a:p>
        </p:txBody>
      </p:sp>
    </p:spTree>
    <p:extLst>
      <p:ext uri="{BB962C8B-B14F-4D97-AF65-F5344CB8AC3E}">
        <p14:creationId xmlns:p14="http://schemas.microsoft.com/office/powerpoint/2010/main" val="34741346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A626E9-1C1A-485A-439E-B10F12ADD97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B0B4ADF-540F-CD0D-CDD0-E2EFFDDA523C}"/>
              </a:ext>
            </a:extLst>
          </p:cNvPr>
          <p:cNvSpPr txBox="1"/>
          <p:nvPr/>
        </p:nvSpPr>
        <p:spPr>
          <a:xfrm>
            <a:off x="4111113" y="604373"/>
            <a:ext cx="6098458" cy="553998"/>
          </a:xfrm>
          <a:prstGeom prst="rect">
            <a:avLst/>
          </a:prstGeom>
          <a:noFill/>
        </p:spPr>
        <p:txBody>
          <a:bodyPr wrap="square">
            <a:spAutoFit/>
          </a:bodyPr>
          <a:lstStyle/>
          <a:p>
            <a:pPr algn="r" rtl="1"/>
            <a:r>
              <a:rPr lang="fa-IR" sz="3000" b="1" dirty="0"/>
              <a:t>4. توسعه داشبورد با </a:t>
            </a:r>
            <a:r>
              <a:rPr lang="en-US" sz="3000" b="1" dirty="0" err="1"/>
              <a:t>Streamlit</a:t>
            </a:r>
            <a:endParaRPr lang="en-US" sz="3000" b="1" dirty="0"/>
          </a:p>
        </p:txBody>
      </p:sp>
      <p:sp>
        <p:nvSpPr>
          <p:cNvPr id="3" name="TextBox 2">
            <a:extLst>
              <a:ext uri="{FF2B5EF4-FFF2-40B4-BE49-F238E27FC236}">
                <a16:creationId xmlns:a16="http://schemas.microsoft.com/office/drawing/2014/main" id="{67E820CA-453C-D75C-979A-DA73E1CAEC49}"/>
              </a:ext>
            </a:extLst>
          </p:cNvPr>
          <p:cNvSpPr txBox="1"/>
          <p:nvPr/>
        </p:nvSpPr>
        <p:spPr>
          <a:xfrm>
            <a:off x="8731045" y="1245602"/>
            <a:ext cx="1437739" cy="369332"/>
          </a:xfrm>
          <a:prstGeom prst="rect">
            <a:avLst/>
          </a:prstGeom>
          <a:noFill/>
        </p:spPr>
        <p:txBody>
          <a:bodyPr wrap="square" rtlCol="0">
            <a:spAutoFit/>
          </a:bodyPr>
          <a:lstStyle/>
          <a:p>
            <a:r>
              <a:rPr lang="en-US" dirty="0"/>
              <a:t>CRUD Page</a:t>
            </a:r>
          </a:p>
        </p:txBody>
      </p:sp>
      <p:pic>
        <p:nvPicPr>
          <p:cNvPr id="5" name="Picture 4">
            <a:extLst>
              <a:ext uri="{FF2B5EF4-FFF2-40B4-BE49-F238E27FC236}">
                <a16:creationId xmlns:a16="http://schemas.microsoft.com/office/drawing/2014/main" id="{E2F16682-72AC-330C-3B6A-28DF5AE1F1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9783" y="1826664"/>
            <a:ext cx="7494153" cy="4156847"/>
          </a:xfrm>
          <a:prstGeom prst="rect">
            <a:avLst/>
          </a:prstGeom>
        </p:spPr>
      </p:pic>
      <p:sp>
        <p:nvSpPr>
          <p:cNvPr id="6" name="TextBox 5">
            <a:extLst>
              <a:ext uri="{FF2B5EF4-FFF2-40B4-BE49-F238E27FC236}">
                <a16:creationId xmlns:a16="http://schemas.microsoft.com/office/drawing/2014/main" id="{6CE3F0B8-C289-833C-11AA-70477C086BEC}"/>
              </a:ext>
            </a:extLst>
          </p:cNvPr>
          <p:cNvSpPr txBox="1"/>
          <p:nvPr/>
        </p:nvSpPr>
        <p:spPr>
          <a:xfrm>
            <a:off x="4119716" y="5983511"/>
            <a:ext cx="3952568" cy="369332"/>
          </a:xfrm>
          <a:prstGeom prst="rect">
            <a:avLst/>
          </a:prstGeom>
          <a:noFill/>
        </p:spPr>
        <p:txBody>
          <a:bodyPr wrap="square" rtlCol="0">
            <a:spAutoFit/>
          </a:bodyPr>
          <a:lstStyle/>
          <a:p>
            <a:pPr algn="r" rtl="1"/>
            <a:r>
              <a:rPr lang="fa-IR" dirty="0"/>
              <a:t>در نهایت میتوانیم آیتم هارا حذف کنیم.</a:t>
            </a:r>
            <a:endParaRPr lang="en-US" dirty="0"/>
          </a:p>
        </p:txBody>
      </p:sp>
    </p:spTree>
    <p:extLst>
      <p:ext uri="{BB962C8B-B14F-4D97-AF65-F5344CB8AC3E}">
        <p14:creationId xmlns:p14="http://schemas.microsoft.com/office/powerpoint/2010/main" val="1442089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C512C9-48B9-E3F6-795B-D716452DA95B}"/>
              </a:ext>
            </a:extLst>
          </p:cNvPr>
          <p:cNvSpPr txBox="1"/>
          <p:nvPr/>
        </p:nvSpPr>
        <p:spPr>
          <a:xfrm>
            <a:off x="4111113" y="604373"/>
            <a:ext cx="6098458" cy="553998"/>
          </a:xfrm>
          <a:prstGeom prst="rect">
            <a:avLst/>
          </a:prstGeom>
          <a:noFill/>
        </p:spPr>
        <p:txBody>
          <a:bodyPr wrap="square">
            <a:spAutoFit/>
          </a:bodyPr>
          <a:lstStyle/>
          <a:p>
            <a:pPr algn="r" rtl="1"/>
            <a:r>
              <a:rPr lang="fa-IR" sz="3000" b="1" dirty="0"/>
              <a:t>4. توسعه داشبورد با </a:t>
            </a:r>
            <a:r>
              <a:rPr lang="en-US" sz="3000" b="1" dirty="0" err="1"/>
              <a:t>Streamlit</a:t>
            </a:r>
            <a:endParaRPr lang="en-US" sz="3000" b="1" dirty="0"/>
          </a:p>
        </p:txBody>
      </p:sp>
      <p:sp>
        <p:nvSpPr>
          <p:cNvPr id="3" name="TextBox 2">
            <a:extLst>
              <a:ext uri="{FF2B5EF4-FFF2-40B4-BE49-F238E27FC236}">
                <a16:creationId xmlns:a16="http://schemas.microsoft.com/office/drawing/2014/main" id="{4258D232-B28B-58E3-D772-36AD5B021A35}"/>
              </a:ext>
            </a:extLst>
          </p:cNvPr>
          <p:cNvSpPr txBox="1"/>
          <p:nvPr/>
        </p:nvSpPr>
        <p:spPr>
          <a:xfrm>
            <a:off x="8731045" y="1245602"/>
            <a:ext cx="1437739" cy="369332"/>
          </a:xfrm>
          <a:prstGeom prst="rect">
            <a:avLst/>
          </a:prstGeom>
          <a:noFill/>
        </p:spPr>
        <p:txBody>
          <a:bodyPr wrap="square" rtlCol="0">
            <a:spAutoFit/>
          </a:bodyPr>
          <a:lstStyle/>
          <a:p>
            <a:r>
              <a:rPr lang="en-US" dirty="0"/>
              <a:t>CRUD Page</a:t>
            </a:r>
          </a:p>
        </p:txBody>
      </p:sp>
      <p:pic>
        <p:nvPicPr>
          <p:cNvPr id="5" name="Picture 4">
            <a:extLst>
              <a:ext uri="{FF2B5EF4-FFF2-40B4-BE49-F238E27FC236}">
                <a16:creationId xmlns:a16="http://schemas.microsoft.com/office/drawing/2014/main" id="{06680FFA-B105-E585-92EE-2C2878BB1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257" y="1683596"/>
            <a:ext cx="6393182" cy="4570031"/>
          </a:xfrm>
          <a:prstGeom prst="rect">
            <a:avLst/>
          </a:prstGeom>
        </p:spPr>
      </p:pic>
      <p:sp>
        <p:nvSpPr>
          <p:cNvPr id="6" name="TextBox 5">
            <a:extLst>
              <a:ext uri="{FF2B5EF4-FFF2-40B4-BE49-F238E27FC236}">
                <a16:creationId xmlns:a16="http://schemas.microsoft.com/office/drawing/2014/main" id="{171C0D82-4855-AC44-6140-D36C5221EDAE}"/>
              </a:ext>
            </a:extLst>
          </p:cNvPr>
          <p:cNvSpPr txBox="1"/>
          <p:nvPr/>
        </p:nvSpPr>
        <p:spPr>
          <a:xfrm>
            <a:off x="7307704" y="3322280"/>
            <a:ext cx="3952568" cy="646331"/>
          </a:xfrm>
          <a:prstGeom prst="rect">
            <a:avLst/>
          </a:prstGeom>
          <a:noFill/>
        </p:spPr>
        <p:txBody>
          <a:bodyPr wrap="square" rtlCol="0">
            <a:spAutoFit/>
          </a:bodyPr>
          <a:lstStyle/>
          <a:p>
            <a:pPr algn="r" rtl="1"/>
            <a:r>
              <a:rPr lang="fa-IR" dirty="0"/>
              <a:t>با اجرای دوباره ی </a:t>
            </a:r>
            <a:r>
              <a:rPr lang="en-US" dirty="0"/>
              <a:t>Read</a:t>
            </a:r>
            <a:r>
              <a:rPr lang="fa-IR" dirty="0"/>
              <a:t> می بینیم که تغییرات انجام شده است.</a:t>
            </a:r>
            <a:endParaRPr lang="en-US" dirty="0"/>
          </a:p>
        </p:txBody>
      </p:sp>
    </p:spTree>
    <p:extLst>
      <p:ext uri="{BB962C8B-B14F-4D97-AF65-F5344CB8AC3E}">
        <p14:creationId xmlns:p14="http://schemas.microsoft.com/office/powerpoint/2010/main" val="1133736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199D43-5C48-A039-B2E8-E896D5CC5136}"/>
              </a:ext>
            </a:extLst>
          </p:cNvPr>
          <p:cNvSpPr txBox="1"/>
          <p:nvPr/>
        </p:nvSpPr>
        <p:spPr>
          <a:xfrm>
            <a:off x="3642852" y="545380"/>
            <a:ext cx="6581467" cy="553998"/>
          </a:xfrm>
          <a:prstGeom prst="rect">
            <a:avLst/>
          </a:prstGeom>
          <a:noFill/>
        </p:spPr>
        <p:txBody>
          <a:bodyPr wrap="square">
            <a:spAutoFit/>
          </a:bodyPr>
          <a:lstStyle/>
          <a:p>
            <a:pPr algn="r" rtl="1"/>
            <a:r>
              <a:rPr lang="fa-IR" sz="3000" b="1" dirty="0"/>
              <a:t>2. جمع آوری، پاکسازی و پیش پردازش دیتاست</a:t>
            </a:r>
            <a:endParaRPr lang="en-US" sz="3000" b="1" dirty="0"/>
          </a:p>
        </p:txBody>
      </p:sp>
      <p:sp>
        <p:nvSpPr>
          <p:cNvPr id="4" name="TextBox 3">
            <a:extLst>
              <a:ext uri="{FF2B5EF4-FFF2-40B4-BE49-F238E27FC236}">
                <a16:creationId xmlns:a16="http://schemas.microsoft.com/office/drawing/2014/main" id="{5F2C0D53-A8DE-75C4-BCC3-3AEF19F36E87}"/>
              </a:ext>
            </a:extLst>
          </p:cNvPr>
          <p:cNvSpPr txBox="1"/>
          <p:nvPr/>
        </p:nvSpPr>
        <p:spPr>
          <a:xfrm>
            <a:off x="2089969" y="5989455"/>
            <a:ext cx="8256638" cy="323165"/>
          </a:xfrm>
          <a:prstGeom prst="rect">
            <a:avLst/>
          </a:prstGeom>
          <a:noFill/>
        </p:spPr>
        <p:txBody>
          <a:bodyPr wrap="square" rtlCol="0">
            <a:spAutoFit/>
          </a:bodyPr>
          <a:lstStyle/>
          <a:p>
            <a:pPr algn="r" rtl="1"/>
            <a:r>
              <a:rPr lang="fa-IR" sz="1500" dirty="0"/>
              <a:t>(کد کامل مربوط به این بخش را میتوانید در پوشه ی </a:t>
            </a:r>
            <a:r>
              <a:rPr lang="en-US" sz="1500" dirty="0"/>
              <a:t>Codes</a:t>
            </a:r>
            <a:r>
              <a:rPr lang="fa-IR" sz="1500" dirty="0"/>
              <a:t> و فایل </a:t>
            </a:r>
            <a:r>
              <a:rPr lang="en-US" sz="1500" dirty="0" err="1"/>
              <a:t>DataAnalysis.ipynb</a:t>
            </a:r>
            <a:r>
              <a:rPr lang="fa-IR" sz="1500" dirty="0"/>
              <a:t> مشاهده کنید.)</a:t>
            </a:r>
            <a:endParaRPr lang="en-US" sz="1500" dirty="0"/>
          </a:p>
        </p:txBody>
      </p:sp>
      <p:sp>
        <p:nvSpPr>
          <p:cNvPr id="5" name="TextBox 4">
            <a:extLst>
              <a:ext uri="{FF2B5EF4-FFF2-40B4-BE49-F238E27FC236}">
                <a16:creationId xmlns:a16="http://schemas.microsoft.com/office/drawing/2014/main" id="{74AF4F7D-B6AF-DA5C-EFF4-D01B33D99BAC}"/>
              </a:ext>
            </a:extLst>
          </p:cNvPr>
          <p:cNvSpPr txBox="1"/>
          <p:nvPr/>
        </p:nvSpPr>
        <p:spPr>
          <a:xfrm>
            <a:off x="2212258" y="2497976"/>
            <a:ext cx="8012061" cy="2092881"/>
          </a:xfrm>
          <a:prstGeom prst="rect">
            <a:avLst/>
          </a:prstGeom>
          <a:noFill/>
        </p:spPr>
        <p:txBody>
          <a:bodyPr wrap="square" rtlCol="0">
            <a:spAutoFit/>
          </a:bodyPr>
          <a:lstStyle/>
          <a:p>
            <a:pPr algn="r" rtl="1"/>
            <a:r>
              <a:rPr lang="fa-IR" sz="2000" b="1" dirty="0"/>
              <a:t>به صورت کلی 3 اقدام اصلی در این بخش صورت گرفته است:</a:t>
            </a:r>
            <a:br>
              <a:rPr lang="fa-IR" sz="2000" b="1" dirty="0"/>
            </a:br>
            <a:endParaRPr lang="fa-IR" sz="2000" b="1" dirty="0"/>
          </a:p>
          <a:p>
            <a:pPr marL="285750" indent="-285750" algn="r" rtl="1">
              <a:buFont typeface="Arial" panose="020B0604020202020204" pitchFamily="34" charset="0"/>
              <a:buChar char="•"/>
            </a:pPr>
            <a:r>
              <a:rPr lang="fa-IR" dirty="0"/>
              <a:t>تمیز کردن داده</a:t>
            </a:r>
          </a:p>
          <a:p>
            <a:pPr marL="285750" indent="-285750" algn="r" rtl="1">
              <a:buFont typeface="Arial" panose="020B0604020202020204" pitchFamily="34" charset="0"/>
              <a:buChar char="•"/>
            </a:pPr>
            <a:endParaRPr lang="fa-IR" dirty="0"/>
          </a:p>
          <a:p>
            <a:pPr marL="285750" indent="-285750" algn="r" rtl="1">
              <a:buFont typeface="Arial" panose="020B0604020202020204" pitchFamily="34" charset="0"/>
              <a:buChar char="•"/>
            </a:pPr>
            <a:r>
              <a:rPr lang="fa-IR" dirty="0"/>
              <a:t>حذف موارد تکراری</a:t>
            </a:r>
          </a:p>
          <a:p>
            <a:pPr marL="285750" indent="-285750" algn="r" rtl="1">
              <a:buFont typeface="Arial" panose="020B0604020202020204" pitchFamily="34" charset="0"/>
              <a:buChar char="•"/>
            </a:pPr>
            <a:endParaRPr lang="fa-IR" dirty="0"/>
          </a:p>
          <a:p>
            <a:pPr marL="285750" indent="-285750" algn="r" rtl="1">
              <a:buFont typeface="Arial" panose="020B0604020202020204" pitchFamily="34" charset="0"/>
              <a:buChar char="•"/>
            </a:pPr>
            <a:r>
              <a:rPr lang="fa-IR" dirty="0"/>
              <a:t>استاندارد سازی فرمت ها</a:t>
            </a:r>
            <a:endParaRPr lang="en-US" dirty="0"/>
          </a:p>
        </p:txBody>
      </p:sp>
    </p:spTree>
    <p:extLst>
      <p:ext uri="{BB962C8B-B14F-4D97-AF65-F5344CB8AC3E}">
        <p14:creationId xmlns:p14="http://schemas.microsoft.com/office/powerpoint/2010/main" val="1500769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A4C68E-1DA6-CCD0-643B-DCBDF996DE4F}"/>
              </a:ext>
            </a:extLst>
          </p:cNvPr>
          <p:cNvSpPr txBox="1"/>
          <p:nvPr/>
        </p:nvSpPr>
        <p:spPr>
          <a:xfrm>
            <a:off x="7923570" y="1428444"/>
            <a:ext cx="2300749" cy="477054"/>
          </a:xfrm>
          <a:prstGeom prst="rect">
            <a:avLst/>
          </a:prstGeom>
          <a:noFill/>
        </p:spPr>
        <p:txBody>
          <a:bodyPr wrap="square" rtlCol="0">
            <a:spAutoFit/>
          </a:bodyPr>
          <a:lstStyle/>
          <a:p>
            <a:pPr algn="r" rtl="1"/>
            <a:r>
              <a:rPr lang="fa-IR" sz="2500" b="1" dirty="0"/>
              <a:t>پاکسازی داده</a:t>
            </a:r>
            <a:endParaRPr lang="en-US" sz="2500" b="1" dirty="0"/>
          </a:p>
        </p:txBody>
      </p:sp>
      <p:sp>
        <p:nvSpPr>
          <p:cNvPr id="3" name="TextBox 2">
            <a:extLst>
              <a:ext uri="{FF2B5EF4-FFF2-40B4-BE49-F238E27FC236}">
                <a16:creationId xmlns:a16="http://schemas.microsoft.com/office/drawing/2014/main" id="{328EDD93-AD98-672D-FC67-A41CBDD21CD0}"/>
              </a:ext>
            </a:extLst>
          </p:cNvPr>
          <p:cNvSpPr txBox="1"/>
          <p:nvPr/>
        </p:nvSpPr>
        <p:spPr>
          <a:xfrm>
            <a:off x="294968" y="2567235"/>
            <a:ext cx="10250129" cy="2308324"/>
          </a:xfrm>
          <a:prstGeom prst="rect">
            <a:avLst/>
          </a:prstGeom>
          <a:noFill/>
        </p:spPr>
        <p:txBody>
          <a:bodyPr wrap="square" rtlCol="0">
            <a:spAutoFit/>
          </a:bodyPr>
          <a:lstStyle/>
          <a:p>
            <a:pPr algn="r" rtl="1"/>
            <a:r>
              <a:rPr lang="fa-IR" dirty="0"/>
              <a:t>در پاکسازی داده اقدامات زیر انجام شده است:</a:t>
            </a:r>
          </a:p>
          <a:p>
            <a:pPr algn="r" rtl="1"/>
            <a:endParaRPr lang="fa-IR" dirty="0"/>
          </a:p>
          <a:p>
            <a:pPr algn="r" rtl="1"/>
            <a:r>
              <a:rPr lang="fa-IR" dirty="0"/>
              <a:t>حذف ویژگی های اضافه: </a:t>
            </a:r>
          </a:p>
          <a:p>
            <a:pPr algn="r" rtl="1"/>
            <a:r>
              <a:rPr lang="fa-IR" dirty="0"/>
              <a:t>	یکسری از ویژگی های اضافه حذف شده اند مانند </a:t>
            </a:r>
            <a:r>
              <a:rPr lang="en-US" dirty="0"/>
              <a:t>Scrapped Time</a:t>
            </a:r>
            <a:r>
              <a:rPr lang="fa-IR" dirty="0"/>
              <a:t>، </a:t>
            </a:r>
            <a:r>
              <a:rPr lang="en-US" dirty="0"/>
              <a:t>Minimum installs and Maximum installs</a:t>
            </a:r>
            <a:r>
              <a:rPr lang="fa-IR" dirty="0"/>
              <a:t> (به 	دلیل اینکه مقدار دقیقی نداشتند تصمیم گرفتیم از میانگینشان استفاده کنیم)، </a:t>
            </a:r>
            <a:r>
              <a:rPr lang="en-US" dirty="0"/>
              <a:t>Free</a:t>
            </a:r>
            <a:r>
              <a:rPr lang="fa-IR" dirty="0"/>
              <a:t> (به دلیل وجود ویژگی قیمت وجود این ویژگی 	ضروری نبود و قیمت صفر نشان دهنده ی رایگان بودن آن است).</a:t>
            </a:r>
          </a:p>
          <a:p>
            <a:pPr algn="r" rtl="1"/>
            <a:endParaRPr lang="fa-IR" dirty="0"/>
          </a:p>
          <a:p>
            <a:pPr algn="r" rtl="1"/>
            <a:r>
              <a:rPr lang="fa-IR" dirty="0"/>
              <a:t>همچنین در این بخش واحد های پول های متفاوت را به دلار آمریکا تبدیل کردیم.</a:t>
            </a:r>
            <a:endParaRPr lang="en-US" dirty="0"/>
          </a:p>
        </p:txBody>
      </p:sp>
      <p:sp>
        <p:nvSpPr>
          <p:cNvPr id="5" name="TextBox 4">
            <a:extLst>
              <a:ext uri="{FF2B5EF4-FFF2-40B4-BE49-F238E27FC236}">
                <a16:creationId xmlns:a16="http://schemas.microsoft.com/office/drawing/2014/main" id="{1C9DA6A5-BBC9-C89F-710E-C9CE27273CFE}"/>
              </a:ext>
            </a:extLst>
          </p:cNvPr>
          <p:cNvSpPr txBox="1"/>
          <p:nvPr/>
        </p:nvSpPr>
        <p:spPr>
          <a:xfrm>
            <a:off x="3642852" y="545380"/>
            <a:ext cx="6581467" cy="553998"/>
          </a:xfrm>
          <a:prstGeom prst="rect">
            <a:avLst/>
          </a:prstGeom>
          <a:noFill/>
        </p:spPr>
        <p:txBody>
          <a:bodyPr wrap="square">
            <a:spAutoFit/>
          </a:bodyPr>
          <a:lstStyle/>
          <a:p>
            <a:pPr algn="r" rtl="1"/>
            <a:r>
              <a:rPr lang="fa-IR" sz="3000" b="1" dirty="0"/>
              <a:t>2. جمع آوری، پاکسازی و پیش پردازش دیتاست</a:t>
            </a:r>
            <a:endParaRPr lang="en-US" sz="3000" b="1" dirty="0"/>
          </a:p>
        </p:txBody>
      </p:sp>
    </p:spTree>
    <p:extLst>
      <p:ext uri="{BB962C8B-B14F-4D97-AF65-F5344CB8AC3E}">
        <p14:creationId xmlns:p14="http://schemas.microsoft.com/office/powerpoint/2010/main" val="2010766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862980-3FB2-D49C-A8B8-BCC2F10E21E6}"/>
              </a:ext>
            </a:extLst>
          </p:cNvPr>
          <p:cNvSpPr txBox="1"/>
          <p:nvPr/>
        </p:nvSpPr>
        <p:spPr>
          <a:xfrm>
            <a:off x="7923570" y="1428444"/>
            <a:ext cx="2300749" cy="477054"/>
          </a:xfrm>
          <a:prstGeom prst="rect">
            <a:avLst/>
          </a:prstGeom>
          <a:noFill/>
        </p:spPr>
        <p:txBody>
          <a:bodyPr wrap="square" rtlCol="0">
            <a:spAutoFit/>
          </a:bodyPr>
          <a:lstStyle/>
          <a:p>
            <a:pPr algn="r" rtl="1"/>
            <a:r>
              <a:rPr lang="fa-IR" sz="2500" b="1" dirty="0"/>
              <a:t>پاکسازی داده</a:t>
            </a:r>
            <a:endParaRPr lang="en-US" sz="2500" b="1" dirty="0"/>
          </a:p>
        </p:txBody>
      </p:sp>
      <p:pic>
        <p:nvPicPr>
          <p:cNvPr id="7" name="Picture 6">
            <a:extLst>
              <a:ext uri="{FF2B5EF4-FFF2-40B4-BE49-F238E27FC236}">
                <a16:creationId xmlns:a16="http://schemas.microsoft.com/office/drawing/2014/main" id="{FF011940-A4E3-91E0-5C51-F12F35798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7681" y="2290602"/>
            <a:ext cx="7929849" cy="3859099"/>
          </a:xfrm>
          <a:prstGeom prst="rect">
            <a:avLst/>
          </a:prstGeom>
        </p:spPr>
      </p:pic>
      <p:sp>
        <p:nvSpPr>
          <p:cNvPr id="8" name="TextBox 7">
            <a:extLst>
              <a:ext uri="{FF2B5EF4-FFF2-40B4-BE49-F238E27FC236}">
                <a16:creationId xmlns:a16="http://schemas.microsoft.com/office/drawing/2014/main" id="{8EAA5314-6396-451D-F545-AB08F5ABBB36}"/>
              </a:ext>
            </a:extLst>
          </p:cNvPr>
          <p:cNvSpPr txBox="1"/>
          <p:nvPr/>
        </p:nvSpPr>
        <p:spPr>
          <a:xfrm>
            <a:off x="3557433" y="6180130"/>
            <a:ext cx="5077133" cy="369332"/>
          </a:xfrm>
          <a:prstGeom prst="rect">
            <a:avLst/>
          </a:prstGeom>
          <a:noFill/>
        </p:spPr>
        <p:txBody>
          <a:bodyPr wrap="square" rtlCol="0">
            <a:spAutoFit/>
          </a:bodyPr>
          <a:lstStyle/>
          <a:p>
            <a:pPr algn="r" rtl="1"/>
            <a:r>
              <a:rPr lang="fa-IR" dirty="0"/>
              <a:t>بخشی از پیاده سازی این بخش را میتوانیم در تصویر مشاهده کنیم</a:t>
            </a:r>
            <a:endParaRPr lang="en-US" dirty="0"/>
          </a:p>
        </p:txBody>
      </p:sp>
      <p:sp>
        <p:nvSpPr>
          <p:cNvPr id="9" name="TextBox 8">
            <a:extLst>
              <a:ext uri="{FF2B5EF4-FFF2-40B4-BE49-F238E27FC236}">
                <a16:creationId xmlns:a16="http://schemas.microsoft.com/office/drawing/2014/main" id="{69B89DF6-0E37-FC29-BBE9-E717B02F65D8}"/>
              </a:ext>
            </a:extLst>
          </p:cNvPr>
          <p:cNvSpPr txBox="1"/>
          <p:nvPr/>
        </p:nvSpPr>
        <p:spPr>
          <a:xfrm>
            <a:off x="3642852" y="545380"/>
            <a:ext cx="6581467" cy="553998"/>
          </a:xfrm>
          <a:prstGeom prst="rect">
            <a:avLst/>
          </a:prstGeom>
          <a:noFill/>
        </p:spPr>
        <p:txBody>
          <a:bodyPr wrap="square">
            <a:spAutoFit/>
          </a:bodyPr>
          <a:lstStyle/>
          <a:p>
            <a:pPr algn="r" rtl="1"/>
            <a:r>
              <a:rPr lang="fa-IR" sz="3000" b="1" dirty="0"/>
              <a:t>2. جمع آوری، پاکسازی و پیش پردازش دیتاست</a:t>
            </a:r>
            <a:endParaRPr lang="en-US" sz="3000" b="1" dirty="0"/>
          </a:p>
        </p:txBody>
      </p:sp>
    </p:spTree>
    <p:extLst>
      <p:ext uri="{BB962C8B-B14F-4D97-AF65-F5344CB8AC3E}">
        <p14:creationId xmlns:p14="http://schemas.microsoft.com/office/powerpoint/2010/main" val="4059367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004F12-BB38-A657-9872-3810D8E77B3A}"/>
              </a:ext>
            </a:extLst>
          </p:cNvPr>
          <p:cNvSpPr txBox="1"/>
          <p:nvPr/>
        </p:nvSpPr>
        <p:spPr>
          <a:xfrm>
            <a:off x="6843252" y="1428444"/>
            <a:ext cx="3381067" cy="477054"/>
          </a:xfrm>
          <a:prstGeom prst="rect">
            <a:avLst/>
          </a:prstGeom>
          <a:noFill/>
        </p:spPr>
        <p:txBody>
          <a:bodyPr wrap="square" rtlCol="0">
            <a:spAutoFit/>
          </a:bodyPr>
          <a:lstStyle/>
          <a:p>
            <a:pPr algn="r" rtl="1"/>
            <a:r>
              <a:rPr lang="fa-IR" sz="2500" b="1" dirty="0"/>
              <a:t>کنترل داده های گم شده</a:t>
            </a:r>
            <a:endParaRPr lang="en-US" sz="2500" b="1" dirty="0"/>
          </a:p>
        </p:txBody>
      </p:sp>
      <p:sp>
        <p:nvSpPr>
          <p:cNvPr id="4" name="TextBox 3">
            <a:extLst>
              <a:ext uri="{FF2B5EF4-FFF2-40B4-BE49-F238E27FC236}">
                <a16:creationId xmlns:a16="http://schemas.microsoft.com/office/drawing/2014/main" id="{C168184B-8F28-2F06-8385-A6EC9E270D4A}"/>
              </a:ext>
            </a:extLst>
          </p:cNvPr>
          <p:cNvSpPr txBox="1"/>
          <p:nvPr/>
        </p:nvSpPr>
        <p:spPr>
          <a:xfrm>
            <a:off x="1568245" y="2647536"/>
            <a:ext cx="9055510" cy="2862322"/>
          </a:xfrm>
          <a:prstGeom prst="rect">
            <a:avLst/>
          </a:prstGeom>
          <a:noFill/>
        </p:spPr>
        <p:txBody>
          <a:bodyPr wrap="square" rtlCol="0">
            <a:spAutoFit/>
          </a:bodyPr>
          <a:lstStyle/>
          <a:p>
            <a:pPr algn="r" rtl="1"/>
            <a:r>
              <a:rPr lang="fa-IR" dirty="0"/>
              <a:t>از مهم ترین بخش های پاکسازی داده کنترل داده های گم شده است. در این بخش تا جایی که توانستیم داده های گم شده را حذف نکردیم و به جایگزین کردن آنها پرداختیم. اقدامات انجام شده در این بخش:</a:t>
            </a:r>
          </a:p>
          <a:p>
            <a:pPr algn="r" rtl="1"/>
            <a:endParaRPr lang="fa-IR" dirty="0"/>
          </a:p>
          <a:p>
            <a:pPr marL="285750" indent="-285750" algn="r" rtl="1">
              <a:buFont typeface="Arial" panose="020B0604020202020204" pitchFamily="34" charset="0"/>
              <a:buChar char="•"/>
            </a:pPr>
            <a:r>
              <a:rPr lang="fa-IR" dirty="0"/>
              <a:t>جایگزینی با میانه</a:t>
            </a:r>
          </a:p>
          <a:p>
            <a:pPr marL="285750" indent="-285750" algn="r" rtl="1">
              <a:buFont typeface="Arial" panose="020B0604020202020204" pitchFamily="34" charset="0"/>
              <a:buChar char="•"/>
            </a:pPr>
            <a:r>
              <a:rPr lang="fa-IR" dirty="0"/>
              <a:t>جایگزینی با مد</a:t>
            </a:r>
          </a:p>
          <a:p>
            <a:pPr marL="285750" indent="-285750" algn="r" rtl="1">
              <a:buFont typeface="Arial" panose="020B0604020202020204" pitchFamily="34" charset="0"/>
              <a:buChar char="•"/>
            </a:pPr>
            <a:r>
              <a:rPr lang="fa-IR" dirty="0"/>
              <a:t>جایگزینی با مقدار مخصوص</a:t>
            </a:r>
          </a:p>
          <a:p>
            <a:pPr marL="285750" indent="-285750" algn="r" rtl="1">
              <a:buFont typeface="Arial" panose="020B0604020202020204" pitchFamily="34" charset="0"/>
              <a:buChar char="•"/>
            </a:pPr>
            <a:r>
              <a:rPr lang="fa-IR" dirty="0"/>
              <a:t>عدم تغییر (به دلیل نداشتن مقادیر گم شده)</a:t>
            </a:r>
          </a:p>
          <a:p>
            <a:pPr marL="285750" indent="-285750" algn="r" rtl="1">
              <a:buFont typeface="Arial" panose="020B0604020202020204" pitchFamily="34" charset="0"/>
              <a:buChar char="•"/>
            </a:pPr>
            <a:r>
              <a:rPr lang="fa-IR" dirty="0"/>
              <a:t>حذف سطر هایی با مقادیر گم شده.</a:t>
            </a:r>
          </a:p>
          <a:p>
            <a:pPr algn="r" rtl="1"/>
            <a:endParaRPr lang="fa-IR" dirty="0"/>
          </a:p>
          <a:p>
            <a:pPr algn="r" rtl="1"/>
            <a:r>
              <a:rPr lang="fa-IR" dirty="0"/>
              <a:t>بسته با نوع ویژگی، اهمیت و تعداد داده های گم شده، اعمال بالا بر روی آنها اعمال شده تا داده گم وجود نداشته باشد</a:t>
            </a:r>
          </a:p>
        </p:txBody>
      </p:sp>
      <p:sp>
        <p:nvSpPr>
          <p:cNvPr id="5" name="TextBox 4">
            <a:extLst>
              <a:ext uri="{FF2B5EF4-FFF2-40B4-BE49-F238E27FC236}">
                <a16:creationId xmlns:a16="http://schemas.microsoft.com/office/drawing/2014/main" id="{C378B02C-C523-1F45-8E33-620BE62C2A6B}"/>
              </a:ext>
            </a:extLst>
          </p:cNvPr>
          <p:cNvSpPr txBox="1"/>
          <p:nvPr/>
        </p:nvSpPr>
        <p:spPr>
          <a:xfrm>
            <a:off x="3642852" y="545380"/>
            <a:ext cx="6581467" cy="553998"/>
          </a:xfrm>
          <a:prstGeom prst="rect">
            <a:avLst/>
          </a:prstGeom>
          <a:noFill/>
        </p:spPr>
        <p:txBody>
          <a:bodyPr wrap="square">
            <a:spAutoFit/>
          </a:bodyPr>
          <a:lstStyle/>
          <a:p>
            <a:pPr algn="r" rtl="1"/>
            <a:r>
              <a:rPr lang="fa-IR" sz="3000" b="1" dirty="0"/>
              <a:t>2. جمع آوری، پاکسازی و پیش پردازش دیتاست</a:t>
            </a:r>
            <a:endParaRPr lang="en-US" sz="3000" b="1" dirty="0"/>
          </a:p>
        </p:txBody>
      </p:sp>
    </p:spTree>
    <p:extLst>
      <p:ext uri="{BB962C8B-B14F-4D97-AF65-F5344CB8AC3E}">
        <p14:creationId xmlns:p14="http://schemas.microsoft.com/office/powerpoint/2010/main" val="1986653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83F6CE-2932-F398-47AD-C34F313BD94D}"/>
              </a:ext>
            </a:extLst>
          </p:cNvPr>
          <p:cNvSpPr txBox="1"/>
          <p:nvPr/>
        </p:nvSpPr>
        <p:spPr>
          <a:xfrm>
            <a:off x="6843252" y="1428444"/>
            <a:ext cx="3381067" cy="477054"/>
          </a:xfrm>
          <a:prstGeom prst="rect">
            <a:avLst/>
          </a:prstGeom>
          <a:noFill/>
        </p:spPr>
        <p:txBody>
          <a:bodyPr wrap="square" rtlCol="0">
            <a:spAutoFit/>
          </a:bodyPr>
          <a:lstStyle/>
          <a:p>
            <a:pPr algn="r" rtl="1"/>
            <a:r>
              <a:rPr lang="fa-IR" sz="2500" b="1" dirty="0"/>
              <a:t>کنترل داده های گم شده</a:t>
            </a:r>
            <a:endParaRPr lang="en-US" sz="2500" b="1" dirty="0"/>
          </a:p>
        </p:txBody>
      </p:sp>
      <p:pic>
        <p:nvPicPr>
          <p:cNvPr id="5" name="Picture 4">
            <a:extLst>
              <a:ext uri="{FF2B5EF4-FFF2-40B4-BE49-F238E27FC236}">
                <a16:creationId xmlns:a16="http://schemas.microsoft.com/office/drawing/2014/main" id="{00352F0B-D7D3-B56A-1F4E-93DFFDFB8C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0350" y="1982442"/>
            <a:ext cx="5016011" cy="4149047"/>
          </a:xfrm>
          <a:prstGeom prst="rect">
            <a:avLst/>
          </a:prstGeom>
        </p:spPr>
      </p:pic>
      <p:sp>
        <p:nvSpPr>
          <p:cNvPr id="6" name="TextBox 5">
            <a:extLst>
              <a:ext uri="{FF2B5EF4-FFF2-40B4-BE49-F238E27FC236}">
                <a16:creationId xmlns:a16="http://schemas.microsoft.com/office/drawing/2014/main" id="{A2A49628-4E7D-072F-C47E-E2B4AC3B0955}"/>
              </a:ext>
            </a:extLst>
          </p:cNvPr>
          <p:cNvSpPr txBox="1"/>
          <p:nvPr/>
        </p:nvSpPr>
        <p:spPr>
          <a:xfrm>
            <a:off x="3049228" y="6131489"/>
            <a:ext cx="5077133" cy="369332"/>
          </a:xfrm>
          <a:prstGeom prst="rect">
            <a:avLst/>
          </a:prstGeom>
          <a:noFill/>
        </p:spPr>
        <p:txBody>
          <a:bodyPr wrap="square" rtlCol="0">
            <a:spAutoFit/>
          </a:bodyPr>
          <a:lstStyle/>
          <a:p>
            <a:pPr algn="r" rtl="1"/>
            <a:r>
              <a:rPr lang="fa-IR" dirty="0"/>
              <a:t>بخشی از پیاده سازی این بخش را میتوانیم در تصویر مشاهده کنیم</a:t>
            </a:r>
            <a:endParaRPr lang="en-US" dirty="0"/>
          </a:p>
        </p:txBody>
      </p:sp>
      <p:sp>
        <p:nvSpPr>
          <p:cNvPr id="7" name="TextBox 6">
            <a:extLst>
              <a:ext uri="{FF2B5EF4-FFF2-40B4-BE49-F238E27FC236}">
                <a16:creationId xmlns:a16="http://schemas.microsoft.com/office/drawing/2014/main" id="{CE58AFBB-8D47-E2FC-7F1E-D39C4E399395}"/>
              </a:ext>
            </a:extLst>
          </p:cNvPr>
          <p:cNvSpPr txBox="1"/>
          <p:nvPr/>
        </p:nvSpPr>
        <p:spPr>
          <a:xfrm>
            <a:off x="3642852" y="545380"/>
            <a:ext cx="6581467" cy="553998"/>
          </a:xfrm>
          <a:prstGeom prst="rect">
            <a:avLst/>
          </a:prstGeom>
          <a:noFill/>
        </p:spPr>
        <p:txBody>
          <a:bodyPr wrap="square">
            <a:spAutoFit/>
          </a:bodyPr>
          <a:lstStyle/>
          <a:p>
            <a:pPr algn="r" rtl="1"/>
            <a:r>
              <a:rPr lang="fa-IR" sz="3000" b="1" dirty="0"/>
              <a:t>2. جمع آوری، پاکسازی و پیش پردازش دیتاست</a:t>
            </a:r>
            <a:endParaRPr lang="en-US" sz="3000" b="1" dirty="0"/>
          </a:p>
        </p:txBody>
      </p:sp>
    </p:spTree>
    <p:extLst>
      <p:ext uri="{BB962C8B-B14F-4D97-AF65-F5344CB8AC3E}">
        <p14:creationId xmlns:p14="http://schemas.microsoft.com/office/powerpoint/2010/main" val="2409049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EBBBE1-8B80-FF2A-DF32-9471EB96EB01}"/>
              </a:ext>
            </a:extLst>
          </p:cNvPr>
          <p:cNvSpPr txBox="1"/>
          <p:nvPr/>
        </p:nvSpPr>
        <p:spPr>
          <a:xfrm>
            <a:off x="4125862" y="1428444"/>
            <a:ext cx="6098458" cy="477054"/>
          </a:xfrm>
          <a:prstGeom prst="rect">
            <a:avLst/>
          </a:prstGeom>
          <a:noFill/>
        </p:spPr>
        <p:txBody>
          <a:bodyPr wrap="square" rtlCol="0">
            <a:spAutoFit/>
          </a:bodyPr>
          <a:lstStyle/>
          <a:p>
            <a:pPr algn="r" rtl="1"/>
            <a:r>
              <a:rPr lang="fa-IR" sz="2500" b="1" dirty="0"/>
              <a:t>حذف مقادیر تکراری و استاندارد سازی فرمت</a:t>
            </a:r>
            <a:endParaRPr lang="en-US" sz="2500" b="1" dirty="0"/>
          </a:p>
        </p:txBody>
      </p:sp>
      <p:pic>
        <p:nvPicPr>
          <p:cNvPr id="5" name="Picture 4">
            <a:extLst>
              <a:ext uri="{FF2B5EF4-FFF2-40B4-BE49-F238E27FC236}">
                <a16:creationId xmlns:a16="http://schemas.microsoft.com/office/drawing/2014/main" id="{F220A0A8-9A89-D5D5-58E4-381711926D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64" y="1428444"/>
            <a:ext cx="4001743" cy="5047841"/>
          </a:xfrm>
          <a:prstGeom prst="rect">
            <a:avLst/>
          </a:prstGeom>
        </p:spPr>
      </p:pic>
      <p:sp>
        <p:nvSpPr>
          <p:cNvPr id="7" name="TextBox 6">
            <a:extLst>
              <a:ext uri="{FF2B5EF4-FFF2-40B4-BE49-F238E27FC236}">
                <a16:creationId xmlns:a16="http://schemas.microsoft.com/office/drawing/2014/main" id="{8631E623-4C9B-DB7A-1C9D-155011DCFC61}"/>
              </a:ext>
            </a:extLst>
          </p:cNvPr>
          <p:cNvSpPr txBox="1"/>
          <p:nvPr/>
        </p:nvSpPr>
        <p:spPr>
          <a:xfrm>
            <a:off x="6832190" y="3267872"/>
            <a:ext cx="3392129" cy="923330"/>
          </a:xfrm>
          <a:prstGeom prst="rect">
            <a:avLst/>
          </a:prstGeom>
          <a:noFill/>
        </p:spPr>
        <p:txBody>
          <a:bodyPr wrap="square" rtlCol="0">
            <a:spAutoFit/>
          </a:bodyPr>
          <a:lstStyle/>
          <a:p>
            <a:pPr algn="r" rtl="1"/>
            <a:r>
              <a:rPr lang="fa-IR" dirty="0"/>
              <a:t>در انتها دیتاست پاک شده را ذخیره میکنیم. توجه شود که فرمت سازی تاریخ با استفاده از کد پایتون در هنگام نیاز انجام خواهد شد.</a:t>
            </a:r>
            <a:endParaRPr lang="en-US" dirty="0"/>
          </a:p>
        </p:txBody>
      </p:sp>
      <p:sp>
        <p:nvSpPr>
          <p:cNvPr id="8" name="TextBox 7">
            <a:extLst>
              <a:ext uri="{FF2B5EF4-FFF2-40B4-BE49-F238E27FC236}">
                <a16:creationId xmlns:a16="http://schemas.microsoft.com/office/drawing/2014/main" id="{96D37ADF-7394-874C-3E65-BE42784FA3AD}"/>
              </a:ext>
            </a:extLst>
          </p:cNvPr>
          <p:cNvSpPr txBox="1"/>
          <p:nvPr/>
        </p:nvSpPr>
        <p:spPr>
          <a:xfrm>
            <a:off x="3642852" y="545380"/>
            <a:ext cx="6581467" cy="553998"/>
          </a:xfrm>
          <a:prstGeom prst="rect">
            <a:avLst/>
          </a:prstGeom>
          <a:noFill/>
        </p:spPr>
        <p:txBody>
          <a:bodyPr wrap="square">
            <a:spAutoFit/>
          </a:bodyPr>
          <a:lstStyle/>
          <a:p>
            <a:pPr algn="r" rtl="1"/>
            <a:r>
              <a:rPr lang="fa-IR" sz="3000" b="1" dirty="0"/>
              <a:t>2. جمع آوری، پاکسازی و پیش پردازش دیتاست</a:t>
            </a:r>
            <a:endParaRPr lang="en-US" sz="3000" b="1" dirty="0"/>
          </a:p>
        </p:txBody>
      </p:sp>
    </p:spTree>
    <p:extLst>
      <p:ext uri="{BB962C8B-B14F-4D97-AF65-F5344CB8AC3E}">
        <p14:creationId xmlns:p14="http://schemas.microsoft.com/office/powerpoint/2010/main" val="314126597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160</TotalTime>
  <Words>1371</Words>
  <Application>Microsoft Office PowerPoint</Application>
  <PresentationFormat>Widescreen</PresentationFormat>
  <Paragraphs>138</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Trebuchet MS</vt:lpstr>
      <vt:lpstr>Wingdings</vt:lpstr>
      <vt:lpstr>Berlin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Alireza Hadipoor</dc:creator>
  <cp:lastModifiedBy>Alireza Hadipoor</cp:lastModifiedBy>
  <cp:revision>41</cp:revision>
  <dcterms:created xsi:type="dcterms:W3CDTF">2025-02-14T13:35:30Z</dcterms:created>
  <dcterms:modified xsi:type="dcterms:W3CDTF">2025-02-15T10:54:53Z</dcterms:modified>
</cp:coreProperties>
</file>