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5" d="100"/>
          <a:sy n="65"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3T07:46:30.966"/>
    </inkml:context>
    <inkml:brush xml:id="br0">
      <inkml:brushProperty name="width" value="0.035" units="cm"/>
      <inkml:brushProperty name="height" value="0.035" units="cm"/>
      <inkml:brushProperty name="color" value="#E71224"/>
    </inkml:brush>
  </inkml:definitions>
  <inkml:trace contextRef="#ctx0" brushRef="#br0">1236 329 24575,'6'8'0,"0"0"0,-1 1 0,1 0 0,-2 0 0,1 0 0,5 16 0,8 17 0,-6-20 0,-2 1 0,-1 1 0,0 0 0,-2 0 0,-1 0 0,-1 1 0,-1 0 0,-1 0 0,-1 0 0,-1 0 0,-5 43 0,3-63 0,0 1 0,0-1 0,-1 0 0,0 1 0,0-1 0,0 0 0,0 0 0,-1 0 0,0 0 0,0-1 0,-1 1 0,1-1 0,-1 0 0,0 0 0,0 0 0,0 0 0,0-1 0,-1 0 0,0 0 0,1 0 0,-1 0 0,-6 1 0,-13 7 0,-1-2 0,-1-1 0,-39 7 0,-2 2 0,46-9 0,1 1 0,0 1 0,-19 12 0,17-9 0,1-1 0,-25 8 0,-12-1 0,-1-3 0,-1-3 0,0-2 0,-1-3 0,1-3 0,-94-3 0,134-3 0,1 0 0,0 0 0,0-2 0,0 0 0,0-2 0,-20-6 0,31 8 0,0-1 0,0 0 0,1 0 0,-1 0 0,1-1 0,0 0 0,0-1 0,1 1 0,0-1 0,0 0 0,0-1 0,1 0 0,-1 0 0,2 0 0,-1 0 0,-3-9 0,-7-21 0,3-1 0,1 1 0,-7-44 0,-2-6 0,10 40 0,2 0 0,1-1 0,3 1 0,2-1 0,8-90 0,-4 126 0,0 0 0,0 0 0,1 1 0,0-1 0,1 1 0,1 0 0,0 0 0,0 0 0,1 1 0,0-1 0,1 1 0,0 1 0,1 0 0,0 0 0,0 0 0,1 1 0,13-10 0,-5 7 0,0 0 0,1 1 0,0 0 0,1 2 0,0 0 0,0 1 0,0 1 0,1 1 0,30-4 0,48-6 0,-26 2 0,130-4 0,-138 16 0,117 5 0,-168-2 0,0 1 0,0 0 0,0 1 0,-1 0 0,0 1 0,0 1 0,0 0 0,0 0 0,-1 1 0,0 1 0,12 10 0,-10-7 0,0 1 0,-1 0 0,0 1 0,-1 0 0,0 0 0,-2 2 0,1-1 0,8 20 0,39 123-1365,-41-121-5461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023D-C4C3-0B62-B977-CE2EDACB9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3FE69-DBB6-2FBD-5FE1-64E2C23E2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DC454E-6A32-0E35-07CA-2D03FFA058CA}"/>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496E8E5D-4BA4-7CB5-E115-BDA4534D8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A448C-8CB0-6892-A133-B1B3D12FC34F}"/>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32845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C65A-875C-334A-A03F-D47D579B6C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AF5B46-FABE-8EA8-52E2-942FA54A96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412A1-3E59-238A-75A6-7E95B0F97BF7}"/>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D5EE01DA-E5A8-3BF4-C516-55F470783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58062-90A0-11B3-915E-4D854D79A75A}"/>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390194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A2A22-088E-5CE9-6D3B-12B45BAC3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5B1649-0523-C7D7-3BAF-2815D5746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59998-014C-0AE5-9D1B-4F2709F7F456}"/>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91CB93E5-A82D-B168-8EB9-B3E93EA61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FFF11-15B1-E065-92AE-2EB550C42DC1}"/>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259227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5634-A27C-8D6B-C713-F0DE6C4A2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98B61-2304-56D6-4651-303481463A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DAF01-61E1-54D1-37D5-7204012C2955}"/>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E3E5EDA2-BF67-1372-C0DF-1850D498F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C7F84-29D9-17D0-CDFC-7264A17E3F16}"/>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139989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95A3-4417-A56A-212A-774B2A7EC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118B8-583E-A0E4-AC18-3B8128541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07D68-B9FE-F43C-D7D5-F7A80A8AFF0A}"/>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DD832981-2B57-E62C-A3A3-2B2E93ECE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3CFA6-BF98-178F-7776-50BE89731C1A}"/>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305481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E4A3-D82C-1F9A-ED88-0003B33D7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DBBD5-ACBE-0CBA-B62B-5FB3AB977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A7BBCA-C42F-DEB9-0BC3-3C299EEF3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1352B3-B771-40A7-3E78-CCCB4C345CAA}"/>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6" name="Footer Placeholder 5">
            <a:extLst>
              <a:ext uri="{FF2B5EF4-FFF2-40B4-BE49-F238E27FC236}">
                <a16:creationId xmlns:a16="http://schemas.microsoft.com/office/drawing/2014/main" id="{A0B8C817-6A86-AC02-227B-4AA2C40A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44C72-7755-0075-5C0B-57F66160272F}"/>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12369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B2E1-AECE-A32E-3BC5-B164DA21C8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68942-CECA-3F12-AAC5-D5D0A2EE9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1FAA6-D0D8-3F6C-7478-16F068124A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0E4C15-AF01-A8C1-7200-D3AD16EFA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9187EC-0A37-EC17-E6C0-9B9B0E22C0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7217A-DA67-6AA3-D2A8-D20E1FAF6CE0}"/>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8" name="Footer Placeholder 7">
            <a:extLst>
              <a:ext uri="{FF2B5EF4-FFF2-40B4-BE49-F238E27FC236}">
                <a16:creationId xmlns:a16="http://schemas.microsoft.com/office/drawing/2014/main" id="{338D8EBA-13A1-579D-52A2-56B75666A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2571EB-76E7-7BE3-FCB4-9AF9A664CD71}"/>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2696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43B-9444-9BCB-7FC6-239A85EBBB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176785-425C-306A-E15A-0D6E5A741387}"/>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4" name="Footer Placeholder 3">
            <a:extLst>
              <a:ext uri="{FF2B5EF4-FFF2-40B4-BE49-F238E27FC236}">
                <a16:creationId xmlns:a16="http://schemas.microsoft.com/office/drawing/2014/main" id="{4D3A1C22-A491-D5FE-455F-56D129AF2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0C6AA3-773D-3D0B-7B4B-8EF4FF3E2194}"/>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165018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880B0-5989-0E33-A4DD-553DA21E0DA4}"/>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3" name="Footer Placeholder 2">
            <a:extLst>
              <a:ext uri="{FF2B5EF4-FFF2-40B4-BE49-F238E27FC236}">
                <a16:creationId xmlns:a16="http://schemas.microsoft.com/office/drawing/2014/main" id="{A882D95F-F304-B754-DDAD-3BCABA5DD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573A6-E738-02A0-B427-B5F7D1BD1D6B}"/>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397813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DF47-346D-A1FA-3981-5686DD6F0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E222E-80C4-C6C9-6467-C591864DE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E6FF6-B861-0855-EB99-BC41EAE9A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E0B84-634E-249B-B6EA-6D8E552884C7}"/>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6" name="Footer Placeholder 5">
            <a:extLst>
              <a:ext uri="{FF2B5EF4-FFF2-40B4-BE49-F238E27FC236}">
                <a16:creationId xmlns:a16="http://schemas.microsoft.com/office/drawing/2014/main" id="{E0C38067-E42F-3CF1-D251-F29E67FF8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07C2C-8D72-63DF-F8DC-073F0ACAD602}"/>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367715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EFB-0E2B-5285-5264-41C27D64C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6FD55-539E-8B49-A011-FE8AE413E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9F6AE-B717-739E-F464-2BD19E814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024CC-DEFF-EB12-DD17-CED0F5135F62}"/>
              </a:ext>
            </a:extLst>
          </p:cNvPr>
          <p:cNvSpPr>
            <a:spLocks noGrp="1"/>
          </p:cNvSpPr>
          <p:nvPr>
            <p:ph type="dt" sz="half" idx="10"/>
          </p:nvPr>
        </p:nvSpPr>
        <p:spPr/>
        <p:txBody>
          <a:bodyPr/>
          <a:lstStyle/>
          <a:p>
            <a:fld id="{FD0C1868-AF39-4AF0-A123-1F25646DA6D3}" type="datetimeFigureOut">
              <a:rPr lang="en-US" smtClean="0"/>
              <a:t>7/23/2024</a:t>
            </a:fld>
            <a:endParaRPr lang="en-US"/>
          </a:p>
        </p:txBody>
      </p:sp>
      <p:sp>
        <p:nvSpPr>
          <p:cNvPr id="6" name="Footer Placeholder 5">
            <a:extLst>
              <a:ext uri="{FF2B5EF4-FFF2-40B4-BE49-F238E27FC236}">
                <a16:creationId xmlns:a16="http://schemas.microsoft.com/office/drawing/2014/main" id="{5C828A39-F525-A3B7-12A4-9AE7D1DC7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C2534-1143-496D-EE86-E0D9D8CC2689}"/>
              </a:ext>
            </a:extLst>
          </p:cNvPr>
          <p:cNvSpPr>
            <a:spLocks noGrp="1"/>
          </p:cNvSpPr>
          <p:nvPr>
            <p:ph type="sldNum" sz="quarter" idx="12"/>
          </p:nvPr>
        </p:nvSpPr>
        <p:spPr/>
        <p:txBody>
          <a:bodyPr/>
          <a:lstStyle/>
          <a:p>
            <a:fld id="{2F5A5BEC-CD7D-450B-911A-701320E5758A}" type="slidenum">
              <a:rPr lang="en-US" smtClean="0"/>
              <a:t>‹#›</a:t>
            </a:fld>
            <a:endParaRPr lang="en-US"/>
          </a:p>
        </p:txBody>
      </p:sp>
    </p:spTree>
    <p:extLst>
      <p:ext uri="{BB962C8B-B14F-4D97-AF65-F5344CB8AC3E}">
        <p14:creationId xmlns:p14="http://schemas.microsoft.com/office/powerpoint/2010/main" val="166552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05C57-929F-ABAC-1561-51E18FE13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C4D36-64C5-60C3-E1DE-B1A34E5A7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4840A-88FB-2A3D-8D6B-1203136A1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1868-AF39-4AF0-A123-1F25646DA6D3}" type="datetimeFigureOut">
              <a:rPr lang="en-US" smtClean="0"/>
              <a:t>7/23/2024</a:t>
            </a:fld>
            <a:endParaRPr lang="en-US"/>
          </a:p>
        </p:txBody>
      </p:sp>
      <p:sp>
        <p:nvSpPr>
          <p:cNvPr id="5" name="Footer Placeholder 4">
            <a:extLst>
              <a:ext uri="{FF2B5EF4-FFF2-40B4-BE49-F238E27FC236}">
                <a16:creationId xmlns:a16="http://schemas.microsoft.com/office/drawing/2014/main" id="{E916014A-8C96-B19C-59F2-89A767E5E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8E32EA-C6ED-B5B1-26F4-7EDD99E92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A5BEC-CD7D-450B-911A-701320E5758A}" type="slidenum">
              <a:rPr lang="en-US" smtClean="0"/>
              <a:t>‹#›</a:t>
            </a:fld>
            <a:endParaRPr lang="en-US"/>
          </a:p>
        </p:txBody>
      </p:sp>
    </p:spTree>
    <p:extLst>
      <p:ext uri="{BB962C8B-B14F-4D97-AF65-F5344CB8AC3E}">
        <p14:creationId xmlns:p14="http://schemas.microsoft.com/office/powerpoint/2010/main" val="274788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learn/introtoux-principles-and-processes" TargetMode="External"/><Relationship Id="rId2" Type="http://schemas.openxmlformats.org/officeDocument/2006/relationships/hyperlink" Target="mailto:alirzahadipu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boursieplus.i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27CBA-718B-5570-9606-6FBFE9C0E304}"/>
              </a:ext>
            </a:extLst>
          </p:cNvPr>
          <p:cNvSpPr txBox="1"/>
          <p:nvPr/>
        </p:nvSpPr>
        <p:spPr>
          <a:xfrm>
            <a:off x="2608006" y="162232"/>
            <a:ext cx="6975987" cy="938719"/>
          </a:xfrm>
          <a:prstGeom prst="rect">
            <a:avLst/>
          </a:prstGeom>
          <a:noFill/>
        </p:spPr>
        <p:txBody>
          <a:bodyPr wrap="square" rtlCol="0">
            <a:spAutoFit/>
          </a:bodyPr>
          <a:lstStyle/>
          <a:p>
            <a:pPr algn="ctr"/>
            <a:r>
              <a:rPr lang="en-US" sz="5500" b="1" dirty="0">
                <a:latin typeface="Monotype Corsiva" panose="03010101010201010101" pitchFamily="66" charset="0"/>
              </a:rPr>
              <a:t>In The Name Of God</a:t>
            </a:r>
          </a:p>
        </p:txBody>
      </p:sp>
      <p:sp>
        <p:nvSpPr>
          <p:cNvPr id="5" name="TextBox 4">
            <a:extLst>
              <a:ext uri="{FF2B5EF4-FFF2-40B4-BE49-F238E27FC236}">
                <a16:creationId xmlns:a16="http://schemas.microsoft.com/office/drawing/2014/main" id="{FDE00868-EC4E-F4A6-7FB8-8D7FD6568288}"/>
              </a:ext>
            </a:extLst>
          </p:cNvPr>
          <p:cNvSpPr txBox="1"/>
          <p:nvPr/>
        </p:nvSpPr>
        <p:spPr>
          <a:xfrm>
            <a:off x="2209798" y="2292130"/>
            <a:ext cx="8689259" cy="3908762"/>
          </a:xfrm>
          <a:prstGeom prst="rect">
            <a:avLst/>
          </a:prstGeom>
          <a:noFill/>
        </p:spPr>
        <p:txBody>
          <a:bodyPr wrap="square" rtlCol="0">
            <a:spAutoFit/>
          </a:bodyPr>
          <a:lstStyle/>
          <a:p>
            <a:r>
              <a:rPr lang="en-US" sz="2500" b="1" dirty="0"/>
              <a:t>Title</a:t>
            </a:r>
            <a:r>
              <a:rPr lang="en-US" dirty="0"/>
              <a:t>: The </a:t>
            </a:r>
            <a:r>
              <a:rPr lang="en-US" dirty="0" err="1"/>
              <a:t>Neilsen’s</a:t>
            </a:r>
            <a:r>
              <a:rPr lang="en-US" dirty="0"/>
              <a:t> 10 Heuristics Project</a:t>
            </a:r>
          </a:p>
          <a:p>
            <a:endParaRPr lang="en-US" dirty="0"/>
          </a:p>
          <a:p>
            <a:r>
              <a:rPr lang="en-US" sz="2500" b="1" dirty="0"/>
              <a:t>Description</a:t>
            </a:r>
            <a:r>
              <a:rPr lang="en-US" dirty="0"/>
              <a:t>: In this project, I will check Nelsen’s 10 Heuristics in A) a Mobile Application, B) a Website Page, and C) a Physical Object.</a:t>
            </a:r>
          </a:p>
          <a:p>
            <a:endParaRPr lang="en-US" dirty="0"/>
          </a:p>
          <a:p>
            <a:r>
              <a:rPr lang="en-US" sz="2500" b="1" dirty="0"/>
              <a:t>Author</a:t>
            </a:r>
            <a:r>
              <a:rPr lang="en-US" dirty="0"/>
              <a:t>: Alireza Hadipoor</a:t>
            </a:r>
          </a:p>
          <a:p>
            <a:endParaRPr lang="en-US" dirty="0"/>
          </a:p>
          <a:p>
            <a:r>
              <a:rPr lang="en-US" sz="2500" b="1" dirty="0"/>
              <a:t>Date</a:t>
            </a:r>
            <a:r>
              <a:rPr lang="en-US" dirty="0"/>
              <a:t>: 2024/07/23</a:t>
            </a:r>
          </a:p>
          <a:p>
            <a:endParaRPr lang="en-US" dirty="0"/>
          </a:p>
          <a:p>
            <a:r>
              <a:rPr lang="en-US" sz="2500" b="1" dirty="0"/>
              <a:t>Email</a:t>
            </a:r>
            <a:r>
              <a:rPr lang="en-US" dirty="0"/>
              <a:t>: </a:t>
            </a:r>
            <a:r>
              <a:rPr lang="en-US" dirty="0">
                <a:hlinkClick r:id="rId2"/>
              </a:rPr>
              <a:t>alirzahadipur@gmail.com</a:t>
            </a:r>
            <a:endParaRPr lang="en-US" dirty="0"/>
          </a:p>
          <a:p>
            <a:endParaRPr lang="en-US" dirty="0"/>
          </a:p>
          <a:p>
            <a:r>
              <a:rPr lang="en-US" sz="1500" dirty="0"/>
              <a:t>*Inspired by the “</a:t>
            </a:r>
            <a:r>
              <a:rPr lang="pl-PL" sz="1500" dirty="0">
                <a:hlinkClick r:id="rId3"/>
              </a:rPr>
              <a:t>Introduction to User Experience Principles and Processes</a:t>
            </a:r>
            <a:r>
              <a:rPr lang="en-US" sz="1500" dirty="0"/>
              <a:t>” from the University of Michigan.</a:t>
            </a:r>
          </a:p>
        </p:txBody>
      </p:sp>
    </p:spTree>
    <p:extLst>
      <p:ext uri="{BB962C8B-B14F-4D97-AF65-F5344CB8AC3E}">
        <p14:creationId xmlns:p14="http://schemas.microsoft.com/office/powerpoint/2010/main" val="141767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0B191-ABEC-EB9A-4C58-87E25763E922}"/>
              </a:ext>
            </a:extLst>
          </p:cNvPr>
          <p:cNvSpPr txBox="1"/>
          <p:nvPr/>
        </p:nvSpPr>
        <p:spPr>
          <a:xfrm>
            <a:off x="398206" y="2292148"/>
            <a:ext cx="11130118" cy="1908215"/>
          </a:xfrm>
          <a:prstGeom prst="rect">
            <a:avLst/>
          </a:prstGeom>
          <a:noFill/>
        </p:spPr>
        <p:txBody>
          <a:bodyPr wrap="square" rtlCol="0">
            <a:spAutoFit/>
          </a:bodyPr>
          <a:lstStyle/>
          <a:p>
            <a:r>
              <a:rPr lang="en-US" sz="2000" b="1" dirty="0"/>
              <a:t>Finding 1</a:t>
            </a:r>
            <a:r>
              <a:rPr lang="en-US" dirty="0"/>
              <a:t>: Ambiguous Functionality</a:t>
            </a:r>
          </a:p>
          <a:p>
            <a:r>
              <a:rPr lang="en-US" sz="2000" b="1" dirty="0"/>
              <a:t>Severity</a:t>
            </a:r>
            <a:r>
              <a:rPr lang="en-US" dirty="0"/>
              <a:t>: 4 (Catastrophe Problem)</a:t>
            </a:r>
          </a:p>
          <a:p>
            <a:r>
              <a:rPr lang="en-US" sz="2000" b="1" dirty="0"/>
              <a:t>Heuristic Violated</a:t>
            </a:r>
            <a:r>
              <a:rPr lang="en-US" dirty="0"/>
              <a:t>: Match Between System And Real World(The Second Heuristic).</a:t>
            </a:r>
          </a:p>
          <a:p>
            <a:r>
              <a:rPr lang="en-US" sz="2000" b="1" dirty="0"/>
              <a:t>Description</a:t>
            </a:r>
            <a:r>
              <a:rPr lang="en-US" dirty="0"/>
              <a:t>: The functionality of buttons isn’t obvious for infrequent users. Designers used icons that aren’t obvious 	        that much. So users can be misled easily.</a:t>
            </a:r>
          </a:p>
          <a:p>
            <a:r>
              <a:rPr lang="en-US" sz="2000" b="1" dirty="0"/>
              <a:t>Recommendation</a:t>
            </a:r>
            <a:r>
              <a:rPr lang="en-US" dirty="0"/>
              <a:t>: Use icons and buttons to navigate the users when they working with the dishwasher.</a:t>
            </a:r>
          </a:p>
        </p:txBody>
      </p:sp>
      <p:pic>
        <p:nvPicPr>
          <p:cNvPr id="4" name="Picture 3">
            <a:extLst>
              <a:ext uri="{FF2B5EF4-FFF2-40B4-BE49-F238E27FC236}">
                <a16:creationId xmlns:a16="http://schemas.microsoft.com/office/drawing/2014/main" id="{46B266A2-6562-B47F-87EA-CF47F44B4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962" y="643711"/>
            <a:ext cx="6096000" cy="1200150"/>
          </a:xfrm>
          <a:prstGeom prst="rect">
            <a:avLst/>
          </a:prstGeom>
        </p:spPr>
      </p:pic>
      <p:sp>
        <p:nvSpPr>
          <p:cNvPr id="5" name="TextBox 4">
            <a:extLst>
              <a:ext uri="{FF2B5EF4-FFF2-40B4-BE49-F238E27FC236}">
                <a16:creationId xmlns:a16="http://schemas.microsoft.com/office/drawing/2014/main" id="{7527A76F-94CF-D60B-E188-8A74145E5C4B}"/>
              </a:ext>
            </a:extLst>
          </p:cNvPr>
          <p:cNvSpPr txBox="1"/>
          <p:nvPr/>
        </p:nvSpPr>
        <p:spPr>
          <a:xfrm>
            <a:off x="398206" y="4435581"/>
            <a:ext cx="11130118" cy="1908215"/>
          </a:xfrm>
          <a:prstGeom prst="rect">
            <a:avLst/>
          </a:prstGeom>
          <a:noFill/>
        </p:spPr>
        <p:txBody>
          <a:bodyPr wrap="square" rtlCol="0">
            <a:spAutoFit/>
          </a:bodyPr>
          <a:lstStyle/>
          <a:p>
            <a:r>
              <a:rPr lang="en-US" sz="2000" b="1" dirty="0"/>
              <a:t>Finding 2</a:t>
            </a:r>
            <a:r>
              <a:rPr lang="en-US" dirty="0"/>
              <a:t>: The system doesn’t Support Redo And Undo functionality</a:t>
            </a:r>
          </a:p>
          <a:p>
            <a:r>
              <a:rPr lang="en-US" sz="2000" b="1" dirty="0"/>
              <a:t>Severity</a:t>
            </a:r>
            <a:r>
              <a:rPr lang="en-US" dirty="0"/>
              <a:t>: 3 (Major Problem)</a:t>
            </a:r>
          </a:p>
          <a:p>
            <a:r>
              <a:rPr lang="en-US" sz="2000" b="1" dirty="0"/>
              <a:t>Heuristic Violated</a:t>
            </a:r>
            <a:r>
              <a:rPr lang="en-US" dirty="0"/>
              <a:t>: User Control And Freedom(The Third Heuristic).</a:t>
            </a:r>
          </a:p>
          <a:p>
            <a:r>
              <a:rPr lang="en-US" sz="2000" b="1" dirty="0"/>
              <a:t>Description</a:t>
            </a:r>
            <a:r>
              <a:rPr lang="en-US" dirty="0"/>
              <a:t>: Users aren’t able to redo or undo their work. They can’t change their selected action.</a:t>
            </a:r>
          </a:p>
          <a:p>
            <a:r>
              <a:rPr lang="en-US" sz="2000" b="1" dirty="0"/>
              <a:t>Recommendation</a:t>
            </a:r>
            <a:r>
              <a:rPr lang="en-US" dirty="0"/>
              <a:t>: By implementing features like stop, redo, undo, change the action, etc. can have a better user 	  	   experience.</a:t>
            </a:r>
          </a:p>
        </p:txBody>
      </p:sp>
    </p:spTree>
    <p:extLst>
      <p:ext uri="{BB962C8B-B14F-4D97-AF65-F5344CB8AC3E}">
        <p14:creationId xmlns:p14="http://schemas.microsoft.com/office/powerpoint/2010/main" val="37595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7D7B4-F93F-1E83-3E6A-E4C089460766}"/>
              </a:ext>
            </a:extLst>
          </p:cNvPr>
          <p:cNvSpPr txBox="1"/>
          <p:nvPr/>
        </p:nvSpPr>
        <p:spPr>
          <a:xfrm>
            <a:off x="530941" y="350278"/>
            <a:ext cx="11130118" cy="2185214"/>
          </a:xfrm>
          <a:prstGeom prst="rect">
            <a:avLst/>
          </a:prstGeom>
          <a:noFill/>
        </p:spPr>
        <p:txBody>
          <a:bodyPr wrap="square" rtlCol="0">
            <a:spAutoFit/>
          </a:bodyPr>
          <a:lstStyle/>
          <a:p>
            <a:r>
              <a:rPr lang="en-US" sz="2000" b="1" dirty="0"/>
              <a:t>Finding 3</a:t>
            </a:r>
            <a:r>
              <a:rPr lang="en-US" dirty="0"/>
              <a:t>: The state of the machine is not visible.</a:t>
            </a:r>
          </a:p>
          <a:p>
            <a:r>
              <a:rPr lang="en-US" sz="2000" b="1" dirty="0"/>
              <a:t>Severity</a:t>
            </a:r>
            <a:r>
              <a:rPr lang="en-US" dirty="0"/>
              <a:t>: 3 (Major Problem)</a:t>
            </a:r>
          </a:p>
          <a:p>
            <a:r>
              <a:rPr lang="en-US" sz="2000" b="1" dirty="0"/>
              <a:t>Heuristic Violated</a:t>
            </a:r>
            <a:r>
              <a:rPr lang="en-US" dirty="0"/>
              <a:t>: Recognition Over Recall(The Sixth Heuristic).</a:t>
            </a:r>
          </a:p>
          <a:p>
            <a:r>
              <a:rPr lang="en-US" sz="2000" b="1" dirty="0"/>
              <a:t>Description</a:t>
            </a:r>
            <a:r>
              <a:rPr lang="en-US" dirty="0"/>
              <a:t>: Users aren’t able to see what the machine is doing and whether it receives users’ input or not. 	       Moreover, it’s not obvious how much time remains to finish the operation, until users open the door of 	       the machine. In this way, the machine would be stopped.</a:t>
            </a:r>
          </a:p>
          <a:p>
            <a:r>
              <a:rPr lang="en-US" sz="2000" b="1" dirty="0"/>
              <a:t>Recommendation</a:t>
            </a:r>
            <a:r>
              <a:rPr lang="en-US" dirty="0"/>
              <a:t>: Implementing the user interface outside of the machine(like on the door) not in the door.</a:t>
            </a:r>
          </a:p>
        </p:txBody>
      </p:sp>
      <p:sp>
        <p:nvSpPr>
          <p:cNvPr id="3" name="TextBox 2">
            <a:extLst>
              <a:ext uri="{FF2B5EF4-FFF2-40B4-BE49-F238E27FC236}">
                <a16:creationId xmlns:a16="http://schemas.microsoft.com/office/drawing/2014/main" id="{3CB3F1A0-075F-CE6B-F5AF-D5105016DFEB}"/>
              </a:ext>
            </a:extLst>
          </p:cNvPr>
          <p:cNvSpPr txBox="1"/>
          <p:nvPr/>
        </p:nvSpPr>
        <p:spPr>
          <a:xfrm>
            <a:off x="530941" y="2877169"/>
            <a:ext cx="11130118" cy="2185214"/>
          </a:xfrm>
          <a:prstGeom prst="rect">
            <a:avLst/>
          </a:prstGeom>
          <a:noFill/>
        </p:spPr>
        <p:txBody>
          <a:bodyPr wrap="square" rtlCol="0">
            <a:spAutoFit/>
          </a:bodyPr>
          <a:lstStyle/>
          <a:p>
            <a:r>
              <a:rPr lang="en-US" sz="2000" b="1" dirty="0"/>
              <a:t>Finding 4</a:t>
            </a:r>
            <a:r>
              <a:rPr lang="en-US" dirty="0"/>
              <a:t>: The user interface is not user-friendly.</a:t>
            </a:r>
          </a:p>
          <a:p>
            <a:r>
              <a:rPr lang="en-US" sz="2000" b="1" dirty="0"/>
              <a:t>Severity</a:t>
            </a:r>
            <a:r>
              <a:rPr lang="en-US" dirty="0"/>
              <a:t>: 2 (Minor Problem)</a:t>
            </a:r>
          </a:p>
          <a:p>
            <a:r>
              <a:rPr lang="en-US" sz="2000" b="1" dirty="0"/>
              <a:t>Heuristic Violated</a:t>
            </a:r>
            <a:r>
              <a:rPr lang="en-US" dirty="0"/>
              <a:t>: Aesthetic And Minimalist Design(The Eighth Heuristic).</a:t>
            </a:r>
          </a:p>
          <a:p>
            <a:r>
              <a:rPr lang="en-US" sz="2000" b="1" dirty="0"/>
              <a:t>Description</a:t>
            </a:r>
            <a:r>
              <a:rPr lang="en-US" dirty="0"/>
              <a:t>: The interface is not user-friendly it is located in the door(when users open the door can see the 	        interface) and it isn’t pretty obvious what the buttons do.</a:t>
            </a:r>
          </a:p>
          <a:p>
            <a:r>
              <a:rPr lang="en-US" sz="2000" b="1" dirty="0"/>
              <a:t>Recommendation</a:t>
            </a:r>
            <a:r>
              <a:rPr lang="en-US" dirty="0"/>
              <a:t>: Implementing the user interface outside of the machine(like on the door) not in the door. And 		   make it more user-friendly.</a:t>
            </a:r>
          </a:p>
        </p:txBody>
      </p:sp>
    </p:spTree>
    <p:extLst>
      <p:ext uri="{BB962C8B-B14F-4D97-AF65-F5344CB8AC3E}">
        <p14:creationId xmlns:p14="http://schemas.microsoft.com/office/powerpoint/2010/main" val="106641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3BB5AA-551A-F374-A6FB-F3B3F7062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467" y="1902543"/>
            <a:ext cx="3675089" cy="2750574"/>
          </a:xfrm>
          <a:prstGeom prst="rect">
            <a:avLst/>
          </a:prstGeom>
        </p:spPr>
      </p:pic>
      <p:pic>
        <p:nvPicPr>
          <p:cNvPr id="5" name="Picture 4">
            <a:extLst>
              <a:ext uri="{FF2B5EF4-FFF2-40B4-BE49-F238E27FC236}">
                <a16:creationId xmlns:a16="http://schemas.microsoft.com/office/drawing/2014/main" id="{9C6435FA-09EF-C270-FB8D-D0D0DD93B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43" y="1902542"/>
            <a:ext cx="3675089" cy="2750574"/>
          </a:xfrm>
          <a:prstGeom prst="rect">
            <a:avLst/>
          </a:prstGeom>
        </p:spPr>
      </p:pic>
      <p:pic>
        <p:nvPicPr>
          <p:cNvPr id="7" name="Picture 6">
            <a:extLst>
              <a:ext uri="{FF2B5EF4-FFF2-40B4-BE49-F238E27FC236}">
                <a16:creationId xmlns:a16="http://schemas.microsoft.com/office/drawing/2014/main" id="{9A62FAD3-1052-4D0D-59F6-493929B4BB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455" y="1902542"/>
            <a:ext cx="3675089" cy="2750575"/>
          </a:xfrm>
          <a:prstGeom prst="rect">
            <a:avLst/>
          </a:prstGeom>
        </p:spPr>
      </p:pic>
    </p:spTree>
    <p:extLst>
      <p:ext uri="{BB962C8B-B14F-4D97-AF65-F5344CB8AC3E}">
        <p14:creationId xmlns:p14="http://schemas.microsoft.com/office/powerpoint/2010/main" val="134463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31B4C-8421-8C8E-3C1F-15BBA6C8187A}"/>
              </a:ext>
            </a:extLst>
          </p:cNvPr>
          <p:cNvSpPr txBox="1"/>
          <p:nvPr/>
        </p:nvSpPr>
        <p:spPr>
          <a:xfrm>
            <a:off x="2202425" y="584812"/>
            <a:ext cx="7811729" cy="1015663"/>
          </a:xfrm>
          <a:prstGeom prst="rect">
            <a:avLst/>
          </a:prstGeom>
          <a:noFill/>
        </p:spPr>
        <p:txBody>
          <a:bodyPr wrap="square" rtlCol="0">
            <a:spAutoFit/>
          </a:bodyPr>
          <a:lstStyle>
            <a:defPPr>
              <a:defRPr lang="en-US"/>
            </a:defPPr>
            <a:lvl1pPr algn="ctr">
              <a:defRPr sz="5500" b="1">
                <a:latin typeface="Monotype Corsiva" panose="03010101010201010101" pitchFamily="66" charset="0"/>
              </a:defRPr>
            </a:lvl1pPr>
          </a:lstStyle>
          <a:p>
            <a:r>
              <a:rPr lang="en-US" sz="3000" b="0" dirty="0">
                <a:latin typeface="+mn-lt"/>
              </a:rPr>
              <a:t>Part A: Check The </a:t>
            </a:r>
            <a:r>
              <a:rPr lang="en-US" sz="3000" b="0" dirty="0" err="1">
                <a:latin typeface="+mn-lt"/>
              </a:rPr>
              <a:t>Neilsen’s</a:t>
            </a:r>
            <a:r>
              <a:rPr lang="en-US" sz="3000" b="0" dirty="0">
                <a:latin typeface="+mn-lt"/>
              </a:rPr>
              <a:t> Heuristics in a Mobile Application</a:t>
            </a:r>
          </a:p>
        </p:txBody>
      </p:sp>
      <p:sp>
        <p:nvSpPr>
          <p:cNvPr id="3" name="TextBox 2">
            <a:extLst>
              <a:ext uri="{FF2B5EF4-FFF2-40B4-BE49-F238E27FC236}">
                <a16:creationId xmlns:a16="http://schemas.microsoft.com/office/drawing/2014/main" id="{92461E2F-F8F5-B9B0-D4A4-C23ED9744468}"/>
              </a:ext>
            </a:extLst>
          </p:cNvPr>
          <p:cNvSpPr txBox="1"/>
          <p:nvPr/>
        </p:nvSpPr>
        <p:spPr>
          <a:xfrm>
            <a:off x="4380270" y="2125680"/>
            <a:ext cx="4660491" cy="446276"/>
          </a:xfrm>
          <a:prstGeom prst="rect">
            <a:avLst/>
          </a:prstGeom>
          <a:noFill/>
        </p:spPr>
        <p:txBody>
          <a:bodyPr wrap="square" rtlCol="0">
            <a:spAutoFit/>
          </a:bodyPr>
          <a:lstStyle/>
          <a:p>
            <a:r>
              <a:rPr lang="en-US" sz="2300" b="1" dirty="0"/>
              <a:t>Source</a:t>
            </a:r>
            <a:r>
              <a:rPr lang="en-US" dirty="0"/>
              <a:t>: Xiaomi Music App</a:t>
            </a:r>
          </a:p>
        </p:txBody>
      </p:sp>
      <p:sp>
        <p:nvSpPr>
          <p:cNvPr id="4" name="TextBox 3">
            <a:extLst>
              <a:ext uri="{FF2B5EF4-FFF2-40B4-BE49-F238E27FC236}">
                <a16:creationId xmlns:a16="http://schemas.microsoft.com/office/drawing/2014/main" id="{BDA9377C-2F40-F923-3692-B82974AD586B}"/>
              </a:ext>
            </a:extLst>
          </p:cNvPr>
          <p:cNvSpPr txBox="1"/>
          <p:nvPr/>
        </p:nvSpPr>
        <p:spPr>
          <a:xfrm>
            <a:off x="1371599" y="3097162"/>
            <a:ext cx="4984955" cy="3170099"/>
          </a:xfrm>
          <a:prstGeom prst="rect">
            <a:avLst/>
          </a:prstGeom>
          <a:noFill/>
        </p:spPr>
        <p:txBody>
          <a:bodyPr wrap="square" rtlCol="0">
            <a:spAutoFit/>
          </a:bodyPr>
          <a:lstStyle/>
          <a:p>
            <a:r>
              <a:rPr lang="en-US" sz="2000" b="1" dirty="0"/>
              <a:t>Heuristics</a:t>
            </a:r>
            <a:r>
              <a:rPr lang="en-US" dirty="0"/>
              <a:t> </a:t>
            </a:r>
            <a:r>
              <a:rPr lang="en-US" sz="2000" b="1" dirty="0"/>
              <a:t>are</a:t>
            </a:r>
            <a:r>
              <a:rPr lang="en-US" dirty="0"/>
              <a:t>:</a:t>
            </a:r>
          </a:p>
          <a:p>
            <a:pPr marL="342900" indent="-342900">
              <a:buAutoNum type="arabicParenR"/>
            </a:pPr>
            <a:r>
              <a:rPr lang="en-US" dirty="0"/>
              <a:t>Visibility Of System Status</a:t>
            </a:r>
          </a:p>
          <a:p>
            <a:pPr marL="342900" indent="-342900">
              <a:buAutoNum type="arabicParenR"/>
            </a:pPr>
            <a:r>
              <a:rPr lang="en-US" dirty="0"/>
              <a:t>Match Between System And Real World</a:t>
            </a:r>
          </a:p>
          <a:p>
            <a:pPr marL="342900" indent="-342900">
              <a:buAutoNum type="arabicParenR"/>
            </a:pPr>
            <a:r>
              <a:rPr lang="en-US" dirty="0"/>
              <a:t>User Control And Freedom</a:t>
            </a:r>
          </a:p>
          <a:p>
            <a:pPr marL="342900" indent="-342900">
              <a:buAutoNum type="arabicParenR"/>
            </a:pPr>
            <a:r>
              <a:rPr lang="en-US" dirty="0"/>
              <a:t>Consistency And Standards</a:t>
            </a:r>
          </a:p>
          <a:p>
            <a:pPr marL="342900" indent="-342900">
              <a:buAutoNum type="arabicParenR"/>
            </a:pPr>
            <a:r>
              <a:rPr lang="en-US" dirty="0"/>
              <a:t>Error Prevention</a:t>
            </a:r>
          </a:p>
          <a:p>
            <a:pPr marL="342900" indent="-342900">
              <a:buAutoNum type="arabicParenR"/>
            </a:pPr>
            <a:r>
              <a:rPr lang="en-US" dirty="0"/>
              <a:t>Recognition Over Recall</a:t>
            </a:r>
          </a:p>
          <a:p>
            <a:pPr marL="342900" indent="-342900">
              <a:buAutoNum type="arabicParenR"/>
            </a:pPr>
            <a:r>
              <a:rPr lang="en-US" dirty="0"/>
              <a:t>Flexibility And Efficiency Of Use</a:t>
            </a:r>
          </a:p>
          <a:p>
            <a:pPr marL="342900" indent="-342900">
              <a:buAutoNum type="arabicParenR"/>
            </a:pPr>
            <a:r>
              <a:rPr lang="en-US" dirty="0"/>
              <a:t>Aesthetic And Minimalist Design</a:t>
            </a:r>
          </a:p>
          <a:p>
            <a:pPr marL="342900" indent="-342900">
              <a:buAutoNum type="arabicParenR"/>
            </a:pPr>
            <a:r>
              <a:rPr lang="en-US" dirty="0"/>
              <a:t>Error Diagnostic And Recovery</a:t>
            </a:r>
          </a:p>
          <a:p>
            <a:pPr marL="342900" indent="-342900">
              <a:buAutoNum type="arabicParenR"/>
            </a:pPr>
            <a:r>
              <a:rPr lang="en-US" dirty="0"/>
              <a:t>Documentation And Help</a:t>
            </a:r>
          </a:p>
        </p:txBody>
      </p:sp>
      <p:sp>
        <p:nvSpPr>
          <p:cNvPr id="5" name="TextBox 4">
            <a:extLst>
              <a:ext uri="{FF2B5EF4-FFF2-40B4-BE49-F238E27FC236}">
                <a16:creationId xmlns:a16="http://schemas.microsoft.com/office/drawing/2014/main" id="{66A06B3E-5B4D-6F7A-963A-CFEFA7A911D1}"/>
              </a:ext>
            </a:extLst>
          </p:cNvPr>
          <p:cNvSpPr txBox="1"/>
          <p:nvPr/>
        </p:nvSpPr>
        <p:spPr>
          <a:xfrm>
            <a:off x="6843250" y="3097162"/>
            <a:ext cx="4660491" cy="1508105"/>
          </a:xfrm>
          <a:prstGeom prst="rect">
            <a:avLst/>
          </a:prstGeom>
          <a:noFill/>
        </p:spPr>
        <p:txBody>
          <a:bodyPr wrap="square" rtlCol="0">
            <a:spAutoFit/>
          </a:bodyPr>
          <a:lstStyle/>
          <a:p>
            <a:r>
              <a:rPr lang="en-US" sz="2000" b="1" dirty="0"/>
              <a:t>Severity Levels are</a:t>
            </a:r>
            <a:r>
              <a:rPr lang="en-US" dirty="0"/>
              <a:t>:</a:t>
            </a:r>
          </a:p>
          <a:p>
            <a:pPr marL="342900" indent="-342900">
              <a:buAutoNum type="arabicParenR"/>
            </a:pPr>
            <a:r>
              <a:rPr lang="en-US" dirty="0"/>
              <a:t>Negligible(You Don’t Have To Change It)</a:t>
            </a:r>
          </a:p>
          <a:p>
            <a:pPr marL="342900" indent="-342900">
              <a:buAutoNum type="arabicParenR"/>
            </a:pPr>
            <a:r>
              <a:rPr lang="en-US" dirty="0"/>
              <a:t>Minor(Change It When You Have Time)</a:t>
            </a:r>
          </a:p>
          <a:p>
            <a:pPr marL="342900" indent="-342900">
              <a:buAutoNum type="arabicParenR"/>
            </a:pPr>
            <a:r>
              <a:rPr lang="en-US" dirty="0"/>
              <a:t>Major(Change It As Soon As Possible)</a:t>
            </a:r>
          </a:p>
          <a:p>
            <a:pPr marL="342900" indent="-342900">
              <a:buAutoNum type="arabicParenR"/>
            </a:pPr>
            <a:r>
              <a:rPr lang="en-US" dirty="0"/>
              <a:t>Catastrophe(Change It Today)</a:t>
            </a:r>
          </a:p>
        </p:txBody>
      </p:sp>
    </p:spTree>
    <p:extLst>
      <p:ext uri="{BB962C8B-B14F-4D97-AF65-F5344CB8AC3E}">
        <p14:creationId xmlns:p14="http://schemas.microsoft.com/office/powerpoint/2010/main" val="300749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15F09-2C92-301C-DA4F-54CFC33FC972}"/>
              </a:ext>
            </a:extLst>
          </p:cNvPr>
          <p:cNvSpPr txBox="1"/>
          <p:nvPr/>
        </p:nvSpPr>
        <p:spPr>
          <a:xfrm>
            <a:off x="737417" y="412790"/>
            <a:ext cx="11130118" cy="1908215"/>
          </a:xfrm>
          <a:prstGeom prst="rect">
            <a:avLst/>
          </a:prstGeom>
          <a:noFill/>
        </p:spPr>
        <p:txBody>
          <a:bodyPr wrap="square" rtlCol="0">
            <a:spAutoFit/>
          </a:bodyPr>
          <a:lstStyle/>
          <a:p>
            <a:r>
              <a:rPr lang="en-US" sz="2000" b="1" dirty="0"/>
              <a:t>Finding 1</a:t>
            </a:r>
            <a:r>
              <a:rPr lang="en-US" dirty="0"/>
              <a:t>: After deleting a song you can’t recover it. </a:t>
            </a:r>
          </a:p>
          <a:p>
            <a:r>
              <a:rPr lang="en-US" sz="2000" b="1" dirty="0"/>
              <a:t>Severity</a:t>
            </a:r>
            <a:r>
              <a:rPr lang="en-US" dirty="0"/>
              <a:t>: 3 (Major Problem)</a:t>
            </a:r>
          </a:p>
          <a:p>
            <a:r>
              <a:rPr lang="en-US" sz="2000" b="1" dirty="0"/>
              <a:t>Heuristic Violated</a:t>
            </a:r>
            <a:r>
              <a:rPr lang="en-US" dirty="0"/>
              <a:t>: User Control And Freedom(The Third Heuristic).</a:t>
            </a:r>
          </a:p>
          <a:p>
            <a:r>
              <a:rPr lang="en-US" sz="2000" b="1" dirty="0"/>
              <a:t>Description</a:t>
            </a:r>
            <a:r>
              <a:rPr lang="en-US" dirty="0"/>
              <a:t>: If users delete a song and after a while want to recover that song or voice they are not able to do that.</a:t>
            </a:r>
          </a:p>
          <a:p>
            <a:r>
              <a:rPr lang="en-US" sz="2000" b="1" dirty="0"/>
              <a:t>Recommendation</a:t>
            </a:r>
            <a:r>
              <a:rPr lang="en-US" dirty="0"/>
              <a:t>: Consider a folder called “deleted items” so if users want to recover their songs they can 		   approach this folder.</a:t>
            </a:r>
          </a:p>
        </p:txBody>
      </p:sp>
      <p:pic>
        <p:nvPicPr>
          <p:cNvPr id="4" name="Picture 3">
            <a:extLst>
              <a:ext uri="{FF2B5EF4-FFF2-40B4-BE49-F238E27FC236}">
                <a16:creationId xmlns:a16="http://schemas.microsoft.com/office/drawing/2014/main" id="{55EFAB10-18A4-6C1B-831B-4A07D07BD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724" y="2501270"/>
            <a:ext cx="3520551" cy="4071452"/>
          </a:xfrm>
          <a:prstGeom prst="rect">
            <a:avLst/>
          </a:prstGeom>
        </p:spPr>
      </p:pic>
    </p:spTree>
    <p:extLst>
      <p:ext uri="{BB962C8B-B14F-4D97-AF65-F5344CB8AC3E}">
        <p14:creationId xmlns:p14="http://schemas.microsoft.com/office/powerpoint/2010/main" val="79648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E23B1-4E76-8770-D3A8-2F625285BC9B}"/>
              </a:ext>
            </a:extLst>
          </p:cNvPr>
          <p:cNvSpPr txBox="1"/>
          <p:nvPr/>
        </p:nvSpPr>
        <p:spPr>
          <a:xfrm>
            <a:off x="737417" y="412790"/>
            <a:ext cx="11130118" cy="2462213"/>
          </a:xfrm>
          <a:prstGeom prst="rect">
            <a:avLst/>
          </a:prstGeom>
          <a:noFill/>
        </p:spPr>
        <p:txBody>
          <a:bodyPr wrap="square" rtlCol="0">
            <a:spAutoFit/>
          </a:bodyPr>
          <a:lstStyle/>
          <a:p>
            <a:r>
              <a:rPr lang="en-US" sz="2000" b="1" dirty="0"/>
              <a:t>Finding 2</a:t>
            </a:r>
            <a:r>
              <a:rPr lang="en-US" dirty="0"/>
              <a:t>: The app doesn’t contain some important features. </a:t>
            </a:r>
          </a:p>
          <a:p>
            <a:r>
              <a:rPr lang="en-US" sz="2000" b="1" dirty="0"/>
              <a:t>Severity</a:t>
            </a:r>
            <a:r>
              <a:rPr lang="en-US" dirty="0"/>
              <a:t>: 3 (Major Problem)</a:t>
            </a:r>
          </a:p>
          <a:p>
            <a:r>
              <a:rPr lang="en-US" sz="2000" b="1" dirty="0"/>
              <a:t>Heuristic Violated</a:t>
            </a:r>
            <a:r>
              <a:rPr lang="en-US" dirty="0"/>
              <a:t>: Consistency And Standards(The Fourth Heuristic).</a:t>
            </a:r>
          </a:p>
          <a:p>
            <a:r>
              <a:rPr lang="en-US" sz="2000" b="1" dirty="0"/>
              <a:t>Description</a:t>
            </a:r>
            <a:r>
              <a:rPr lang="en-US" dirty="0"/>
              <a:t>: Almost all music player apps have two important categories of songs  “Recently Added” and “Genre”. 	       This app misses these two categories so if users want to listen to music based on their recently added 	       music or based on genre they can’t.</a:t>
            </a:r>
          </a:p>
          <a:p>
            <a:r>
              <a:rPr lang="en-US" sz="2000" b="1" dirty="0"/>
              <a:t>Recommendation</a:t>
            </a:r>
            <a:r>
              <a:rPr lang="en-US" dirty="0"/>
              <a:t>: Add both of these two categories so users can have all the important categories 			  together(Currently the app has just three categories).</a:t>
            </a:r>
          </a:p>
        </p:txBody>
      </p:sp>
      <p:pic>
        <p:nvPicPr>
          <p:cNvPr id="4" name="Picture 3">
            <a:extLst>
              <a:ext uri="{FF2B5EF4-FFF2-40B4-BE49-F238E27FC236}">
                <a16:creationId xmlns:a16="http://schemas.microsoft.com/office/drawing/2014/main" id="{F8E0162C-9F1F-2D74-ED61-5B2E26D2D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143" y="2986712"/>
            <a:ext cx="4570591" cy="3635313"/>
          </a:xfrm>
          <a:prstGeom prst="rect">
            <a:avLst/>
          </a:prstGeom>
        </p:spPr>
      </p:pic>
    </p:spTree>
    <p:extLst>
      <p:ext uri="{BB962C8B-B14F-4D97-AF65-F5344CB8AC3E}">
        <p14:creationId xmlns:p14="http://schemas.microsoft.com/office/powerpoint/2010/main" val="257784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579D5-1B9F-EF57-E444-AABA3E6D1F76}"/>
              </a:ext>
            </a:extLst>
          </p:cNvPr>
          <p:cNvSpPr txBox="1"/>
          <p:nvPr/>
        </p:nvSpPr>
        <p:spPr>
          <a:xfrm>
            <a:off x="2202426" y="584812"/>
            <a:ext cx="7787148" cy="1015663"/>
          </a:xfrm>
          <a:prstGeom prst="rect">
            <a:avLst/>
          </a:prstGeom>
          <a:noFill/>
        </p:spPr>
        <p:txBody>
          <a:bodyPr wrap="square" rtlCol="0">
            <a:spAutoFit/>
          </a:bodyPr>
          <a:lstStyle>
            <a:defPPr>
              <a:defRPr lang="en-US"/>
            </a:defPPr>
            <a:lvl1pPr algn="ctr">
              <a:defRPr sz="5500" b="1">
                <a:latin typeface="Monotype Corsiva" panose="03010101010201010101" pitchFamily="66" charset="0"/>
              </a:defRPr>
            </a:lvl1pPr>
          </a:lstStyle>
          <a:p>
            <a:r>
              <a:rPr lang="en-US" sz="3000" b="0" dirty="0">
                <a:latin typeface="+mn-lt"/>
              </a:rPr>
              <a:t>Part B: Check The </a:t>
            </a:r>
            <a:r>
              <a:rPr lang="en-US" sz="3000" b="0" dirty="0" err="1">
                <a:latin typeface="+mn-lt"/>
              </a:rPr>
              <a:t>Neilsen’s</a:t>
            </a:r>
            <a:r>
              <a:rPr lang="en-US" sz="3000" b="0" dirty="0">
                <a:latin typeface="+mn-lt"/>
              </a:rPr>
              <a:t> Heuristics On a Web page</a:t>
            </a:r>
          </a:p>
        </p:txBody>
      </p:sp>
      <p:sp>
        <p:nvSpPr>
          <p:cNvPr id="3" name="TextBox 2">
            <a:extLst>
              <a:ext uri="{FF2B5EF4-FFF2-40B4-BE49-F238E27FC236}">
                <a16:creationId xmlns:a16="http://schemas.microsoft.com/office/drawing/2014/main" id="{6A16C7A1-1501-D3D9-5F45-FDF3195084D3}"/>
              </a:ext>
            </a:extLst>
          </p:cNvPr>
          <p:cNvSpPr txBox="1"/>
          <p:nvPr/>
        </p:nvSpPr>
        <p:spPr>
          <a:xfrm>
            <a:off x="3864076" y="2293062"/>
            <a:ext cx="3937819" cy="446276"/>
          </a:xfrm>
          <a:prstGeom prst="rect">
            <a:avLst/>
          </a:prstGeom>
          <a:noFill/>
        </p:spPr>
        <p:txBody>
          <a:bodyPr wrap="square" rtlCol="0">
            <a:spAutoFit/>
          </a:bodyPr>
          <a:lstStyle/>
          <a:p>
            <a:r>
              <a:rPr lang="en-US" sz="2300" b="1" dirty="0"/>
              <a:t>Source</a:t>
            </a:r>
            <a:r>
              <a:rPr lang="en-US" dirty="0"/>
              <a:t>: The </a:t>
            </a:r>
            <a:r>
              <a:rPr lang="en-US" dirty="0" err="1">
                <a:hlinkClick r:id="rId2"/>
              </a:rPr>
              <a:t>Boursieplus</a:t>
            </a:r>
            <a:r>
              <a:rPr lang="en-US" dirty="0"/>
              <a:t> main page</a:t>
            </a:r>
          </a:p>
        </p:txBody>
      </p:sp>
      <p:sp>
        <p:nvSpPr>
          <p:cNvPr id="5" name="TextBox 4">
            <a:extLst>
              <a:ext uri="{FF2B5EF4-FFF2-40B4-BE49-F238E27FC236}">
                <a16:creationId xmlns:a16="http://schemas.microsoft.com/office/drawing/2014/main" id="{6130D237-473F-B437-F3EC-1F4D101B9761}"/>
              </a:ext>
            </a:extLst>
          </p:cNvPr>
          <p:cNvSpPr txBox="1"/>
          <p:nvPr/>
        </p:nvSpPr>
        <p:spPr>
          <a:xfrm>
            <a:off x="1371599" y="3097162"/>
            <a:ext cx="4984955" cy="3170099"/>
          </a:xfrm>
          <a:prstGeom prst="rect">
            <a:avLst/>
          </a:prstGeom>
          <a:noFill/>
        </p:spPr>
        <p:txBody>
          <a:bodyPr wrap="square" rtlCol="0">
            <a:spAutoFit/>
          </a:bodyPr>
          <a:lstStyle/>
          <a:p>
            <a:r>
              <a:rPr lang="en-US" sz="2000" b="1" dirty="0"/>
              <a:t>Heuristics</a:t>
            </a:r>
            <a:r>
              <a:rPr lang="en-US" dirty="0"/>
              <a:t> </a:t>
            </a:r>
            <a:r>
              <a:rPr lang="en-US" sz="2000" b="1" dirty="0"/>
              <a:t>are</a:t>
            </a:r>
            <a:r>
              <a:rPr lang="en-US" dirty="0"/>
              <a:t>:</a:t>
            </a:r>
          </a:p>
          <a:p>
            <a:pPr marL="342900" indent="-342900">
              <a:buAutoNum type="arabicParenR"/>
            </a:pPr>
            <a:r>
              <a:rPr lang="en-US" dirty="0"/>
              <a:t>Visibility Of System Status</a:t>
            </a:r>
          </a:p>
          <a:p>
            <a:pPr marL="342900" indent="-342900">
              <a:buAutoNum type="arabicParenR"/>
            </a:pPr>
            <a:r>
              <a:rPr lang="en-US" dirty="0"/>
              <a:t>Match Between System And Real World</a:t>
            </a:r>
          </a:p>
          <a:p>
            <a:pPr marL="342900" indent="-342900">
              <a:buAutoNum type="arabicParenR"/>
            </a:pPr>
            <a:r>
              <a:rPr lang="en-US" dirty="0"/>
              <a:t>User Control And Freedom</a:t>
            </a:r>
          </a:p>
          <a:p>
            <a:pPr marL="342900" indent="-342900">
              <a:buAutoNum type="arabicParenR"/>
            </a:pPr>
            <a:r>
              <a:rPr lang="en-US" dirty="0"/>
              <a:t>Consistency And Standards</a:t>
            </a:r>
          </a:p>
          <a:p>
            <a:pPr marL="342900" indent="-342900">
              <a:buAutoNum type="arabicParenR"/>
            </a:pPr>
            <a:r>
              <a:rPr lang="en-US" dirty="0"/>
              <a:t>Error Prevention</a:t>
            </a:r>
          </a:p>
          <a:p>
            <a:pPr marL="342900" indent="-342900">
              <a:buAutoNum type="arabicParenR"/>
            </a:pPr>
            <a:r>
              <a:rPr lang="en-US" dirty="0"/>
              <a:t>Recognition Over Recall</a:t>
            </a:r>
          </a:p>
          <a:p>
            <a:pPr marL="342900" indent="-342900">
              <a:buAutoNum type="arabicParenR"/>
            </a:pPr>
            <a:r>
              <a:rPr lang="en-US" dirty="0"/>
              <a:t>Flexibility And Efficiency Of Use</a:t>
            </a:r>
          </a:p>
          <a:p>
            <a:pPr marL="342900" indent="-342900">
              <a:buAutoNum type="arabicParenR"/>
            </a:pPr>
            <a:r>
              <a:rPr lang="en-US" dirty="0"/>
              <a:t>Aesthetic And Minimalist Design</a:t>
            </a:r>
          </a:p>
          <a:p>
            <a:pPr marL="342900" indent="-342900">
              <a:buAutoNum type="arabicParenR"/>
            </a:pPr>
            <a:r>
              <a:rPr lang="en-US" dirty="0"/>
              <a:t>Error Diagnostic And Recovery</a:t>
            </a:r>
          </a:p>
          <a:p>
            <a:pPr marL="342900" indent="-342900">
              <a:buAutoNum type="arabicParenR"/>
            </a:pPr>
            <a:r>
              <a:rPr lang="en-US" dirty="0"/>
              <a:t>Documentation And Help</a:t>
            </a:r>
          </a:p>
        </p:txBody>
      </p:sp>
      <p:sp>
        <p:nvSpPr>
          <p:cNvPr id="6" name="TextBox 5">
            <a:extLst>
              <a:ext uri="{FF2B5EF4-FFF2-40B4-BE49-F238E27FC236}">
                <a16:creationId xmlns:a16="http://schemas.microsoft.com/office/drawing/2014/main" id="{0A69DCFE-AE35-FF78-BE93-BBF497004C61}"/>
              </a:ext>
            </a:extLst>
          </p:cNvPr>
          <p:cNvSpPr txBox="1"/>
          <p:nvPr/>
        </p:nvSpPr>
        <p:spPr>
          <a:xfrm>
            <a:off x="6843250" y="3097162"/>
            <a:ext cx="4660491" cy="1508105"/>
          </a:xfrm>
          <a:prstGeom prst="rect">
            <a:avLst/>
          </a:prstGeom>
          <a:noFill/>
        </p:spPr>
        <p:txBody>
          <a:bodyPr wrap="square" rtlCol="0">
            <a:spAutoFit/>
          </a:bodyPr>
          <a:lstStyle/>
          <a:p>
            <a:r>
              <a:rPr lang="en-US" sz="2000" b="1" dirty="0"/>
              <a:t>Severity Levels are</a:t>
            </a:r>
            <a:r>
              <a:rPr lang="en-US" dirty="0"/>
              <a:t>:</a:t>
            </a:r>
          </a:p>
          <a:p>
            <a:pPr marL="342900" indent="-342900">
              <a:buAutoNum type="arabicParenR"/>
            </a:pPr>
            <a:r>
              <a:rPr lang="en-US" dirty="0"/>
              <a:t>Negligible(You Don’t Have To Change It)</a:t>
            </a:r>
          </a:p>
          <a:p>
            <a:pPr marL="342900" indent="-342900">
              <a:buAutoNum type="arabicParenR"/>
            </a:pPr>
            <a:r>
              <a:rPr lang="en-US" dirty="0"/>
              <a:t>Minor(Change It When You Have Time)</a:t>
            </a:r>
          </a:p>
          <a:p>
            <a:pPr marL="342900" indent="-342900">
              <a:buAutoNum type="arabicParenR"/>
            </a:pPr>
            <a:r>
              <a:rPr lang="en-US" dirty="0"/>
              <a:t>Major(Change It As Soon As Possible)</a:t>
            </a:r>
          </a:p>
          <a:p>
            <a:pPr marL="342900" indent="-342900">
              <a:buAutoNum type="arabicParenR"/>
            </a:pPr>
            <a:r>
              <a:rPr lang="en-US" dirty="0"/>
              <a:t>Catastrophe(Change It Today)</a:t>
            </a:r>
          </a:p>
        </p:txBody>
      </p:sp>
    </p:spTree>
    <p:extLst>
      <p:ext uri="{BB962C8B-B14F-4D97-AF65-F5344CB8AC3E}">
        <p14:creationId xmlns:p14="http://schemas.microsoft.com/office/powerpoint/2010/main" val="126750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631601-830B-7500-0A22-CCEF6BEAEB5A}"/>
              </a:ext>
            </a:extLst>
          </p:cNvPr>
          <p:cNvSpPr txBox="1"/>
          <p:nvPr/>
        </p:nvSpPr>
        <p:spPr>
          <a:xfrm>
            <a:off x="737417" y="412790"/>
            <a:ext cx="11130118" cy="1908215"/>
          </a:xfrm>
          <a:prstGeom prst="rect">
            <a:avLst/>
          </a:prstGeom>
          <a:noFill/>
        </p:spPr>
        <p:txBody>
          <a:bodyPr wrap="square" rtlCol="0">
            <a:spAutoFit/>
          </a:bodyPr>
          <a:lstStyle/>
          <a:p>
            <a:r>
              <a:rPr lang="en-US" sz="2000" b="1" dirty="0"/>
              <a:t>Finding 1</a:t>
            </a:r>
            <a:r>
              <a:rPr lang="en-US" dirty="0"/>
              <a:t>: Using inappropriate icons for services. </a:t>
            </a:r>
          </a:p>
          <a:p>
            <a:r>
              <a:rPr lang="en-US" sz="2000" b="1" dirty="0"/>
              <a:t>Severity</a:t>
            </a:r>
            <a:r>
              <a:rPr lang="en-US" dirty="0"/>
              <a:t>: 2 (Minor Problem)</a:t>
            </a:r>
          </a:p>
          <a:p>
            <a:r>
              <a:rPr lang="en-US" sz="2000" b="1" dirty="0"/>
              <a:t>Heuristic Violated</a:t>
            </a:r>
            <a:r>
              <a:rPr lang="en-US" dirty="0"/>
              <a:t>: Match Between System And Real World(The Second Heuristic).</a:t>
            </a:r>
          </a:p>
          <a:p>
            <a:r>
              <a:rPr lang="en-US" sz="2000" b="1" dirty="0"/>
              <a:t>Description</a:t>
            </a:r>
            <a:r>
              <a:rPr lang="en-US" dirty="0"/>
              <a:t>: The Icons shown in the image are not sensible compared to the text below them. Moreover, some icons 	        are the same, while the services are different.</a:t>
            </a:r>
          </a:p>
          <a:p>
            <a:r>
              <a:rPr lang="en-US" sz="2000" b="1" dirty="0"/>
              <a:t>Recommendation</a:t>
            </a:r>
            <a:r>
              <a:rPr lang="en-US" dirty="0"/>
              <a:t>: Use more sensible and clearer icons based on the services.</a:t>
            </a:r>
          </a:p>
        </p:txBody>
      </p:sp>
      <p:pic>
        <p:nvPicPr>
          <p:cNvPr id="3" name="Picture 2">
            <a:extLst>
              <a:ext uri="{FF2B5EF4-FFF2-40B4-BE49-F238E27FC236}">
                <a16:creationId xmlns:a16="http://schemas.microsoft.com/office/drawing/2014/main" id="{BE6C7C01-D8D9-0E6F-B668-C7EF77F54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40" y="2623824"/>
            <a:ext cx="7098338" cy="2773453"/>
          </a:xfrm>
          <a:prstGeom prst="rect">
            <a:avLst/>
          </a:prstGeom>
        </p:spPr>
      </p:pic>
      <p:sp>
        <p:nvSpPr>
          <p:cNvPr id="5" name="Arrow: Down 4">
            <a:extLst>
              <a:ext uri="{FF2B5EF4-FFF2-40B4-BE49-F238E27FC236}">
                <a16:creationId xmlns:a16="http://schemas.microsoft.com/office/drawing/2014/main" id="{4E89646D-FC5B-1D8A-5F65-7692F5A48EB7}"/>
              </a:ext>
            </a:extLst>
          </p:cNvPr>
          <p:cNvSpPr/>
          <p:nvPr/>
        </p:nvSpPr>
        <p:spPr>
          <a:xfrm rot="2429176">
            <a:off x="3515048" y="2444277"/>
            <a:ext cx="606316" cy="964543"/>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2E1F8072-1441-CB46-EC1B-00253A6255E8}"/>
              </a:ext>
            </a:extLst>
          </p:cNvPr>
          <p:cNvSpPr/>
          <p:nvPr/>
        </p:nvSpPr>
        <p:spPr>
          <a:xfrm rot="6942732">
            <a:off x="3537408" y="4892902"/>
            <a:ext cx="577034" cy="1013491"/>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196C4573-3BF1-C75A-0E21-DED08820ABB2}"/>
              </a:ext>
            </a:extLst>
          </p:cNvPr>
          <p:cNvSpPr/>
          <p:nvPr/>
        </p:nvSpPr>
        <p:spPr>
          <a:xfrm rot="17957413">
            <a:off x="622533" y="3841232"/>
            <a:ext cx="538569" cy="922685"/>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97D06E0-3CFC-5FEC-1A78-8ECC05A6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282" y="4536996"/>
            <a:ext cx="3364102" cy="628459"/>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333C4ABA-BF71-78B9-F555-7EC69774DD18}"/>
                  </a:ext>
                </a:extLst>
              </p14:cNvPr>
              <p14:cNvContentPartPr/>
              <p14:nvPr/>
            </p14:nvContentPartPr>
            <p14:xfrm>
              <a:off x="11077430" y="4639010"/>
              <a:ext cx="491040" cy="399600"/>
            </p14:xfrm>
          </p:contentPart>
        </mc:Choice>
        <mc:Fallback xmlns="">
          <p:pic>
            <p:nvPicPr>
              <p:cNvPr id="13" name="Ink 12">
                <a:extLst>
                  <a:ext uri="{FF2B5EF4-FFF2-40B4-BE49-F238E27FC236}">
                    <a16:creationId xmlns:a16="http://schemas.microsoft.com/office/drawing/2014/main" id="{333C4ABA-BF71-78B9-F555-7EC69774DD18}"/>
                  </a:ext>
                </a:extLst>
              </p:cNvPr>
              <p:cNvPicPr/>
              <p:nvPr/>
            </p:nvPicPr>
            <p:blipFill>
              <a:blip r:embed="rId5"/>
              <a:stretch>
                <a:fillRect/>
              </a:stretch>
            </p:blipFill>
            <p:spPr>
              <a:xfrm>
                <a:off x="11071310" y="4632890"/>
                <a:ext cx="503280" cy="411840"/>
              </a:xfrm>
              <a:prstGeom prst="rect">
                <a:avLst/>
              </a:prstGeom>
            </p:spPr>
          </p:pic>
        </mc:Fallback>
      </mc:AlternateContent>
      <p:sp>
        <p:nvSpPr>
          <p:cNvPr id="15" name="Arrow: Down 14">
            <a:extLst>
              <a:ext uri="{FF2B5EF4-FFF2-40B4-BE49-F238E27FC236}">
                <a16:creationId xmlns:a16="http://schemas.microsoft.com/office/drawing/2014/main" id="{49539D1F-2767-848F-7084-1B759D517665}"/>
              </a:ext>
            </a:extLst>
          </p:cNvPr>
          <p:cNvSpPr/>
          <p:nvPr/>
        </p:nvSpPr>
        <p:spPr>
          <a:xfrm rot="2429176">
            <a:off x="11374332" y="3887882"/>
            <a:ext cx="551992" cy="900247"/>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24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C2523-0048-B71B-B0A1-4D0CFB0B7050}"/>
              </a:ext>
            </a:extLst>
          </p:cNvPr>
          <p:cNvSpPr txBox="1"/>
          <p:nvPr/>
        </p:nvSpPr>
        <p:spPr>
          <a:xfrm>
            <a:off x="737417" y="412790"/>
            <a:ext cx="11130118" cy="2185214"/>
          </a:xfrm>
          <a:prstGeom prst="rect">
            <a:avLst/>
          </a:prstGeom>
          <a:noFill/>
        </p:spPr>
        <p:txBody>
          <a:bodyPr wrap="square" rtlCol="0">
            <a:spAutoFit/>
          </a:bodyPr>
          <a:lstStyle/>
          <a:p>
            <a:r>
              <a:rPr lang="en-US" sz="2000" b="1" dirty="0"/>
              <a:t>Finding 2</a:t>
            </a:r>
            <a:r>
              <a:rPr lang="en-US" dirty="0"/>
              <a:t>: The website doesn’t prevent errors from happening.</a:t>
            </a:r>
          </a:p>
          <a:p>
            <a:r>
              <a:rPr lang="en-US" sz="2000" b="1" dirty="0"/>
              <a:t>Severity</a:t>
            </a:r>
            <a:r>
              <a:rPr lang="en-US" dirty="0"/>
              <a:t>: 3 (Major Problem)</a:t>
            </a:r>
          </a:p>
          <a:p>
            <a:r>
              <a:rPr lang="en-US" sz="2000" b="1" dirty="0"/>
              <a:t>Heuristic Violated</a:t>
            </a:r>
            <a:r>
              <a:rPr lang="en-US" dirty="0"/>
              <a:t>: Error Prevention(The Fifth Heuristic).</a:t>
            </a:r>
          </a:p>
          <a:p>
            <a:r>
              <a:rPr lang="en-US" sz="2000" b="1" dirty="0"/>
              <a:t>Description</a:t>
            </a:r>
            <a:r>
              <a:rPr lang="en-US" dirty="0"/>
              <a:t>: The input boxes don’t have any sign for entering invalid inputs. However, in the other part of the 	        website(purchasing services), this website implements some features to prevent errors from 		        happening.</a:t>
            </a:r>
          </a:p>
          <a:p>
            <a:r>
              <a:rPr lang="en-US" sz="2000" b="1" dirty="0"/>
              <a:t>Recommendation</a:t>
            </a:r>
            <a:r>
              <a:rPr lang="en-US" dirty="0"/>
              <a:t>: Use signs to prevent errors from happening and unify the website’s input boxes.</a:t>
            </a:r>
          </a:p>
        </p:txBody>
      </p:sp>
      <p:pic>
        <p:nvPicPr>
          <p:cNvPr id="11" name="Picture 10">
            <a:extLst>
              <a:ext uri="{FF2B5EF4-FFF2-40B4-BE49-F238E27FC236}">
                <a16:creationId xmlns:a16="http://schemas.microsoft.com/office/drawing/2014/main" id="{B5B99FAF-5452-A67D-788C-D2E85C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6" y="3120979"/>
            <a:ext cx="5520816" cy="21368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4A0A1BFB-C648-92EF-865A-4ECC5490CE04}"/>
              </a:ext>
            </a:extLst>
          </p:cNvPr>
          <p:cNvSpPr txBox="1"/>
          <p:nvPr/>
        </p:nvSpPr>
        <p:spPr>
          <a:xfrm>
            <a:off x="1590586" y="5637759"/>
            <a:ext cx="2494717" cy="369332"/>
          </a:xfrm>
          <a:prstGeom prst="rect">
            <a:avLst/>
          </a:prstGeom>
          <a:noFill/>
        </p:spPr>
        <p:txBody>
          <a:bodyPr wrap="square" rtlCol="0">
            <a:spAutoFit/>
          </a:bodyPr>
          <a:lstStyle/>
          <a:p>
            <a:r>
              <a:rPr lang="en-US" dirty="0"/>
              <a:t>Invalid text was entered</a:t>
            </a:r>
          </a:p>
        </p:txBody>
      </p:sp>
      <p:pic>
        <p:nvPicPr>
          <p:cNvPr id="14" name="Picture 13">
            <a:extLst>
              <a:ext uri="{FF2B5EF4-FFF2-40B4-BE49-F238E27FC236}">
                <a16:creationId xmlns:a16="http://schemas.microsoft.com/office/drawing/2014/main" id="{D3B4828C-9ECA-3C4A-1914-12087715A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342" y="3405184"/>
            <a:ext cx="295316" cy="47632"/>
          </a:xfrm>
          <a:prstGeom prst="rect">
            <a:avLst/>
          </a:prstGeom>
        </p:spPr>
      </p:pic>
      <p:pic>
        <p:nvPicPr>
          <p:cNvPr id="16" name="Picture 15">
            <a:extLst>
              <a:ext uri="{FF2B5EF4-FFF2-40B4-BE49-F238E27FC236}">
                <a16:creationId xmlns:a16="http://schemas.microsoft.com/office/drawing/2014/main" id="{01E49160-DEE9-865C-4C54-D0532D56C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601" y="3120979"/>
            <a:ext cx="5289934" cy="21368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TextBox 16">
            <a:extLst>
              <a:ext uri="{FF2B5EF4-FFF2-40B4-BE49-F238E27FC236}">
                <a16:creationId xmlns:a16="http://schemas.microsoft.com/office/drawing/2014/main" id="{3F742081-318D-5A3E-6324-BAA27CBD248F}"/>
              </a:ext>
            </a:extLst>
          </p:cNvPr>
          <p:cNvSpPr txBox="1"/>
          <p:nvPr/>
        </p:nvSpPr>
        <p:spPr>
          <a:xfrm>
            <a:off x="6803832" y="5521880"/>
            <a:ext cx="4837471" cy="923330"/>
          </a:xfrm>
          <a:prstGeom prst="rect">
            <a:avLst/>
          </a:prstGeom>
          <a:noFill/>
        </p:spPr>
        <p:txBody>
          <a:bodyPr wrap="square" rtlCol="0">
            <a:spAutoFit/>
          </a:bodyPr>
          <a:lstStyle/>
          <a:p>
            <a:r>
              <a:rPr lang="en-US" dirty="0"/>
              <a:t>The other part of the website: 2 text boxes have the feature and 1 does not(I entered a number in the name section).</a:t>
            </a:r>
          </a:p>
        </p:txBody>
      </p:sp>
    </p:spTree>
    <p:extLst>
      <p:ext uri="{BB962C8B-B14F-4D97-AF65-F5344CB8AC3E}">
        <p14:creationId xmlns:p14="http://schemas.microsoft.com/office/powerpoint/2010/main" val="49093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6B5EDF-77B7-3DCF-AD6E-0B518181DF47}"/>
              </a:ext>
            </a:extLst>
          </p:cNvPr>
          <p:cNvSpPr txBox="1"/>
          <p:nvPr/>
        </p:nvSpPr>
        <p:spPr>
          <a:xfrm>
            <a:off x="737417" y="412790"/>
            <a:ext cx="11130118" cy="2185214"/>
          </a:xfrm>
          <a:prstGeom prst="rect">
            <a:avLst/>
          </a:prstGeom>
          <a:noFill/>
        </p:spPr>
        <p:txBody>
          <a:bodyPr wrap="square" rtlCol="0">
            <a:spAutoFit/>
          </a:bodyPr>
          <a:lstStyle/>
          <a:p>
            <a:r>
              <a:rPr lang="en-US" sz="2000" b="1" dirty="0"/>
              <a:t>Finding 3</a:t>
            </a:r>
            <a:r>
              <a:rPr lang="en-US" dirty="0"/>
              <a:t>: Important Information has not been shown in the search result.</a:t>
            </a:r>
          </a:p>
          <a:p>
            <a:r>
              <a:rPr lang="en-US" sz="2000" b="1" dirty="0"/>
              <a:t>Severity</a:t>
            </a:r>
            <a:r>
              <a:rPr lang="en-US" dirty="0"/>
              <a:t>: 3 (Major Problem)</a:t>
            </a:r>
          </a:p>
          <a:p>
            <a:r>
              <a:rPr lang="en-US" sz="2000" b="1" dirty="0"/>
              <a:t>Heuristic Violated</a:t>
            </a:r>
            <a:r>
              <a:rPr lang="en-US" dirty="0"/>
              <a:t>: Recognition Over Recall(The Sixth Heuristic).</a:t>
            </a:r>
          </a:p>
          <a:p>
            <a:r>
              <a:rPr lang="en-US" sz="2000" b="1" dirty="0"/>
              <a:t>Description</a:t>
            </a:r>
            <a:r>
              <a:rPr lang="en-US" dirty="0"/>
              <a:t>: Users should be able to see their selected options after searching. They have to know what they 	        selected and be able to easily change their selection to see different results.</a:t>
            </a:r>
          </a:p>
          <a:p>
            <a:r>
              <a:rPr lang="en-US" sz="2000" b="1" dirty="0"/>
              <a:t>Recommendation</a:t>
            </a:r>
            <a:r>
              <a:rPr lang="en-US" dirty="0"/>
              <a:t>: Designers should design a dynamic result page where users can see what they have chosen and 	                     how they can change it. Users need filters to reduce options and expedite their search.</a:t>
            </a:r>
          </a:p>
        </p:txBody>
      </p:sp>
      <p:pic>
        <p:nvPicPr>
          <p:cNvPr id="6" name="Picture 5">
            <a:extLst>
              <a:ext uri="{FF2B5EF4-FFF2-40B4-BE49-F238E27FC236}">
                <a16:creationId xmlns:a16="http://schemas.microsoft.com/office/drawing/2014/main" id="{57F91647-905B-5E2A-DB12-9CF5D3DAB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28" y="2949677"/>
            <a:ext cx="5859459" cy="2053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E3F7C7DF-C02C-5BB6-CC82-3EA375541C78}"/>
              </a:ext>
            </a:extLst>
          </p:cNvPr>
          <p:cNvSpPr txBox="1"/>
          <p:nvPr/>
        </p:nvSpPr>
        <p:spPr>
          <a:xfrm>
            <a:off x="929146" y="5160590"/>
            <a:ext cx="4296128" cy="646331"/>
          </a:xfrm>
          <a:prstGeom prst="rect">
            <a:avLst/>
          </a:prstGeom>
          <a:noFill/>
        </p:spPr>
        <p:txBody>
          <a:bodyPr wrap="square" rtlCol="0">
            <a:spAutoFit/>
          </a:bodyPr>
          <a:lstStyle/>
          <a:p>
            <a:r>
              <a:rPr lang="en-US" dirty="0"/>
              <a:t>For example, you select the &lt;&lt;Masters Degree&gt;&gt; and hit on the search button.</a:t>
            </a:r>
          </a:p>
        </p:txBody>
      </p:sp>
      <p:pic>
        <p:nvPicPr>
          <p:cNvPr id="11" name="Picture 10">
            <a:extLst>
              <a:ext uri="{FF2B5EF4-FFF2-40B4-BE49-F238E27FC236}">
                <a16:creationId xmlns:a16="http://schemas.microsoft.com/office/drawing/2014/main" id="{A5828179-90A5-C8F9-403D-FCC7AD7A0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886" y="2949677"/>
            <a:ext cx="5371386" cy="2053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EA6DDE24-D97F-F3E7-0330-19D11312D10B}"/>
              </a:ext>
            </a:extLst>
          </p:cNvPr>
          <p:cNvSpPr txBox="1"/>
          <p:nvPr/>
        </p:nvSpPr>
        <p:spPr>
          <a:xfrm>
            <a:off x="7198927" y="5244881"/>
            <a:ext cx="4085303" cy="1200329"/>
          </a:xfrm>
          <a:prstGeom prst="rect">
            <a:avLst/>
          </a:prstGeom>
          <a:noFill/>
        </p:spPr>
        <p:txBody>
          <a:bodyPr wrap="square" rtlCol="0">
            <a:spAutoFit/>
          </a:bodyPr>
          <a:lstStyle/>
          <a:p>
            <a:r>
              <a:rPr lang="en-US" dirty="0"/>
              <a:t>This is the result page. You cannot see what you selected and how can change it. You should back to the previous page and start your search from the beginning.</a:t>
            </a:r>
          </a:p>
        </p:txBody>
      </p:sp>
      <p:sp>
        <p:nvSpPr>
          <p:cNvPr id="13" name="TextBox 12">
            <a:extLst>
              <a:ext uri="{FF2B5EF4-FFF2-40B4-BE49-F238E27FC236}">
                <a16:creationId xmlns:a16="http://schemas.microsoft.com/office/drawing/2014/main" id="{BB276E13-B609-1A71-F0B8-65B498A6B702}"/>
              </a:ext>
            </a:extLst>
          </p:cNvPr>
          <p:cNvSpPr txBox="1"/>
          <p:nvPr/>
        </p:nvSpPr>
        <p:spPr>
          <a:xfrm>
            <a:off x="929146" y="6260544"/>
            <a:ext cx="4104397" cy="369332"/>
          </a:xfrm>
          <a:prstGeom prst="rect">
            <a:avLst/>
          </a:prstGeom>
          <a:noFill/>
        </p:spPr>
        <p:txBody>
          <a:bodyPr wrap="square" rtlCol="0">
            <a:spAutoFit/>
          </a:bodyPr>
          <a:lstStyle/>
          <a:p>
            <a:r>
              <a:rPr lang="en-US" dirty="0"/>
              <a:t>*Incorrect spelling: Master’s Degree</a:t>
            </a:r>
          </a:p>
        </p:txBody>
      </p:sp>
      <p:sp>
        <p:nvSpPr>
          <p:cNvPr id="14" name="Multiplication Sign 13">
            <a:extLst>
              <a:ext uri="{FF2B5EF4-FFF2-40B4-BE49-F238E27FC236}">
                <a16:creationId xmlns:a16="http://schemas.microsoft.com/office/drawing/2014/main" id="{2D43C623-27F4-A9A9-6409-B9D0923C2223}"/>
              </a:ext>
            </a:extLst>
          </p:cNvPr>
          <p:cNvSpPr/>
          <p:nvPr/>
        </p:nvSpPr>
        <p:spPr>
          <a:xfrm>
            <a:off x="4369865" y="6276935"/>
            <a:ext cx="290625" cy="352941"/>
          </a:xfrm>
          <a:prstGeom prst="mathMultiply">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68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81E0F-C857-E238-6B34-5500C4CB62B8}"/>
              </a:ext>
            </a:extLst>
          </p:cNvPr>
          <p:cNvSpPr txBox="1"/>
          <p:nvPr/>
        </p:nvSpPr>
        <p:spPr>
          <a:xfrm>
            <a:off x="2104102" y="590739"/>
            <a:ext cx="8504903" cy="1015663"/>
          </a:xfrm>
          <a:prstGeom prst="rect">
            <a:avLst/>
          </a:prstGeom>
          <a:noFill/>
        </p:spPr>
        <p:txBody>
          <a:bodyPr wrap="square" rtlCol="0">
            <a:spAutoFit/>
          </a:bodyPr>
          <a:lstStyle>
            <a:defPPr>
              <a:defRPr lang="en-US"/>
            </a:defPPr>
            <a:lvl1pPr algn="ctr">
              <a:defRPr sz="5500" b="1">
                <a:latin typeface="Monotype Corsiva" panose="03010101010201010101" pitchFamily="66" charset="0"/>
              </a:defRPr>
            </a:lvl1pPr>
          </a:lstStyle>
          <a:p>
            <a:r>
              <a:rPr lang="en-US" sz="3000" b="0" dirty="0">
                <a:latin typeface="+mn-lt"/>
              </a:rPr>
              <a:t>Part C: Check The </a:t>
            </a:r>
            <a:r>
              <a:rPr lang="en-US" sz="3000" b="0" dirty="0" err="1">
                <a:latin typeface="+mn-lt"/>
              </a:rPr>
              <a:t>Neilsen’s</a:t>
            </a:r>
            <a:r>
              <a:rPr lang="en-US" sz="3000" b="0" dirty="0">
                <a:latin typeface="+mn-lt"/>
              </a:rPr>
              <a:t> Heuristics on a Physical Object</a:t>
            </a:r>
          </a:p>
        </p:txBody>
      </p:sp>
      <p:sp>
        <p:nvSpPr>
          <p:cNvPr id="3" name="TextBox 2">
            <a:extLst>
              <a:ext uri="{FF2B5EF4-FFF2-40B4-BE49-F238E27FC236}">
                <a16:creationId xmlns:a16="http://schemas.microsoft.com/office/drawing/2014/main" id="{5A740F1A-903C-9964-42B5-8830D2A3126C}"/>
              </a:ext>
            </a:extLst>
          </p:cNvPr>
          <p:cNvSpPr txBox="1"/>
          <p:nvPr/>
        </p:nvSpPr>
        <p:spPr>
          <a:xfrm>
            <a:off x="3864076" y="2234068"/>
            <a:ext cx="3937819" cy="446276"/>
          </a:xfrm>
          <a:prstGeom prst="rect">
            <a:avLst/>
          </a:prstGeom>
          <a:noFill/>
        </p:spPr>
        <p:txBody>
          <a:bodyPr wrap="square" rtlCol="0">
            <a:spAutoFit/>
          </a:bodyPr>
          <a:lstStyle/>
          <a:p>
            <a:r>
              <a:rPr lang="en-US" sz="2300" b="1" dirty="0"/>
              <a:t>Source</a:t>
            </a:r>
            <a:r>
              <a:rPr lang="en-US" dirty="0"/>
              <a:t>: Dish Washer Machine</a:t>
            </a:r>
          </a:p>
        </p:txBody>
      </p:sp>
      <p:sp>
        <p:nvSpPr>
          <p:cNvPr id="4" name="TextBox 3">
            <a:extLst>
              <a:ext uri="{FF2B5EF4-FFF2-40B4-BE49-F238E27FC236}">
                <a16:creationId xmlns:a16="http://schemas.microsoft.com/office/drawing/2014/main" id="{C168468B-99B7-A498-45D7-C3294A53DC9A}"/>
              </a:ext>
            </a:extLst>
          </p:cNvPr>
          <p:cNvSpPr txBox="1"/>
          <p:nvPr/>
        </p:nvSpPr>
        <p:spPr>
          <a:xfrm>
            <a:off x="1371599" y="3097162"/>
            <a:ext cx="4984955" cy="3170099"/>
          </a:xfrm>
          <a:prstGeom prst="rect">
            <a:avLst/>
          </a:prstGeom>
          <a:noFill/>
        </p:spPr>
        <p:txBody>
          <a:bodyPr wrap="square" rtlCol="0">
            <a:spAutoFit/>
          </a:bodyPr>
          <a:lstStyle/>
          <a:p>
            <a:r>
              <a:rPr lang="en-US" sz="2000" b="1" dirty="0"/>
              <a:t>Heuristics</a:t>
            </a:r>
            <a:r>
              <a:rPr lang="en-US" dirty="0"/>
              <a:t> </a:t>
            </a:r>
            <a:r>
              <a:rPr lang="en-US" sz="2000" b="1" dirty="0"/>
              <a:t>are</a:t>
            </a:r>
            <a:r>
              <a:rPr lang="en-US" dirty="0"/>
              <a:t>:</a:t>
            </a:r>
          </a:p>
          <a:p>
            <a:pPr marL="342900" indent="-342900">
              <a:buAutoNum type="arabicParenR"/>
            </a:pPr>
            <a:r>
              <a:rPr lang="en-US" dirty="0"/>
              <a:t>Visibility Of System Status</a:t>
            </a:r>
          </a:p>
          <a:p>
            <a:pPr marL="342900" indent="-342900">
              <a:buAutoNum type="arabicParenR"/>
            </a:pPr>
            <a:r>
              <a:rPr lang="en-US" dirty="0"/>
              <a:t>Match Between System And Real World</a:t>
            </a:r>
          </a:p>
          <a:p>
            <a:pPr marL="342900" indent="-342900">
              <a:buAutoNum type="arabicParenR"/>
            </a:pPr>
            <a:r>
              <a:rPr lang="en-US" dirty="0"/>
              <a:t>User Control And Freedom</a:t>
            </a:r>
          </a:p>
          <a:p>
            <a:pPr marL="342900" indent="-342900">
              <a:buAutoNum type="arabicParenR"/>
            </a:pPr>
            <a:r>
              <a:rPr lang="en-US" dirty="0"/>
              <a:t>Consistency And Standards</a:t>
            </a:r>
          </a:p>
          <a:p>
            <a:pPr marL="342900" indent="-342900">
              <a:buAutoNum type="arabicParenR"/>
            </a:pPr>
            <a:r>
              <a:rPr lang="en-US" dirty="0"/>
              <a:t>Error Prevention</a:t>
            </a:r>
          </a:p>
          <a:p>
            <a:pPr marL="342900" indent="-342900">
              <a:buAutoNum type="arabicParenR"/>
            </a:pPr>
            <a:r>
              <a:rPr lang="en-US" dirty="0"/>
              <a:t>Recognition Over Recall</a:t>
            </a:r>
          </a:p>
          <a:p>
            <a:pPr marL="342900" indent="-342900">
              <a:buAutoNum type="arabicParenR"/>
            </a:pPr>
            <a:r>
              <a:rPr lang="en-US" dirty="0"/>
              <a:t>Flexibility And Efficiency Of Use</a:t>
            </a:r>
          </a:p>
          <a:p>
            <a:pPr marL="342900" indent="-342900">
              <a:buAutoNum type="arabicParenR"/>
            </a:pPr>
            <a:r>
              <a:rPr lang="en-US" dirty="0"/>
              <a:t>Aesthetic And Minimalist Design</a:t>
            </a:r>
          </a:p>
          <a:p>
            <a:pPr marL="342900" indent="-342900">
              <a:buAutoNum type="arabicParenR"/>
            </a:pPr>
            <a:r>
              <a:rPr lang="en-US" dirty="0"/>
              <a:t>Error Diagnostic And Recovery</a:t>
            </a:r>
          </a:p>
          <a:p>
            <a:pPr marL="342900" indent="-342900">
              <a:buAutoNum type="arabicParenR"/>
            </a:pPr>
            <a:r>
              <a:rPr lang="en-US" dirty="0"/>
              <a:t>Documentation And Help</a:t>
            </a:r>
          </a:p>
        </p:txBody>
      </p:sp>
      <p:sp>
        <p:nvSpPr>
          <p:cNvPr id="5" name="TextBox 4">
            <a:extLst>
              <a:ext uri="{FF2B5EF4-FFF2-40B4-BE49-F238E27FC236}">
                <a16:creationId xmlns:a16="http://schemas.microsoft.com/office/drawing/2014/main" id="{B102D59F-4EAE-702A-E7F4-98B3A28A4786}"/>
              </a:ext>
            </a:extLst>
          </p:cNvPr>
          <p:cNvSpPr txBox="1"/>
          <p:nvPr/>
        </p:nvSpPr>
        <p:spPr>
          <a:xfrm>
            <a:off x="6843250" y="3097162"/>
            <a:ext cx="4660491" cy="1508105"/>
          </a:xfrm>
          <a:prstGeom prst="rect">
            <a:avLst/>
          </a:prstGeom>
          <a:noFill/>
        </p:spPr>
        <p:txBody>
          <a:bodyPr wrap="square" rtlCol="0">
            <a:spAutoFit/>
          </a:bodyPr>
          <a:lstStyle/>
          <a:p>
            <a:r>
              <a:rPr lang="en-US" sz="2000" b="1" dirty="0"/>
              <a:t>Severity Levels are</a:t>
            </a:r>
            <a:r>
              <a:rPr lang="en-US" dirty="0"/>
              <a:t>:</a:t>
            </a:r>
          </a:p>
          <a:p>
            <a:pPr marL="342900" indent="-342900">
              <a:buAutoNum type="arabicParenR"/>
            </a:pPr>
            <a:r>
              <a:rPr lang="en-US" dirty="0"/>
              <a:t>Negligible(You Don’t Have To Change It)</a:t>
            </a:r>
          </a:p>
          <a:p>
            <a:pPr marL="342900" indent="-342900">
              <a:buAutoNum type="arabicParenR"/>
            </a:pPr>
            <a:r>
              <a:rPr lang="en-US" dirty="0"/>
              <a:t>Minor(Change It When You Have Time)</a:t>
            </a:r>
          </a:p>
          <a:p>
            <a:pPr marL="342900" indent="-342900">
              <a:buAutoNum type="arabicParenR"/>
            </a:pPr>
            <a:r>
              <a:rPr lang="en-US" dirty="0"/>
              <a:t>Major(Change It As Soon As Possible)</a:t>
            </a:r>
          </a:p>
          <a:p>
            <a:pPr marL="342900" indent="-342900">
              <a:buAutoNum type="arabicParenR"/>
            </a:pPr>
            <a:r>
              <a:rPr lang="en-US" dirty="0"/>
              <a:t>Catastrophe(Change It Today)</a:t>
            </a:r>
          </a:p>
        </p:txBody>
      </p:sp>
    </p:spTree>
    <p:extLst>
      <p:ext uri="{BB962C8B-B14F-4D97-AF65-F5344CB8AC3E}">
        <p14:creationId xmlns:p14="http://schemas.microsoft.com/office/powerpoint/2010/main" val="6451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1267</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Hadipoor</dc:creator>
  <cp:lastModifiedBy>Alireza Hadipoor</cp:lastModifiedBy>
  <cp:revision>34</cp:revision>
  <dcterms:created xsi:type="dcterms:W3CDTF">2024-07-23T06:58:00Z</dcterms:created>
  <dcterms:modified xsi:type="dcterms:W3CDTF">2024-07-23T15:11:26Z</dcterms:modified>
</cp:coreProperties>
</file>