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BC463-6F67-4249-B971-F31AEC98BAEE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FACC-61BD-4320-B115-89CA4620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8C5D-9BF1-4E21-B2E7-57F4E5850A5D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35-7C60-47A9-8FD3-71FC28FC8669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42E4-7A14-44A9-9F92-E4FD5AF37FCE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19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7480-3D1F-47A9-B695-A8FF90C3D527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8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E56-90D7-430A-92FB-4A11FFFBE5D5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2DA6-4EBF-4353-8BD7-5AC8515F3ECB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CCDA-E89A-479D-84A7-6EE5CDCC2867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1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E2B8-C586-4F95-9A8E-2599E1666EDA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0071-B6FC-4FEF-B911-D68C8F2FC53F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899A-3504-4B87-AEC9-E63B2C79A719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D2BE-C44E-4DA0-953D-598BB3E48A01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E0A-7F2E-4FCA-8792-584CF7A5FCE7}" type="datetime1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959D-A861-43AC-A0ED-39014033797F}" type="datetime1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9441-EA56-4041-932A-3A8CFA76A480}" type="datetime1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031A-0E1E-450E-973A-4178310C3B57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AF9-D521-4FD3-9242-44AA8C92D924}" type="datetime1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08B8-B818-426F-A457-F424B09D5F15}" type="datetime1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A582A6-68EF-45B4-85CC-0A13A46A2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229" y="1919504"/>
            <a:ext cx="7766936" cy="1646302"/>
          </a:xfrm>
        </p:spPr>
        <p:txBody>
          <a:bodyPr/>
          <a:lstStyle/>
          <a:p>
            <a:r>
              <a:rPr lang="en-US" dirty="0" err="1" smtClean="0"/>
              <a:t>Rafsanjan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61738" y="252812"/>
            <a:ext cx="563070" cy="365125"/>
          </a:xfrm>
        </p:spPr>
        <p:txBody>
          <a:bodyPr/>
          <a:lstStyle/>
          <a:p>
            <a:r>
              <a:rPr lang="en-US" sz="3000" b="1" dirty="0" smtClean="0"/>
              <a:t>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577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Step4. </a:t>
            </a:r>
            <a:r>
              <a:rPr lang="en-US" dirty="0"/>
              <a:t>Data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70" y="1389312"/>
            <a:ext cx="8596668" cy="5083050"/>
          </a:xfrm>
        </p:spPr>
        <p:txBody>
          <a:bodyPr>
            <a:normAutofit/>
          </a:bodyPr>
          <a:lstStyle/>
          <a:p>
            <a:r>
              <a:rPr lang="en-US" dirty="0" smtClean="0"/>
              <a:t>Microsoft </a:t>
            </a:r>
            <a:r>
              <a:rPr lang="en-US" u="sng" dirty="0" smtClean="0"/>
              <a:t>SQL</a:t>
            </a:r>
            <a:r>
              <a:rPr lang="en-US" dirty="0" smtClean="0"/>
              <a:t> Server: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500" dirty="0" smtClean="0"/>
              <a:t>Created a database named </a:t>
            </a:r>
            <a:r>
              <a:rPr lang="en-US" sz="1500" dirty="0" err="1" smtClean="0"/>
              <a:t>dbRafsanjan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r>
              <a:rPr lang="en-US" sz="1500" dirty="0" smtClean="0"/>
              <a:t>      Created a table named Restaurant.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All 113 records were entered into the table.</a:t>
            </a:r>
          </a:p>
          <a:p>
            <a:pPr marL="0" indent="0">
              <a:buNone/>
            </a:pPr>
            <a:endParaRPr lang="en-US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00" y="1488925"/>
            <a:ext cx="4592532" cy="1409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00" y="2971738"/>
            <a:ext cx="4592533" cy="1704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8" y="2971738"/>
            <a:ext cx="6700156" cy="29339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39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Step5. Roadmap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73" y="1494846"/>
            <a:ext cx="8828729" cy="4172805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Starting with the restaurants with “A” or “B” scores.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Considering the Review number as some of the scores seem not to be valid.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Monitoring the Average Rating KPI while growing the network of new restaurants as the initial value was 4.11 and trying to increase this value.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Monitoring </a:t>
            </a:r>
            <a:r>
              <a:rPr lang="en-US" dirty="0"/>
              <a:t>the Positive Reviews </a:t>
            </a:r>
            <a:r>
              <a:rPr lang="en-US" dirty="0" smtClean="0"/>
              <a:t>Percentage KPI as the </a:t>
            </a:r>
            <a:r>
              <a:rPr lang="en-US" dirty="0"/>
              <a:t>initial value was 65.49</a:t>
            </a:r>
            <a:r>
              <a:rPr lang="en-US" dirty="0" smtClean="0"/>
              <a:t>% and trying to increase this value.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Streets like </a:t>
            </a:r>
            <a:r>
              <a:rPr lang="en-US" dirty="0" err="1" smtClean="0"/>
              <a:t>Taleghani</a:t>
            </a:r>
            <a:r>
              <a:rPr lang="en-US" dirty="0" smtClean="0"/>
              <a:t> and </a:t>
            </a:r>
            <a:r>
              <a:rPr lang="en-US" dirty="0" err="1" smtClean="0"/>
              <a:t>Motahari</a:t>
            </a:r>
            <a:r>
              <a:rPr lang="en-US" dirty="0" smtClean="0"/>
              <a:t> seem to be a good choice to start activities as they have 18 and 15 restaurants respectively.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96654" y="244475"/>
            <a:ext cx="604299" cy="365125"/>
          </a:xfrm>
        </p:spPr>
        <p:txBody>
          <a:bodyPr/>
          <a:lstStyle/>
          <a:p>
            <a:r>
              <a:rPr lang="en-US" sz="3000" dirty="0" smtClean="0"/>
              <a:t>10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474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Step1. Data collection</a:t>
            </a:r>
          </a:p>
          <a:p>
            <a:r>
              <a:rPr lang="en-US" dirty="0" smtClean="0"/>
              <a:t>Step2. Data preparation and cleaning</a:t>
            </a:r>
          </a:p>
          <a:p>
            <a:r>
              <a:rPr lang="en-US" dirty="0" smtClean="0"/>
              <a:t>Step3. Data visualization</a:t>
            </a:r>
          </a:p>
          <a:p>
            <a:r>
              <a:rPr lang="en-US" dirty="0" smtClean="0"/>
              <a:t>Step4. Data storage</a:t>
            </a:r>
          </a:p>
          <a:p>
            <a:r>
              <a:rPr lang="en-US" dirty="0" smtClean="0"/>
              <a:t>Step5. 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07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 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8557"/>
            <a:ext cx="8596668" cy="4172805"/>
          </a:xfrm>
        </p:spPr>
        <p:txBody>
          <a:bodyPr/>
          <a:lstStyle/>
          <a:p>
            <a:r>
              <a:rPr lang="en-US" dirty="0" smtClean="0"/>
              <a:t>Google maps: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	Searched for the restaurants in </a:t>
            </a:r>
            <a:r>
              <a:rPr lang="en-US" dirty="0" err="1" smtClean="0"/>
              <a:t>Rafsanjan</a:t>
            </a:r>
            <a:r>
              <a:rPr lang="en-US" dirty="0" smtClean="0"/>
              <a:t> on Google maps.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Entered the data about restaurants into an Excel </a:t>
            </a:r>
            <a:r>
              <a:rPr lang="en-US" dirty="0"/>
              <a:t>file named </a:t>
            </a:r>
            <a:r>
              <a:rPr lang="en-US" dirty="0" smtClean="0"/>
              <a:t>	“</a:t>
            </a:r>
            <a:r>
              <a:rPr lang="en-US" dirty="0" err="1"/>
              <a:t>restaurants_data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Features like Name, Rating, Review, Location, Address.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19" y="3954959"/>
            <a:ext cx="5570703" cy="1386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31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 Data preparation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70" y="1389312"/>
            <a:ext cx="8596668" cy="50830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1200" dirty="0" smtClean="0"/>
              <a:t>Python as a strong language for data analysis was used for both data preparation and data analysis.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Results: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300" dirty="0"/>
              <a:t> </a:t>
            </a:r>
            <a:r>
              <a:rPr lang="en-US" sz="1300" dirty="0" smtClean="0"/>
              <a:t>The </a:t>
            </a:r>
            <a:r>
              <a:rPr lang="en-US" sz="1300" dirty="0"/>
              <a:t>dataset has 166 rows and 4 columns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	 </a:t>
            </a:r>
            <a:r>
              <a:rPr lang="en-US" sz="1300" dirty="0" smtClean="0"/>
              <a:t>We </a:t>
            </a:r>
            <a:r>
              <a:rPr lang="en-US" sz="1300" dirty="0"/>
              <a:t>have 113 rows with Rating and Reviews columns being filled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The </a:t>
            </a:r>
            <a:r>
              <a:rPr lang="en-US" sz="1300" dirty="0"/>
              <a:t>average of the Ratings and Reviews is 4.10, and 6.15, respectively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The </a:t>
            </a:r>
            <a:r>
              <a:rPr lang="en-US" sz="1300" dirty="0"/>
              <a:t>minimum of Ratings and Reviews is 1, and 1, respectively.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The </a:t>
            </a:r>
            <a:r>
              <a:rPr lang="en-US" sz="1300" dirty="0"/>
              <a:t>maximum of Ratings and Reviews is 5, and 100, respectively.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           We </a:t>
            </a:r>
            <a:r>
              <a:rPr lang="en-US" sz="1300" dirty="0"/>
              <a:t>have 53 rows with NULL values to be </a:t>
            </a:r>
            <a:r>
              <a:rPr lang="en-US" sz="1300" dirty="0" smtClean="0"/>
              <a:t>removed.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There </a:t>
            </a:r>
            <a:r>
              <a:rPr lang="en-US" sz="1300" dirty="0"/>
              <a:t>are no duplicated records even with duplicated names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Added a new column as a metric named “Customer Satisfaction Score”.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 Added </a:t>
            </a:r>
            <a:r>
              <a:rPr lang="en-US" sz="1300" dirty="0"/>
              <a:t>a new column </a:t>
            </a:r>
            <a:r>
              <a:rPr lang="en-US" sz="1300" dirty="0" smtClean="0"/>
              <a:t>named “Street” that was obtained from the Address column for later analysis.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smtClean="0"/>
              <a:t> The </a:t>
            </a:r>
            <a:r>
              <a:rPr lang="en-US" sz="1300" dirty="0"/>
              <a:t>average rating for </a:t>
            </a:r>
            <a:r>
              <a:rPr lang="en-US" sz="1300" dirty="0" err="1"/>
              <a:t>Rafsanjan</a:t>
            </a:r>
            <a:r>
              <a:rPr lang="en-US" sz="1300" dirty="0"/>
              <a:t> is 4.11</a:t>
            </a:r>
            <a:r>
              <a:rPr lang="en-US" sz="1300" dirty="0" smtClean="0"/>
              <a:t>.</a:t>
            </a:r>
          </a:p>
          <a:p>
            <a:pPr marL="0" indent="0">
              <a:buNone/>
            </a:pPr>
            <a:r>
              <a:rPr lang="en-US" sz="1300" dirty="0"/>
              <a:t> 	</a:t>
            </a:r>
            <a:r>
              <a:rPr lang="en-US" sz="1300" dirty="0" smtClean="0"/>
              <a:t> The </a:t>
            </a:r>
            <a:r>
              <a:rPr lang="en-US" sz="1300" dirty="0"/>
              <a:t>Percentage of Positive Reviews for </a:t>
            </a:r>
            <a:r>
              <a:rPr lang="en-US" sz="1300" dirty="0" err="1"/>
              <a:t>Rafsanjan</a:t>
            </a:r>
            <a:r>
              <a:rPr lang="en-US" sz="1300" dirty="0"/>
              <a:t> is 65.49</a:t>
            </a:r>
            <a:r>
              <a:rPr lang="en-US" sz="1300" dirty="0" smtClean="0"/>
              <a:t>%.          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4688"/>
            <a:ext cx="4101400" cy="16536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920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15"/>
            <a:ext cx="8596668" cy="4427247"/>
          </a:xfrm>
        </p:spPr>
        <p:txBody>
          <a:bodyPr/>
          <a:lstStyle/>
          <a:p>
            <a:r>
              <a:rPr lang="en-US" dirty="0" smtClean="0"/>
              <a:t>A. Python visualizations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3" y="2262204"/>
            <a:ext cx="5159187" cy="3629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83" y="2262204"/>
            <a:ext cx="5149887" cy="37791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11053786" y="244475"/>
            <a:ext cx="547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95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15"/>
            <a:ext cx="8596668" cy="4427247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PowerBI</a:t>
            </a:r>
            <a:r>
              <a:rPr lang="en-US" dirty="0" smtClean="0"/>
              <a:t> visualizations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i="1" dirty="0"/>
              <a:t>"</a:t>
            </a:r>
            <a:r>
              <a:rPr lang="en-US" sz="1500" b="1" i="1" dirty="0" err="1"/>
              <a:t>Rafsanjan</a:t>
            </a:r>
            <a:r>
              <a:rPr lang="en-US" sz="1500" b="1" i="1" dirty="0"/>
              <a:t>" Restaurants Overview Dashboard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7" y="2552367"/>
            <a:ext cx="8466973" cy="40632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1053786" y="244475"/>
            <a:ext cx="547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6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73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15"/>
            <a:ext cx="8596668" cy="4427247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PowerBI</a:t>
            </a:r>
            <a:r>
              <a:rPr lang="en-US" dirty="0" smtClean="0"/>
              <a:t> visualizations</a:t>
            </a:r>
          </a:p>
          <a:p>
            <a:pPr marL="0" indent="0">
              <a:buNone/>
            </a:pPr>
            <a:r>
              <a:rPr lang="en-US" sz="1500" b="1" i="1" dirty="0" smtClean="0"/>
              <a:t>      Customer </a:t>
            </a:r>
            <a:r>
              <a:rPr lang="en-US" sz="1500" b="1" i="1" dirty="0"/>
              <a:t>Satisfaction Score Dashboard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68547"/>
            <a:ext cx="8283724" cy="40866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200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29" y="609600"/>
            <a:ext cx="8596668" cy="1320800"/>
          </a:xfrm>
        </p:spPr>
        <p:txBody>
          <a:bodyPr/>
          <a:lstStyle/>
          <a:p>
            <a:r>
              <a:rPr lang="en-US" dirty="0"/>
              <a:t>Step3.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29" y="1614115"/>
            <a:ext cx="8596668" cy="4427247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PowerBI</a:t>
            </a:r>
            <a:r>
              <a:rPr lang="en-US" dirty="0" smtClean="0"/>
              <a:t> visualizations</a:t>
            </a:r>
          </a:p>
          <a:p>
            <a:pPr marL="0" indent="0">
              <a:buNone/>
            </a:pPr>
            <a:r>
              <a:rPr lang="en-US" sz="1500" b="1" i="1" dirty="0" smtClean="0"/>
              <a:t>      Rating </a:t>
            </a:r>
            <a:r>
              <a:rPr lang="en-US" sz="1500" b="1" i="1" dirty="0"/>
              <a:t>Dashboard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3" y="2512611"/>
            <a:ext cx="8482507" cy="41664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8858" y="6041362"/>
            <a:ext cx="683339" cy="365125"/>
          </a:xfrm>
        </p:spPr>
        <p:txBody>
          <a:bodyPr/>
          <a:lstStyle/>
          <a:p>
            <a:fld id="{14A582A6-68EF-45B4-85CC-0A13A46A2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Step3.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115"/>
            <a:ext cx="8596668" cy="4427247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PowerBI</a:t>
            </a:r>
            <a:r>
              <a:rPr lang="en-US" dirty="0" smtClean="0"/>
              <a:t> visualizations</a:t>
            </a:r>
          </a:p>
          <a:p>
            <a:pPr marL="0" indent="0">
              <a:buNone/>
            </a:pPr>
            <a:r>
              <a:rPr lang="en-US" sz="1500" b="1" i="1" dirty="0" smtClean="0"/>
              <a:t>      Street </a:t>
            </a:r>
            <a:r>
              <a:rPr lang="en-US" sz="1500" b="1" i="1" dirty="0"/>
              <a:t>Dashboard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7" y="2544418"/>
            <a:ext cx="8371520" cy="41634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82A6-68EF-45B4-85CC-0A13A46A211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53786" y="244475"/>
            <a:ext cx="547167" cy="365125"/>
          </a:xfrm>
        </p:spPr>
        <p:txBody>
          <a:bodyPr/>
          <a:lstStyle/>
          <a:p>
            <a:r>
              <a:rPr lang="en-US" sz="3000" dirty="0" smtClean="0"/>
              <a:t>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44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259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Rafsanjan Analysis</vt:lpstr>
      <vt:lpstr>Review</vt:lpstr>
      <vt:lpstr>Step1. Data collection </vt:lpstr>
      <vt:lpstr>Step2. Data preparation and cleaning</vt:lpstr>
      <vt:lpstr>Step3. Data visualization </vt:lpstr>
      <vt:lpstr>Step3. Data visualization </vt:lpstr>
      <vt:lpstr>Step3. Data visualization </vt:lpstr>
      <vt:lpstr>Step3. Data visualization </vt:lpstr>
      <vt:lpstr>Step3. Data visualization </vt:lpstr>
      <vt:lpstr>Step4. Data storage</vt:lpstr>
      <vt:lpstr>Step5. Roadmap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Rafsanjan Analysis</dc:title>
  <dc:creator>HP</dc:creator>
  <cp:lastModifiedBy>HP</cp:lastModifiedBy>
  <cp:revision>30</cp:revision>
  <dcterms:created xsi:type="dcterms:W3CDTF">2024-01-02T09:11:24Z</dcterms:created>
  <dcterms:modified xsi:type="dcterms:W3CDTF">2024-01-02T10:51:40Z</dcterms:modified>
</cp:coreProperties>
</file>