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5" r:id="rId9"/>
    <p:sldId id="262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7" r:id="rId20"/>
    <p:sldId id="278" r:id="rId21"/>
    <p:sldId id="279" r:id="rId22"/>
    <p:sldId id="28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nuccore/CAJHJB010000001.1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6859" y="2404531"/>
            <a:ext cx="7766936" cy="1646302"/>
          </a:xfrm>
        </p:spPr>
        <p:txBody>
          <a:bodyPr/>
          <a:lstStyle/>
          <a:p>
            <a:pPr rtl="1"/>
            <a:r>
              <a:rPr lang="fa-IR" sz="4400" dirty="0" smtClean="0"/>
              <a:t>گزارشی بر مقاله ی </a:t>
            </a:r>
            <a:r>
              <a:rPr lang="en-US" sz="4400" dirty="0" err="1" smtClean="0"/>
              <a:t>Ficket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a-IR" dirty="0" smtClean="0"/>
              <a:t>استاد راهنما : دکتر زارع</a:t>
            </a:r>
          </a:p>
          <a:p>
            <a:r>
              <a:rPr lang="fa-IR" dirty="0" smtClean="0"/>
              <a:t>تهیه کننده : علیرضا محمدزاده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93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4800" dirty="0" smtClean="0">
                <a:cs typeface="B Zar" panose="00000400000000000000" pitchFamily="2" charset="-78"/>
              </a:rPr>
              <a:t>متود</a:t>
            </a:r>
            <a:endParaRPr lang="en-US" sz="4800" dirty="0"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5245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/>
              <a:t>تمایل نوکلوتید ها برای تکرار در تناوب های ۳تایی در </a:t>
            </a:r>
            <a:r>
              <a:rPr lang="en-US" dirty="0" smtClean="0"/>
              <a:t>PCS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521" y="1930400"/>
            <a:ext cx="5555637" cy="4407201"/>
          </a:xfrm>
        </p:spPr>
      </p:pic>
    </p:spTree>
    <p:extLst>
      <p:ext uri="{BB962C8B-B14F-4D97-AF65-F5344CB8AC3E}">
        <p14:creationId xmlns:p14="http://schemas.microsoft.com/office/powerpoint/2010/main" val="294638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/>
              <a:t>تعریف ۸ پارامتر عددی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565" y="3323418"/>
            <a:ext cx="7490206" cy="1681718"/>
          </a:xfrm>
        </p:spPr>
      </p:pic>
    </p:spTree>
    <p:extLst>
      <p:ext uri="{BB962C8B-B14F-4D97-AF65-F5344CB8AC3E}">
        <p14:creationId xmlns:p14="http://schemas.microsoft.com/office/powerpoint/2010/main" val="317220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X-Position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526" y="2538569"/>
            <a:ext cx="7020424" cy="1680505"/>
          </a:xfrm>
        </p:spPr>
      </p:pic>
    </p:spTree>
    <p:extLst>
      <p:ext uri="{BB962C8B-B14F-4D97-AF65-F5344CB8AC3E}">
        <p14:creationId xmlns:p14="http://schemas.microsoft.com/office/powerpoint/2010/main" val="63576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X-Content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09" y="3015829"/>
            <a:ext cx="8150917" cy="1700550"/>
          </a:xfrm>
        </p:spPr>
      </p:pic>
    </p:spTree>
    <p:extLst>
      <p:ext uri="{BB962C8B-B14F-4D97-AF65-F5344CB8AC3E}">
        <p14:creationId xmlns:p14="http://schemas.microsoft.com/office/powerpoint/2010/main" val="340467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/>
              <a:t>توزیع احتمالاتی پارامتر ها بر اساس کدینگ و غیر کدینگ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500" y="1930400"/>
            <a:ext cx="5944335" cy="4708452"/>
          </a:xfrm>
        </p:spPr>
      </p:pic>
    </p:spTree>
    <p:extLst>
      <p:ext uri="{BB962C8B-B14F-4D97-AF65-F5344CB8AC3E}">
        <p14:creationId xmlns:p14="http://schemas.microsoft.com/office/powerpoint/2010/main" val="37487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/>
              <a:t>تخصیص وزن به هر پارامتر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269" y="2749079"/>
            <a:ext cx="7192798" cy="2785447"/>
          </a:xfrm>
        </p:spPr>
      </p:pic>
    </p:spTree>
    <p:extLst>
      <p:ext uri="{BB962C8B-B14F-4D97-AF65-F5344CB8AC3E}">
        <p14:creationId xmlns:p14="http://schemas.microsoft.com/office/powerpoint/2010/main" val="159933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 smtClean="0"/>
              <a:t>TESTCODE</a:t>
            </a:r>
            <a:r>
              <a:rPr lang="fa-IR" dirty="0" smtClean="0"/>
              <a:t> پارامتری برای تشخیص کدینگ از غیر آن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</a:rPr>
                      <m:t>𝑇𝐸𝑆𝑇𝐶𝑂𝐷𝐸</m:t>
                    </m:r>
                    <m:r>
                      <a:rPr lang="en-US" sz="3200" i="1" smtClean="0">
                        <a:solidFill>
                          <a:schemeClr val="tx1"/>
                        </a:solidFill>
                      </a:rPr>
                      <m:t>=</m:t>
                    </m:r>
                    <m:nary>
                      <m:naryPr>
                        <m:chr m:val="∑"/>
                        <m:grow m:val="on"/>
                        <m:ctrlPr>
                          <a:rPr lang="en-US" sz="3200" i="1">
                            <a:solidFill>
                              <a:schemeClr val="tx1"/>
                            </a:solidFill>
                          </a:rPr>
                        </m:ctrlPr>
                      </m:naryPr>
                      <m:sub>
                        <m:r>
                          <a:rPr lang="en-US" sz="3200" i="1">
                            <a:solidFill>
                              <a:schemeClr val="tx1"/>
                            </a:solidFill>
                          </a:rPr>
                          <m:t>𝑖</m:t>
                        </m:r>
                        <m:r>
                          <a:rPr lang="en-US" sz="3200" i="1">
                            <a:solidFill>
                              <a:schemeClr val="tx1"/>
                            </a:solidFill>
                          </a:rPr>
                          <m:t>=</m:t>
                        </m:r>
                        <m:r>
                          <a:rPr lang="en-US" sz="3200" i="1">
                            <a:solidFill>
                              <a:schemeClr val="tx1"/>
                            </a:solidFill>
                          </a:rPr>
                          <m:t>1</m:t>
                        </m:r>
                      </m:sub>
                      <m:sup>
                        <m:r>
                          <a:rPr lang="en-US" sz="3200" i="1">
                            <a:solidFill>
                              <a:schemeClr val="tx1"/>
                            </a:solidFill>
                          </a:rPr>
                          <m:t>8</m:t>
                        </m:r>
                      </m:sup>
                      <m:e>
                        <m:d>
                          <m:d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chemeClr val="tx1"/>
                                    </a:solidFill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chemeClr val="tx1"/>
                                    </a:solidFill>
                                  </a:rPr>
                                  <m:t>w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chemeClr val="tx1"/>
                                    </a:solidFill>
                                  </a:rPr>
                                  <m:t>i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chemeClr val="tx1"/>
                                    </a:solidFill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chemeClr val="tx1"/>
                                    </a:solidFill>
                                  </a:rPr>
                                  <m:t>p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chemeClr val="tx1"/>
                                    </a:solidFill>
                                  </a:rPr>
                                  <m:t>i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fa-IR" sz="3200" dirty="0">
                    <a:solidFill>
                      <a:schemeClr val="tx1"/>
                    </a:solidFill>
                  </a:rPr>
                  <a:t>  </a:t>
                </a:r>
                <a:r>
                  <a:rPr lang="fa-IR" dirty="0"/>
                  <a:t>    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999874"/>
            <a:ext cx="8424967" cy="374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68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/>
              <a:t>دیتابیس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0632"/>
            <a:ext cx="8596668" cy="3880773"/>
          </a:xfrm>
        </p:spPr>
        <p:txBody>
          <a:bodyPr>
            <a:normAutofit/>
          </a:bodyPr>
          <a:lstStyle/>
          <a:p>
            <a:pPr algn="r" rtl="1"/>
            <a:r>
              <a:rPr lang="fa-IR" sz="2000" dirty="0" smtClean="0"/>
              <a:t>دیتابیسی که در مقاله استفاده شده کتابخانه ی توالی </a:t>
            </a:r>
            <a:r>
              <a:rPr lang="en-US" sz="2000" dirty="0" smtClean="0"/>
              <a:t>Los Alamos </a:t>
            </a:r>
            <a:r>
              <a:rPr lang="fa-IR" sz="2000" dirty="0" smtClean="0"/>
              <a:t> بوده</a:t>
            </a:r>
          </a:p>
          <a:p>
            <a:pPr algn="r" rtl="1"/>
            <a:r>
              <a:rPr lang="fa-IR" sz="2000" dirty="0"/>
              <a:t>هر توالی در کتابخانه به مناطق کدینگ و غیر کدینگ تقسیم شده است که این بخش بندی بر اساس شواهد تجربی گزارش شده انجام شده است.برای داده های اولیه ما 321 قطعه ی </a:t>
            </a:r>
            <a:r>
              <a:rPr lang="fa-IR" sz="2000" dirty="0" smtClean="0"/>
              <a:t>کدینگ و </a:t>
            </a:r>
            <a:r>
              <a:rPr lang="fa-IR" sz="2000" dirty="0"/>
              <a:t>249  قطعه ی غیر کدینگ </a:t>
            </a:r>
            <a:r>
              <a:rPr lang="fa-IR" sz="2000" dirty="0" smtClean="0"/>
              <a:t>را </a:t>
            </a:r>
            <a:r>
              <a:rPr lang="fa-IR" sz="2000" dirty="0"/>
              <a:t>در نظر گرفتیم که هر کدام از قطعه ها حداقل طول ۲۰۰ را دارند.</a:t>
            </a:r>
            <a:endParaRPr lang="en-US" sz="2000" dirty="0"/>
          </a:p>
          <a:p>
            <a:pPr algn="r" rtl="1"/>
            <a:r>
              <a:rPr lang="fa-IR" sz="2000" dirty="0"/>
              <a:t>برای پیاده سازی از توالی ژنوم یک قارچ به نام </a:t>
            </a:r>
            <a:r>
              <a:rPr lang="en-US" sz="2000" dirty="0"/>
              <a:t>"</a:t>
            </a:r>
            <a:r>
              <a:rPr lang="en-US" sz="2000" dirty="0" err="1"/>
              <a:t>Tilletia</a:t>
            </a:r>
            <a:r>
              <a:rPr lang="en-US" sz="2000" dirty="0"/>
              <a:t> </a:t>
            </a:r>
            <a:r>
              <a:rPr lang="en-US" sz="2000" dirty="0" err="1"/>
              <a:t>controversa</a:t>
            </a:r>
            <a:r>
              <a:rPr lang="en-US" sz="2000" dirty="0"/>
              <a:t>"</a:t>
            </a:r>
            <a:r>
              <a:rPr lang="ar-SA" sz="2000" dirty="0"/>
              <a:t> استفاده کردم که اگزون و اینترون آن مشخص شده است.</a:t>
            </a:r>
            <a:endParaRPr lang="en-US" sz="2000" dirty="0"/>
          </a:p>
          <a:p>
            <a:pPr algn="r" rtl="1"/>
            <a:r>
              <a:rPr lang="fa-IR" sz="2000" dirty="0" smtClean="0"/>
              <a:t>لینک دیتابیس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www.ncbi.nlm.nih.gov/nuccore/CAJHJB010000001.1</a:t>
            </a:r>
            <a:endParaRPr lang="fa-IR" sz="2000" dirty="0" smtClean="0"/>
          </a:p>
          <a:p>
            <a:pPr algn="r" rt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7514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542" y="196362"/>
            <a:ext cx="8596668" cy="1320800"/>
          </a:xfrm>
        </p:spPr>
        <p:txBody>
          <a:bodyPr/>
          <a:lstStyle/>
          <a:p>
            <a:pPr algn="r" rtl="1"/>
            <a:r>
              <a:rPr lang="fa-IR" dirty="0" smtClean="0"/>
              <a:t>تصاویری از دیتابیس</a:t>
            </a:r>
            <a:endParaRPr lang="en-US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902" y="1280816"/>
            <a:ext cx="4784699" cy="5042145"/>
          </a:xfrm>
        </p:spPr>
      </p:pic>
      <p:pic>
        <p:nvPicPr>
          <p:cNvPr id="14" name="Content Placeholder 1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74" y="1280815"/>
            <a:ext cx="4072737" cy="5060975"/>
          </a:xfrm>
        </p:spPr>
      </p:pic>
    </p:spTree>
    <p:extLst>
      <p:ext uri="{BB962C8B-B14F-4D97-AF65-F5344CB8AC3E}">
        <p14:creationId xmlns:p14="http://schemas.microsoft.com/office/powerpoint/2010/main" val="129990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/>
              <a:t>مقدمه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40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/>
              <a:t>صحت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907" y="1405484"/>
            <a:ext cx="8596668" cy="3880773"/>
          </a:xfrm>
        </p:spPr>
        <p:txBody>
          <a:bodyPr>
            <a:normAutofit/>
          </a:bodyPr>
          <a:lstStyle/>
          <a:p>
            <a:pPr algn="l"/>
            <a:r>
              <a:rPr lang="en-US" sz="2400" dirty="0" err="1" smtClean="0">
                <a:solidFill>
                  <a:schemeClr val="tx1"/>
                </a:solidFill>
              </a:rPr>
              <a:t>Remebering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l"/>
            <a:r>
              <a:rPr lang="en-US" sz="2400" dirty="0" err="1" smtClean="0">
                <a:solidFill>
                  <a:schemeClr val="tx1"/>
                </a:solidFill>
              </a:rPr>
              <a:t>Train,Test</a:t>
            </a:r>
            <a:r>
              <a:rPr lang="fa-IR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(50-50)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5% error-18% No Opinion</a:t>
            </a:r>
          </a:p>
          <a:p>
            <a:pPr algn="l"/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07" y="3224463"/>
            <a:ext cx="9053862" cy="348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/>
              <a:t>جمع بندی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85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b="1" dirty="0"/>
              <a:t>برخی از مشکلات این روش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/>
            <a:r>
              <a:rPr lang="fa-IR" sz="2800" dirty="0" smtClean="0">
                <a:solidFill>
                  <a:schemeClr val="tx1"/>
                </a:solidFill>
              </a:rPr>
              <a:t>عملکرد ضعیف روی توالی های کمتر از ۲۰۰ باز</a:t>
            </a:r>
          </a:p>
          <a:p>
            <a:pPr algn="r" rtl="1"/>
            <a:endParaRPr lang="en-US" sz="2800" dirty="0">
              <a:solidFill>
                <a:schemeClr val="tx1"/>
              </a:solidFill>
            </a:endParaRPr>
          </a:p>
          <a:p>
            <a:pPr algn="r" rtl="1"/>
            <a:r>
              <a:rPr lang="fa-IR" sz="2800" dirty="0" smtClean="0">
                <a:solidFill>
                  <a:schemeClr val="tx1"/>
                </a:solidFill>
              </a:rPr>
              <a:t>بخش </a:t>
            </a:r>
            <a:r>
              <a:rPr lang="fa-IR" sz="2800" dirty="0">
                <a:solidFill>
                  <a:schemeClr val="tx1"/>
                </a:solidFill>
              </a:rPr>
              <a:t>زیادی از داده های تست را به عنوان </a:t>
            </a:r>
            <a:r>
              <a:rPr lang="en-US" sz="2800" dirty="0">
                <a:solidFill>
                  <a:schemeClr val="tx1"/>
                </a:solidFill>
              </a:rPr>
              <a:t>No Opinion</a:t>
            </a:r>
            <a:r>
              <a:rPr lang="fa-IR" sz="2800" dirty="0">
                <a:solidFill>
                  <a:schemeClr val="tx1"/>
                </a:solidFill>
              </a:rPr>
              <a:t> دسته بندی می </a:t>
            </a:r>
            <a:r>
              <a:rPr lang="fa-IR" sz="2800" dirty="0" smtClean="0">
                <a:solidFill>
                  <a:schemeClr val="tx1"/>
                </a:solidFill>
              </a:rPr>
              <a:t>کند.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3015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/>
              <a:t>سوال زیستی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200" dirty="0">
                <a:solidFill>
                  <a:schemeClr val="tx1"/>
                </a:solidFill>
                <a:cs typeface="B Zar" panose="00000400000000000000" pitchFamily="2" charset="-78"/>
              </a:rPr>
              <a:t>تقاضای یک روش قابل اعتماد برای تفکیک میان قطعات کدینگ </a:t>
            </a:r>
            <a:r>
              <a:rPr lang="fa-IR" sz="3200" dirty="0" smtClean="0">
                <a:solidFill>
                  <a:schemeClr val="tx1"/>
                </a:solidFill>
                <a:cs typeface="B Zar" panose="00000400000000000000" pitchFamily="2" charset="-78"/>
              </a:rPr>
              <a:t>و </a:t>
            </a:r>
            <a:r>
              <a:rPr lang="fa-IR" sz="3200" dirty="0">
                <a:solidFill>
                  <a:schemeClr val="tx1"/>
                </a:solidFill>
                <a:cs typeface="B Zar" panose="00000400000000000000" pitchFamily="2" charset="-78"/>
              </a:rPr>
              <a:t>غیر کدینگ </a:t>
            </a:r>
            <a:r>
              <a:rPr lang="en-US" sz="3200" dirty="0">
                <a:solidFill>
                  <a:schemeClr val="tx1"/>
                </a:solidFill>
                <a:cs typeface="B Zar" panose="00000400000000000000" pitchFamily="2" charset="-78"/>
              </a:rPr>
              <a:t>DNA </a:t>
            </a:r>
            <a:r>
              <a:rPr lang="fa-IR" sz="3200" dirty="0" smtClean="0">
                <a:solidFill>
                  <a:schemeClr val="tx1"/>
                </a:solidFill>
                <a:cs typeface="B Zar" panose="00000400000000000000" pitchFamily="2" charset="-78"/>
              </a:rPr>
              <a:t> یک </a:t>
            </a:r>
            <a:r>
              <a:rPr lang="fa-IR" sz="3200" dirty="0">
                <a:solidFill>
                  <a:schemeClr val="tx1"/>
                </a:solidFill>
                <a:cs typeface="B Zar" panose="00000400000000000000" pitchFamily="2" charset="-78"/>
              </a:rPr>
              <a:t>نیازمندی ثابت در بیوانفورماتیک بوده است</a:t>
            </a:r>
            <a:r>
              <a:rPr lang="fa-IR" sz="3200" dirty="0" smtClean="0">
                <a:solidFill>
                  <a:schemeClr val="tx1"/>
                </a:solidFill>
                <a:cs typeface="B Zar" panose="00000400000000000000" pitchFamily="2" charset="-78"/>
              </a:rPr>
              <a:t>.</a:t>
            </a:r>
            <a:endParaRPr lang="en-US" sz="3200" dirty="0">
              <a:solidFill>
                <a:schemeClr val="tx1"/>
              </a:solidFill>
              <a:cs typeface="B Zar" panose="00000400000000000000" pitchFamily="2" charset="-78"/>
            </a:endParaRPr>
          </a:p>
          <a:p>
            <a:pPr algn="r" rtl="1"/>
            <a:endParaRPr lang="en-US" sz="3200" dirty="0">
              <a:solidFill>
                <a:schemeClr val="tx1"/>
              </a:solidFill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5040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/>
              <a:t>چالش های آزمایشگاهی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200" dirty="0" smtClean="0">
                <a:solidFill>
                  <a:schemeClr val="tx1"/>
                </a:solidFill>
                <a:cs typeface="B Zar" panose="00000400000000000000" pitchFamily="2" charset="-78"/>
              </a:rPr>
              <a:t>مشخص شدن حدودی محل آغاز ژن </a:t>
            </a:r>
          </a:p>
          <a:p>
            <a:pPr algn="r" rtl="1"/>
            <a:endParaRPr lang="fa-IR" sz="3200" dirty="0" smtClean="0">
              <a:solidFill>
                <a:schemeClr val="tx1"/>
              </a:solidFill>
              <a:cs typeface="B Zar" panose="00000400000000000000" pitchFamily="2" charset="-78"/>
            </a:endParaRPr>
          </a:p>
          <a:p>
            <a:pPr algn="r" rtl="1"/>
            <a:r>
              <a:rPr lang="fa-IR" sz="3200" dirty="0" smtClean="0">
                <a:solidFill>
                  <a:schemeClr val="tx1"/>
                </a:solidFill>
                <a:cs typeface="B Zar" panose="00000400000000000000" pitchFamily="2" charset="-78"/>
              </a:rPr>
              <a:t>بعد از مشخص شدن محل دقیق ژن،سکانس های اطراف شامل </a:t>
            </a:r>
            <a:r>
              <a:rPr lang="en-US" sz="3200" dirty="0" smtClean="0">
                <a:solidFill>
                  <a:schemeClr val="tx1"/>
                </a:solidFill>
                <a:cs typeface="B Zar" panose="00000400000000000000" pitchFamily="2" charset="-78"/>
              </a:rPr>
              <a:t>ORF </a:t>
            </a:r>
            <a:r>
              <a:rPr lang="fa-IR" sz="3200" dirty="0" smtClean="0">
                <a:solidFill>
                  <a:schemeClr val="tx1"/>
                </a:solidFill>
                <a:cs typeface="B Zar" panose="00000400000000000000" pitchFamily="2" charset="-78"/>
              </a:rPr>
              <a:t> ها دیگر باشند</a:t>
            </a:r>
          </a:p>
        </p:txBody>
      </p:sp>
    </p:spTree>
    <p:extLst>
      <p:ext uri="{BB962C8B-B14F-4D97-AF65-F5344CB8AC3E}">
        <p14:creationId xmlns:p14="http://schemas.microsoft.com/office/powerpoint/2010/main" val="282961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/>
              <a:t>صورت سوال محاسباتی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200" dirty="0">
                <a:solidFill>
                  <a:schemeClr val="tx1"/>
                </a:solidFill>
                <a:cs typeface="B Zar" panose="00000400000000000000" pitchFamily="2" charset="-78"/>
              </a:rPr>
              <a:t>ساخت یک روش تصمیم گیری برای یک توالی </a:t>
            </a:r>
            <a:r>
              <a:rPr lang="en-US" sz="3200" dirty="0">
                <a:solidFill>
                  <a:schemeClr val="tx1"/>
                </a:solidFill>
                <a:cs typeface="B Zar" panose="00000400000000000000" pitchFamily="2" charset="-78"/>
              </a:rPr>
              <a:t>DNA </a:t>
            </a:r>
            <a:r>
              <a:rPr lang="fa-IR" sz="3200" dirty="0">
                <a:solidFill>
                  <a:schemeClr val="tx1"/>
                </a:solidFill>
                <a:cs typeface="B Zar" panose="00000400000000000000" pitchFamily="2" charset="-78"/>
              </a:rPr>
              <a:t>که به آن عنوان کدینگ یا غیر کدینگ را بدهد.</a:t>
            </a:r>
            <a:endParaRPr lang="en-US" sz="3200" dirty="0">
              <a:solidFill>
                <a:schemeClr val="tx1"/>
              </a:solidFill>
              <a:cs typeface="B Zar" panose="00000400000000000000" pitchFamily="2" charset="-78"/>
            </a:endParaRPr>
          </a:p>
          <a:p>
            <a:pPr algn="r" rtl="1"/>
            <a:endParaRPr lang="en-US" sz="3200" dirty="0">
              <a:solidFill>
                <a:schemeClr val="tx1"/>
              </a:solidFill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6933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/>
              <a:t>روش های حل مسئله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200" dirty="0" smtClean="0">
                <a:solidFill>
                  <a:schemeClr val="tx1"/>
                </a:solidFill>
                <a:cs typeface="B Zar" panose="00000400000000000000" pitchFamily="2" charset="-78"/>
              </a:rPr>
              <a:t>دو روش به طور کلی برای حل این مسئله وجود دارند:</a:t>
            </a:r>
          </a:p>
          <a:p>
            <a:pPr algn="r" rtl="1"/>
            <a:r>
              <a:rPr lang="fa-IR" sz="3200" dirty="0" smtClean="0">
                <a:solidFill>
                  <a:schemeClr val="tx1"/>
                </a:solidFill>
                <a:cs typeface="B Zar" panose="00000400000000000000" pitchFamily="2" charset="-78"/>
              </a:rPr>
              <a:t>۱ جست و جو برای </a:t>
            </a:r>
            <a:r>
              <a:rPr lang="en-US" sz="3200" dirty="0">
                <a:solidFill>
                  <a:schemeClr val="tx1"/>
                </a:solidFill>
                <a:cs typeface="B Zar" panose="00000400000000000000" pitchFamily="2" charset="-78"/>
              </a:rPr>
              <a:t>transcription or translation initiation signals </a:t>
            </a:r>
            <a:endParaRPr lang="en-US" sz="3200" dirty="0" smtClean="0">
              <a:solidFill>
                <a:schemeClr val="tx1"/>
              </a:solidFill>
              <a:cs typeface="B Zar" panose="00000400000000000000" pitchFamily="2" charset="-78"/>
            </a:endParaRPr>
          </a:p>
          <a:p>
            <a:pPr algn="r" rtl="1"/>
            <a:r>
              <a:rPr lang="fa-IR" sz="3200" dirty="0" smtClean="0">
                <a:solidFill>
                  <a:schemeClr val="tx1"/>
                </a:solidFill>
                <a:cs typeface="B Zar" panose="00000400000000000000" pitchFamily="2" charset="-78"/>
              </a:rPr>
              <a:t>۲ روش های آماری ( توجه به ویژگی های آماری سکانس ها)</a:t>
            </a:r>
            <a:endParaRPr lang="en-US" sz="3200" dirty="0">
              <a:solidFill>
                <a:schemeClr val="tx1"/>
              </a:solidFill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0233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/>
              <a:t>چالش های هر روش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/>
            <a:r>
              <a:rPr lang="fa-IR" sz="2800" dirty="0">
                <a:solidFill>
                  <a:schemeClr val="tx1"/>
                </a:solidFill>
                <a:cs typeface="B Zar" panose="00000400000000000000" pitchFamily="2" charset="-78"/>
              </a:rPr>
              <a:t>روش ۱)جست و جو برای </a:t>
            </a:r>
            <a:r>
              <a:rPr lang="en-US" sz="2800" dirty="0">
                <a:solidFill>
                  <a:schemeClr val="tx1"/>
                </a:solidFill>
                <a:cs typeface="B Zar" panose="00000400000000000000" pitchFamily="2" charset="-78"/>
              </a:rPr>
              <a:t>transcription or translation initiation signals</a:t>
            </a:r>
            <a:r>
              <a:rPr lang="fa-IR" sz="2800" dirty="0" smtClean="0">
                <a:solidFill>
                  <a:schemeClr val="tx1"/>
                </a:solidFill>
                <a:cs typeface="B Zar" panose="00000400000000000000" pitchFamily="2" charset="-78"/>
              </a:rPr>
              <a:t>:</a:t>
            </a:r>
            <a:endParaRPr lang="en-US" sz="2800" dirty="0" smtClean="0">
              <a:solidFill>
                <a:schemeClr val="tx1"/>
              </a:solidFill>
              <a:cs typeface="B Zar" panose="00000400000000000000" pitchFamily="2" charset="-78"/>
            </a:endParaRPr>
          </a:p>
          <a:p>
            <a:pPr algn="r" rtl="1"/>
            <a:endParaRPr lang="en-US" sz="2800" dirty="0">
              <a:solidFill>
                <a:schemeClr val="tx1"/>
              </a:solidFill>
              <a:cs typeface="B Zar" panose="00000400000000000000" pitchFamily="2" charset="-78"/>
            </a:endParaRPr>
          </a:p>
          <a:p>
            <a:pPr algn="r" rtl="1"/>
            <a:r>
              <a:rPr lang="fa-IR" sz="2800" dirty="0">
                <a:solidFill>
                  <a:schemeClr val="tx1"/>
                </a:solidFill>
                <a:cs typeface="B Zar" panose="00000400000000000000" pitchFamily="2" charset="-78"/>
              </a:rPr>
              <a:t>مشکل۱)سیگنال های شروع ممکن </a:t>
            </a:r>
            <a:r>
              <a:rPr lang="fa-IR" sz="2800" dirty="0" smtClean="0">
                <a:solidFill>
                  <a:schemeClr val="tx1"/>
                </a:solidFill>
                <a:cs typeface="B Zar" panose="00000400000000000000" pitchFamily="2" charset="-78"/>
              </a:rPr>
              <a:t>است، وجود نداشته باشند.</a:t>
            </a:r>
            <a:endParaRPr lang="en-US" sz="2800" dirty="0" smtClean="0">
              <a:solidFill>
                <a:schemeClr val="tx1"/>
              </a:solidFill>
              <a:cs typeface="B Zar" panose="00000400000000000000" pitchFamily="2" charset="-78"/>
            </a:endParaRPr>
          </a:p>
          <a:p>
            <a:pPr algn="r" rtl="1"/>
            <a:endParaRPr lang="en-US" sz="2800" dirty="0" smtClean="0">
              <a:solidFill>
                <a:schemeClr val="tx1"/>
              </a:solidFill>
              <a:cs typeface="B Zar" panose="00000400000000000000" pitchFamily="2" charset="-78"/>
            </a:endParaRPr>
          </a:p>
          <a:p>
            <a:pPr algn="r" rtl="1"/>
            <a:r>
              <a:rPr lang="fa-IR" sz="2800" dirty="0" smtClean="0">
                <a:solidFill>
                  <a:schemeClr val="tx1"/>
                </a:solidFill>
                <a:cs typeface="B Zar" panose="00000400000000000000" pitchFamily="2" charset="-78"/>
              </a:rPr>
              <a:t> مشکل۲</a:t>
            </a:r>
            <a:r>
              <a:rPr lang="fa-IR" sz="2800" dirty="0">
                <a:solidFill>
                  <a:schemeClr val="tx1"/>
                </a:solidFill>
                <a:cs typeface="B Zar" panose="00000400000000000000" pitchFamily="2" charset="-78"/>
              </a:rPr>
              <a:t>) توصیف دقیق اینکه چه چیزی یک سیگنال شروع است،هنوز مشکل به نظر می رسد.</a:t>
            </a:r>
            <a:endParaRPr lang="en-US" sz="2800" dirty="0">
              <a:solidFill>
                <a:schemeClr val="tx1"/>
              </a:solidFill>
              <a:cs typeface="B Zar" panose="00000400000000000000" pitchFamily="2" charset="-78"/>
            </a:endParaRPr>
          </a:p>
          <a:p>
            <a:pPr algn="r"/>
            <a:endParaRPr lang="en-US" sz="2600" dirty="0">
              <a:solidFill>
                <a:schemeClr val="tx1"/>
              </a:solidFill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8544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/>
              <a:t>چالش های هر روش(روش های آماری)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/>
            <a:r>
              <a:rPr lang="fa-IR" sz="2800" dirty="0">
                <a:solidFill>
                  <a:schemeClr val="tx1"/>
                </a:solidFill>
                <a:cs typeface="B Zar" panose="00000400000000000000" pitchFamily="2" charset="-78"/>
              </a:rPr>
              <a:t>روش ۲) روش های آماری ( توجه به ویژگی های آماری سکانس ها)</a:t>
            </a:r>
            <a:r>
              <a:rPr lang="en-US" sz="2800" dirty="0">
                <a:solidFill>
                  <a:schemeClr val="tx1"/>
                </a:solidFill>
                <a:cs typeface="B Zar" panose="00000400000000000000" pitchFamily="2" charset="-78"/>
              </a:rPr>
              <a:t>:</a:t>
            </a:r>
          </a:p>
          <a:p>
            <a:pPr algn="r" rtl="1"/>
            <a:r>
              <a:rPr lang="fa-IR" sz="2800" dirty="0" smtClean="0">
                <a:solidFill>
                  <a:schemeClr val="tx1"/>
                </a:solidFill>
                <a:cs typeface="B Zar" panose="00000400000000000000" pitchFamily="2" charset="-78"/>
              </a:rPr>
              <a:t>بررسی نتایج و دستاورد های مقالات قبلی:</a:t>
            </a:r>
          </a:p>
          <a:p>
            <a:pPr algn="r" rtl="1"/>
            <a:r>
              <a:rPr lang="fa-IR" sz="2800" dirty="0" smtClean="0">
                <a:solidFill>
                  <a:schemeClr val="tx1"/>
                </a:solidFill>
                <a:cs typeface="B Zar" panose="00000400000000000000" pitchFamily="2" charset="-78"/>
              </a:rPr>
              <a:t>۱)نمونه ی بسیار کوچک</a:t>
            </a:r>
            <a:endParaRPr lang="fa-IR" sz="2800" dirty="0">
              <a:solidFill>
                <a:schemeClr val="tx1"/>
              </a:solidFill>
              <a:cs typeface="B Zar" panose="00000400000000000000" pitchFamily="2" charset="-78"/>
            </a:endParaRPr>
          </a:p>
          <a:p>
            <a:pPr algn="r" rtl="1"/>
            <a:r>
              <a:rPr lang="fa-IR" sz="2800" dirty="0" smtClean="0">
                <a:solidFill>
                  <a:schemeClr val="tx1"/>
                </a:solidFill>
                <a:cs typeface="B Zar" panose="00000400000000000000" pitchFamily="2" charset="-78"/>
              </a:rPr>
              <a:t>۲)عدم ارائه یک تست کدینگ/غیر کدینگ </a:t>
            </a:r>
          </a:p>
          <a:p>
            <a:pPr algn="r" rtl="1"/>
            <a:r>
              <a:rPr lang="fa-IR" sz="2800" dirty="0" smtClean="0">
                <a:solidFill>
                  <a:schemeClr val="tx1"/>
                </a:solidFill>
                <a:cs typeface="B Zar" panose="00000400000000000000" pitchFamily="2" charset="-78"/>
              </a:rPr>
              <a:t>۳)وابستگی به قضاوت شخص</a:t>
            </a:r>
            <a:endParaRPr lang="en-US" sz="2800" dirty="0" smtClean="0">
              <a:solidFill>
                <a:schemeClr val="tx1"/>
              </a:solidFill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3386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/>
              <a:t>مقاله جاری چه چالشی را حل کرده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/>
            <a:r>
              <a:rPr lang="fa-IR" sz="2800" dirty="0" smtClean="0">
                <a:solidFill>
                  <a:schemeClr val="tx1"/>
                </a:solidFill>
                <a:cs typeface="B Zar" panose="00000400000000000000" pitchFamily="2" charset="-78"/>
              </a:rPr>
              <a:t>اولین </a:t>
            </a:r>
            <a:r>
              <a:rPr lang="fa-IR" sz="2800" dirty="0" smtClean="0">
                <a:solidFill>
                  <a:schemeClr val="tx1"/>
                </a:solidFill>
                <a:cs typeface="B Zar" panose="00000400000000000000" pitchFamily="2" charset="-78"/>
              </a:rPr>
              <a:t>مقاله ای است که یک تست کاملا مشخص و عینی </a:t>
            </a:r>
            <a:r>
              <a:rPr lang="fa-IR" sz="2800" dirty="0" smtClean="0">
                <a:solidFill>
                  <a:schemeClr val="tx1"/>
                </a:solidFill>
                <a:cs typeface="B Zar" panose="00000400000000000000" pitchFamily="2" charset="-78"/>
              </a:rPr>
              <a:t>بوده</a:t>
            </a:r>
          </a:p>
          <a:p>
            <a:pPr algn="r" rtl="1"/>
            <a:r>
              <a:rPr lang="fa-IR" sz="2800" dirty="0" smtClean="0">
                <a:solidFill>
                  <a:schemeClr val="tx1"/>
                </a:solidFill>
                <a:cs typeface="B Zar" panose="00000400000000000000" pitchFamily="2" charset="-78"/>
              </a:rPr>
              <a:t>روی </a:t>
            </a:r>
            <a:r>
              <a:rPr lang="fa-IR" sz="2800" dirty="0" smtClean="0">
                <a:solidFill>
                  <a:schemeClr val="tx1"/>
                </a:solidFill>
                <a:cs typeface="B Zar" panose="00000400000000000000" pitchFamily="2" charset="-78"/>
              </a:rPr>
              <a:t>تعداد زیادی توالی بررسی شده است تا قابل اطمینان باشد.</a:t>
            </a:r>
            <a:endParaRPr lang="en-US" sz="2800" dirty="0" smtClean="0">
              <a:solidFill>
                <a:schemeClr val="tx1"/>
              </a:solidFill>
              <a:cs typeface="B Zar" panose="00000400000000000000" pitchFamily="2" charset="-78"/>
            </a:endParaRPr>
          </a:p>
          <a:p>
            <a:pPr algn="r"/>
            <a:endParaRPr lang="en-US" sz="3000" dirty="0">
              <a:solidFill>
                <a:schemeClr val="tx1"/>
              </a:solidFill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5057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485</TotalTime>
  <Words>459</Words>
  <Application>Microsoft Office PowerPoint</Application>
  <PresentationFormat>Widescreen</PresentationFormat>
  <Paragraphs>55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B Zar</vt:lpstr>
      <vt:lpstr>Tahoma</vt:lpstr>
      <vt:lpstr>Trebuchet MS</vt:lpstr>
      <vt:lpstr>Wingdings 3</vt:lpstr>
      <vt:lpstr>Facet</vt:lpstr>
      <vt:lpstr>گزارشی بر مقاله ی Ficket</vt:lpstr>
      <vt:lpstr>مقدمه</vt:lpstr>
      <vt:lpstr>سوال زیستی</vt:lpstr>
      <vt:lpstr>چالش های آزمایشگاهی</vt:lpstr>
      <vt:lpstr>صورت سوال محاسباتی</vt:lpstr>
      <vt:lpstr>روش های حل مسئله</vt:lpstr>
      <vt:lpstr>چالش های هر روش</vt:lpstr>
      <vt:lpstr>چالش های هر روش(روش های آماری)</vt:lpstr>
      <vt:lpstr>مقاله جاری چه چالشی را حل کرده</vt:lpstr>
      <vt:lpstr>متود</vt:lpstr>
      <vt:lpstr>تمایل نوکلوتید ها برای تکرار در تناوب های ۳تایی در PCS</vt:lpstr>
      <vt:lpstr>تعریف ۸ پارامتر عددی</vt:lpstr>
      <vt:lpstr>X-Position</vt:lpstr>
      <vt:lpstr>X-Content</vt:lpstr>
      <vt:lpstr>توزیع احتمالاتی پارامتر ها بر اساس کدینگ و غیر کدینگ</vt:lpstr>
      <vt:lpstr>تخصیص وزن به هر پارامتر</vt:lpstr>
      <vt:lpstr>TESTCODE پارامتری برای تشخیص کدینگ از غیر آن</vt:lpstr>
      <vt:lpstr>دیتابیس</vt:lpstr>
      <vt:lpstr>تصاویری از دیتابیس</vt:lpstr>
      <vt:lpstr>صحت</vt:lpstr>
      <vt:lpstr>جمع بندی</vt:lpstr>
      <vt:lpstr>برخی از مشکلات این روش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گزارشی بر مقاله ی Ficket</dc:title>
  <dc:creator>Alireza</dc:creator>
  <cp:lastModifiedBy>Alireza</cp:lastModifiedBy>
  <cp:revision>25</cp:revision>
  <dcterms:created xsi:type="dcterms:W3CDTF">2024-01-28T15:50:36Z</dcterms:created>
  <dcterms:modified xsi:type="dcterms:W3CDTF">2024-01-29T13:51:59Z</dcterms:modified>
</cp:coreProperties>
</file>