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78" r:id="rId10"/>
    <p:sldId id="261" r:id="rId11"/>
    <p:sldId id="262" r:id="rId12"/>
    <p:sldId id="273" r:id="rId13"/>
    <p:sldId id="263" r:id="rId14"/>
    <p:sldId id="274" r:id="rId15"/>
    <p:sldId id="264" r:id="rId16"/>
    <p:sldId id="275" r:id="rId17"/>
    <p:sldId id="265" r:id="rId18"/>
    <p:sldId id="276" r:id="rId19"/>
    <p:sldId id="266" r:id="rId20"/>
    <p:sldId id="277" r:id="rId21"/>
    <p:sldId id="267" r:id="rId22"/>
    <p:sldId id="269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80F-60D7-41D0-BB24-CA645B816DD2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CEE46-9938-4DF8-86E2-FD3EC901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0" y="2638621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DD72B-9F47-4EE7-AEF3-32DD4976D1F9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22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Hard-Coding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Generated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evaluation (+ debugging)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LLM-assisted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LangChain evaluation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FE59D-37B1-48FF-B9F6-90705D70FB4F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22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Agents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75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built in LangChain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DuckDuckGo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PythonREPLTool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Defining your own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713D6-6567-47D5-8E7B-D20E26E7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3" y="1866508"/>
            <a:ext cx="4700209" cy="4147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F9F7F-FB55-4684-9B1A-6FAE523D874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22</a:t>
            </a:r>
          </a:p>
        </p:txBody>
      </p:sp>
    </p:spTree>
    <p:extLst>
      <p:ext uri="{BB962C8B-B14F-4D97-AF65-F5344CB8AC3E}">
        <p14:creationId xmlns:p14="http://schemas.microsoft.com/office/powerpoint/2010/main" val="89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RAG: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an AI framework that combines the strengths of traditional information retrieval systems (such as databases) with the capabilities of generative large language models (LLMs)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US" dirty="0">
              <a:solidFill>
                <a:srgbClr val="E8E8E8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In RAG,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an LLM retrieves </a:t>
            </a:r>
            <a:r>
              <a:rPr lang="en-US" b="0" i="0" dirty="0">
                <a:solidFill>
                  <a:schemeClr val="accent3"/>
                </a:solidFill>
                <a:effectLst/>
                <a:latin typeface="Helvetica Neue"/>
              </a:rPr>
              <a:t>contextual documents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from an external dataset as part of its execution.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Use-case: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U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seful if we want to ask question about specific documents (e.g., our PDFs, a set of videos, etc.)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8B105-031C-4C5E-B871-0EFD6015AC97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22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D4-56F3-4736-8773-AFBCBE2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BBA01-F2F6-4B55-AA88-6524F621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6641"/>
            <a:ext cx="10136701" cy="308985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50BF9-DE70-454B-90EC-F913A3B3548E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of 22</a:t>
            </a:r>
          </a:p>
        </p:txBody>
      </p:sp>
    </p:spTree>
    <p:extLst>
      <p:ext uri="{BB962C8B-B14F-4D97-AF65-F5344CB8AC3E}">
        <p14:creationId xmlns:p14="http://schemas.microsoft.com/office/powerpoint/2010/main" val="272154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1)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in PDF is a `Document`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page_content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08AE-26AD-4E71-8575-5E558455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1998913"/>
            <a:ext cx="4860696" cy="185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74BF-18A0-4B0B-9128-F617ED20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4163772"/>
            <a:ext cx="5034291" cy="1858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1877A-8BBE-43B4-B0CF-55B5F6E3C5A3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of 22</a:t>
            </a:r>
          </a:p>
        </p:txBody>
      </p:sp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2)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DB51-EF82-4A74-A39F-89C805C4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5" y="4396789"/>
            <a:ext cx="6151021" cy="178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90AB-6667-401D-832B-D2F4F630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6" y="1851671"/>
            <a:ext cx="6096000" cy="23489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A6DCE-11B7-45E9-8C31-0985FB378554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 of 22</a:t>
            </a:r>
          </a:p>
        </p:txBody>
      </p:sp>
    </p:spTree>
    <p:extLst>
      <p:ext uri="{BB962C8B-B14F-4D97-AF65-F5344CB8AC3E}">
        <p14:creationId xmlns:p14="http://schemas.microsoft.com/office/powerpoint/2010/main" val="9572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Splitting document into smaller chunks, but retaining </a:t>
            </a:r>
            <a:r>
              <a:rPr lang="en-US" b="1" dirty="0">
                <a:solidFill>
                  <a:schemeClr val="accent3"/>
                </a:solidFill>
              </a:rPr>
              <a:t>meaningful relationships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8E6E1-4F10-485C-BF98-76094AB1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45" y="2276807"/>
            <a:ext cx="6215110" cy="406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B4CCB-3989-4CC4-B7F7-0A7DE42F547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of 22</a:t>
            </a:r>
          </a:p>
        </p:txBody>
      </p:sp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Types of text splitters in LangChain:</a:t>
            </a:r>
          </a:p>
          <a:p>
            <a:pPr marL="0" indent="0">
              <a:buNone/>
            </a:pPr>
            <a:endParaRPr lang="en-US" sz="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MarkdownHeaderTextSplitter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Context Aware Splitter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Tokens are often ~4 characters</a:t>
            </a:r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seful because LLMs often have context windows designated in tokens</a:t>
            </a:r>
          </a:p>
          <a:p>
            <a:pPr marL="384048" lvl="2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SentencesTransformersTokenTextSplitter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RecursiveCharacterTextSplitter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ecommended for generic text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Language()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NLTKTextSplitter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SpacyTextSplitter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1187A-FB42-4403-B65F-FCD7FF41EDE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 of 22</a:t>
            </a:r>
          </a:p>
        </p:txBody>
      </p:sp>
    </p:spTree>
    <p:extLst>
      <p:ext uri="{BB962C8B-B14F-4D97-AF65-F5344CB8AC3E}">
        <p14:creationId xmlns:p14="http://schemas.microsoft.com/office/powerpoint/2010/main" val="35678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Embeddings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Embedding vector captures context/meaning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Text with similar contexts will have similar vectors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6C2E3-A4A5-4002-96D3-12EBECF8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3" y="3264442"/>
            <a:ext cx="5563287" cy="2713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48737-370C-4ACD-A851-45B37B3CDB74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 of 22</a:t>
            </a:r>
          </a:p>
        </p:txBody>
      </p:sp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22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Vector Store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storage where all splits are converted</a:t>
            </a:r>
          </a:p>
          <a:p>
            <a:pPr marL="201168" lvl="1" indent="0">
              <a:buNone/>
            </a:pPr>
            <a:r>
              <a:rPr lang="en-US" sz="2000" dirty="0"/>
              <a:t>   into embedding vectors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find and return top `n` similar</a:t>
            </a:r>
          </a:p>
          <a:p>
            <a:pPr marL="201168" lvl="1" indent="0">
              <a:buNone/>
            </a:pPr>
            <a:r>
              <a:rPr lang="en-US" sz="2000" dirty="0"/>
              <a:t>   embeddings to the entry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Failure Modes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Duplicate data will cause the vector store return</a:t>
            </a:r>
          </a:p>
          <a:p>
            <a:pPr marL="384048" lvl="2" indent="0">
              <a:buNone/>
            </a:pPr>
            <a:r>
              <a:rPr lang="en-US" sz="1600" dirty="0"/>
              <a:t>    duplicate answer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4FB6-1667-4772-9601-70127F26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03" y="1922857"/>
            <a:ext cx="4969102" cy="4054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BD49ED-79AF-450B-B791-15437651E7FB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 of 22</a:t>
            </a:r>
          </a:p>
        </p:txBody>
      </p:sp>
    </p:spTree>
    <p:extLst>
      <p:ext uri="{BB962C8B-B14F-4D97-AF65-F5344CB8AC3E}">
        <p14:creationId xmlns:p14="http://schemas.microsoft.com/office/powerpoint/2010/main" val="64739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Retrieval is the centerpiece of our retrieval augmented generation (RAG) flow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Addressing Diversity:</a:t>
            </a:r>
            <a:r>
              <a:rPr lang="en-US" dirty="0"/>
              <a:t> Maximum marginal relevance (k, </a:t>
            </a:r>
            <a:r>
              <a:rPr lang="en-US" dirty="0" err="1"/>
              <a:t>fetch_k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Addressing Specificity:</a:t>
            </a:r>
            <a:r>
              <a:rPr lang="en-US" dirty="0"/>
              <a:t> Working with metadata (Filter)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Addressing Specificity:</a:t>
            </a:r>
            <a:r>
              <a:rPr lang="en-US" dirty="0"/>
              <a:t> Working with metadata using self-query retriever (</a:t>
            </a:r>
            <a:r>
              <a:rPr lang="en-US" dirty="0" err="1"/>
              <a:t>SelfQueryRetriever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Additional tricks:</a:t>
            </a:r>
            <a:r>
              <a:rPr lang="en-US" dirty="0"/>
              <a:t> Compression (</a:t>
            </a:r>
            <a:r>
              <a:rPr lang="en-US" dirty="0" err="1"/>
              <a:t>ContextualCompressionRetriever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E0D0B-7312-4A48-AB82-0BA7B0BBD44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 of 22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RetrievalQA</a:t>
            </a:r>
            <a:r>
              <a:rPr lang="en-US" dirty="0"/>
              <a:t> chain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use </a:t>
            </a:r>
            <a:r>
              <a:rPr lang="en-US" dirty="0" err="1">
                <a:solidFill>
                  <a:schemeClr val="accent3"/>
                </a:solidFill>
              </a:rPr>
              <a:t>PromptTemplate</a:t>
            </a:r>
            <a:r>
              <a:rPr lang="en-US" dirty="0"/>
              <a:t> from </a:t>
            </a:r>
            <a:r>
              <a:rPr lang="en-US" dirty="0" err="1">
                <a:solidFill>
                  <a:schemeClr val="accent3"/>
                </a:solidFill>
              </a:rPr>
              <a:t>langchain.prompts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must be passed to </a:t>
            </a:r>
            <a:r>
              <a:rPr lang="en-US" dirty="0" err="1">
                <a:solidFill>
                  <a:schemeClr val="tx1"/>
                </a:solidFill>
              </a:rPr>
              <a:t>RetreivalQA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1600A-005D-4902-B1B8-9EE57B19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19" y="2995819"/>
            <a:ext cx="4547885" cy="298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2135D-7548-47B6-8690-DC02A13A0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2" t="25333" r="48938" b="8591"/>
          <a:stretch/>
        </p:blipFill>
        <p:spPr>
          <a:xfrm>
            <a:off x="8531258" y="1974450"/>
            <a:ext cx="2827413" cy="4040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E2F12-46E8-445A-8B00-E80601109A50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 of 22</a:t>
            </a:r>
          </a:p>
        </p:txBody>
      </p:sp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94B4-9FCD-4936-AB10-429B513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D0D-ED05-4AB8-819D-63620E71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Methods to resolve short context issues: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 Reduce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Refine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 Re-rank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peak to your Data using LangChain and LLMs | by Hamza El Fergougui | Medium">
            <a:extLst>
              <a:ext uri="{FF2B5EF4-FFF2-40B4-BE49-F238E27FC236}">
                <a16:creationId xmlns:a16="http://schemas.microsoft.com/office/drawing/2014/main" id="{F5B15231-04E7-477E-9AA5-59D4693B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68" y="1845734"/>
            <a:ext cx="4681822" cy="44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1944C-E09A-4398-8B39-73CA5ACAE45E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22 of 22</a:t>
            </a:r>
          </a:p>
        </p:txBody>
      </p:sp>
    </p:spTree>
    <p:extLst>
      <p:ext uri="{BB962C8B-B14F-4D97-AF65-F5344CB8AC3E}">
        <p14:creationId xmlns:p14="http://schemas.microsoft.com/office/powerpoint/2010/main" val="274294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22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69195-D5C6-47C2-AC3A-F62BC6E55035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22</a:t>
            </a:r>
          </a:p>
        </p:txBody>
      </p:sp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(Prompt &amp; Model)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4CBEA-6704-4AF8-9F74-D75BD57229CD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22</a:t>
            </a:r>
          </a:p>
        </p:txBody>
      </p:sp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(Output Parser)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ED833C-3A87-41BF-BE1A-505F4A8073F4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22</a:t>
            </a:r>
          </a:p>
        </p:txBody>
      </p:sp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r>
              <a:rPr lang="en-US" dirty="0"/>
              <a:t> (k)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llm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max_token_limit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EB2CF-7B45-476F-892F-DDCCC6D89380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22</a:t>
            </a:r>
          </a:p>
        </p:txBody>
      </p:sp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Router Chain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96A8-D877-45A3-AD65-52901A243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9" t="35327" r="25309" b="38694"/>
          <a:stretch/>
        </p:blipFill>
        <p:spPr>
          <a:xfrm>
            <a:off x="5246016" y="1795568"/>
            <a:ext cx="6042582" cy="178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AE89F-C642-4CAA-823E-CF9162929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1" t="35326" r="25077" b="27148"/>
          <a:stretch/>
        </p:blipFill>
        <p:spPr>
          <a:xfrm>
            <a:off x="5246016" y="3685608"/>
            <a:ext cx="6042582" cy="25735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483700-0343-4491-ADB3-89724936FC2A}"/>
              </a:ext>
            </a:extLst>
          </p:cNvPr>
          <p:cNvCxnSpPr/>
          <p:nvPr/>
        </p:nvCxnSpPr>
        <p:spPr>
          <a:xfrm flipV="1">
            <a:off x="3827282" y="2545237"/>
            <a:ext cx="1102937" cy="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5B503-77DF-45FF-BB9C-92AFF5F89B94}"/>
              </a:ext>
            </a:extLst>
          </p:cNvPr>
          <p:cNvCxnSpPr>
            <a:cxnSpLocks/>
          </p:cNvCxnSpPr>
          <p:nvPr/>
        </p:nvCxnSpPr>
        <p:spPr>
          <a:xfrm>
            <a:off x="3346986" y="3409641"/>
            <a:ext cx="1583233" cy="10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FEAC6-0EE7-4BE6-AAFB-9B914077D47F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22</a:t>
            </a:r>
          </a:p>
        </p:txBody>
      </p: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Router 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54F26-F5B2-4261-8F9C-A2228EDA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3" t="33827" r="25232" b="31820"/>
          <a:stretch/>
        </p:blipFill>
        <p:spPr>
          <a:xfrm>
            <a:off x="5429838" y="2470596"/>
            <a:ext cx="6033155" cy="23559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2810CF-B1D9-4E42-BB80-7858BEB2ABCC}"/>
              </a:ext>
            </a:extLst>
          </p:cNvPr>
          <p:cNvCxnSpPr/>
          <p:nvPr/>
        </p:nvCxnSpPr>
        <p:spPr>
          <a:xfrm>
            <a:off x="2837468" y="3987538"/>
            <a:ext cx="230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F37A4E-C2E8-4BF8-9E55-E6B77505D1E0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22</a:t>
            </a:r>
          </a:p>
        </p:txBody>
      </p:sp>
    </p:spTree>
    <p:extLst>
      <p:ext uri="{BB962C8B-B14F-4D97-AF65-F5344CB8AC3E}">
        <p14:creationId xmlns:p14="http://schemas.microsoft.com/office/powerpoint/2010/main" val="1165689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</TotalTime>
  <Words>654</Words>
  <Application>Microsoft Office PowerPoint</Application>
  <PresentationFormat>Widescreen</PresentationFormat>
  <Paragraphs>168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Helvetica Neue</vt:lpstr>
      <vt:lpstr>Retrospect</vt:lpstr>
      <vt:lpstr>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Chains</vt:lpstr>
      <vt:lpstr>LangChain: Q&amp;A over Documents</vt:lpstr>
      <vt:lpstr>LangChain: Evaluation</vt:lpstr>
      <vt:lpstr>LangChain: Agents</vt:lpstr>
      <vt:lpstr>Retrieval Augmented Generation (RAG)</vt:lpstr>
      <vt:lpstr>RAG: Overview</vt:lpstr>
      <vt:lpstr>RAG: Document Loading (Part 1) </vt:lpstr>
      <vt:lpstr>RAG: Document Loading (Part 2) </vt:lpstr>
      <vt:lpstr>RAG: Document Splitting</vt:lpstr>
      <vt:lpstr>RAG: Document Splitting</vt:lpstr>
      <vt:lpstr>RAG: Storage</vt:lpstr>
      <vt:lpstr>RAG: Storage</vt:lpstr>
      <vt:lpstr>RAG: Retrieval</vt:lpstr>
      <vt:lpstr>RAG: Chat with Data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16</cp:revision>
  <dcterms:created xsi:type="dcterms:W3CDTF">2024-06-10T18:48:26Z</dcterms:created>
  <dcterms:modified xsi:type="dcterms:W3CDTF">2024-07-05T17:41:07Z</dcterms:modified>
</cp:coreProperties>
</file>