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6"/>
  </p:notesMasterIdLst>
  <p:sldIdLst>
    <p:sldId id="256" r:id="rId2"/>
    <p:sldId id="257" r:id="rId3"/>
    <p:sldId id="258" r:id="rId4"/>
    <p:sldId id="270" r:id="rId5"/>
    <p:sldId id="272" r:id="rId6"/>
    <p:sldId id="271" r:id="rId7"/>
    <p:sldId id="259" r:id="rId8"/>
    <p:sldId id="260" r:id="rId9"/>
    <p:sldId id="278" r:id="rId10"/>
    <p:sldId id="261" r:id="rId11"/>
    <p:sldId id="262" r:id="rId12"/>
    <p:sldId id="273" r:id="rId13"/>
    <p:sldId id="263" r:id="rId14"/>
    <p:sldId id="274" r:id="rId15"/>
    <p:sldId id="264" r:id="rId16"/>
    <p:sldId id="275" r:id="rId17"/>
    <p:sldId id="265" r:id="rId18"/>
    <p:sldId id="276" r:id="rId19"/>
    <p:sldId id="266" r:id="rId20"/>
    <p:sldId id="277" r:id="rId21"/>
    <p:sldId id="267" r:id="rId22"/>
    <p:sldId id="269" r:id="rId23"/>
    <p:sldId id="279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A80F-60D7-41D0-BB24-CA645B816DD2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CEE46-9938-4DF8-86E2-FD3EC901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44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CEE46-9938-4DF8-86E2-FD3EC901F7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3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CEE46-9938-4DF8-86E2-FD3EC901F7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3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90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6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9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8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45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8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3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698A89-16EE-414F-A76C-14F13C132678}" type="datetimeFigureOut">
              <a:rPr lang="en-US" smtClean="0"/>
              <a:t>2024-07-05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AA9E61-A98F-4FBC-AEA3-BEB93D4BD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803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EE3F-7D17-46F2-A501-37E89C76A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431" y="2516072"/>
            <a:ext cx="10135134" cy="143523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+mn-lt"/>
                <a:cs typeface="_PDMS_Saleem_QuranFont" panose="02010000000000000000" pitchFamily="2" charset="-78"/>
              </a:rPr>
              <a:t>Introduction to LangChain Framework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2C09F-829B-4729-9685-328324A3D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5" y="641023"/>
            <a:ext cx="2143125" cy="2143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DD1EC4-0AD4-4C19-8C15-4C1B49F3652F}"/>
              </a:ext>
            </a:extLst>
          </p:cNvPr>
          <p:cNvSpPr txBox="1"/>
          <p:nvPr/>
        </p:nvSpPr>
        <p:spPr>
          <a:xfrm>
            <a:off x="1970202" y="4659197"/>
            <a:ext cx="8474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Student:</a:t>
            </a:r>
            <a:r>
              <a:rPr lang="en-US" dirty="0"/>
              <a:t> Alireza Dastmalchi Saei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Course:</a:t>
            </a:r>
            <a:r>
              <a:rPr lang="en-US" dirty="0"/>
              <a:t> Natural Language Processing (NLP)</a:t>
            </a:r>
          </a:p>
          <a:p>
            <a:r>
              <a:rPr lang="en-US" b="1" dirty="0">
                <a:solidFill>
                  <a:schemeClr val="accent1"/>
                </a:solidFill>
              </a:rPr>
              <a:t>Professor:</a:t>
            </a:r>
            <a:r>
              <a:rPr lang="en-US" dirty="0"/>
              <a:t> Dr. </a:t>
            </a:r>
            <a:r>
              <a:rPr lang="en-US" dirty="0" err="1"/>
              <a:t>Baradaran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LangChain: Q&amp;A over Documents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DE3E10-FEC4-4890-A560-453DD34D6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494" y="1788160"/>
            <a:ext cx="4154472" cy="451683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 of n</a:t>
            </a:r>
          </a:p>
        </p:txBody>
      </p:sp>
    </p:spTree>
    <p:extLst>
      <p:ext uri="{BB962C8B-B14F-4D97-AF65-F5344CB8AC3E}">
        <p14:creationId xmlns:p14="http://schemas.microsoft.com/office/powerpoint/2010/main" val="3095798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LangChain: Evaluation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Example generation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Hard-Coding Examples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LLM Generated Examples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Manual evaluation (+ debugging)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LLM-assisted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LangChain evaluation 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 of n</a:t>
            </a:r>
          </a:p>
        </p:txBody>
      </p:sp>
    </p:spTree>
    <p:extLst>
      <p:ext uri="{BB962C8B-B14F-4D97-AF65-F5344CB8AC3E}">
        <p14:creationId xmlns:p14="http://schemas.microsoft.com/office/powerpoint/2010/main" val="518678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LangChain: Agents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2750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Using built in LangChain tools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DuckDuckGo 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Wikipedia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Python (</a:t>
            </a:r>
            <a:r>
              <a:rPr lang="en-US" dirty="0" err="1"/>
              <a:t>PythonREPLTool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Defining your own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 of 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C713D6-6567-47D5-8E7B-D20E26E7E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203" y="1866508"/>
            <a:ext cx="4700209" cy="414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Retrieval</a:t>
            </a:r>
            <a:r>
              <a:rPr lang="fr-FR" b="1" dirty="0"/>
              <a:t> </a:t>
            </a:r>
            <a:r>
              <a:rPr lang="fr-FR" b="1" dirty="0" err="1"/>
              <a:t>Augmented</a:t>
            </a:r>
            <a:r>
              <a:rPr lang="fr-FR" b="1" dirty="0"/>
              <a:t> </a:t>
            </a:r>
            <a:r>
              <a:rPr lang="fr-FR" b="1" dirty="0" err="1"/>
              <a:t>Generation</a:t>
            </a:r>
            <a:r>
              <a:rPr lang="fr-FR" b="1" dirty="0"/>
              <a:t> (RAG)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Helvetica Neue"/>
              </a:rPr>
              <a:t>RAG: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an AI framework that combines the strengths of traditional information retrieval systems (such as databases) with the capabilities of generative large language models (LLMs)</a:t>
            </a:r>
            <a:r>
              <a:rPr lang="en-US" b="0" i="0" dirty="0">
                <a:solidFill>
                  <a:srgbClr val="E8E8E8"/>
                </a:solidFill>
                <a:effectLst/>
                <a:latin typeface="Google Sans"/>
              </a:rPr>
              <a:t>.</a:t>
            </a:r>
          </a:p>
          <a:p>
            <a:endParaRPr lang="en-US" dirty="0">
              <a:solidFill>
                <a:srgbClr val="E8E8E8"/>
              </a:solidFill>
              <a:latin typeface="Google Sans"/>
            </a:endParaRPr>
          </a:p>
          <a:p>
            <a:r>
              <a:rPr lang="en-US" b="0" i="0" dirty="0">
                <a:solidFill>
                  <a:srgbClr val="E8E8E8"/>
                </a:solidFill>
                <a:effectLst/>
                <a:latin typeface="Google Sans"/>
              </a:rPr>
              <a:t>In RAG, 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an LLM retrieves </a:t>
            </a:r>
            <a:r>
              <a:rPr lang="en-US" b="0" i="0" dirty="0">
                <a:solidFill>
                  <a:schemeClr val="accent3"/>
                </a:solidFill>
                <a:effectLst/>
                <a:latin typeface="Helvetica Neue"/>
              </a:rPr>
              <a:t>contextual documents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 from an external dataset as part of its execution.</a:t>
            </a:r>
          </a:p>
          <a:p>
            <a:endParaRPr lang="en-US" dirty="0">
              <a:solidFill>
                <a:schemeClr val="tx1"/>
              </a:solidFill>
              <a:latin typeface="Helvetica Neue"/>
            </a:endParaRPr>
          </a:p>
          <a:p>
            <a:r>
              <a:rPr lang="en-US" b="1" dirty="0">
                <a:solidFill>
                  <a:schemeClr val="accent3"/>
                </a:solidFill>
                <a:latin typeface="Helvetica Neue"/>
              </a:rPr>
              <a:t>Use-case:</a:t>
            </a:r>
            <a:r>
              <a:rPr lang="en-US" dirty="0">
                <a:solidFill>
                  <a:schemeClr val="tx1"/>
                </a:solidFill>
                <a:latin typeface="Helvetica Neue"/>
              </a:rPr>
              <a:t> U</a:t>
            </a:r>
            <a:r>
              <a:rPr lang="en-US" b="0" i="0" dirty="0">
                <a:solidFill>
                  <a:schemeClr val="tx1"/>
                </a:solidFill>
                <a:effectLst/>
                <a:latin typeface="Helvetica Neue"/>
              </a:rPr>
              <a:t>seful if we want to ask question about specific documents (e.g., our PDFs, a set of videos, etc.)</a:t>
            </a:r>
            <a:endParaRPr lang="en-US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 of n</a:t>
            </a:r>
          </a:p>
        </p:txBody>
      </p:sp>
    </p:spTree>
    <p:extLst>
      <p:ext uri="{BB962C8B-B14F-4D97-AF65-F5344CB8AC3E}">
        <p14:creationId xmlns:p14="http://schemas.microsoft.com/office/powerpoint/2010/main" val="49431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3FD4-56F3-4736-8773-AFBCBE2F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RAG: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5BBA01-F2F6-4B55-AA88-6524F6215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96641"/>
            <a:ext cx="10136701" cy="3089855"/>
          </a:xfrm>
        </p:spPr>
      </p:pic>
    </p:spTree>
    <p:extLst>
      <p:ext uri="{BB962C8B-B14F-4D97-AF65-F5344CB8AC3E}">
        <p14:creationId xmlns:p14="http://schemas.microsoft.com/office/powerpoint/2010/main" val="2721549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Document </a:t>
            </a:r>
            <a:r>
              <a:rPr lang="fr-FR" b="1" dirty="0" err="1"/>
              <a:t>Loading</a:t>
            </a:r>
            <a:r>
              <a:rPr lang="fr-FR" b="1" dirty="0"/>
              <a:t> </a:t>
            </a:r>
            <a:r>
              <a:rPr lang="fr-FR" sz="2400" b="1" dirty="0"/>
              <a:t>(Part 1)</a:t>
            </a:r>
            <a:r>
              <a:rPr lang="fr-FR" b="1" dirty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766" y="2047871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PDF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page in PDF is a `Document`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page_content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metadata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URLs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 of 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CC08AE-26AD-4E71-8575-5E5584550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765" y="1998913"/>
            <a:ext cx="4860696" cy="18585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3F74BF-18A0-4B0B-9128-F617ED205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65" y="4163772"/>
            <a:ext cx="5034291" cy="185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40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Document </a:t>
            </a:r>
            <a:r>
              <a:rPr lang="fr-FR" b="1" dirty="0" err="1"/>
              <a:t>Loading</a:t>
            </a:r>
            <a:r>
              <a:rPr lang="fr-FR" b="1" dirty="0"/>
              <a:t> </a:t>
            </a:r>
            <a:r>
              <a:rPr lang="fr-FR" sz="2400" b="1" dirty="0"/>
              <a:t>(Part 2)</a:t>
            </a:r>
            <a:r>
              <a:rPr lang="fr-FR" b="1" dirty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766" y="2047871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YouTube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Notion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 of 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BDB51-EF82-4A74-A39F-89C805C46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145" y="4396789"/>
            <a:ext cx="6151021" cy="1787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F890AB-6667-401D-832B-D2F4F630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166" y="1851671"/>
            <a:ext cx="6096000" cy="234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3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Document </a:t>
            </a:r>
            <a:r>
              <a:rPr lang="fr-FR" b="1" dirty="0" err="1"/>
              <a:t>Splitting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Splitting document into smaller chunks, but retaining </a:t>
            </a:r>
            <a:r>
              <a:rPr lang="en-US" b="1" dirty="0">
                <a:solidFill>
                  <a:schemeClr val="accent3"/>
                </a:solidFill>
              </a:rPr>
              <a:t>meaningful relationships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 of 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88E6E1-4F10-485C-BF98-76094AB13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445" y="2276807"/>
            <a:ext cx="6215110" cy="406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37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Document </a:t>
            </a:r>
            <a:r>
              <a:rPr lang="fr-FR" b="1" dirty="0" err="1"/>
              <a:t>Splitting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Types of text splitters in LangChain:</a:t>
            </a:r>
          </a:p>
          <a:p>
            <a:pPr marL="0" indent="0">
              <a:buNone/>
            </a:pPr>
            <a:endParaRPr lang="en-US" sz="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3"/>
                </a:solidFill>
              </a:rPr>
              <a:t>CharacterTextSplitter</a:t>
            </a:r>
            <a:r>
              <a:rPr lang="en-US" b="1" dirty="0">
                <a:solidFill>
                  <a:schemeClr val="accent3"/>
                </a:solidFill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3"/>
                </a:solidFill>
              </a:rPr>
              <a:t>MarkdownHeaderTextSplitter</a:t>
            </a:r>
            <a:r>
              <a:rPr lang="en-US" b="1" dirty="0">
                <a:solidFill>
                  <a:schemeClr val="accent3"/>
                </a:solidFill>
              </a:rPr>
              <a:t>()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Context Aware Splitter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3"/>
                </a:solidFill>
              </a:rPr>
              <a:t>TokenTextSplitter</a:t>
            </a:r>
            <a:r>
              <a:rPr lang="en-US" b="1" dirty="0">
                <a:solidFill>
                  <a:schemeClr val="accent3"/>
                </a:solidFill>
              </a:rPr>
              <a:t>()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</a:rPr>
              <a:t>Tokens are often ~4 characters</a:t>
            </a:r>
            <a:endParaRPr lang="en-US" sz="1600" b="1" i="0" dirty="0">
              <a:solidFill>
                <a:schemeClr val="tx1"/>
              </a:solidFill>
              <a:effectLst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seful because LLMs often have context windows designated in tokens</a:t>
            </a:r>
          </a:p>
          <a:p>
            <a:pPr marL="384048" lvl="2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3"/>
                </a:solidFill>
              </a:rPr>
              <a:t>SentencesTransformersTokenTextSplitter</a:t>
            </a:r>
            <a:r>
              <a:rPr lang="en-US" b="1" dirty="0">
                <a:solidFill>
                  <a:schemeClr val="accent3"/>
                </a:solidFill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3"/>
                </a:solidFill>
              </a:rPr>
              <a:t>RecursiveCharacterTextSplitter</a:t>
            </a:r>
            <a:r>
              <a:rPr lang="en-US" b="1" dirty="0">
                <a:solidFill>
                  <a:schemeClr val="accent3"/>
                </a:solidFill>
              </a:rPr>
              <a:t>()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R</a:t>
            </a:r>
            <a:r>
              <a:rPr lang="en-US" sz="1600" b="0" i="0" dirty="0">
                <a:solidFill>
                  <a:schemeClr val="tx1"/>
                </a:solidFill>
                <a:effectLst/>
              </a:rPr>
              <a:t>ecommended for generic text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/>
                </a:solidFill>
              </a:rPr>
              <a:t>Language()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3"/>
                </a:solidFill>
              </a:rPr>
              <a:t>NLTKTextSplitter</a:t>
            </a:r>
            <a:r>
              <a:rPr lang="en-US" b="1" dirty="0">
                <a:solidFill>
                  <a:schemeClr val="accent3"/>
                </a:solidFill>
              </a:rPr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3"/>
                </a:solidFill>
              </a:rPr>
              <a:t>SpacyTextSplitter</a:t>
            </a:r>
            <a:r>
              <a:rPr lang="en-US" b="1" dirty="0">
                <a:solidFill>
                  <a:schemeClr val="accent3"/>
                </a:solidFill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 of n</a:t>
            </a:r>
          </a:p>
        </p:txBody>
      </p:sp>
    </p:spTree>
    <p:extLst>
      <p:ext uri="{BB962C8B-B14F-4D97-AF65-F5344CB8AC3E}">
        <p14:creationId xmlns:p14="http://schemas.microsoft.com/office/powerpoint/2010/main" val="356789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Storage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Embeddings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Embedding vector captures context/meaning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Text with similar contexts will have similar vectors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of 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6C2E3-A4A5-4002-96D3-12EBECF81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433" y="3264442"/>
            <a:ext cx="5563287" cy="271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8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207A-2521-4E26-A588-906B5CC6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Context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8BCE96-B8ED-4EDE-830A-0084C58A66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3151" y="2242689"/>
            <a:ext cx="7817837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LangChain Framework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Retrieval-Augmented Generation (RAG)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LangChain for RAG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Chatting with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25349C-89FE-4450-9EA4-59939B8D3826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of n</a:t>
            </a:r>
          </a:p>
        </p:txBody>
      </p:sp>
    </p:spTree>
    <p:extLst>
      <p:ext uri="{BB962C8B-B14F-4D97-AF65-F5344CB8AC3E}">
        <p14:creationId xmlns:p14="http://schemas.microsoft.com/office/powerpoint/2010/main" val="891073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Storage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Vector Store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 storage where all splits are converted</a:t>
            </a:r>
          </a:p>
          <a:p>
            <a:pPr marL="201168" lvl="1" indent="0">
              <a:buNone/>
            </a:pPr>
            <a:r>
              <a:rPr lang="en-US" sz="2000" dirty="0"/>
              <a:t>   into embedding vectors</a:t>
            </a:r>
          </a:p>
          <a:p>
            <a:pPr marL="201168" lvl="1" indent="0">
              <a:buNone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Can find and return top `n` similar</a:t>
            </a:r>
          </a:p>
          <a:p>
            <a:pPr marL="201168" lvl="1" indent="0">
              <a:buNone/>
            </a:pPr>
            <a:r>
              <a:rPr lang="en-US" sz="2000" dirty="0"/>
              <a:t>   embeddings to the entry</a:t>
            </a:r>
          </a:p>
          <a:p>
            <a:pPr marL="201168" lvl="1" indent="0">
              <a:buNone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Failure Modes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Duplicate data will cause the vector store return</a:t>
            </a:r>
          </a:p>
          <a:p>
            <a:pPr marL="384048" lvl="2" indent="0">
              <a:buNone/>
            </a:pPr>
            <a:r>
              <a:rPr lang="en-US" sz="1600" dirty="0"/>
              <a:t>    duplicate answer</a:t>
            </a:r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of 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34FB6-1667-4772-9601-70127F268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03" y="1922857"/>
            <a:ext cx="4969102" cy="405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96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</a:t>
            </a:r>
            <a:r>
              <a:rPr lang="fr-FR" b="1" dirty="0" err="1"/>
              <a:t>Retrieval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Retrieval is the centerpiece of our retrieval augmented generation (RAG) flow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Addressing Diversity:</a:t>
            </a:r>
            <a:r>
              <a:rPr lang="en-US" dirty="0"/>
              <a:t> Maximum marginal relevance (k, </a:t>
            </a:r>
            <a:r>
              <a:rPr lang="en-US" dirty="0" err="1"/>
              <a:t>fetch_k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 Addressing Specificity:</a:t>
            </a:r>
            <a:r>
              <a:rPr lang="en-US" dirty="0"/>
              <a:t> Working with metadata (Filter)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 Addressing Specificity:</a:t>
            </a:r>
            <a:r>
              <a:rPr lang="en-US" dirty="0"/>
              <a:t> Working with metadata using self-query retriever (</a:t>
            </a:r>
            <a:r>
              <a:rPr lang="en-US" dirty="0" err="1"/>
              <a:t>SelfQueryRetriever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Additional tricks:</a:t>
            </a:r>
            <a:r>
              <a:rPr lang="en-US" dirty="0"/>
              <a:t> Compression (</a:t>
            </a:r>
            <a:r>
              <a:rPr lang="en-US" dirty="0" err="1"/>
              <a:t>ContextualCompressionRetriever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 of n</a:t>
            </a:r>
          </a:p>
        </p:txBody>
      </p:sp>
    </p:spTree>
    <p:extLst>
      <p:ext uri="{BB962C8B-B14F-4D97-AF65-F5344CB8AC3E}">
        <p14:creationId xmlns:p14="http://schemas.microsoft.com/office/powerpoint/2010/main" val="644614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Chat </a:t>
            </a:r>
            <a:r>
              <a:rPr lang="fr-FR" b="1" dirty="0" err="1"/>
              <a:t>with</a:t>
            </a:r>
            <a:r>
              <a:rPr lang="fr-FR" b="1" dirty="0"/>
              <a:t> Data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RetrievalQA</a:t>
            </a:r>
            <a:r>
              <a:rPr lang="en-US" dirty="0"/>
              <a:t> chain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use </a:t>
            </a:r>
            <a:r>
              <a:rPr lang="en-US" dirty="0" err="1">
                <a:solidFill>
                  <a:schemeClr val="accent3"/>
                </a:solidFill>
              </a:rPr>
              <a:t>PromptTemplate</a:t>
            </a:r>
            <a:r>
              <a:rPr lang="en-US" dirty="0"/>
              <a:t> from </a:t>
            </a:r>
            <a:r>
              <a:rPr lang="en-US" dirty="0" err="1">
                <a:solidFill>
                  <a:schemeClr val="accent3"/>
                </a:solidFill>
              </a:rPr>
              <a:t>langchain.prompts</a:t>
            </a:r>
            <a:endParaRPr lang="en-US" dirty="0">
              <a:solidFill>
                <a:schemeClr val="accent3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must be passed to </a:t>
            </a:r>
            <a:r>
              <a:rPr lang="en-US" dirty="0" err="1">
                <a:solidFill>
                  <a:schemeClr val="tx1"/>
                </a:solidFill>
              </a:rPr>
              <a:t>RetreivalQA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 of 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41600A-005D-4902-B1B8-9EE57B195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219" y="2995819"/>
            <a:ext cx="4547885" cy="2981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A2135D-7548-47B6-8690-DC02A13A0A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52" t="25333" r="48938" b="8591"/>
          <a:stretch/>
        </p:blipFill>
        <p:spPr>
          <a:xfrm>
            <a:off x="8531258" y="1974450"/>
            <a:ext cx="2827413" cy="404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10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94B4-9FCD-4936-AB10-429B5134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RAG: Chat </a:t>
            </a:r>
            <a:r>
              <a:rPr lang="fr-FR" b="1" dirty="0" err="1"/>
              <a:t>with</a:t>
            </a:r>
            <a:r>
              <a:rPr lang="fr-FR" b="1" dirty="0"/>
              <a:t>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CD0D-ED05-4AB8-819D-63620E717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Methods to resolve short context issues: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7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Map Reduce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Refine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Map Re-rank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Speak to your Data using LangChain and LLMs | by Hamza El Fergougui | Medium">
            <a:extLst>
              <a:ext uri="{FF2B5EF4-FFF2-40B4-BE49-F238E27FC236}">
                <a16:creationId xmlns:a16="http://schemas.microsoft.com/office/drawing/2014/main" id="{F5B15231-04E7-477E-9AA5-59D4693B9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868" y="1845734"/>
            <a:ext cx="4681822" cy="445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94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218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26714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2BB10-30C5-4E52-ABD4-91AB574D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LangChain:</a:t>
            </a:r>
            <a:br>
              <a:rPr lang="en-US" b="1" dirty="0"/>
            </a:br>
            <a:r>
              <a:rPr lang="en-US" b="1" dirty="0"/>
              <a:t>Models, Prompts and Output Parsers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9A7E-66C4-432D-859C-7D009A4B9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Direct API calls to </a:t>
            </a:r>
            <a:r>
              <a:rPr lang="en-US" b="1" dirty="0" err="1"/>
              <a:t>OpenAI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API calls through LangChain: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 Prompts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 Output parsers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88DC9-0655-4BD6-930F-FD153ED8D391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of n</a:t>
            </a:r>
          </a:p>
        </p:txBody>
      </p:sp>
    </p:spTree>
    <p:extLst>
      <p:ext uri="{BB962C8B-B14F-4D97-AF65-F5344CB8AC3E}">
        <p14:creationId xmlns:p14="http://schemas.microsoft.com/office/powerpoint/2010/main" val="314074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5235-1D7C-48FB-AEE6-C3676B24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Direct API calls to </a:t>
            </a:r>
            <a:r>
              <a:rPr lang="en-US" b="1" dirty="0" err="1"/>
              <a:t>OpenAI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0BD178-34D5-43B8-B105-5F0F7B31A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33" t="12937" r="6893" b="12371"/>
          <a:stretch/>
        </p:blipFill>
        <p:spPr>
          <a:xfrm>
            <a:off x="2271676" y="1846263"/>
            <a:ext cx="770897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7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A897-6A1B-434B-8706-1ABB36A3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API calls with LangChain </a:t>
            </a:r>
            <a:r>
              <a:rPr lang="en-US" sz="2400" b="1" dirty="0"/>
              <a:t>(Prompt &amp; Model)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1CE18A-037A-4B71-813B-7B620296A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668" y="1983115"/>
            <a:ext cx="7288664" cy="3616406"/>
          </a:xfrm>
        </p:spPr>
      </p:pic>
    </p:spTree>
    <p:extLst>
      <p:ext uri="{BB962C8B-B14F-4D97-AF65-F5344CB8AC3E}">
        <p14:creationId xmlns:p14="http://schemas.microsoft.com/office/powerpoint/2010/main" val="217330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A31C-FE65-4BFC-BC6F-023F82D5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API calls with LangChain </a:t>
            </a:r>
            <a:r>
              <a:rPr lang="en-US" sz="2400" b="1" dirty="0"/>
              <a:t>(Output Parser)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8B176-C2E7-4D4A-BFF8-1ABA2D6C7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06" t="7878" r="5335" b="7397"/>
          <a:stretch/>
        </p:blipFill>
        <p:spPr>
          <a:xfrm>
            <a:off x="2375555" y="1846683"/>
            <a:ext cx="7154944" cy="4337726"/>
          </a:xfrm>
        </p:spPr>
      </p:pic>
    </p:spTree>
    <p:extLst>
      <p:ext uri="{BB962C8B-B14F-4D97-AF65-F5344CB8AC3E}">
        <p14:creationId xmlns:p14="http://schemas.microsoft.com/office/powerpoint/2010/main" val="304210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LangChain: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LLMs are `</a:t>
            </a:r>
            <a:r>
              <a:rPr lang="en-US" dirty="0">
                <a:solidFill>
                  <a:schemeClr val="accent3"/>
                </a:solidFill>
              </a:rPr>
              <a:t>stateless</a:t>
            </a:r>
            <a:r>
              <a:rPr lang="en-US" dirty="0"/>
              <a:t>`, that means each transaction is independent.</a:t>
            </a:r>
          </a:p>
          <a:p>
            <a:pPr marL="0" indent="0">
              <a:buNone/>
            </a:pPr>
            <a:r>
              <a:rPr lang="en-US" dirty="0"/>
              <a:t>Chatbots appear to have memory by providing the full conversation as `</a:t>
            </a:r>
            <a:r>
              <a:rPr lang="en-US" dirty="0">
                <a:solidFill>
                  <a:schemeClr val="accent3"/>
                </a:solidFill>
              </a:rPr>
              <a:t>context</a:t>
            </a:r>
            <a:r>
              <a:rPr lang="en-US" dirty="0"/>
              <a:t>`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LangChain provides different types of memories and accumulate the conversation: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ConversationBufferMemory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ConversationBufferWindowMemory</a:t>
            </a:r>
            <a:r>
              <a:rPr lang="en-US" dirty="0"/>
              <a:t> (k)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ConversationTokenBufferMemory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ConversationSummaryMemory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llm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max_token_limit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of 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3C3051-8E98-4482-AE67-93B5BDBDC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434" y="3588524"/>
            <a:ext cx="4763286" cy="25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8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LangChain: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LLMChain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Sequential Chains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SimpleSequentialChain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SequentialChain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sz="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Router Chain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of 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A96A8-D877-45A3-AD65-52901A243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29" t="35327" r="25309" b="38694"/>
          <a:stretch/>
        </p:blipFill>
        <p:spPr>
          <a:xfrm>
            <a:off x="5246016" y="1795568"/>
            <a:ext cx="6042582" cy="17816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3AE89F-C642-4CAA-823E-CF9162929E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61" t="35326" r="25077" b="27148"/>
          <a:stretch/>
        </p:blipFill>
        <p:spPr>
          <a:xfrm>
            <a:off x="5246016" y="3685608"/>
            <a:ext cx="6042582" cy="257351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483700-0343-4491-ADB3-89724936FC2A}"/>
              </a:ext>
            </a:extLst>
          </p:cNvPr>
          <p:cNvCxnSpPr/>
          <p:nvPr/>
        </p:nvCxnSpPr>
        <p:spPr>
          <a:xfrm flipV="1">
            <a:off x="3827282" y="2545237"/>
            <a:ext cx="1102937" cy="46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35B503-77DF-45FF-BB9C-92AFF5F89B94}"/>
              </a:ext>
            </a:extLst>
          </p:cNvPr>
          <p:cNvCxnSpPr>
            <a:cxnSpLocks/>
          </p:cNvCxnSpPr>
          <p:nvPr/>
        </p:nvCxnSpPr>
        <p:spPr>
          <a:xfrm>
            <a:off x="3346986" y="3409641"/>
            <a:ext cx="1583233" cy="101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8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992F-F5B0-4546-9577-213FDA0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LangChain: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4627-5020-42B4-8CFD-1B158C53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LLMChain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Sequential Chains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SimpleSequentialChain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 err="1"/>
              <a:t>SequentialChain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sz="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Router Chain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3D534-BBDF-481B-B958-084DF4878A72}"/>
              </a:ext>
            </a:extLst>
          </p:cNvPr>
          <p:cNvSpPr txBox="1"/>
          <p:nvPr/>
        </p:nvSpPr>
        <p:spPr>
          <a:xfrm>
            <a:off x="5650230" y="6451501"/>
            <a:ext cx="10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of 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454F26-F5B2-4261-8F9C-A2228EDAE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83" t="33827" r="25232" b="31820"/>
          <a:stretch/>
        </p:blipFill>
        <p:spPr>
          <a:xfrm>
            <a:off x="5429838" y="2470596"/>
            <a:ext cx="6033155" cy="235592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2810CF-B1D9-4E42-BB80-7858BEB2ABCC}"/>
              </a:ext>
            </a:extLst>
          </p:cNvPr>
          <p:cNvCxnSpPr/>
          <p:nvPr/>
        </p:nvCxnSpPr>
        <p:spPr>
          <a:xfrm>
            <a:off x="2837468" y="3987538"/>
            <a:ext cx="2309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6891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412</TotalTime>
  <Words>641</Words>
  <Application>Microsoft Office PowerPoint</Application>
  <PresentationFormat>Widescreen</PresentationFormat>
  <Paragraphs>163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Google Sans</vt:lpstr>
      <vt:lpstr>Helvetica Neue</vt:lpstr>
      <vt:lpstr>Retrospect</vt:lpstr>
      <vt:lpstr>Introduction to LangChain Framework </vt:lpstr>
      <vt:lpstr>Context</vt:lpstr>
      <vt:lpstr>LangChain: Models, Prompts and Output Parsers</vt:lpstr>
      <vt:lpstr> Direct API calls to OpenAI</vt:lpstr>
      <vt:lpstr> API calls with LangChain (Prompt &amp; Model)</vt:lpstr>
      <vt:lpstr> API calls with LangChain (Output Parser)</vt:lpstr>
      <vt:lpstr>LangChain: Memory</vt:lpstr>
      <vt:lpstr>LangChain: Chains</vt:lpstr>
      <vt:lpstr>LangChain: Chains</vt:lpstr>
      <vt:lpstr>LangChain: Q&amp;A over Documents</vt:lpstr>
      <vt:lpstr>LangChain: Evaluation</vt:lpstr>
      <vt:lpstr>LangChain: Agents</vt:lpstr>
      <vt:lpstr>Retrieval Augmented Generation (RAG)</vt:lpstr>
      <vt:lpstr>RAG: Overview</vt:lpstr>
      <vt:lpstr>RAG: Document Loading (Part 1) </vt:lpstr>
      <vt:lpstr>RAG: Document Loading (Part 2) </vt:lpstr>
      <vt:lpstr>RAG: Document Splitting</vt:lpstr>
      <vt:lpstr>RAG: Document Splitting</vt:lpstr>
      <vt:lpstr>RAG: Storage</vt:lpstr>
      <vt:lpstr>RAG: Storage</vt:lpstr>
      <vt:lpstr>RAG: Retrieval</vt:lpstr>
      <vt:lpstr>RAG: Chat with Data</vt:lpstr>
      <vt:lpstr>RAG: Chat with Data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LangChain Framework </dc:title>
  <dc:creator>Alireza</dc:creator>
  <cp:lastModifiedBy>Alireza</cp:lastModifiedBy>
  <cp:revision>13</cp:revision>
  <dcterms:created xsi:type="dcterms:W3CDTF">2024-06-10T18:48:26Z</dcterms:created>
  <dcterms:modified xsi:type="dcterms:W3CDTF">2024-07-05T13:07:32Z</dcterms:modified>
</cp:coreProperties>
</file>