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70" r:id="rId5"/>
    <p:sldId id="272" r:id="rId6"/>
    <p:sldId id="271" r:id="rId7"/>
    <p:sldId id="259" r:id="rId8"/>
    <p:sldId id="260" r:id="rId9"/>
    <p:sldId id="261" r:id="rId10"/>
    <p:sldId id="262" r:id="rId11"/>
    <p:sldId id="273" r:id="rId12"/>
    <p:sldId id="263" r:id="rId13"/>
    <p:sldId id="274" r:id="rId14"/>
    <p:sldId id="264" r:id="rId15"/>
    <p:sldId id="275" r:id="rId16"/>
    <p:sldId id="265" r:id="rId17"/>
    <p:sldId id="266" r:id="rId18"/>
    <p:sldId id="267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0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8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03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EE3F-7D17-46F2-A501-37E89C76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431" y="2516072"/>
            <a:ext cx="10135134" cy="143523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cs typeface="_PDMS_Saleem_QuranFont" panose="02010000000000000000" pitchFamily="2" charset="-78"/>
              </a:rPr>
              <a:t>Introduction to LangChain Framework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2C09F-829B-4729-9685-328324A3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5" y="641023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D1EC4-0AD4-4C19-8C15-4C1B49F3652F}"/>
              </a:ext>
            </a:extLst>
          </p:cNvPr>
          <p:cNvSpPr txBox="1"/>
          <p:nvPr/>
        </p:nvSpPr>
        <p:spPr>
          <a:xfrm>
            <a:off x="1970202" y="4659197"/>
            <a:ext cx="847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Student:</a:t>
            </a:r>
            <a:r>
              <a:rPr lang="en-US" dirty="0"/>
              <a:t> Alireza Dastmalchi Saei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Course:</a:t>
            </a:r>
            <a:r>
              <a:rPr lang="en-US" dirty="0"/>
              <a:t> Natural Language Processing (NLP)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Professor:</a:t>
            </a:r>
            <a:r>
              <a:rPr lang="en-US" dirty="0"/>
              <a:t> Dr. </a:t>
            </a:r>
            <a:r>
              <a:rPr lang="en-US" dirty="0" err="1"/>
              <a:t>Baradaran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Hard-Coding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LLM Generated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Manual evaluation (+ debugging)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LLM-assisted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LangChain evaluation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of n</a:t>
            </a:r>
          </a:p>
        </p:txBody>
      </p:sp>
    </p:spTree>
    <p:extLst>
      <p:ext uri="{BB962C8B-B14F-4D97-AF65-F5344CB8AC3E}">
        <p14:creationId xmlns:p14="http://schemas.microsoft.com/office/powerpoint/2010/main" val="51867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Agents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275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built in LangChain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DuckDuckGo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Wikipedia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 (</a:t>
            </a:r>
            <a:r>
              <a:rPr lang="en-US" dirty="0" err="1"/>
              <a:t>PythonREPLTool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Defining your own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of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713D6-6567-47D5-8E7B-D20E26E7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03" y="1866508"/>
            <a:ext cx="4700209" cy="41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Retrieval</a:t>
            </a:r>
            <a:r>
              <a:rPr lang="fr-FR" b="1" dirty="0"/>
              <a:t> </a:t>
            </a:r>
            <a:r>
              <a:rPr lang="fr-FR" b="1" dirty="0" err="1"/>
              <a:t>Augmented</a:t>
            </a:r>
            <a:r>
              <a:rPr lang="fr-FR" b="1" dirty="0"/>
              <a:t> </a:t>
            </a:r>
            <a:r>
              <a:rPr lang="fr-FR" b="1" dirty="0" err="1"/>
              <a:t>Generation</a:t>
            </a:r>
            <a:r>
              <a:rPr lang="fr-FR" b="1" dirty="0"/>
              <a:t> (RAG)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Helvetica Neue"/>
              </a:rPr>
              <a:t>RAG: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an AI framework that combines the strengths of traditional information retrieval systems (such as databases) with the capabilities of generative large language models (LLMs)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.</a:t>
            </a:r>
          </a:p>
          <a:p>
            <a:endParaRPr lang="en-US" dirty="0">
              <a:solidFill>
                <a:srgbClr val="E8E8E8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In RAG,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an LLM retrieves </a:t>
            </a:r>
            <a:r>
              <a:rPr lang="en-US" b="0" i="0" dirty="0">
                <a:solidFill>
                  <a:schemeClr val="accent3"/>
                </a:solidFill>
                <a:effectLst/>
                <a:latin typeface="Helvetica Neue"/>
              </a:rPr>
              <a:t>contextual documents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from an external dataset as part of its execution.</a:t>
            </a:r>
          </a:p>
          <a:p>
            <a:endParaRPr lang="en-US" dirty="0">
              <a:solidFill>
                <a:schemeClr val="tx1"/>
              </a:solidFill>
              <a:latin typeface="Helvetica Neue"/>
            </a:endParaRPr>
          </a:p>
          <a:p>
            <a:r>
              <a:rPr lang="en-US" b="1" dirty="0">
                <a:solidFill>
                  <a:schemeClr val="accent3"/>
                </a:solidFill>
                <a:latin typeface="Helvetica Neue"/>
              </a:rPr>
              <a:t>Use-case: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 U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seful if we want to ask question about specific documents (e.g., our PDFs, a set of videos, etc.)</a:t>
            </a:r>
            <a:endParaRPr lang="en-US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 of n</a:t>
            </a:r>
          </a:p>
        </p:txBody>
      </p:sp>
    </p:spTree>
    <p:extLst>
      <p:ext uri="{BB962C8B-B14F-4D97-AF65-F5344CB8AC3E}">
        <p14:creationId xmlns:p14="http://schemas.microsoft.com/office/powerpoint/2010/main" val="49431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FD4-56F3-4736-8773-AFBCBE2F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RAG: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BBA01-F2F6-4B55-AA88-6524F6215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96641"/>
            <a:ext cx="10136701" cy="3089855"/>
          </a:xfrm>
        </p:spPr>
      </p:pic>
    </p:spTree>
    <p:extLst>
      <p:ext uri="{BB962C8B-B14F-4D97-AF65-F5344CB8AC3E}">
        <p14:creationId xmlns:p14="http://schemas.microsoft.com/office/powerpoint/2010/main" val="272154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Loading</a:t>
            </a:r>
            <a:r>
              <a:rPr lang="fr-FR" b="1" dirty="0"/>
              <a:t> </a:t>
            </a:r>
            <a:r>
              <a:rPr lang="fr-FR" sz="2400" b="1" dirty="0"/>
              <a:t>(Part 1)</a:t>
            </a:r>
            <a:r>
              <a:rPr lang="fr-FR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66" y="204787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PDF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page in PDF is a `Document`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page_content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URLs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of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C08AE-26AD-4E71-8575-5E558455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65" y="1998913"/>
            <a:ext cx="4860696" cy="1858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F74BF-18A0-4B0B-9128-F617ED20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65" y="4163772"/>
            <a:ext cx="5034291" cy="18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4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Loading</a:t>
            </a:r>
            <a:r>
              <a:rPr lang="fr-FR" b="1" dirty="0"/>
              <a:t> </a:t>
            </a:r>
            <a:r>
              <a:rPr lang="fr-FR" sz="2400" b="1" dirty="0"/>
              <a:t>(Part 2)</a:t>
            </a:r>
            <a:r>
              <a:rPr lang="fr-FR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66" y="204787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YouTube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of 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BDB51-EF82-4A74-A39F-89C805C4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45" y="4396789"/>
            <a:ext cx="6151021" cy="178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890AB-6667-401D-832B-D2F4F630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166" y="1851671"/>
            <a:ext cx="6096000" cy="23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Splitting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Splitting document into smaller chunks, but retaining </a:t>
            </a:r>
            <a:r>
              <a:rPr lang="en-US" b="1" dirty="0">
                <a:solidFill>
                  <a:schemeClr val="accent3"/>
                </a:solidFill>
              </a:rPr>
              <a:t>meaningful relationships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of n</a:t>
            </a:r>
          </a:p>
        </p:txBody>
      </p:sp>
    </p:spTree>
    <p:extLst>
      <p:ext uri="{BB962C8B-B14F-4D97-AF65-F5344CB8AC3E}">
        <p14:creationId xmlns:p14="http://schemas.microsoft.com/office/powerpoint/2010/main" val="182223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Storage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of n</a:t>
            </a:r>
          </a:p>
        </p:txBody>
      </p:sp>
    </p:spTree>
    <p:extLst>
      <p:ext uri="{BB962C8B-B14F-4D97-AF65-F5344CB8AC3E}">
        <p14:creationId xmlns:p14="http://schemas.microsoft.com/office/powerpoint/2010/main" val="136478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</a:t>
            </a:r>
            <a:r>
              <a:rPr lang="fr-FR" b="1" dirty="0" err="1"/>
              <a:t>Retrieval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 of n</a:t>
            </a:r>
          </a:p>
        </p:txBody>
      </p:sp>
    </p:spTree>
    <p:extLst>
      <p:ext uri="{BB962C8B-B14F-4D97-AF65-F5344CB8AC3E}">
        <p14:creationId xmlns:p14="http://schemas.microsoft.com/office/powerpoint/2010/main" val="64461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Chat </a:t>
            </a:r>
            <a:r>
              <a:rPr lang="fr-FR" b="1" dirty="0" err="1"/>
              <a:t>with</a:t>
            </a:r>
            <a:r>
              <a:rPr lang="fr-FR" b="1" dirty="0"/>
              <a:t> 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 of n</a:t>
            </a:r>
          </a:p>
        </p:txBody>
      </p:sp>
    </p:spTree>
    <p:extLst>
      <p:ext uri="{BB962C8B-B14F-4D97-AF65-F5344CB8AC3E}">
        <p14:creationId xmlns:p14="http://schemas.microsoft.com/office/powerpoint/2010/main" val="268671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207A-2521-4E26-A588-906B5CC6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8BCE96-B8ED-4EDE-830A-0084C58A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3151" y="2242689"/>
            <a:ext cx="7817837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LangChain Framework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Retrieval-Augmented Generation (RAG)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LangChain for RAG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Chatting with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5349C-89FE-4450-9EA4-59939B8D3826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of n</a:t>
            </a:r>
          </a:p>
        </p:txBody>
      </p:sp>
    </p:spTree>
    <p:extLst>
      <p:ext uri="{BB962C8B-B14F-4D97-AF65-F5344CB8AC3E}">
        <p14:creationId xmlns:p14="http://schemas.microsoft.com/office/powerpoint/2010/main" val="89107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218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6714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B10-30C5-4E52-ABD4-91AB574D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</a:t>
            </a:r>
            <a:br>
              <a:rPr lang="en-US" b="1" dirty="0"/>
            </a:br>
            <a:r>
              <a:rPr lang="en-US" b="1" dirty="0"/>
              <a:t>Models, Prompts and Output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9A7E-66C4-432D-859C-7D009A4B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Direct API calls to </a:t>
            </a:r>
            <a:r>
              <a:rPr lang="en-US" b="1" dirty="0" err="1"/>
              <a:t>OpenAI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API calls through LangChain: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Prompts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Output parsers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88DC9-0655-4BD6-930F-FD153ED8D391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of n</a:t>
            </a:r>
          </a:p>
        </p:txBody>
      </p:sp>
    </p:spTree>
    <p:extLst>
      <p:ext uri="{BB962C8B-B14F-4D97-AF65-F5344CB8AC3E}">
        <p14:creationId xmlns:p14="http://schemas.microsoft.com/office/powerpoint/2010/main" val="31407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5235-1D7C-48FB-AEE6-C3676B24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Direct API calls to </a:t>
            </a:r>
            <a:r>
              <a:rPr lang="en-US" b="1" dirty="0" err="1"/>
              <a:t>OpenAI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BD178-34D5-43B8-B105-5F0F7B31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3" t="12937" r="6893" b="12371"/>
          <a:stretch/>
        </p:blipFill>
        <p:spPr>
          <a:xfrm>
            <a:off x="2271676" y="1846263"/>
            <a:ext cx="770897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A897-6A1B-434B-8706-1ABB36A3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API calls with LangChain </a:t>
            </a:r>
            <a:r>
              <a:rPr lang="en-US" sz="2400" b="1" dirty="0"/>
              <a:t>(Prompt &amp; Model)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CE18A-037A-4B71-813B-7B620296A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68" y="1983115"/>
            <a:ext cx="7288664" cy="3616406"/>
          </a:xfrm>
        </p:spPr>
      </p:pic>
    </p:spTree>
    <p:extLst>
      <p:ext uri="{BB962C8B-B14F-4D97-AF65-F5344CB8AC3E}">
        <p14:creationId xmlns:p14="http://schemas.microsoft.com/office/powerpoint/2010/main" val="217330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A31C-FE65-4BFC-BC6F-023F8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API calls with LangChain </a:t>
            </a:r>
            <a:r>
              <a:rPr lang="en-US" sz="2400" b="1" dirty="0"/>
              <a:t>(Output Parser)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8B176-C2E7-4D4A-BFF8-1ABA2D6C7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06" t="7878" r="5335" b="7397"/>
          <a:stretch/>
        </p:blipFill>
        <p:spPr>
          <a:xfrm>
            <a:off x="2375555" y="1846683"/>
            <a:ext cx="7154944" cy="4337726"/>
          </a:xfrm>
        </p:spPr>
      </p:pic>
    </p:spTree>
    <p:extLst>
      <p:ext uri="{BB962C8B-B14F-4D97-AF65-F5344CB8AC3E}">
        <p14:creationId xmlns:p14="http://schemas.microsoft.com/office/powerpoint/2010/main" val="304210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LLMs are `</a:t>
            </a:r>
            <a:r>
              <a:rPr lang="en-US" dirty="0">
                <a:solidFill>
                  <a:schemeClr val="accent3"/>
                </a:solidFill>
              </a:rPr>
              <a:t>stateless</a:t>
            </a:r>
            <a:r>
              <a:rPr lang="en-US" dirty="0"/>
              <a:t>`, that means each transaction is independent.</a:t>
            </a:r>
          </a:p>
          <a:p>
            <a:pPr marL="0" indent="0">
              <a:buNone/>
            </a:pPr>
            <a:r>
              <a:rPr lang="en-US" dirty="0"/>
              <a:t>Chatbots appear to have memory by providing the full conversation as `</a:t>
            </a:r>
            <a:r>
              <a:rPr lang="en-US" dirty="0">
                <a:solidFill>
                  <a:schemeClr val="accent3"/>
                </a:solidFill>
              </a:rPr>
              <a:t>context</a:t>
            </a:r>
            <a:r>
              <a:rPr lang="en-US" dirty="0"/>
              <a:t>`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LangChain provides different types of memories and accumulate the conversation: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ConversationBufferMemory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ConversationBufferWindowMemory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ConversationTokenBufferMemory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ConversationSummaryMemory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of 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C3051-8E98-4482-AE67-93B5BDBD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434" y="3588524"/>
            <a:ext cx="4763286" cy="25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LLMChain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Sequential Chains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SimpleSequentialChain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Router 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of n</a:t>
            </a:r>
          </a:p>
        </p:txBody>
      </p:sp>
    </p:spTree>
    <p:extLst>
      <p:ext uri="{BB962C8B-B14F-4D97-AF65-F5344CB8AC3E}">
        <p14:creationId xmlns:p14="http://schemas.microsoft.com/office/powerpoint/2010/main" val="408098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Q&amp;A over Documents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DE3E10-FEC4-4890-A560-453DD34D6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494" y="1788160"/>
            <a:ext cx="4154472" cy="45168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of n</a:t>
            </a:r>
          </a:p>
        </p:txBody>
      </p:sp>
    </p:spTree>
    <p:extLst>
      <p:ext uri="{BB962C8B-B14F-4D97-AF65-F5344CB8AC3E}">
        <p14:creationId xmlns:p14="http://schemas.microsoft.com/office/powerpoint/2010/main" val="30957984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</TotalTime>
  <Words>398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Helvetica Neue</vt:lpstr>
      <vt:lpstr>Retrospect</vt:lpstr>
      <vt:lpstr>Introduction to LangChain Framework </vt:lpstr>
      <vt:lpstr>Context</vt:lpstr>
      <vt:lpstr>LangChain: Models, Prompts and Output Parsers</vt:lpstr>
      <vt:lpstr> Direct API calls to OpenAI</vt:lpstr>
      <vt:lpstr> API calls with LangChain (Prompt &amp; Model)</vt:lpstr>
      <vt:lpstr> API calls with LangChain (Output Parser)</vt:lpstr>
      <vt:lpstr>LangChain: Memory</vt:lpstr>
      <vt:lpstr>LangChain: Chains</vt:lpstr>
      <vt:lpstr>LangChain: Q&amp;A over Documents</vt:lpstr>
      <vt:lpstr>LangChain: Evaluation</vt:lpstr>
      <vt:lpstr>LangChain: Agents</vt:lpstr>
      <vt:lpstr>Retrieval Augmented Generation (RAG)</vt:lpstr>
      <vt:lpstr>RAG: Overview</vt:lpstr>
      <vt:lpstr>RAG: Document Loading (Part 1) </vt:lpstr>
      <vt:lpstr>RAG: Document Loading (Part 2) </vt:lpstr>
      <vt:lpstr>RAG: Document Splitting</vt:lpstr>
      <vt:lpstr>RAG: Storage</vt:lpstr>
      <vt:lpstr>RAG: Retrieval</vt:lpstr>
      <vt:lpstr>RAG: Chat with Data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LangChain Framework </dc:title>
  <dc:creator>Alireza</dc:creator>
  <cp:lastModifiedBy>Alireza</cp:lastModifiedBy>
  <cp:revision>6</cp:revision>
  <dcterms:created xsi:type="dcterms:W3CDTF">2024-06-10T18:48:26Z</dcterms:created>
  <dcterms:modified xsi:type="dcterms:W3CDTF">2024-07-05T06:56:52Z</dcterms:modified>
</cp:coreProperties>
</file>