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65" r:id="rId6"/>
    <p:sldId id="260" r:id="rId7"/>
    <p:sldId id="261" r:id="rId8"/>
    <p:sldId id="263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reza" initials="A" lastIdx="1" clrIdx="0">
    <p:extLst>
      <p:ext uri="{19B8F6BF-5375-455C-9EA6-DF929625EA0E}">
        <p15:presenceInfo xmlns:p15="http://schemas.microsoft.com/office/powerpoint/2012/main" userId="ab2da282ef55c9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35F61-3F0E-4E4A-AF65-5E5FC8A5A811}" type="datetimeFigureOut">
              <a:rPr lang="en-US" smtClean="0"/>
              <a:t>2023-10-27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A351C-5D77-4637-AC14-2A7F07D73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15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A351C-5D77-4637-AC14-2A7F07D739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1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FA3C4A-F5DE-4043-8F32-B360FEABB72D}" type="datetimeFigureOut">
              <a:rPr lang="en-US" smtClean="0"/>
              <a:t>2023-10-27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5A5B86E-2249-4901-B84D-5D4DF05FB2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6079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3C4A-F5DE-4043-8F32-B360FEABB72D}" type="datetimeFigureOut">
              <a:rPr lang="en-US" smtClean="0"/>
              <a:t>2023-10-27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B86E-2249-4901-B84D-5D4DF05F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7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3C4A-F5DE-4043-8F32-B360FEABB72D}" type="datetimeFigureOut">
              <a:rPr lang="en-US" smtClean="0"/>
              <a:t>2023-10-27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B86E-2249-4901-B84D-5D4DF05F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3C4A-F5DE-4043-8F32-B360FEABB72D}" type="datetimeFigureOut">
              <a:rPr lang="en-US" smtClean="0"/>
              <a:t>2023-10-27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B86E-2249-4901-B84D-5D4DF05F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3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3C4A-F5DE-4043-8F32-B360FEABB72D}" type="datetimeFigureOut">
              <a:rPr lang="en-US" smtClean="0"/>
              <a:t>2023-10-27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B86E-2249-4901-B84D-5D4DF05FB2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895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3C4A-F5DE-4043-8F32-B360FEABB72D}" type="datetimeFigureOut">
              <a:rPr lang="en-US" smtClean="0"/>
              <a:t>2023-10-27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B86E-2249-4901-B84D-5D4DF05F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3C4A-F5DE-4043-8F32-B360FEABB72D}" type="datetimeFigureOut">
              <a:rPr lang="en-US" smtClean="0"/>
              <a:t>2023-10-27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B86E-2249-4901-B84D-5D4DF05F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0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3C4A-F5DE-4043-8F32-B360FEABB72D}" type="datetimeFigureOut">
              <a:rPr lang="en-US" smtClean="0"/>
              <a:t>2023-10-27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B86E-2249-4901-B84D-5D4DF05F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3C4A-F5DE-4043-8F32-B360FEABB72D}" type="datetimeFigureOut">
              <a:rPr lang="en-US" smtClean="0"/>
              <a:t>2023-10-27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B86E-2249-4901-B84D-5D4DF05F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0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3C4A-F5DE-4043-8F32-B360FEABB72D}" type="datetimeFigureOut">
              <a:rPr lang="en-US" smtClean="0"/>
              <a:t>2023-10-27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B86E-2249-4901-B84D-5D4DF05F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1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3C4A-F5DE-4043-8F32-B360FEABB72D}" type="datetimeFigureOut">
              <a:rPr lang="en-US" smtClean="0"/>
              <a:t>2023-10-27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B86E-2249-4901-B84D-5D4DF05F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FA3C4A-F5DE-4043-8F32-B360FEABB72D}" type="datetimeFigureOut">
              <a:rPr lang="en-US" smtClean="0"/>
              <a:t>2023-10-27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5A5B86E-2249-4901-B84D-5D4DF05FB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4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2A3B-06A7-40CF-9839-73786FFC7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204" y="1216056"/>
            <a:ext cx="10084863" cy="2382283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accent4">
                    <a:lumMod val="75000"/>
                  </a:schemeClr>
                </a:solidFill>
              </a:rPr>
              <a:t>Seams in Compiler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B5994-4248-426D-BF6C-B34DF7FF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3824" y="4299379"/>
            <a:ext cx="9764352" cy="1661818"/>
          </a:xfrm>
        </p:spPr>
        <p:txBody>
          <a:bodyPr>
            <a:normAutofit/>
          </a:bodyPr>
          <a:lstStyle/>
          <a:p>
            <a:r>
              <a:rPr lang="en-US" sz="3200" b="1" dirty="0"/>
              <a:t>Software Testing</a:t>
            </a:r>
          </a:p>
          <a:p>
            <a:r>
              <a:rPr lang="en-US" b="1" dirty="0"/>
              <a:t>Instructor:</a:t>
            </a:r>
            <a:r>
              <a:rPr lang="en-US" dirty="0"/>
              <a:t> Dr. </a:t>
            </a:r>
            <a:r>
              <a:rPr lang="en-US" dirty="0" err="1"/>
              <a:t>Sharbaf</a:t>
            </a:r>
            <a:endParaRPr lang="en-US" dirty="0"/>
          </a:p>
          <a:p>
            <a:r>
              <a:rPr lang="en-US" dirty="0"/>
              <a:t>Alireza Dastmalchi Saei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F3D993-8DD6-4982-BED2-9E3E33B4869B}"/>
              </a:ext>
            </a:extLst>
          </p:cNvPr>
          <p:cNvCxnSpPr>
            <a:cxnSpLocks/>
          </p:cNvCxnSpPr>
          <p:nvPr/>
        </p:nvCxnSpPr>
        <p:spPr>
          <a:xfrm>
            <a:off x="1295290" y="3777523"/>
            <a:ext cx="10416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519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2C6A-F8C9-4BE3-A063-43F98CEB2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212" y="1701633"/>
            <a:ext cx="5023576" cy="1833419"/>
          </a:xfrm>
        </p:spPr>
        <p:txBody>
          <a:bodyPr>
            <a:normAutofit/>
          </a:bodyPr>
          <a:lstStyle/>
          <a:p>
            <a:r>
              <a:rPr lang="en-US" sz="9600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CFED3-4004-42B8-9FB2-B18525AEF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6474" y="4037029"/>
            <a:ext cx="4479052" cy="6858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800" dirty="0"/>
              <a:t>Thanks for your attention!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DC34D9-DA04-42C7-B630-725D5BA797F0}"/>
              </a:ext>
            </a:extLst>
          </p:cNvPr>
          <p:cNvCxnSpPr/>
          <p:nvPr/>
        </p:nvCxnSpPr>
        <p:spPr>
          <a:xfrm>
            <a:off x="1989056" y="3893270"/>
            <a:ext cx="8559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E88C-3C44-4430-9AF8-C8C0D39AF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7684165" cy="121125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What are Seams?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5CEF9-8B04-482F-9CE6-5C2C28FD7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236509"/>
            <a:ext cx="9418320" cy="1691640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chemeClr val="tx1">
                    <a:lumMod val="65000"/>
                  </a:schemeClr>
                </a:solidFill>
                <a:effectLst/>
                <a:latin typeface="source-serif-pro"/>
              </a:rPr>
              <a:t>1. A line where two piece of fabrics are stitched together.</a:t>
            </a:r>
          </a:p>
          <a:p>
            <a:endParaRPr lang="en-US" i="1" dirty="0">
              <a:solidFill>
                <a:schemeClr val="tx1">
                  <a:lumMod val="65000"/>
                </a:schemeClr>
              </a:solidFill>
              <a:latin typeface="source-serif-pro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2. A seam in software as a place where two parts of the code meet and where something else can be injected.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Types of seams sewing tutorial">
            <a:extLst>
              <a:ext uri="{FF2B5EF4-FFF2-40B4-BE49-F238E27FC236}">
                <a16:creationId xmlns:a16="http://schemas.microsoft.com/office/drawing/2014/main" id="{B63B4488-3177-44CC-A274-A2766C0A5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664" y="3770487"/>
            <a:ext cx="4779586" cy="268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BC6FAC-992B-412B-B56F-E350446B3A3E}"/>
              </a:ext>
            </a:extLst>
          </p:cNvPr>
          <p:cNvCxnSpPr>
            <a:cxnSpLocks/>
          </p:cNvCxnSpPr>
          <p:nvPr/>
        </p:nvCxnSpPr>
        <p:spPr>
          <a:xfrm>
            <a:off x="1206631" y="1962803"/>
            <a:ext cx="10416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CC1170-9770-496D-AABB-D4F736F88E00}"/>
              </a:ext>
            </a:extLst>
          </p:cNvPr>
          <p:cNvSpPr txBox="1"/>
          <p:nvPr/>
        </p:nvSpPr>
        <p:spPr>
          <a:xfrm flipH="1">
            <a:off x="0" y="5835191"/>
            <a:ext cx="49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dirty="0"/>
              <a:t>of</a:t>
            </a:r>
            <a:r>
              <a:rPr lang="en-US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590669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E88C-3C44-4430-9AF8-C8C0D39AF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8928608" cy="12112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Seam Enabling 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5CEF9-8B04-482F-9CE6-5C2C28FD7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338108"/>
            <a:ext cx="9418320" cy="32498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you have a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Seam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place in code where the behavior can change.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can’t go to that place and change the code to test it.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Every seam has an enabling point, a place where you can make the decision to use one behavior or another.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BC6FAC-992B-412B-B56F-E350446B3A3E}"/>
              </a:ext>
            </a:extLst>
          </p:cNvPr>
          <p:cNvCxnSpPr>
            <a:cxnSpLocks/>
          </p:cNvCxnSpPr>
          <p:nvPr/>
        </p:nvCxnSpPr>
        <p:spPr>
          <a:xfrm>
            <a:off x="1206631" y="1962803"/>
            <a:ext cx="10416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83D7C1-C955-4D77-8E31-B33EC7E093FE}"/>
              </a:ext>
            </a:extLst>
          </p:cNvPr>
          <p:cNvSpPr txBox="1"/>
          <p:nvPr/>
        </p:nvSpPr>
        <p:spPr>
          <a:xfrm flipH="1">
            <a:off x="0" y="5835191"/>
            <a:ext cx="49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dirty="0"/>
              <a:t>of</a:t>
            </a:r>
            <a:r>
              <a:rPr lang="en-US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007187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C70022-5C0D-4BFC-9801-2627FF88401A}"/>
              </a:ext>
            </a:extLst>
          </p:cNvPr>
          <p:cNvCxnSpPr>
            <a:cxnSpLocks/>
          </p:cNvCxnSpPr>
          <p:nvPr/>
        </p:nvCxnSpPr>
        <p:spPr>
          <a:xfrm>
            <a:off x="6295390" y="3070781"/>
            <a:ext cx="786130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  <a:alpha val="9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F7422A-3145-40C9-814D-444FC97E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8098944" cy="1298448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Types of Seams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5CF29B57-310B-413E-956E-97D8385DE526}"/>
              </a:ext>
            </a:extLst>
          </p:cNvPr>
          <p:cNvSpPr/>
          <p:nvPr/>
        </p:nvSpPr>
        <p:spPr>
          <a:xfrm>
            <a:off x="1777548" y="2712563"/>
            <a:ext cx="4910907" cy="879047"/>
          </a:xfrm>
          <a:prstGeom prst="parallelogram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Pre-Processing Seam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3EE27A57-836A-42AF-9A2E-9A4DBA6C30ED}"/>
              </a:ext>
            </a:extLst>
          </p:cNvPr>
          <p:cNvSpPr/>
          <p:nvPr/>
        </p:nvSpPr>
        <p:spPr>
          <a:xfrm>
            <a:off x="3538861" y="3578187"/>
            <a:ext cx="4910907" cy="879046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Link Seam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B3DB999-B7D6-42B9-B271-3576DAC1A89E}"/>
              </a:ext>
            </a:extLst>
          </p:cNvPr>
          <p:cNvSpPr/>
          <p:nvPr/>
        </p:nvSpPr>
        <p:spPr>
          <a:xfrm>
            <a:off x="5518738" y="4457233"/>
            <a:ext cx="4910907" cy="879046"/>
          </a:xfrm>
          <a:prstGeom prst="parallelogra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 Seam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48D058-ADAE-4343-A5D4-D6225B567D74}"/>
              </a:ext>
            </a:extLst>
          </p:cNvPr>
          <p:cNvCxnSpPr>
            <a:cxnSpLocks/>
          </p:cNvCxnSpPr>
          <p:nvPr/>
        </p:nvCxnSpPr>
        <p:spPr>
          <a:xfrm>
            <a:off x="1172170" y="2214941"/>
            <a:ext cx="10416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2B44C9-3AE6-421D-8D51-9BAFDA91041C}"/>
              </a:ext>
            </a:extLst>
          </p:cNvPr>
          <p:cNvSpPr txBox="1"/>
          <p:nvPr/>
        </p:nvSpPr>
        <p:spPr>
          <a:xfrm>
            <a:off x="7122160" y="2837981"/>
            <a:ext cx="401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Preprocessor gives us more seams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32F70-90F2-4ED1-B13B-D8F998DDDE6C}"/>
              </a:ext>
            </a:extLst>
          </p:cNvPr>
          <p:cNvSpPr txBox="1"/>
          <p:nvPr/>
        </p:nvSpPr>
        <p:spPr>
          <a:xfrm flipH="1">
            <a:off x="0" y="5835191"/>
            <a:ext cx="49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dirty="0"/>
              <a:t>of</a:t>
            </a:r>
            <a:r>
              <a:rPr lang="en-US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465627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48D058-ADAE-4343-A5D4-D6225B567D74}"/>
              </a:ext>
            </a:extLst>
          </p:cNvPr>
          <p:cNvCxnSpPr>
            <a:cxnSpLocks/>
          </p:cNvCxnSpPr>
          <p:nvPr/>
        </p:nvCxnSpPr>
        <p:spPr>
          <a:xfrm>
            <a:off x="1172170" y="2214941"/>
            <a:ext cx="10416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2B44C9-3AE6-421D-8D51-9BAFDA91041C}"/>
              </a:ext>
            </a:extLst>
          </p:cNvPr>
          <p:cNvSpPr txBox="1"/>
          <p:nvPr/>
        </p:nvSpPr>
        <p:spPr>
          <a:xfrm>
            <a:off x="1325815" y="2633126"/>
            <a:ext cx="8917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C and C++ provides with preprocessing tool.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 macro preprocessor runs before the compiler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U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se the preprocessing seams to replace calls to another independent piece of code.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F391B36A-361F-48CD-BF2E-FA7BECDA0E5C}"/>
              </a:ext>
            </a:extLst>
          </p:cNvPr>
          <p:cNvSpPr/>
          <p:nvPr/>
        </p:nvSpPr>
        <p:spPr>
          <a:xfrm>
            <a:off x="11257280" y="6141562"/>
            <a:ext cx="934721" cy="716438"/>
          </a:xfrm>
          <a:prstGeom prst="parallelogram">
            <a:avLst>
              <a:gd name="adj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/>
              <a:t>Object Seam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EB58628-E07F-4262-BB6D-48F833F30468}"/>
              </a:ext>
            </a:extLst>
          </p:cNvPr>
          <p:cNvSpPr/>
          <p:nvPr/>
        </p:nvSpPr>
        <p:spPr>
          <a:xfrm>
            <a:off x="10322559" y="6141562"/>
            <a:ext cx="934721" cy="716437"/>
          </a:xfrm>
          <a:prstGeom prst="parallelogram">
            <a:avLst>
              <a:gd name="adj" fmla="val 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/>
              <a:t>Link Seam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BA01704C-DC10-4FFF-BCA5-6B93C928A8EB}"/>
              </a:ext>
            </a:extLst>
          </p:cNvPr>
          <p:cNvSpPr/>
          <p:nvPr/>
        </p:nvSpPr>
        <p:spPr>
          <a:xfrm>
            <a:off x="459713" y="6141563"/>
            <a:ext cx="9862845" cy="716438"/>
          </a:xfrm>
          <a:prstGeom prst="parallelogram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Pre-Processing Seam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5CE1DA8-778B-4EF8-8096-364B261DF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170" y="1207640"/>
            <a:ext cx="5460124" cy="72533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Pre-Processing Seam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B13200-B3AF-4866-947D-7191DA8A8719}"/>
              </a:ext>
            </a:extLst>
          </p:cNvPr>
          <p:cNvSpPr txBox="1"/>
          <p:nvPr/>
        </p:nvSpPr>
        <p:spPr>
          <a:xfrm flipH="1">
            <a:off x="0" y="5835191"/>
            <a:ext cx="49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dirty="0"/>
              <a:t>of</a:t>
            </a:r>
            <a:r>
              <a:rPr lang="en-US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934584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4FC1EC-1AD4-42A5-AFE8-EA2E1327A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759" y="627823"/>
            <a:ext cx="5436961" cy="7164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Conditional Compilation</a:t>
            </a:r>
          </a:p>
          <a:p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5823FB-163D-49C4-B446-D05029FC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999" y="-119332"/>
            <a:ext cx="7263417" cy="65125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4E2481-9D2B-440F-BE6A-52E2FAB5C056}"/>
              </a:ext>
            </a:extLst>
          </p:cNvPr>
          <p:cNvSpPr txBox="1"/>
          <p:nvPr/>
        </p:nvSpPr>
        <p:spPr>
          <a:xfrm>
            <a:off x="951689" y="1627204"/>
            <a:ext cx="4393310" cy="3685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Compilation Directives:</a:t>
            </a:r>
          </a:p>
          <a:p>
            <a:endParaRPr lang="en-US" sz="9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#ifdef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#ifndef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#if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#endif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dirty="0"/>
              <a:t>Select which section of codes are included in the final compiled program.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A109B7F8-29A4-40A4-A728-1C404FBCD70C}"/>
              </a:ext>
            </a:extLst>
          </p:cNvPr>
          <p:cNvSpPr/>
          <p:nvPr/>
        </p:nvSpPr>
        <p:spPr>
          <a:xfrm>
            <a:off x="11257280" y="6141562"/>
            <a:ext cx="934721" cy="716438"/>
          </a:xfrm>
          <a:prstGeom prst="parallelogram">
            <a:avLst>
              <a:gd name="adj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/>
              <a:t>Object Seam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1FF57603-BA91-46A5-A345-DA90BEE752EE}"/>
              </a:ext>
            </a:extLst>
          </p:cNvPr>
          <p:cNvSpPr/>
          <p:nvPr/>
        </p:nvSpPr>
        <p:spPr>
          <a:xfrm>
            <a:off x="10322559" y="6141562"/>
            <a:ext cx="934721" cy="716437"/>
          </a:xfrm>
          <a:prstGeom prst="parallelogram">
            <a:avLst>
              <a:gd name="adj" fmla="val 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/>
              <a:t>Link Seam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3B2CAE69-B55D-44E6-BEC9-2DEAD01159DE}"/>
              </a:ext>
            </a:extLst>
          </p:cNvPr>
          <p:cNvSpPr/>
          <p:nvPr/>
        </p:nvSpPr>
        <p:spPr>
          <a:xfrm>
            <a:off x="459713" y="6141563"/>
            <a:ext cx="9862845" cy="716438"/>
          </a:xfrm>
          <a:prstGeom prst="parallelogram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Pre-Processing Seam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B43D8-B9B3-4EA6-9CB3-70C4F86B31A4}"/>
              </a:ext>
            </a:extLst>
          </p:cNvPr>
          <p:cNvSpPr txBox="1"/>
          <p:nvPr/>
        </p:nvSpPr>
        <p:spPr>
          <a:xfrm flipH="1">
            <a:off x="0" y="5835191"/>
            <a:ext cx="49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  <a:p>
            <a:pPr algn="ctr"/>
            <a:r>
              <a:rPr lang="en-US" sz="1400" dirty="0"/>
              <a:t>of</a:t>
            </a:r>
            <a:r>
              <a:rPr lang="en-US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301492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4FC1EC-1AD4-42A5-AFE8-EA2E1327A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669" y="1605280"/>
            <a:ext cx="5090851" cy="3596640"/>
          </a:xfrm>
        </p:spPr>
        <p:txBody>
          <a:bodyPr>
            <a:normAutofit/>
          </a:bodyPr>
          <a:lstStyle/>
          <a:p>
            <a:r>
              <a:rPr lang="en-US" dirty="0"/>
              <a:t>Macros can be used for code replacement during the pre-processing phase.</a:t>
            </a:r>
          </a:p>
          <a:p>
            <a:endParaRPr lang="en-US" sz="4800" dirty="0"/>
          </a:p>
          <a:p>
            <a:r>
              <a:rPr lang="en-US" dirty="0"/>
              <a:t>Whenever the “MAX” is encountered in the code, it gets replaced by corresponding macro expansion.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CB28EEB-39AD-4683-886E-8B69ACDE9207}"/>
              </a:ext>
            </a:extLst>
          </p:cNvPr>
          <p:cNvSpPr txBox="1">
            <a:spLocks/>
          </p:cNvSpPr>
          <p:nvPr/>
        </p:nvSpPr>
        <p:spPr>
          <a:xfrm>
            <a:off x="577759" y="627823"/>
            <a:ext cx="5436961" cy="716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Macro Replacement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A3D9B4-73F1-49F6-AC81-239FF43A6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60" y="0"/>
            <a:ext cx="7058900" cy="6523696"/>
          </a:xfrm>
          <a:prstGeom prst="rect">
            <a:avLst/>
          </a:prstGeom>
        </p:spPr>
      </p:pic>
      <p:sp>
        <p:nvSpPr>
          <p:cNvPr id="13" name="Parallelogram 12">
            <a:extLst>
              <a:ext uri="{FF2B5EF4-FFF2-40B4-BE49-F238E27FC236}">
                <a16:creationId xmlns:a16="http://schemas.microsoft.com/office/drawing/2014/main" id="{7A052AD3-E54A-4295-B5E5-DE301F291DC4}"/>
              </a:ext>
            </a:extLst>
          </p:cNvPr>
          <p:cNvSpPr/>
          <p:nvPr/>
        </p:nvSpPr>
        <p:spPr>
          <a:xfrm>
            <a:off x="11257280" y="6141562"/>
            <a:ext cx="934721" cy="716438"/>
          </a:xfrm>
          <a:prstGeom prst="parallelogram">
            <a:avLst>
              <a:gd name="adj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/>
              <a:t>Object Seam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295A6435-7299-4FAB-8EE5-837C4757FF6D}"/>
              </a:ext>
            </a:extLst>
          </p:cNvPr>
          <p:cNvSpPr/>
          <p:nvPr/>
        </p:nvSpPr>
        <p:spPr>
          <a:xfrm>
            <a:off x="10322559" y="6141562"/>
            <a:ext cx="934721" cy="716437"/>
          </a:xfrm>
          <a:prstGeom prst="parallelogram">
            <a:avLst>
              <a:gd name="adj" fmla="val 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/>
              <a:t>Link Seam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C7AB1B9-1E1F-4A48-917C-A0F5C71ADB82}"/>
              </a:ext>
            </a:extLst>
          </p:cNvPr>
          <p:cNvSpPr/>
          <p:nvPr/>
        </p:nvSpPr>
        <p:spPr>
          <a:xfrm>
            <a:off x="459713" y="6141563"/>
            <a:ext cx="9862845" cy="716438"/>
          </a:xfrm>
          <a:prstGeom prst="parallelogram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Pre-Processing Seam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883B42-FDF0-4EEF-88E5-9DA5E2992737}"/>
              </a:ext>
            </a:extLst>
          </p:cNvPr>
          <p:cNvSpPr txBox="1"/>
          <p:nvPr/>
        </p:nvSpPr>
        <p:spPr>
          <a:xfrm flipH="1">
            <a:off x="0" y="5835191"/>
            <a:ext cx="49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dirty="0"/>
              <a:t>of</a:t>
            </a:r>
            <a:r>
              <a:rPr lang="en-US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4156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8BED3FF3-BC43-42CB-8EF4-6EEB448DFE73}"/>
              </a:ext>
            </a:extLst>
          </p:cNvPr>
          <p:cNvSpPr txBox="1">
            <a:spLocks/>
          </p:cNvSpPr>
          <p:nvPr/>
        </p:nvSpPr>
        <p:spPr>
          <a:xfrm>
            <a:off x="577759" y="627823"/>
            <a:ext cx="5436961" cy="716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Macro Creation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024830-A1BD-495F-827A-CDE39B19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54" y="638624"/>
            <a:ext cx="9436034" cy="60916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7AFDB4-863E-4B51-8D88-98C1348E3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440" y="1344262"/>
            <a:ext cx="254462" cy="133290"/>
          </a:xfrm>
          <a:prstGeom prst="rect">
            <a:avLst/>
          </a:prstGeom>
        </p:spPr>
      </p:pic>
      <p:sp>
        <p:nvSpPr>
          <p:cNvPr id="21" name="Parallelogram 20">
            <a:extLst>
              <a:ext uri="{FF2B5EF4-FFF2-40B4-BE49-F238E27FC236}">
                <a16:creationId xmlns:a16="http://schemas.microsoft.com/office/drawing/2014/main" id="{2C701BAE-8809-44E8-AE2A-DC44CC0BF117}"/>
              </a:ext>
            </a:extLst>
          </p:cNvPr>
          <p:cNvSpPr/>
          <p:nvPr/>
        </p:nvSpPr>
        <p:spPr>
          <a:xfrm>
            <a:off x="11257280" y="6141562"/>
            <a:ext cx="934721" cy="716438"/>
          </a:xfrm>
          <a:prstGeom prst="parallelogram">
            <a:avLst>
              <a:gd name="adj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/>
              <a:t>Object Seam</a:t>
            </a: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5020B174-75C4-44C1-B53A-DCBF236D3030}"/>
              </a:ext>
            </a:extLst>
          </p:cNvPr>
          <p:cNvSpPr/>
          <p:nvPr/>
        </p:nvSpPr>
        <p:spPr>
          <a:xfrm>
            <a:off x="10322559" y="6141562"/>
            <a:ext cx="934721" cy="716437"/>
          </a:xfrm>
          <a:prstGeom prst="parallelogram">
            <a:avLst>
              <a:gd name="adj" fmla="val 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/>
              <a:t>Link Seam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28BD77E-3E88-451D-BF1B-B9B38C80969A}"/>
              </a:ext>
            </a:extLst>
          </p:cNvPr>
          <p:cNvSpPr/>
          <p:nvPr/>
        </p:nvSpPr>
        <p:spPr>
          <a:xfrm>
            <a:off x="459713" y="6141563"/>
            <a:ext cx="9862845" cy="716438"/>
          </a:xfrm>
          <a:prstGeom prst="parallelogram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Pre-Processing Seam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E73F3-B008-4E67-843D-C6D824E79E05}"/>
              </a:ext>
            </a:extLst>
          </p:cNvPr>
          <p:cNvSpPr txBox="1"/>
          <p:nvPr/>
        </p:nvSpPr>
        <p:spPr>
          <a:xfrm flipH="1">
            <a:off x="0" y="5835191"/>
            <a:ext cx="49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  <a:p>
            <a:pPr algn="ctr"/>
            <a:r>
              <a:rPr lang="en-US" sz="1400" dirty="0"/>
              <a:t>of</a:t>
            </a:r>
            <a:r>
              <a:rPr lang="en-US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932448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8BED3FF3-BC43-42CB-8EF4-6EEB448DFE73}"/>
              </a:ext>
            </a:extLst>
          </p:cNvPr>
          <p:cNvSpPr txBox="1">
            <a:spLocks/>
          </p:cNvSpPr>
          <p:nvPr/>
        </p:nvSpPr>
        <p:spPr>
          <a:xfrm>
            <a:off x="577759" y="627823"/>
            <a:ext cx="5436961" cy="716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Macro Creation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C4716A-1153-4B0C-B72E-6F1C424B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0" y="792196"/>
            <a:ext cx="8132451" cy="570758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E36F8B2-A264-4734-A191-E954BFF015EC}"/>
              </a:ext>
            </a:extLst>
          </p:cNvPr>
          <p:cNvSpPr/>
          <p:nvPr/>
        </p:nvSpPr>
        <p:spPr>
          <a:xfrm rot="10800000">
            <a:off x="3296238" y="2621280"/>
            <a:ext cx="4613321" cy="1797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497B39-309F-452E-983C-DC8EF3D56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955" y="1344261"/>
            <a:ext cx="5150947" cy="2698115"/>
          </a:xfrm>
          <a:prstGeom prst="rect">
            <a:avLst/>
          </a:prstGeom>
        </p:spPr>
      </p:pic>
      <p:sp>
        <p:nvSpPr>
          <p:cNvPr id="17" name="Parallelogram 16">
            <a:extLst>
              <a:ext uri="{FF2B5EF4-FFF2-40B4-BE49-F238E27FC236}">
                <a16:creationId xmlns:a16="http://schemas.microsoft.com/office/drawing/2014/main" id="{9ED9F41D-32BB-4D0B-81A6-919A1C841B7B}"/>
              </a:ext>
            </a:extLst>
          </p:cNvPr>
          <p:cNvSpPr/>
          <p:nvPr/>
        </p:nvSpPr>
        <p:spPr>
          <a:xfrm>
            <a:off x="11257280" y="6141562"/>
            <a:ext cx="934721" cy="716438"/>
          </a:xfrm>
          <a:prstGeom prst="parallelogram">
            <a:avLst>
              <a:gd name="adj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/>
              <a:t>Object Seam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496EBF8E-8275-471A-803F-72A5631DEB65}"/>
              </a:ext>
            </a:extLst>
          </p:cNvPr>
          <p:cNvSpPr/>
          <p:nvPr/>
        </p:nvSpPr>
        <p:spPr>
          <a:xfrm>
            <a:off x="10322559" y="6141562"/>
            <a:ext cx="934721" cy="716437"/>
          </a:xfrm>
          <a:prstGeom prst="parallelogram">
            <a:avLst>
              <a:gd name="adj" fmla="val 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/>
              <a:t>Link Seam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F73DBEF1-EB90-4F32-88E9-DDB94402942E}"/>
              </a:ext>
            </a:extLst>
          </p:cNvPr>
          <p:cNvSpPr/>
          <p:nvPr/>
        </p:nvSpPr>
        <p:spPr>
          <a:xfrm>
            <a:off x="459713" y="6141563"/>
            <a:ext cx="9862845" cy="716438"/>
          </a:xfrm>
          <a:prstGeom prst="parallelogram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Pre-Processing Seam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2ED2D-F77C-499D-AE07-1DF87760D7D7}"/>
              </a:ext>
            </a:extLst>
          </p:cNvPr>
          <p:cNvSpPr txBox="1"/>
          <p:nvPr/>
        </p:nvSpPr>
        <p:spPr>
          <a:xfrm flipH="1">
            <a:off x="0" y="5835191"/>
            <a:ext cx="49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  <a:p>
            <a:pPr algn="ctr"/>
            <a:r>
              <a:rPr lang="en-US" sz="1400" dirty="0"/>
              <a:t>of</a:t>
            </a:r>
            <a:r>
              <a:rPr lang="en-US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768850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151</TotalTime>
  <Words>281</Words>
  <Application>Microsoft Office PowerPoint</Application>
  <PresentationFormat>Widescreen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source-serif-pro</vt:lpstr>
      <vt:lpstr>Wingdings 2</vt:lpstr>
      <vt:lpstr>View</vt:lpstr>
      <vt:lpstr>Seams in Compiler</vt:lpstr>
      <vt:lpstr>What are Seams?</vt:lpstr>
      <vt:lpstr>Seam Enabling Point</vt:lpstr>
      <vt:lpstr>Types of Seams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Seams in Compiler</dc:title>
  <dc:creator>Alireza</dc:creator>
  <cp:lastModifiedBy>Alireza</cp:lastModifiedBy>
  <cp:revision>8</cp:revision>
  <dcterms:created xsi:type="dcterms:W3CDTF">2023-10-26T14:27:21Z</dcterms:created>
  <dcterms:modified xsi:type="dcterms:W3CDTF">2023-10-27T16:50:15Z</dcterms:modified>
</cp:coreProperties>
</file>