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64DB569-C8FA-4492-A5DB-CF9E437C6B97}" type="datetimeFigureOut">
              <a:rPr lang="en-US" smtClean="0"/>
              <a:t>5/14/2024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0D80C12-7217-4E27-AA6F-D29845EAEEAE}" type="slidenum">
              <a:rPr lang="en-US" smtClean="0"/>
              <a:t>‹#›</a:t>
            </a:fld>
            <a:endParaRPr lang="en-US"/>
          </a:p>
        </p:txBody>
      </p:sp>
    </p:spTree>
    <p:extLst>
      <p:ext uri="{BB962C8B-B14F-4D97-AF65-F5344CB8AC3E}">
        <p14:creationId xmlns:p14="http://schemas.microsoft.com/office/powerpoint/2010/main" val="2953581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DB569-C8FA-4492-A5DB-CF9E437C6B97}"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80C12-7217-4E27-AA6F-D29845EAEEAE}" type="slidenum">
              <a:rPr lang="en-US" smtClean="0"/>
              <a:t>‹#›</a:t>
            </a:fld>
            <a:endParaRPr lang="en-US"/>
          </a:p>
        </p:txBody>
      </p:sp>
    </p:spTree>
    <p:extLst>
      <p:ext uri="{BB962C8B-B14F-4D97-AF65-F5344CB8AC3E}">
        <p14:creationId xmlns:p14="http://schemas.microsoft.com/office/powerpoint/2010/main" val="306540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DB569-C8FA-4492-A5DB-CF9E437C6B97}"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80C12-7217-4E27-AA6F-D29845EAEEAE}" type="slidenum">
              <a:rPr lang="en-US" smtClean="0"/>
              <a:t>‹#›</a:t>
            </a:fld>
            <a:endParaRPr lang="en-US"/>
          </a:p>
        </p:txBody>
      </p:sp>
    </p:spTree>
    <p:extLst>
      <p:ext uri="{BB962C8B-B14F-4D97-AF65-F5344CB8AC3E}">
        <p14:creationId xmlns:p14="http://schemas.microsoft.com/office/powerpoint/2010/main" val="208904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DB569-C8FA-4492-A5DB-CF9E437C6B97}"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80C12-7217-4E27-AA6F-D29845EAEEA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4310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DB569-C8FA-4492-A5DB-CF9E437C6B97}"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80C12-7217-4E27-AA6F-D29845EAEEAE}" type="slidenum">
              <a:rPr lang="en-US" smtClean="0"/>
              <a:t>‹#›</a:t>
            </a:fld>
            <a:endParaRPr lang="en-US"/>
          </a:p>
        </p:txBody>
      </p:sp>
    </p:spTree>
    <p:extLst>
      <p:ext uri="{BB962C8B-B14F-4D97-AF65-F5344CB8AC3E}">
        <p14:creationId xmlns:p14="http://schemas.microsoft.com/office/powerpoint/2010/main" val="3488793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4DB569-C8FA-4492-A5DB-CF9E437C6B97}" type="datetimeFigureOut">
              <a:rPr lang="en-US" smtClean="0"/>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D80C12-7217-4E27-AA6F-D29845EAEEAE}" type="slidenum">
              <a:rPr lang="en-US" smtClean="0"/>
              <a:t>‹#›</a:t>
            </a:fld>
            <a:endParaRPr lang="en-US"/>
          </a:p>
        </p:txBody>
      </p:sp>
    </p:spTree>
    <p:extLst>
      <p:ext uri="{BB962C8B-B14F-4D97-AF65-F5344CB8AC3E}">
        <p14:creationId xmlns:p14="http://schemas.microsoft.com/office/powerpoint/2010/main" val="2959381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4DB569-C8FA-4492-A5DB-CF9E437C6B97}" type="datetimeFigureOut">
              <a:rPr lang="en-US" smtClean="0"/>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D80C12-7217-4E27-AA6F-D29845EAEEAE}" type="slidenum">
              <a:rPr lang="en-US" smtClean="0"/>
              <a:t>‹#›</a:t>
            </a:fld>
            <a:endParaRPr lang="en-US"/>
          </a:p>
        </p:txBody>
      </p:sp>
    </p:spTree>
    <p:extLst>
      <p:ext uri="{BB962C8B-B14F-4D97-AF65-F5344CB8AC3E}">
        <p14:creationId xmlns:p14="http://schemas.microsoft.com/office/powerpoint/2010/main" val="2655144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DB569-C8FA-4492-A5DB-CF9E437C6B97}"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80C12-7217-4E27-AA6F-D29845EAEEAE}" type="slidenum">
              <a:rPr lang="en-US" smtClean="0"/>
              <a:t>‹#›</a:t>
            </a:fld>
            <a:endParaRPr lang="en-US"/>
          </a:p>
        </p:txBody>
      </p:sp>
    </p:spTree>
    <p:extLst>
      <p:ext uri="{BB962C8B-B14F-4D97-AF65-F5344CB8AC3E}">
        <p14:creationId xmlns:p14="http://schemas.microsoft.com/office/powerpoint/2010/main" val="2342802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DB569-C8FA-4492-A5DB-CF9E437C6B97}"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80C12-7217-4E27-AA6F-D29845EAEEAE}" type="slidenum">
              <a:rPr lang="en-US" smtClean="0"/>
              <a:t>‹#›</a:t>
            </a:fld>
            <a:endParaRPr lang="en-US"/>
          </a:p>
        </p:txBody>
      </p:sp>
    </p:spTree>
    <p:extLst>
      <p:ext uri="{BB962C8B-B14F-4D97-AF65-F5344CB8AC3E}">
        <p14:creationId xmlns:p14="http://schemas.microsoft.com/office/powerpoint/2010/main" val="2265309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DB569-C8FA-4492-A5DB-CF9E437C6B97}"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80C12-7217-4E27-AA6F-D29845EAEEAE}" type="slidenum">
              <a:rPr lang="en-US" smtClean="0"/>
              <a:t>‹#›</a:t>
            </a:fld>
            <a:endParaRPr lang="en-US"/>
          </a:p>
        </p:txBody>
      </p:sp>
    </p:spTree>
    <p:extLst>
      <p:ext uri="{BB962C8B-B14F-4D97-AF65-F5344CB8AC3E}">
        <p14:creationId xmlns:p14="http://schemas.microsoft.com/office/powerpoint/2010/main" val="2523576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DB569-C8FA-4492-A5DB-CF9E437C6B97}"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80C12-7217-4E27-AA6F-D29845EAEEAE}" type="slidenum">
              <a:rPr lang="en-US" smtClean="0"/>
              <a:t>‹#›</a:t>
            </a:fld>
            <a:endParaRPr lang="en-US"/>
          </a:p>
        </p:txBody>
      </p:sp>
    </p:spTree>
    <p:extLst>
      <p:ext uri="{BB962C8B-B14F-4D97-AF65-F5344CB8AC3E}">
        <p14:creationId xmlns:p14="http://schemas.microsoft.com/office/powerpoint/2010/main" val="3622599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4DB569-C8FA-4492-A5DB-CF9E437C6B97}"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80C12-7217-4E27-AA6F-D29845EAEEAE}" type="slidenum">
              <a:rPr lang="en-US" smtClean="0"/>
              <a:t>‹#›</a:t>
            </a:fld>
            <a:endParaRPr lang="en-US"/>
          </a:p>
        </p:txBody>
      </p:sp>
    </p:spTree>
    <p:extLst>
      <p:ext uri="{BB962C8B-B14F-4D97-AF65-F5344CB8AC3E}">
        <p14:creationId xmlns:p14="http://schemas.microsoft.com/office/powerpoint/2010/main" val="190484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4DB569-C8FA-4492-A5DB-CF9E437C6B97}" type="datetimeFigureOut">
              <a:rPr lang="en-US" smtClean="0"/>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D80C12-7217-4E27-AA6F-D29845EAEEAE}" type="slidenum">
              <a:rPr lang="en-US" smtClean="0"/>
              <a:t>‹#›</a:t>
            </a:fld>
            <a:endParaRPr lang="en-US"/>
          </a:p>
        </p:txBody>
      </p:sp>
    </p:spTree>
    <p:extLst>
      <p:ext uri="{BB962C8B-B14F-4D97-AF65-F5344CB8AC3E}">
        <p14:creationId xmlns:p14="http://schemas.microsoft.com/office/powerpoint/2010/main" val="3116755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4DB569-C8FA-4492-A5DB-CF9E437C6B97}" type="datetimeFigureOut">
              <a:rPr lang="en-US" smtClean="0"/>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D80C12-7217-4E27-AA6F-D29845EAEEAE}" type="slidenum">
              <a:rPr lang="en-US" smtClean="0"/>
              <a:t>‹#›</a:t>
            </a:fld>
            <a:endParaRPr lang="en-US"/>
          </a:p>
        </p:txBody>
      </p:sp>
    </p:spTree>
    <p:extLst>
      <p:ext uri="{BB962C8B-B14F-4D97-AF65-F5344CB8AC3E}">
        <p14:creationId xmlns:p14="http://schemas.microsoft.com/office/powerpoint/2010/main" val="2620573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DB569-C8FA-4492-A5DB-CF9E437C6B97}" type="datetimeFigureOut">
              <a:rPr lang="en-US" smtClean="0"/>
              <a:t>5/14/2024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D80C12-7217-4E27-AA6F-D29845EAEEAE}" type="slidenum">
              <a:rPr lang="en-US" smtClean="0"/>
              <a:t>‹#›</a:t>
            </a:fld>
            <a:endParaRPr lang="en-US"/>
          </a:p>
        </p:txBody>
      </p:sp>
    </p:spTree>
    <p:extLst>
      <p:ext uri="{BB962C8B-B14F-4D97-AF65-F5344CB8AC3E}">
        <p14:creationId xmlns:p14="http://schemas.microsoft.com/office/powerpoint/2010/main" val="1338442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DB569-C8FA-4492-A5DB-CF9E437C6B97}"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80C12-7217-4E27-AA6F-D29845EAEEAE}" type="slidenum">
              <a:rPr lang="en-US" smtClean="0"/>
              <a:t>‹#›</a:t>
            </a:fld>
            <a:endParaRPr lang="en-US"/>
          </a:p>
        </p:txBody>
      </p:sp>
    </p:spTree>
    <p:extLst>
      <p:ext uri="{BB962C8B-B14F-4D97-AF65-F5344CB8AC3E}">
        <p14:creationId xmlns:p14="http://schemas.microsoft.com/office/powerpoint/2010/main" val="3726687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DB569-C8FA-4492-A5DB-CF9E437C6B97}"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80C12-7217-4E27-AA6F-D29845EAEEAE}" type="slidenum">
              <a:rPr lang="en-US" smtClean="0"/>
              <a:t>‹#›</a:t>
            </a:fld>
            <a:endParaRPr lang="en-US"/>
          </a:p>
        </p:txBody>
      </p:sp>
    </p:spTree>
    <p:extLst>
      <p:ext uri="{BB962C8B-B14F-4D97-AF65-F5344CB8AC3E}">
        <p14:creationId xmlns:p14="http://schemas.microsoft.com/office/powerpoint/2010/main" val="533915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64DB569-C8FA-4492-A5DB-CF9E437C6B97}" type="datetimeFigureOut">
              <a:rPr lang="en-US" smtClean="0"/>
              <a:t>5/14/2024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0D80C12-7217-4E27-AA6F-D29845EAEEAE}" type="slidenum">
              <a:rPr lang="en-US" smtClean="0"/>
              <a:t>‹#›</a:t>
            </a:fld>
            <a:endParaRPr lang="en-US"/>
          </a:p>
        </p:txBody>
      </p:sp>
    </p:spTree>
    <p:extLst>
      <p:ext uri="{BB962C8B-B14F-4D97-AF65-F5344CB8AC3E}">
        <p14:creationId xmlns:p14="http://schemas.microsoft.com/office/powerpoint/2010/main" val="2672692003"/>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7812-3C38-3A22-E570-B21C7CA530F5}"/>
              </a:ext>
            </a:extLst>
          </p:cNvPr>
          <p:cNvSpPr>
            <a:spLocks noGrp="1"/>
          </p:cNvSpPr>
          <p:nvPr>
            <p:ph type="ctrTitle"/>
          </p:nvPr>
        </p:nvSpPr>
        <p:spPr>
          <a:xfrm>
            <a:off x="1524000" y="542926"/>
            <a:ext cx="9144000" cy="938212"/>
          </a:xfrm>
        </p:spPr>
        <p:txBody>
          <a:bodyPr/>
          <a:lstStyle/>
          <a:p>
            <a:pPr algn="ctr"/>
            <a:r>
              <a:rPr lang="fa-IR" sz="4000" dirty="0"/>
              <a:t>به نام خدا</a:t>
            </a:r>
            <a:endParaRPr lang="en-US" sz="4000" dirty="0"/>
          </a:p>
        </p:txBody>
      </p:sp>
      <p:sp>
        <p:nvSpPr>
          <p:cNvPr id="3" name="Subtitle 2">
            <a:extLst>
              <a:ext uri="{FF2B5EF4-FFF2-40B4-BE49-F238E27FC236}">
                <a16:creationId xmlns:a16="http://schemas.microsoft.com/office/drawing/2014/main" id="{E133F183-0E70-E011-1779-23DD50C35B9E}"/>
              </a:ext>
            </a:extLst>
          </p:cNvPr>
          <p:cNvSpPr>
            <a:spLocks noGrp="1"/>
          </p:cNvSpPr>
          <p:nvPr>
            <p:ph type="subTitle" idx="1"/>
          </p:nvPr>
        </p:nvSpPr>
        <p:spPr>
          <a:xfrm>
            <a:off x="2688165" y="1728788"/>
            <a:ext cx="6815669" cy="4872037"/>
          </a:xfrm>
        </p:spPr>
        <p:txBody>
          <a:bodyPr>
            <a:normAutofit/>
          </a:bodyPr>
          <a:lstStyle/>
          <a:p>
            <a:pPr algn="ctr"/>
            <a:r>
              <a:rPr lang="fa-IR" sz="2400" dirty="0">
                <a:solidFill>
                  <a:schemeClr val="bg1"/>
                </a:solidFill>
                <a:latin typeface="Arial" panose="020B0604020202020204" pitchFamily="34" charset="0"/>
                <a:cs typeface="Arial" panose="020B0604020202020204" pitchFamily="34" charset="0"/>
              </a:rPr>
              <a:t>الگوریتم کلونی مورچگان</a:t>
            </a:r>
          </a:p>
          <a:p>
            <a:pPr algn="ctr" rtl="1"/>
            <a:endParaRPr lang="fa-IR" sz="2400" dirty="0">
              <a:solidFill>
                <a:schemeClr val="bg1"/>
              </a:solidFill>
              <a:latin typeface="Arial" panose="020B0604020202020204" pitchFamily="34" charset="0"/>
              <a:cs typeface="Arial" panose="020B0604020202020204" pitchFamily="34" charset="0"/>
            </a:endParaRPr>
          </a:p>
          <a:p>
            <a:pPr algn="ctr"/>
            <a:r>
              <a:rPr lang="fa-IR" sz="2400" dirty="0">
                <a:solidFill>
                  <a:schemeClr val="bg1"/>
                </a:solidFill>
                <a:latin typeface="Arial" panose="020B0604020202020204" pitchFamily="34" charset="0"/>
                <a:cs typeface="Arial" panose="020B0604020202020204" pitchFamily="34" charset="0"/>
              </a:rPr>
              <a:t>تهییه کننده : علی رضا نارکی</a:t>
            </a:r>
          </a:p>
          <a:p>
            <a:pPr algn="ctr"/>
            <a:r>
              <a:rPr lang="fa-IR" sz="2400" dirty="0">
                <a:solidFill>
                  <a:schemeClr val="bg1"/>
                </a:solidFill>
                <a:latin typeface="Arial" panose="020B0604020202020204" pitchFamily="34" charset="0"/>
                <a:cs typeface="Arial" panose="020B0604020202020204" pitchFamily="34" charset="0"/>
              </a:rPr>
              <a:t>استاد :استاد اسدی</a:t>
            </a:r>
            <a:endParaRPr 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1243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D7B4E4-B651-887D-E908-B4D3C4845C01}"/>
              </a:ext>
            </a:extLst>
          </p:cNvPr>
          <p:cNvSpPr>
            <a:spLocks noGrp="1"/>
          </p:cNvSpPr>
          <p:nvPr>
            <p:ph idx="1"/>
          </p:nvPr>
        </p:nvSpPr>
        <p:spPr>
          <a:xfrm>
            <a:off x="1141412" y="194872"/>
            <a:ext cx="9905999" cy="6385810"/>
          </a:xfrm>
        </p:spPr>
        <p:txBody>
          <a:bodyPr>
            <a:normAutofit/>
          </a:bodyPr>
          <a:lstStyle/>
          <a:p>
            <a:pPr marL="0" indent="0" algn="r">
              <a:buNone/>
            </a:pPr>
            <a:r>
              <a:rPr lang="fa-IR" sz="2800" dirty="0"/>
              <a:t>مقاله بصورت زیر مرتب شده است. بخش دوم شامل شرح </a:t>
            </a:r>
            <a:r>
              <a:rPr lang="en-US" sz="2800" dirty="0"/>
              <a:t>AS </a:t>
            </a:r>
            <a:r>
              <a:rPr lang="fa-IR" sz="2800" dirty="0"/>
              <a:t>همانطور که هست می باشددر حال حاضر پیاده سازی شده و تعریف مسئله برنامه: به عنوان ساختار الگوریتمتا حدی ساختار مشکل را منعکس می کند، ما آنها را با هم معرفی می کنیم. بخش سوم سه مورد را شرح می دهدروش های کمی متفاوت برای اعمال الگوریتم پیشنهادی. بخش </a:t>
            </a:r>
            <a:r>
              <a:rPr lang="en-US" sz="2800" dirty="0"/>
              <a:t>IV </a:t>
            </a:r>
            <a:r>
              <a:rPr lang="fa-IR" sz="2800" dirty="0"/>
              <a:t>و </a:t>
            </a:r>
            <a:r>
              <a:rPr lang="en-US" sz="2800" dirty="0"/>
              <a:t>V </a:t>
            </a:r>
            <a:r>
              <a:rPr lang="fa-IR" sz="2800" dirty="0"/>
              <a:t>در موردآزمایش. در بخش </a:t>
            </a:r>
            <a:r>
              <a:rPr lang="en-US" sz="2800" dirty="0"/>
              <a:t>VI </a:t>
            </a:r>
            <a:r>
              <a:rPr lang="fa-IR" sz="2800" dirty="0"/>
              <a:t>ما </a:t>
            </a:r>
            <a:r>
              <a:rPr lang="en-US" sz="2800" dirty="0"/>
              <a:t>AS </a:t>
            </a:r>
            <a:r>
              <a:rPr lang="fa-IR" sz="2800" dirty="0"/>
              <a:t>را با سایر اکتشافی ها مقایسه می کنیم و در بخش </a:t>
            </a:r>
            <a:r>
              <a:rPr lang="en-US" sz="2800" dirty="0"/>
              <a:t>VII </a:t>
            </a:r>
            <a:r>
              <a:rPr lang="fa-IR" sz="2800" dirty="0"/>
              <a:t>ماتطبیق پذیری و استحکام </a:t>
            </a:r>
            <a:r>
              <a:rPr lang="en-US" sz="2800" dirty="0"/>
              <a:t>AS </a:t>
            </a:r>
            <a:r>
              <a:rPr lang="fa-IR" sz="2800" dirty="0"/>
              <a:t>را با نشان دادن اینکه چگونه می توان آن را در سایر موارد اعمال کرد، اثبات کنید.مشکلات بهینه سازی در بخش هشتم به طور غیررسمی درباره چرایی و چگونگی پارادایم </a:t>
            </a:r>
            <a:r>
              <a:rPr lang="en-US" sz="2800" dirty="0"/>
              <a:t>AS </a:t>
            </a:r>
            <a:r>
              <a:rPr lang="fa-IR" sz="2800" dirty="0"/>
              <a:t>بحث می کنیمکارکرد. نتیجه گیری در بخش نهم آمده است</a:t>
            </a:r>
            <a:endParaRPr lang="en-US" sz="2800" dirty="0"/>
          </a:p>
        </p:txBody>
      </p:sp>
    </p:spTree>
    <p:extLst>
      <p:ext uri="{BB962C8B-B14F-4D97-AF65-F5344CB8AC3E}">
        <p14:creationId xmlns:p14="http://schemas.microsoft.com/office/powerpoint/2010/main" val="3516176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C7EE00-BD16-6861-9FC0-0D6858D92A9B}"/>
              </a:ext>
            </a:extLst>
          </p:cNvPr>
          <p:cNvSpPr>
            <a:spLocks noGrp="1"/>
          </p:cNvSpPr>
          <p:nvPr>
            <p:ph idx="1"/>
          </p:nvPr>
        </p:nvSpPr>
        <p:spPr>
          <a:xfrm>
            <a:off x="1141412" y="194872"/>
            <a:ext cx="9905999" cy="6250898"/>
          </a:xfrm>
        </p:spPr>
        <p:txBody>
          <a:bodyPr>
            <a:normAutofit fontScale="92500"/>
          </a:bodyPr>
          <a:lstStyle/>
          <a:p>
            <a:pPr marL="0" indent="0" algn="r" rtl="1">
              <a:buNone/>
            </a:pPr>
            <a:r>
              <a:rPr lang="fa-IR" dirty="0"/>
              <a:t>ویژگی‌های اصلی این مدل را که شامل بازخورد مثبت، محاسبات توزیع شده و استفاده از یک اکتشافی حریص سازنده است، به شرح زیر است:</a:t>
            </a:r>
          </a:p>
          <a:p>
            <a:pPr marL="0" indent="0" algn="r" rtl="1">
              <a:buNone/>
            </a:pPr>
            <a:endParaRPr lang="fa-IR" dirty="0"/>
          </a:p>
          <a:p>
            <a:pPr marL="0" indent="0" algn="r" rtl="1">
              <a:buNone/>
            </a:pPr>
            <a:r>
              <a:rPr lang="fa-IR" dirty="0"/>
              <a:t>1. **بازخورد مثبت (</a:t>
            </a:r>
            <a:r>
              <a:rPr lang="en-US" dirty="0"/>
              <a:t>Positive Feedback):**</a:t>
            </a:r>
          </a:p>
          <a:p>
            <a:pPr marL="0" indent="0" algn="r" rtl="1">
              <a:buNone/>
            </a:pPr>
            <a:r>
              <a:rPr lang="en-US" dirty="0"/>
              <a:t>   </a:t>
            </a:r>
            <a:r>
              <a:rPr lang="fa-IR" dirty="0"/>
              <a:t>در این مدل، از بازخورد مثبت استفاده می‌شود، به این معنی که راه‌حل‌هایی که عملکرد بهتری دارند، احتمال بالاتری برای انتخاب در مراحل بعدی دارند. این بازخورد مثبت باعث می‌شود که راه‌حل‌های بهتر در زمان کوتاه‌تری کشف شوند و فرآیند بهینه‌سازی به سرعت به جواب مطلوب نزدیک شود.</a:t>
            </a:r>
          </a:p>
          <a:p>
            <a:pPr marL="0" indent="0" algn="r" rtl="1">
              <a:buNone/>
            </a:pPr>
            <a:endParaRPr lang="fa-IR" dirty="0"/>
          </a:p>
          <a:p>
            <a:pPr marL="0" indent="0" algn="r" rtl="1">
              <a:buNone/>
            </a:pPr>
            <a:r>
              <a:rPr lang="fa-IR" dirty="0"/>
              <a:t>2. **محاسبات توزیع شده (</a:t>
            </a:r>
            <a:r>
              <a:rPr lang="en-US" dirty="0"/>
              <a:t>Distributed Computing):**</a:t>
            </a:r>
          </a:p>
          <a:p>
            <a:pPr marL="0" indent="0" algn="r" rtl="1">
              <a:buNone/>
            </a:pPr>
            <a:r>
              <a:rPr lang="en-US" dirty="0"/>
              <a:t>   </a:t>
            </a:r>
            <a:r>
              <a:rPr lang="fa-IR" dirty="0"/>
              <a:t>این مدل از محاسبات توزیع شده بهره می‌برد، به این معنی که فرآیند بهینه‌سازی روی چندین سیستم یا واحد محاسباتی اجرا می‌شود که هر کدام به صورت مستقل کار می‌کنند و اطلاعات بازخورد را با یکدیگر به اشتراک می‌گذارند. این امر منجر به افزایش سرعت و کارایی فرآیند بهینه‌سازی می‌شود.</a:t>
            </a:r>
          </a:p>
        </p:txBody>
      </p:sp>
    </p:spTree>
    <p:extLst>
      <p:ext uri="{BB962C8B-B14F-4D97-AF65-F5344CB8AC3E}">
        <p14:creationId xmlns:p14="http://schemas.microsoft.com/office/powerpoint/2010/main" val="2850985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C96A94-82CD-EA6B-9CCD-EC30A5C19046}"/>
              </a:ext>
            </a:extLst>
          </p:cNvPr>
          <p:cNvSpPr>
            <a:spLocks noGrp="1"/>
          </p:cNvSpPr>
          <p:nvPr>
            <p:ph idx="1"/>
          </p:nvPr>
        </p:nvSpPr>
        <p:spPr>
          <a:xfrm>
            <a:off x="1141412" y="299803"/>
            <a:ext cx="9905999" cy="6205928"/>
          </a:xfrm>
        </p:spPr>
        <p:txBody>
          <a:bodyPr/>
          <a:lstStyle/>
          <a:p>
            <a:pPr marL="0" indent="0" algn="r" rtl="1">
              <a:buNone/>
            </a:pPr>
            <a:endParaRPr lang="fa-IR" dirty="0"/>
          </a:p>
          <a:p>
            <a:pPr marL="0" indent="0" algn="r" rtl="1">
              <a:buNone/>
            </a:pPr>
            <a:r>
              <a:rPr lang="fa-IR" dirty="0"/>
              <a:t>3. **استفاده از یک اکتشافی حریص سازنده (</a:t>
            </a:r>
            <a:r>
              <a:rPr lang="en-US" dirty="0"/>
              <a:t>Greedy Constructive Exploration):**</a:t>
            </a:r>
          </a:p>
          <a:p>
            <a:pPr marL="0" indent="0" algn="r" rtl="1">
              <a:buNone/>
            </a:pPr>
            <a:r>
              <a:rPr lang="en-US" dirty="0"/>
              <a:t>   </a:t>
            </a:r>
            <a:r>
              <a:rPr lang="fa-IR" dirty="0"/>
              <a:t>در این مدل، از روش‌های اکتشافی حریص سازنده برای ایجاد راه‌حل‌های تصادفی استفاده می‌شود. به این معنی که در هر مرحله، بهترین گزینه‌های موجود با توجه به اطلاعات در دسترس انتخاب می‌شوند و فرآیند بهینه‌سازی به سمت جواب بهینه حرکت می‌کند. این روش معمولاً سریع‌ترین راه برای رسیدن به نتایج بهینه یا نزدیک بهینه را فراهم می‌کند.</a:t>
            </a:r>
            <a:endParaRPr lang="en-US" dirty="0"/>
          </a:p>
          <a:p>
            <a:pPr marL="0" indent="0" algn="r" rtl="1">
              <a:buNone/>
            </a:pPr>
            <a:endParaRPr lang="en-US" dirty="0"/>
          </a:p>
        </p:txBody>
      </p:sp>
    </p:spTree>
    <p:extLst>
      <p:ext uri="{BB962C8B-B14F-4D97-AF65-F5344CB8AC3E}">
        <p14:creationId xmlns:p14="http://schemas.microsoft.com/office/powerpoint/2010/main" val="622668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7BC1B1-4AF0-1EB5-9AF7-FEF65EC345EB}"/>
              </a:ext>
            </a:extLst>
          </p:cNvPr>
          <p:cNvSpPr>
            <a:spLocks noGrp="1"/>
          </p:cNvSpPr>
          <p:nvPr>
            <p:ph idx="1"/>
          </p:nvPr>
        </p:nvSpPr>
        <p:spPr>
          <a:xfrm>
            <a:off x="1141412" y="494675"/>
            <a:ext cx="9905999" cy="6026046"/>
          </a:xfrm>
        </p:spPr>
        <p:txBody>
          <a:bodyPr>
            <a:normAutofit fontScale="85000" lnSpcReduction="10000"/>
          </a:bodyPr>
          <a:lstStyle/>
          <a:p>
            <a:pPr marL="0" indent="0" algn="r" rtl="1">
              <a:buNone/>
            </a:pPr>
            <a:r>
              <a:rPr lang="fa-IR" dirty="0"/>
              <a:t>مقایسه جستجوی تابو و بازپخت شبیه‌سازی شده با استفاده از مسئله کمترین مسیر (</a:t>
            </a:r>
            <a:r>
              <a:rPr lang="en-US" dirty="0"/>
              <a:t>TSP) </a:t>
            </a:r>
            <a:r>
              <a:rPr lang="fa-IR" dirty="0"/>
              <a:t>به صورت خلاصه به شرح زیر است:</a:t>
            </a:r>
          </a:p>
          <a:p>
            <a:pPr marL="0" indent="0" algn="r" rtl="1">
              <a:buNone/>
            </a:pPr>
            <a:endParaRPr lang="fa-IR" dirty="0"/>
          </a:p>
          <a:p>
            <a:pPr marL="0" indent="0" algn="r" rtl="1">
              <a:buNone/>
            </a:pPr>
            <a:r>
              <a:rPr lang="fa-IR" dirty="0"/>
              <a:t>1. **جستجوی تابو (</a:t>
            </a:r>
            <a:r>
              <a:rPr lang="en-US" dirty="0"/>
              <a:t>Tabu Search):**</a:t>
            </a:r>
          </a:p>
          <a:p>
            <a:pPr marL="0" indent="0" algn="r" rtl="1">
              <a:buNone/>
            </a:pPr>
            <a:r>
              <a:rPr lang="en-US" dirty="0"/>
              <a:t>   - **</a:t>
            </a:r>
            <a:r>
              <a:rPr lang="fa-IR" dirty="0"/>
              <a:t>ویژگی‌ها:**</a:t>
            </a:r>
          </a:p>
          <a:p>
            <a:pPr marL="0" indent="0" algn="r" rtl="1">
              <a:buNone/>
            </a:pPr>
            <a:r>
              <a:rPr lang="fa-IR" dirty="0"/>
              <a:t>     - استفاده از لیست تابو برای جلوگیری از بازگشت به حالت‌های قبلی و جلوگیری از گیر کردن در مینیمم‌های محلی.</a:t>
            </a:r>
          </a:p>
          <a:p>
            <a:pPr marL="0" indent="0" algn="r" rtl="1">
              <a:buNone/>
            </a:pPr>
            <a:r>
              <a:rPr lang="fa-IR" dirty="0"/>
              <a:t>     - می‌تواند به حالت‌های بهتر از حالت‌های کنونی بازگردد با اعمال حرکات مجاز غیرقطعی.</a:t>
            </a:r>
          </a:p>
          <a:p>
            <a:pPr marL="0" indent="0" algn="r" rtl="1">
              <a:buNone/>
            </a:pPr>
            <a:r>
              <a:rPr lang="fa-IR" dirty="0"/>
              <a:t>   - **عملکرد:**</a:t>
            </a:r>
          </a:p>
          <a:p>
            <a:pPr marL="0" indent="0" algn="r" rtl="1">
              <a:buNone/>
            </a:pPr>
            <a:r>
              <a:rPr lang="fa-IR" dirty="0"/>
              <a:t>     - معمولاً به طور موثری به جستجوی فضای جستجو در مسائلی که ممکن است دارای مینیمم‌های محلی باشند، می‌پردازد.</a:t>
            </a:r>
          </a:p>
          <a:p>
            <a:pPr marL="0" indent="0" algn="r" rtl="1">
              <a:buNone/>
            </a:pPr>
            <a:r>
              <a:rPr lang="fa-IR" dirty="0"/>
              <a:t>     - قادر است به سرعت به نتایج نزدیک بهینه برسد.</a:t>
            </a:r>
          </a:p>
          <a:p>
            <a:pPr marL="0" indent="0" algn="r" rtl="1">
              <a:buNone/>
            </a:pPr>
            <a:r>
              <a:rPr lang="fa-IR" dirty="0"/>
              <a:t>   - **محدودیت:**</a:t>
            </a:r>
          </a:p>
          <a:p>
            <a:pPr marL="0" indent="0" algn="r" rtl="1">
              <a:buNone/>
            </a:pPr>
            <a:r>
              <a:rPr lang="fa-IR" dirty="0"/>
              <a:t>     - ممکن است در برخی مسائل با فضای جستجوی بسیار بزرگ یا پیچیده کارایی کمتری داشته باشد.</a:t>
            </a:r>
          </a:p>
        </p:txBody>
      </p:sp>
    </p:spTree>
    <p:extLst>
      <p:ext uri="{BB962C8B-B14F-4D97-AF65-F5344CB8AC3E}">
        <p14:creationId xmlns:p14="http://schemas.microsoft.com/office/powerpoint/2010/main" val="541437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5E860-4251-D685-1F66-921DE2418551}"/>
              </a:ext>
            </a:extLst>
          </p:cNvPr>
          <p:cNvSpPr>
            <a:spLocks noGrp="1"/>
          </p:cNvSpPr>
          <p:nvPr>
            <p:ph idx="1"/>
          </p:nvPr>
        </p:nvSpPr>
        <p:spPr>
          <a:xfrm>
            <a:off x="1141412" y="359764"/>
            <a:ext cx="9905999" cy="6220918"/>
          </a:xfrm>
        </p:spPr>
        <p:txBody>
          <a:bodyPr>
            <a:normAutofit fontScale="85000" lnSpcReduction="10000"/>
          </a:bodyPr>
          <a:lstStyle/>
          <a:p>
            <a:pPr marL="0" indent="0" algn="r" rtl="1">
              <a:buNone/>
            </a:pPr>
            <a:endParaRPr lang="fa-IR" dirty="0"/>
          </a:p>
          <a:p>
            <a:pPr marL="0" indent="0" algn="r" rtl="1">
              <a:buNone/>
            </a:pPr>
            <a:r>
              <a:rPr lang="fa-IR" dirty="0"/>
              <a:t>2. **بازپخت شبیه‌سازی شده (</a:t>
            </a:r>
            <a:r>
              <a:rPr lang="en-US" dirty="0"/>
              <a:t>Simulated Annealing):**</a:t>
            </a:r>
          </a:p>
          <a:p>
            <a:pPr marL="0" indent="0" algn="r" rtl="1">
              <a:buNone/>
            </a:pPr>
            <a:r>
              <a:rPr lang="en-US" dirty="0"/>
              <a:t>   - **</a:t>
            </a:r>
            <a:r>
              <a:rPr lang="fa-IR" dirty="0"/>
              <a:t>ویژگی‌ها:**</a:t>
            </a:r>
          </a:p>
          <a:p>
            <a:pPr marL="0" indent="0" algn="r" rtl="1">
              <a:buNone/>
            </a:pPr>
            <a:r>
              <a:rPr lang="fa-IR" dirty="0"/>
              <a:t>     - استفاده از فرآیند تبرید متداول برای جستجوی فضای جستجو به صورت تصادفی.</a:t>
            </a:r>
          </a:p>
          <a:p>
            <a:pPr marL="0" indent="0" algn="r" rtl="1">
              <a:buNone/>
            </a:pPr>
            <a:r>
              <a:rPr lang="fa-IR" dirty="0"/>
              <a:t>     - امکان پذیرفتن حرکات ناامید کننده با احتمال کاهشی.</a:t>
            </a:r>
          </a:p>
          <a:p>
            <a:pPr marL="0" indent="0" algn="r" rtl="1">
              <a:buNone/>
            </a:pPr>
            <a:r>
              <a:rPr lang="fa-IR" dirty="0"/>
              <a:t>   - **عملکرد:**</a:t>
            </a:r>
          </a:p>
          <a:p>
            <a:pPr marL="0" indent="0" algn="r" rtl="1">
              <a:buNone/>
            </a:pPr>
            <a:r>
              <a:rPr lang="fa-IR" dirty="0"/>
              <a:t>     - معمولاً بهترین نتایج را در مسائلی که فضای جستجوی آن‌ها پیچیده و با مینیمم‌های محلی متعدد است، به دست می‌دهد.</a:t>
            </a:r>
          </a:p>
          <a:p>
            <a:pPr marL="0" indent="0" algn="r" rtl="1">
              <a:buNone/>
            </a:pPr>
            <a:r>
              <a:rPr lang="fa-IR" dirty="0"/>
              <a:t>     - نیاز به تنظیم پارامترهایی مانند دمای اولیه و نرخ تبرید دارد.</a:t>
            </a:r>
          </a:p>
          <a:p>
            <a:pPr marL="0" indent="0" algn="r" rtl="1">
              <a:buNone/>
            </a:pPr>
            <a:r>
              <a:rPr lang="fa-IR" dirty="0"/>
              <a:t>   - **محدودیت:**</a:t>
            </a:r>
          </a:p>
          <a:p>
            <a:pPr marL="0" indent="0" algn="r" rtl="1">
              <a:buNone/>
            </a:pPr>
            <a:r>
              <a:rPr lang="fa-IR" dirty="0"/>
              <a:t>     - ممکن است به دلیل احتمال قبولی حرکات ناامیدکننده، به نتایج بهینه به شکل سریع‌تری نرسد مقایسه با روش‌های دیگر.</a:t>
            </a:r>
          </a:p>
          <a:p>
            <a:pPr marL="0" indent="0" algn="r" rtl="1">
              <a:buNone/>
            </a:pPr>
            <a:endParaRPr lang="fa-IR" dirty="0"/>
          </a:p>
          <a:p>
            <a:pPr marL="0" indent="0" algn="r" rtl="1">
              <a:buNone/>
            </a:pPr>
            <a:r>
              <a:rPr lang="fa-IR" dirty="0"/>
              <a:t>با این وجود، انتخاب بین این دو الگوریتم بستگی به مسئله مورد نظر، نیازهای زمانی و محدودیت‌های موجود دارد.</a:t>
            </a:r>
            <a:endParaRPr lang="en-US" dirty="0"/>
          </a:p>
          <a:p>
            <a:pPr marL="0" indent="0" algn="r" rtl="1">
              <a:buNone/>
            </a:pPr>
            <a:endParaRPr lang="en-US" dirty="0"/>
          </a:p>
        </p:txBody>
      </p:sp>
    </p:spTree>
    <p:extLst>
      <p:ext uri="{BB962C8B-B14F-4D97-AF65-F5344CB8AC3E}">
        <p14:creationId xmlns:p14="http://schemas.microsoft.com/office/powerpoint/2010/main" val="3121785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F41624-C465-E8B8-37BC-AFCA617B17EC}"/>
              </a:ext>
            </a:extLst>
          </p:cNvPr>
          <p:cNvSpPr>
            <a:spLocks noGrp="1"/>
          </p:cNvSpPr>
          <p:nvPr>
            <p:ph idx="1"/>
          </p:nvPr>
        </p:nvSpPr>
        <p:spPr>
          <a:xfrm>
            <a:off x="1141412" y="239843"/>
            <a:ext cx="9905999" cy="6265888"/>
          </a:xfrm>
        </p:spPr>
        <p:txBody>
          <a:bodyPr>
            <a:normAutofit fontScale="85000" lnSpcReduction="10000"/>
          </a:bodyPr>
          <a:lstStyle/>
          <a:p>
            <a:pPr marL="0" indent="0" algn="r">
              <a:buNone/>
            </a:pPr>
            <a:r>
              <a:rPr lang="fa-IR" dirty="0"/>
              <a:t>سیستم مورچه (</a:t>
            </a:r>
            <a:r>
              <a:rPr lang="en-US" dirty="0"/>
              <a:t>AS) </a:t>
            </a:r>
            <a:r>
              <a:rPr lang="fa-IR" dirty="0"/>
              <a:t>به عنوان یک الگوریتم بهینه‌سازی الهام گرفته از رفتار گروهی مورچگان می‌تواند برای مسائل بهینه‌سازی مختلفی مانند مسئله فروشنده دوره گرد نامتقارن، تکلیف درجه دوم و زمان‌بندی کارگاه مورد استفاده قرار بگیرد. در زیر توضیحاتی درباره استفاده از سیستم مورچه برای هر یک از این مسائل ارائه می‌شود:</a:t>
            </a:r>
          </a:p>
          <a:p>
            <a:pPr marL="0" indent="0" algn="r">
              <a:buNone/>
            </a:pPr>
            <a:endParaRPr lang="fa-IR" dirty="0"/>
          </a:p>
          <a:p>
            <a:pPr marL="0" indent="0" algn="r">
              <a:buNone/>
            </a:pPr>
            <a:r>
              <a:rPr lang="fa-IR" dirty="0"/>
              <a:t>1. **مسئله فروشنده دوره گرد نامتقارن (</a:t>
            </a:r>
            <a:r>
              <a:rPr lang="en-US" dirty="0"/>
              <a:t>Asymmetric Travelling Salesman Problem - ATSP):**</a:t>
            </a:r>
          </a:p>
          <a:p>
            <a:pPr marL="0" indent="0" algn="r">
              <a:buNone/>
            </a:pPr>
            <a:r>
              <a:rPr lang="en-US" dirty="0"/>
              <a:t>   - </a:t>
            </a:r>
            <a:r>
              <a:rPr lang="fa-IR" dirty="0"/>
              <a:t>در این مسئله، هدف پیدا کردن مسیر کوتاه‌ترین برای یک فروشنده است که از یک مکان شروع کرده و همه مکان‌های دیگر را یک‌بار و با کمترین فاصله ممکن برای هر کدام از آنها زیارت می‌کند.</a:t>
            </a:r>
          </a:p>
          <a:p>
            <a:pPr marL="0" indent="0" algn="r">
              <a:buNone/>
            </a:pPr>
            <a:r>
              <a:rPr lang="fa-IR" dirty="0"/>
              <a:t>   - سیستم مورچه می‌تواند برای حل این مسئله با ایجاد مسیر‌های تصادفی و به‌روزرسانی اطلاعات مکان‌های بازدید شده توسط مورچگان استفاده شود.</a:t>
            </a:r>
          </a:p>
          <a:p>
            <a:pPr marL="0" indent="0" algn="r">
              <a:buNone/>
            </a:pPr>
            <a:endParaRPr lang="fa-IR" dirty="0"/>
          </a:p>
          <a:p>
            <a:pPr marL="0" indent="0" algn="r">
              <a:buNone/>
            </a:pPr>
            <a:r>
              <a:rPr lang="fa-IR" dirty="0"/>
              <a:t>2. **مسئله تکلیف درجه دوم (</a:t>
            </a:r>
            <a:r>
              <a:rPr lang="en-US" dirty="0"/>
              <a:t>Quadratic Assignment Problem - QAP):**</a:t>
            </a:r>
          </a:p>
          <a:p>
            <a:pPr marL="0" indent="0" algn="r">
              <a:buNone/>
            </a:pPr>
            <a:r>
              <a:rPr lang="en-US" dirty="0"/>
              <a:t>   - </a:t>
            </a:r>
            <a:r>
              <a:rPr lang="fa-IR" dirty="0"/>
              <a:t>در این مسئله، هدف تعیین مکان‌های متناظر بین دو مجموعه از موارد به طوری که هزینه کلی بین آنها (به عنوان مثال، هزینه انتقال یک مورد از یک مکان به مکان دیگر) به حداقل برسد، است.</a:t>
            </a:r>
          </a:p>
          <a:p>
            <a:pPr marL="0" indent="0" algn="r">
              <a:buNone/>
            </a:pPr>
            <a:r>
              <a:rPr lang="fa-IR" dirty="0"/>
              <a:t>   - سیستم مورچه می‌تواند برای ایجاد ترکیب‌های تصادفی از مکان‌های مختلف و جستجوی بهینه‌سازی برای کاهش هزینه‌های کلی استفاده شود.</a:t>
            </a:r>
          </a:p>
        </p:txBody>
      </p:sp>
    </p:spTree>
    <p:extLst>
      <p:ext uri="{BB962C8B-B14F-4D97-AF65-F5344CB8AC3E}">
        <p14:creationId xmlns:p14="http://schemas.microsoft.com/office/powerpoint/2010/main" val="3665935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0FDB77-78B0-CED5-080D-027E29A99573}"/>
              </a:ext>
            </a:extLst>
          </p:cNvPr>
          <p:cNvSpPr>
            <a:spLocks noGrp="1"/>
          </p:cNvSpPr>
          <p:nvPr>
            <p:ph idx="1"/>
          </p:nvPr>
        </p:nvSpPr>
        <p:spPr>
          <a:xfrm>
            <a:off x="1141412" y="299802"/>
            <a:ext cx="9905999" cy="6265889"/>
          </a:xfrm>
        </p:spPr>
        <p:txBody>
          <a:bodyPr/>
          <a:lstStyle/>
          <a:p>
            <a:pPr marL="0" indent="0" algn="r">
              <a:buNone/>
            </a:pPr>
            <a:endParaRPr lang="fa-IR" dirty="0"/>
          </a:p>
          <a:p>
            <a:pPr marL="0" indent="0" algn="r">
              <a:buNone/>
            </a:pPr>
            <a:r>
              <a:rPr lang="fa-IR" dirty="0"/>
              <a:t>3. **مسئله زمان‌بندی کارگاه (</a:t>
            </a:r>
            <a:r>
              <a:rPr lang="en-US" dirty="0"/>
              <a:t>Job Scheduling Problem):**</a:t>
            </a:r>
          </a:p>
          <a:p>
            <a:pPr marL="0" indent="0" algn="r">
              <a:buNone/>
            </a:pPr>
            <a:r>
              <a:rPr lang="en-US" dirty="0"/>
              <a:t>   - </a:t>
            </a:r>
            <a:r>
              <a:rPr lang="fa-IR" dirty="0"/>
              <a:t>در این مسئله، هدف زمان‌بندی وظایف مختلف (کارها یا فعالیت‌ها) در یک مجموعه از منابع (مثلاً کارگاه‌ها یا ماشین‌ها) به گونه‌ای است که زمان نهایی تکمیل کلیه وظایف به حداقل برسد.</a:t>
            </a:r>
          </a:p>
          <a:p>
            <a:pPr marL="0" indent="0" algn="r">
              <a:buNone/>
            </a:pPr>
            <a:r>
              <a:rPr lang="fa-IR" dirty="0"/>
              <a:t>   - سیستم مورچه می‌تواند برای ایجاد زمان‌بندی‌های تصادفی و جستجوی بهینه‌سازی برای کاهش زمان کلی انجام وظایف مورد استفاده قرار گیرد.</a:t>
            </a:r>
          </a:p>
          <a:p>
            <a:pPr marL="0" indent="0" algn="r">
              <a:buNone/>
            </a:pPr>
            <a:endParaRPr lang="fa-IR" dirty="0"/>
          </a:p>
          <a:p>
            <a:pPr marL="0" indent="0" algn="r">
              <a:buNone/>
            </a:pPr>
            <a:r>
              <a:rPr lang="fa-IR" dirty="0"/>
              <a:t>به طور کلی، سیستم مورچه به عنوان یک الگوریتم فراابتکاری مبتنی بر جمعیت می‌تواند برای حل مسائل بهینه‌سازی مختلفی با توجه به خصوصیات مسائل و نیازهای موجود، مورد استفاده قرار گیرد.</a:t>
            </a:r>
            <a:endParaRPr lang="en-US" dirty="0"/>
          </a:p>
          <a:p>
            <a:pPr marL="0" indent="0" algn="r" rtl="1">
              <a:buNone/>
            </a:pPr>
            <a:endParaRPr lang="en-US" dirty="0"/>
          </a:p>
        </p:txBody>
      </p:sp>
    </p:spTree>
    <p:extLst>
      <p:ext uri="{BB962C8B-B14F-4D97-AF65-F5344CB8AC3E}">
        <p14:creationId xmlns:p14="http://schemas.microsoft.com/office/powerpoint/2010/main" val="2783972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2DF851-9D06-1760-D517-DC5939DBEC28}"/>
              </a:ext>
            </a:extLst>
          </p:cNvPr>
          <p:cNvSpPr>
            <a:spLocks noGrp="1"/>
          </p:cNvSpPr>
          <p:nvPr>
            <p:ph idx="1"/>
          </p:nvPr>
        </p:nvSpPr>
        <p:spPr>
          <a:xfrm>
            <a:off x="1141412" y="314793"/>
            <a:ext cx="9905999" cy="6220918"/>
          </a:xfrm>
        </p:spPr>
        <p:txBody>
          <a:bodyPr>
            <a:normAutofit fontScale="85000" lnSpcReduction="10000"/>
          </a:bodyPr>
          <a:lstStyle/>
          <a:p>
            <a:pPr marL="0" indent="0" algn="r" rtl="1">
              <a:buNone/>
            </a:pPr>
            <a:r>
              <a:rPr lang="fa-IR" dirty="0"/>
              <a:t>برای بررسی ویژگی‌های برجسته و بازبینی ساختار داده جهانی، ارتباطات توزیع شده و انتقال احتمالی در سیستم مورچه (</a:t>
            </a:r>
            <a:r>
              <a:rPr lang="en-US" dirty="0"/>
              <a:t>AS)، </a:t>
            </a:r>
            <a:r>
              <a:rPr lang="fa-IR" dirty="0"/>
              <a:t>به تفصیل به هر یک از این ویژگی‌ها می‌پردازم:</a:t>
            </a:r>
          </a:p>
          <a:p>
            <a:pPr marL="0" indent="0" algn="r" rtl="1">
              <a:buNone/>
            </a:pPr>
            <a:endParaRPr lang="fa-IR" dirty="0"/>
          </a:p>
          <a:p>
            <a:pPr marL="0" indent="0" algn="r" rtl="1">
              <a:buNone/>
            </a:pPr>
            <a:r>
              <a:rPr lang="fa-IR" dirty="0"/>
              <a:t>1. **ویژگی‌های برجسته-بازبینی ساختار داده:**</a:t>
            </a:r>
          </a:p>
          <a:p>
            <a:pPr marL="0" indent="0" algn="r" rtl="1">
              <a:buNone/>
            </a:pPr>
            <a:r>
              <a:rPr lang="fa-IR" dirty="0"/>
              <a:t>   - ساختار داده در سیستم مورچه باید قادر به ذخیره و به‌روزرسانی اطلاعاتی باشد که مورچه‌ها در طول جستجوی خود بدست می‌آورند. این اطلاعات شامل مسیرهای قبلی، هزینه‌ها و سایر اطلاعات مرتبط با حلالت‌های مختلف مسئله است.</a:t>
            </a:r>
          </a:p>
          <a:p>
            <a:pPr marL="0" indent="0" algn="r" rtl="1">
              <a:buNone/>
            </a:pPr>
            <a:r>
              <a:rPr lang="fa-IR" dirty="0"/>
              <a:t>   - برجسته بودن ساختار داده به این معنی است که باید قادر به سریعترین دسترسی به این اطلاعات برای انجام عملیات بهینه‌سازی باشد و همچنین باید با توجه به حجم بزرگ اطلاعات مدیریت شود.</a:t>
            </a:r>
          </a:p>
          <a:p>
            <a:pPr marL="0" indent="0" algn="r" rtl="1">
              <a:buNone/>
            </a:pPr>
            <a:endParaRPr lang="fa-IR" dirty="0"/>
          </a:p>
          <a:p>
            <a:pPr marL="0" indent="0" algn="r" rtl="1">
              <a:buNone/>
            </a:pPr>
            <a:r>
              <a:rPr lang="fa-IR" dirty="0"/>
              <a:t>2. **ارتباطات توزیع شده:**</a:t>
            </a:r>
          </a:p>
          <a:p>
            <a:pPr marL="0" indent="0" algn="r" rtl="1">
              <a:buNone/>
            </a:pPr>
            <a:r>
              <a:rPr lang="fa-IR" dirty="0"/>
              <a:t>   - در سیستم مورچه، مورچه‌ها باید قادر به ارتباط با یکدیگر برای به اشتراک گذاری اطلاعات و تبادل نتایج جستجو باشند. این ارتباطات می‌تواند به صورت مستقیم یا غیرمستقیم از طریق یک ساختار توزیع شده انجام شود.</a:t>
            </a:r>
          </a:p>
          <a:p>
            <a:pPr marL="0" indent="0" algn="r" rtl="1">
              <a:buNone/>
            </a:pPr>
            <a:r>
              <a:rPr lang="fa-IR" dirty="0"/>
              <a:t>   - این ارتباطات توزیع شده امکان بهبود کارایی و سرعت جستجو را افزایش می‌دهند و همچنین به مورچه‌ها اجازه می‌دهند تا از تجربیات یکدیگر بهره‌مند شوند.</a:t>
            </a:r>
          </a:p>
        </p:txBody>
      </p:sp>
    </p:spTree>
    <p:extLst>
      <p:ext uri="{BB962C8B-B14F-4D97-AF65-F5344CB8AC3E}">
        <p14:creationId xmlns:p14="http://schemas.microsoft.com/office/powerpoint/2010/main" val="290863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BE848C-E74C-22E4-F42B-CBBF5A5CF5B6}"/>
              </a:ext>
            </a:extLst>
          </p:cNvPr>
          <p:cNvSpPr>
            <a:spLocks noGrp="1"/>
          </p:cNvSpPr>
          <p:nvPr>
            <p:ph idx="1"/>
          </p:nvPr>
        </p:nvSpPr>
        <p:spPr>
          <a:xfrm>
            <a:off x="1141412" y="299803"/>
            <a:ext cx="9905999" cy="6175948"/>
          </a:xfrm>
        </p:spPr>
        <p:txBody>
          <a:bodyPr/>
          <a:lstStyle/>
          <a:p>
            <a:pPr marL="0" indent="0" algn="r" rtl="1">
              <a:buNone/>
            </a:pPr>
            <a:endParaRPr lang="fa-IR" dirty="0"/>
          </a:p>
          <a:p>
            <a:pPr marL="0" indent="0" algn="r" rtl="1">
              <a:buNone/>
            </a:pPr>
            <a:r>
              <a:rPr lang="fa-IR" dirty="0"/>
              <a:t>3. **انتقال احتمالی:**</a:t>
            </a:r>
          </a:p>
          <a:p>
            <a:pPr marL="0" indent="0" algn="r" rtl="1">
              <a:buNone/>
            </a:pPr>
            <a:r>
              <a:rPr lang="fa-IR" dirty="0"/>
              <a:t>   - انتقال احتمالی در سیستم مورچه به معنای انتقال اطلاعات درباره حالت‌های مختلف مسئله به طور احتمالی به مورچه‌های دیگر است. این اطلاعات می‌تواند شامل مسیرهای قبلی، هزینه‌ها و سایر مشخصه‌های حالت‌ها باشد.</a:t>
            </a:r>
          </a:p>
          <a:p>
            <a:pPr marL="0" indent="0" algn="r" rtl="1">
              <a:buNone/>
            </a:pPr>
            <a:r>
              <a:rPr lang="fa-IR" dirty="0"/>
              <a:t>   - با انتقال احتمالی، مورچه‌ها می‌توانند از تجربیات یکدیگر بهره‌مند شوند و به سرعت به حلالت‌های بهینه‌تری برسند.</a:t>
            </a:r>
          </a:p>
          <a:p>
            <a:pPr marL="0" indent="0" algn="r" rtl="1">
              <a:buNone/>
            </a:pPr>
            <a:endParaRPr lang="fa-IR" dirty="0"/>
          </a:p>
          <a:p>
            <a:pPr marL="0" indent="0" algn="r" rtl="1">
              <a:buNone/>
            </a:pPr>
            <a:r>
              <a:rPr lang="fa-IR" dirty="0"/>
              <a:t>به کمک این ویژگی‌ها، سیستم مورچه قادر است به صورت هماهنگ و موثری به حل مسائل بهینه‌سازی مختلفی از جمله مسئله فروشنده دوره گرد نامتقارن، تکلیف درجه دوم و زمان‌بندی کارگاه بپردازد.</a:t>
            </a:r>
            <a:endParaRPr lang="en-US" dirty="0"/>
          </a:p>
          <a:p>
            <a:pPr marL="0" indent="0" algn="r" rtl="1">
              <a:buNone/>
            </a:pPr>
            <a:endParaRPr lang="en-US" dirty="0"/>
          </a:p>
        </p:txBody>
      </p:sp>
    </p:spTree>
    <p:extLst>
      <p:ext uri="{BB962C8B-B14F-4D97-AF65-F5344CB8AC3E}">
        <p14:creationId xmlns:p14="http://schemas.microsoft.com/office/powerpoint/2010/main" val="273954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30D98-921B-9C7F-7B17-17E7F4596AEF}"/>
              </a:ext>
            </a:extLst>
          </p:cNvPr>
          <p:cNvSpPr>
            <a:spLocks noGrp="1"/>
          </p:cNvSpPr>
          <p:nvPr>
            <p:ph idx="1"/>
          </p:nvPr>
        </p:nvSpPr>
        <p:spPr>
          <a:xfrm>
            <a:off x="1141412" y="284813"/>
            <a:ext cx="9905999" cy="6220918"/>
          </a:xfrm>
        </p:spPr>
        <p:txBody>
          <a:bodyPr/>
          <a:lstStyle/>
          <a:p>
            <a:pPr marL="0" indent="0" algn="r" rtl="1">
              <a:buNone/>
            </a:pPr>
            <a:endParaRPr lang="en-US" dirty="0"/>
          </a:p>
        </p:txBody>
      </p:sp>
    </p:spTree>
    <p:extLst>
      <p:ext uri="{BB962C8B-B14F-4D97-AF65-F5344CB8AC3E}">
        <p14:creationId xmlns:p14="http://schemas.microsoft.com/office/powerpoint/2010/main" val="2354919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41D31-1279-5870-C707-87FC4613C84B}"/>
              </a:ext>
            </a:extLst>
          </p:cNvPr>
          <p:cNvSpPr>
            <a:spLocks noGrp="1"/>
          </p:cNvSpPr>
          <p:nvPr>
            <p:ph type="title"/>
          </p:nvPr>
        </p:nvSpPr>
        <p:spPr>
          <a:xfrm>
            <a:off x="2590804" y="282043"/>
            <a:ext cx="9601196" cy="332318"/>
          </a:xfrm>
        </p:spPr>
        <p:txBody>
          <a:bodyPr>
            <a:noAutofit/>
          </a:bodyPr>
          <a:lstStyle/>
          <a:p>
            <a:pPr algn="r"/>
            <a:r>
              <a:rPr lang="fa-IR" sz="3200" dirty="0"/>
              <a:t>چکیده مقاله</a:t>
            </a:r>
            <a:endParaRPr lang="en-US" sz="3200" dirty="0"/>
          </a:p>
        </p:txBody>
      </p:sp>
      <p:sp>
        <p:nvSpPr>
          <p:cNvPr id="3" name="Content Placeholder 2">
            <a:extLst>
              <a:ext uri="{FF2B5EF4-FFF2-40B4-BE49-F238E27FC236}">
                <a16:creationId xmlns:a16="http://schemas.microsoft.com/office/drawing/2014/main" id="{65FD3ECC-4713-F20F-4E36-0EDFDE9173DE}"/>
              </a:ext>
            </a:extLst>
          </p:cNvPr>
          <p:cNvSpPr>
            <a:spLocks noGrp="1"/>
          </p:cNvSpPr>
          <p:nvPr>
            <p:ph idx="1"/>
          </p:nvPr>
        </p:nvSpPr>
        <p:spPr>
          <a:xfrm>
            <a:off x="771525" y="614361"/>
            <a:ext cx="10315575" cy="6029324"/>
          </a:xfrm>
        </p:spPr>
        <p:txBody>
          <a:bodyPr/>
          <a:lstStyle/>
          <a:p>
            <a:pPr marL="0" indent="0" algn="r" rtl="1">
              <a:buNone/>
            </a:pPr>
            <a:r>
              <a:rPr lang="fa-IR" dirty="0">
                <a:solidFill>
                  <a:schemeClr val="bg1"/>
                </a:solidFill>
              </a:rPr>
              <a:t>یک قیاس با نحوه عملکرد کلونی مورچه ها، تعریف یک الگوی محاسباتی جدید را پیشنهاد می کند که ما آن را سیستم مورچه (</a:t>
            </a:r>
            <a:r>
              <a:rPr lang="en-US" dirty="0">
                <a:solidFill>
                  <a:schemeClr val="bg1"/>
                </a:solidFill>
              </a:rPr>
              <a:t>AS</a:t>
            </a:r>
            <a:r>
              <a:rPr lang="fa-IR" dirty="0">
                <a:solidFill>
                  <a:schemeClr val="bg1"/>
                </a:solidFill>
              </a:rPr>
              <a:t>) می نامیم. ما آن را به عنوان یک رویکرد جدید قابل دوام برای بهینه‌سازی ترکیبی تصادفی پیشنهاد می‌کنیم. ویژگی های اصلی این مدل بازخورد مثبت، محاسبات توزیع شده و استفاده از یک اکتشافی حریص سازنده است. بازخورد مثبت برای کشف سریع راه حل های خوب، محاسبات توزیع شده از همگرایی زودرس جلوگیری می کند، و اکتشافی حریصانه به یافتن راه حل های قابل قبول در مراحل اولیه فرآیند جستجو کمک می کند. ما روش پیشنهادی را برای مشکل فروشنده دوره گرد کلاسیک (</a:t>
            </a:r>
            <a:r>
              <a:rPr lang="en-US" dirty="0">
                <a:solidFill>
                  <a:schemeClr val="bg1"/>
                </a:solidFill>
              </a:rPr>
              <a:t>TSP) </a:t>
            </a:r>
            <a:r>
              <a:rPr lang="fa-IR" dirty="0">
                <a:solidFill>
                  <a:schemeClr val="bg1"/>
                </a:solidFill>
              </a:rPr>
              <a:t>اعمال می کنیم و نتایج شبیه سازی را گزارش می کنیم. ما همچنین انتخاب پارامتر و تنظیمات اولیه مدل را مورد بحث قرار می دهیم و آن را با جستجوی تابو و بازپخت شبیه سازی شده با استفاده از </a:t>
            </a:r>
            <a:r>
              <a:rPr lang="en-US" dirty="0">
                <a:solidFill>
                  <a:schemeClr val="bg1"/>
                </a:solidFill>
              </a:rPr>
              <a:t>TSP </a:t>
            </a:r>
            <a:r>
              <a:rPr lang="fa-IR" dirty="0">
                <a:solidFill>
                  <a:schemeClr val="bg1"/>
                </a:solidFill>
              </a:rPr>
              <a:t>مقایسه می کنیم. برای نشان دادن استحکام رویکرد، نشان می‌دهیم که چگونه سیستم مورچه (</a:t>
            </a:r>
            <a:r>
              <a:rPr lang="en-US" dirty="0">
                <a:solidFill>
                  <a:schemeClr val="bg1"/>
                </a:solidFill>
              </a:rPr>
              <a:t>AS) </a:t>
            </a:r>
            <a:r>
              <a:rPr lang="fa-IR" dirty="0">
                <a:solidFill>
                  <a:schemeClr val="bg1"/>
                </a:solidFill>
              </a:rPr>
              <a:t>می‌تواند برای سایر مسائل بهینه‌سازی مانند فروشنده دوره گرد نامتقارن، تکلیف درجه دوم و زمان‌بندی کارگاه استفاده شود. در نهایت ما ویژگی های برجسته-بازبینی ساختار داده جهانی، ارتباطات توزیع شده و انتقال احتمالی </a:t>
            </a:r>
            <a:r>
              <a:rPr lang="en-US" dirty="0">
                <a:solidFill>
                  <a:schemeClr val="bg1"/>
                </a:solidFill>
              </a:rPr>
              <a:t>AS </a:t>
            </a:r>
            <a:r>
              <a:rPr lang="fa-IR" dirty="0">
                <a:solidFill>
                  <a:schemeClr val="bg1"/>
                </a:solidFill>
              </a:rPr>
              <a:t>را مورد بحث قرار می دهیم.</a:t>
            </a:r>
            <a:endParaRPr lang="en-US" dirty="0">
              <a:solidFill>
                <a:schemeClr val="bg1"/>
              </a:solidFill>
            </a:endParaRPr>
          </a:p>
        </p:txBody>
      </p:sp>
    </p:spTree>
    <p:extLst>
      <p:ext uri="{BB962C8B-B14F-4D97-AF65-F5344CB8AC3E}">
        <p14:creationId xmlns:p14="http://schemas.microsoft.com/office/powerpoint/2010/main" val="3903316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11DBA1-9D70-BEAB-8D07-C85970E9DEB9}"/>
              </a:ext>
            </a:extLst>
          </p:cNvPr>
          <p:cNvSpPr>
            <a:spLocks noGrp="1"/>
          </p:cNvSpPr>
          <p:nvPr>
            <p:ph idx="1"/>
          </p:nvPr>
        </p:nvSpPr>
        <p:spPr>
          <a:xfrm>
            <a:off x="1141412" y="224852"/>
            <a:ext cx="9905999" cy="6370820"/>
          </a:xfrm>
        </p:spPr>
        <p:txBody>
          <a:bodyPr>
            <a:normAutofit fontScale="92500" lnSpcReduction="20000"/>
          </a:bodyPr>
          <a:lstStyle/>
          <a:p>
            <a:pPr algn="r" rtl="1"/>
            <a:r>
              <a:rPr lang="fa-IR" b="1" dirty="0"/>
              <a:t>مفاهیم کلیدی:</a:t>
            </a:r>
            <a:endParaRPr lang="fa-IR" dirty="0"/>
          </a:p>
          <a:p>
            <a:pPr algn="r" rtl="1">
              <a:buFont typeface="Arial" panose="020B0604020202020204" pitchFamily="34" charset="0"/>
              <a:buChar char="•"/>
            </a:pPr>
            <a:r>
              <a:rPr lang="fa-IR" b="1" dirty="0"/>
              <a:t>عامل:</a:t>
            </a:r>
            <a:r>
              <a:rPr lang="fa-IR" dirty="0"/>
              <a:t> یک موجود مستقل که می‌تواند با محیط خود تعامل داشته باشد.</a:t>
            </a:r>
          </a:p>
          <a:p>
            <a:pPr algn="r" rtl="1">
              <a:buFont typeface="Arial" panose="020B0604020202020204" pitchFamily="34" charset="0"/>
              <a:buChar char="•"/>
            </a:pPr>
            <a:r>
              <a:rPr lang="fa-IR" b="1" dirty="0"/>
              <a:t>بهینه‌سازی ترکیبی:</a:t>
            </a:r>
            <a:r>
              <a:rPr lang="fa-IR" dirty="0"/>
              <a:t> یافتن بهترین راه حل برای یک مسئله که شامل مجموعه محدودی از انتخاب‌ها است.</a:t>
            </a:r>
          </a:p>
          <a:p>
            <a:pPr algn="r" rtl="1">
              <a:buFont typeface="Arial" panose="020B0604020202020204" pitchFamily="34" charset="0"/>
              <a:buChar char="•"/>
            </a:pPr>
            <a:r>
              <a:rPr lang="fa-IR" b="1" dirty="0"/>
              <a:t>فرومون:</a:t>
            </a:r>
            <a:r>
              <a:rPr lang="fa-IR" dirty="0"/>
              <a:t> ماده‌ای شیمیایی که توسط مورچه‌ها برای علامت‌گذاری مسیرها استفاده می‌شود.</a:t>
            </a:r>
          </a:p>
          <a:p>
            <a:pPr algn="r" rtl="1">
              <a:buFont typeface="Arial" panose="020B0604020202020204" pitchFamily="34" charset="0"/>
              <a:buChar char="•"/>
            </a:pPr>
            <a:r>
              <a:rPr lang="fa-IR" b="1" dirty="0"/>
              <a:t>احتمال انتقال:</a:t>
            </a:r>
            <a:r>
              <a:rPr lang="fa-IR" dirty="0"/>
              <a:t> احتمال اینکه یک مورچه از یک مسیر خاص عبور کند.</a:t>
            </a:r>
          </a:p>
          <a:p>
            <a:pPr algn="r" rtl="1">
              <a:buFont typeface="Arial" panose="020B0604020202020204" pitchFamily="34" charset="0"/>
              <a:buChar char="•"/>
            </a:pPr>
            <a:r>
              <a:rPr lang="fa-IR" b="1" dirty="0"/>
              <a:t>بهینه‌سازی محلی:</a:t>
            </a:r>
            <a:r>
              <a:rPr lang="fa-IR" dirty="0"/>
              <a:t> یافتن بهترین راه حل در یک محله محدود از فضای جستجو.</a:t>
            </a:r>
          </a:p>
          <a:p>
            <a:pPr algn="r" rtl="1"/>
            <a:r>
              <a:rPr lang="fa-IR" b="1" dirty="0"/>
              <a:t>الگوریتم سیستم مورچه:</a:t>
            </a:r>
            <a:endParaRPr lang="fa-IR" dirty="0"/>
          </a:p>
          <a:p>
            <a:pPr algn="r" rtl="1"/>
            <a:r>
              <a:rPr lang="fa-IR" dirty="0"/>
              <a:t>الگوریتم سیستم مورچه از مراحل زیر تشکیل شده است:</a:t>
            </a:r>
          </a:p>
          <a:p>
            <a:pPr algn="r" rtl="1">
              <a:buFont typeface="+mj-lt"/>
              <a:buAutoNum type="arabicPeriod"/>
            </a:pPr>
            <a:r>
              <a:rPr lang="fa-IR" b="1" dirty="0"/>
              <a:t>ایجاد:</a:t>
            </a:r>
            <a:r>
              <a:rPr lang="fa-IR" dirty="0"/>
              <a:t> یک گراف تصادفی با تعداد رئوس برابر با تعداد شهرهای موجود در مسئله ایجاد کنید.</a:t>
            </a:r>
          </a:p>
          <a:p>
            <a:pPr algn="r" rtl="1">
              <a:buFont typeface="+mj-lt"/>
              <a:buAutoNum type="arabicPeriod"/>
            </a:pPr>
            <a:r>
              <a:rPr lang="fa-IR" b="1" dirty="0"/>
              <a:t>محاسبه طول مسیر:</a:t>
            </a:r>
            <a:r>
              <a:rPr lang="fa-IR" dirty="0"/>
              <a:t> طول مسیر هر مورچه را محاسبه کنید.</a:t>
            </a:r>
          </a:p>
          <a:p>
            <a:pPr algn="r" rtl="1">
              <a:buFont typeface="+mj-lt"/>
              <a:buAutoNum type="arabicPeriod"/>
            </a:pPr>
            <a:r>
              <a:rPr lang="fa-IR" b="1" dirty="0"/>
              <a:t>به روز رسانی فرومون:</a:t>
            </a:r>
            <a:r>
              <a:rPr lang="fa-IR" dirty="0"/>
              <a:t> مقدار فرومون روی هر لبه را با توجه به طول مسیر مورچه‌ها به روز کنید.</a:t>
            </a:r>
          </a:p>
          <a:p>
            <a:pPr algn="r" rtl="1">
              <a:buFont typeface="+mj-lt"/>
              <a:buAutoNum type="arabicPeriod"/>
            </a:pPr>
            <a:r>
              <a:rPr lang="fa-IR" b="1" dirty="0"/>
              <a:t>انتخاب مسیر:</a:t>
            </a:r>
            <a:r>
              <a:rPr lang="fa-IR" dirty="0"/>
              <a:t> هر مورچه با توجه به مقدار فرومون روی لبه‌ها و احتمال انتقال، مسیر بعدی خود را انتخاب می‌کند.</a:t>
            </a:r>
          </a:p>
          <a:p>
            <a:pPr algn="r" rtl="1">
              <a:buFont typeface="+mj-lt"/>
              <a:buAutoNum type="arabicPeriod"/>
            </a:pPr>
            <a:r>
              <a:rPr lang="fa-IR" b="1" dirty="0"/>
              <a:t>انتقال:</a:t>
            </a:r>
            <a:r>
              <a:rPr lang="fa-IR" dirty="0"/>
              <a:t> هر مورچه از یک راس به راس بعدی در مسیر انتخابی خود حرکت می‌کند.</a:t>
            </a:r>
          </a:p>
          <a:p>
            <a:pPr marL="0" indent="0" rtl="1">
              <a:buNone/>
            </a:pPr>
            <a:endParaRPr lang="en-US" dirty="0"/>
          </a:p>
        </p:txBody>
      </p:sp>
    </p:spTree>
    <p:extLst>
      <p:ext uri="{BB962C8B-B14F-4D97-AF65-F5344CB8AC3E}">
        <p14:creationId xmlns:p14="http://schemas.microsoft.com/office/powerpoint/2010/main" val="3165862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4185C0-06F7-1009-7993-155E53EDF953}"/>
              </a:ext>
            </a:extLst>
          </p:cNvPr>
          <p:cNvSpPr>
            <a:spLocks noGrp="1"/>
          </p:cNvSpPr>
          <p:nvPr>
            <p:ph idx="1"/>
          </p:nvPr>
        </p:nvSpPr>
        <p:spPr>
          <a:xfrm>
            <a:off x="1141412" y="479685"/>
            <a:ext cx="9905999" cy="6011056"/>
          </a:xfrm>
        </p:spPr>
        <p:txBody>
          <a:bodyPr/>
          <a:lstStyle/>
          <a:p>
            <a:pPr algn="r" rtl="1">
              <a:buFont typeface="+mj-lt"/>
              <a:buAutoNum type="arabicPeriod"/>
            </a:pPr>
            <a:r>
              <a:rPr lang="fa-IR" b="1" dirty="0"/>
              <a:t>تکرار:</a:t>
            </a:r>
            <a:r>
              <a:rPr lang="fa-IR" dirty="0"/>
              <a:t> مراحل 2 تا 5 را تا زمانی که معیار توقف برآورده شود، تکرار کنید.</a:t>
            </a:r>
          </a:p>
          <a:p>
            <a:pPr algn="r" rtl="1"/>
            <a:r>
              <a:rPr lang="fa-IR" b="1" dirty="0"/>
              <a:t>مزایای سیستم مورچه:</a:t>
            </a:r>
            <a:endParaRPr lang="fa-IR" dirty="0"/>
          </a:p>
          <a:p>
            <a:pPr algn="r" rtl="1">
              <a:buFont typeface="Arial" panose="020B0604020202020204" pitchFamily="34" charset="0"/>
              <a:buChar char="•"/>
            </a:pPr>
            <a:r>
              <a:rPr lang="fa-IR" b="1" dirty="0"/>
              <a:t>قابلیت انعطاف‌پذیری:</a:t>
            </a:r>
            <a:r>
              <a:rPr lang="fa-IR" dirty="0"/>
              <a:t> سیستم مورچه می‌تواند برای حل طیف گسترده‌ای از مسائل بهینه‌سازی ترکیبی استفاده شود.</a:t>
            </a:r>
          </a:p>
          <a:p>
            <a:pPr algn="r" rtl="1">
              <a:buFont typeface="Arial" panose="020B0604020202020204" pitchFamily="34" charset="0"/>
              <a:buChar char="•"/>
            </a:pPr>
            <a:r>
              <a:rPr lang="fa-IR" b="1" dirty="0"/>
              <a:t>کارایی:</a:t>
            </a:r>
            <a:r>
              <a:rPr lang="fa-IR" dirty="0"/>
              <a:t> سیستم مورچه می‌تواند به طور مؤثر به حل‌های با کیفیت بالا دست یابد.</a:t>
            </a:r>
          </a:p>
          <a:p>
            <a:pPr algn="r" rtl="1">
              <a:buFont typeface="Arial" panose="020B0604020202020204" pitchFamily="34" charset="0"/>
              <a:buChar char="•"/>
            </a:pPr>
            <a:r>
              <a:rPr lang="fa-IR" b="1" dirty="0"/>
              <a:t>مقاومت در برابر بهینه‌سازی محلی:</a:t>
            </a:r>
            <a:r>
              <a:rPr lang="fa-IR" dirty="0"/>
              <a:t> سیستم مورچه به دلیل استفاده از فرومون، در برابر بهینه‌سازی محلی مقاوم است.</a:t>
            </a:r>
          </a:p>
          <a:p>
            <a:pPr algn="r" rtl="1"/>
            <a:r>
              <a:rPr lang="fa-IR" b="1" dirty="0"/>
              <a:t>معایب سیستم مورچه:</a:t>
            </a:r>
            <a:endParaRPr lang="fa-IR" dirty="0"/>
          </a:p>
          <a:p>
            <a:pPr algn="r" rtl="1">
              <a:buFont typeface="Arial" panose="020B0604020202020204" pitchFamily="34" charset="0"/>
              <a:buChar char="•"/>
            </a:pPr>
            <a:r>
              <a:rPr lang="fa-IR" b="1" dirty="0"/>
              <a:t>محاسبات پر هزینه:</a:t>
            </a:r>
            <a:r>
              <a:rPr lang="fa-IR" dirty="0"/>
              <a:t> محاسبه طول مسیر هر مورچه می‌تواند پرهزینه باشد.</a:t>
            </a:r>
          </a:p>
          <a:p>
            <a:pPr marL="0" indent="0" algn="r" rtl="1">
              <a:buNone/>
            </a:pPr>
            <a:endParaRPr lang="en-US" dirty="0"/>
          </a:p>
        </p:txBody>
      </p:sp>
    </p:spTree>
    <p:extLst>
      <p:ext uri="{BB962C8B-B14F-4D97-AF65-F5344CB8AC3E}">
        <p14:creationId xmlns:p14="http://schemas.microsoft.com/office/powerpoint/2010/main" val="3556065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53C687-171E-46F9-D446-C80EA42A07AF}"/>
              </a:ext>
            </a:extLst>
          </p:cNvPr>
          <p:cNvSpPr>
            <a:spLocks noGrp="1"/>
          </p:cNvSpPr>
          <p:nvPr>
            <p:ph idx="1"/>
          </p:nvPr>
        </p:nvSpPr>
        <p:spPr>
          <a:xfrm>
            <a:off x="1141412" y="344774"/>
            <a:ext cx="9905999" cy="6513226"/>
          </a:xfrm>
        </p:spPr>
        <p:txBody>
          <a:bodyPr/>
          <a:lstStyle/>
          <a:p>
            <a:pPr algn="r" rtl="1">
              <a:buFont typeface="Arial" panose="020B0604020202020204" pitchFamily="34" charset="0"/>
              <a:buChar char="•"/>
            </a:pPr>
            <a:r>
              <a:rPr lang="fa-IR" b="1" dirty="0"/>
              <a:t>حساسیت به پارامترها:</a:t>
            </a:r>
            <a:r>
              <a:rPr lang="fa-IR" dirty="0"/>
              <a:t> عملکرد سیستم مورچه به تنظیم دقیق پارامترها مانند مقدار فرومون اولیه و احتمال انتقال بستگی دارد.</a:t>
            </a:r>
          </a:p>
          <a:p>
            <a:pPr algn="r" rtl="1"/>
            <a:r>
              <a:rPr lang="fa-IR" b="1" dirty="0"/>
              <a:t>کاربردها:</a:t>
            </a:r>
            <a:endParaRPr lang="fa-IR" dirty="0"/>
          </a:p>
          <a:p>
            <a:pPr algn="r" rtl="1">
              <a:buFont typeface="Arial" panose="020B0604020202020204" pitchFamily="34" charset="0"/>
              <a:buChar char="•"/>
            </a:pPr>
            <a:r>
              <a:rPr lang="fa-IR" b="1" dirty="0"/>
              <a:t>مسئله فروشنده دورگرد:</a:t>
            </a:r>
            <a:r>
              <a:rPr lang="fa-IR" dirty="0"/>
              <a:t> یافتن کوتاه‌ترین مسیر برای بازدید از تعدادی شهر و بازگشت به نقطه شروع.</a:t>
            </a:r>
          </a:p>
          <a:p>
            <a:pPr algn="r" rtl="1">
              <a:buFont typeface="Arial" panose="020B0604020202020204" pitchFamily="34" charset="0"/>
              <a:buChar char="•"/>
            </a:pPr>
            <a:r>
              <a:rPr lang="fa-IR" b="1" dirty="0"/>
              <a:t>مسئله زمان‌بندی کارگاه:</a:t>
            </a:r>
            <a:r>
              <a:rPr lang="fa-IR" dirty="0"/>
              <a:t> تعیین ترتیب انجام وظایف در یک کارگاه.</a:t>
            </a:r>
          </a:p>
          <a:p>
            <a:pPr algn="r" rtl="1">
              <a:buFont typeface="Arial" panose="020B0604020202020204" pitchFamily="34" charset="0"/>
              <a:buChar char="•"/>
            </a:pPr>
            <a:r>
              <a:rPr lang="fa-IR" b="1" dirty="0"/>
              <a:t>مسئله مسیریابی شبکه:</a:t>
            </a:r>
            <a:r>
              <a:rPr lang="fa-IR" dirty="0"/>
              <a:t> یافتن کوتاه‌ترین مسیر بین دو نقطه در یک شبکه.</a:t>
            </a:r>
          </a:p>
          <a:p>
            <a:pPr marL="0" indent="0" algn="r" rtl="1">
              <a:buNone/>
            </a:pPr>
            <a:endParaRPr lang="en-US" dirty="0"/>
          </a:p>
        </p:txBody>
      </p:sp>
    </p:spTree>
    <p:extLst>
      <p:ext uri="{BB962C8B-B14F-4D97-AF65-F5344CB8AC3E}">
        <p14:creationId xmlns:p14="http://schemas.microsoft.com/office/powerpoint/2010/main" val="2279609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2F1B37-0E97-11B9-BB48-9FFC74CDCD30}"/>
              </a:ext>
            </a:extLst>
          </p:cNvPr>
          <p:cNvSpPr>
            <a:spLocks noGrp="1"/>
          </p:cNvSpPr>
          <p:nvPr>
            <p:ph idx="1"/>
          </p:nvPr>
        </p:nvSpPr>
        <p:spPr>
          <a:xfrm>
            <a:off x="1141412" y="209862"/>
            <a:ext cx="9905999" cy="6415790"/>
          </a:xfrm>
        </p:spPr>
        <p:txBody>
          <a:bodyPr/>
          <a:lstStyle/>
          <a:p>
            <a:pPr algn="r" rtl="1"/>
            <a:r>
              <a:rPr lang="fa-IR" b="1" dirty="0"/>
              <a:t>مسئله:</a:t>
            </a:r>
            <a:endParaRPr lang="fa-IR" dirty="0"/>
          </a:p>
          <a:p>
            <a:pPr algn="r" rtl="1"/>
            <a:r>
              <a:rPr lang="fa-IR" dirty="0"/>
              <a:t>فرض کنید 5 شهر با نام‌های </a:t>
            </a:r>
            <a:r>
              <a:rPr lang="en-US" dirty="0"/>
              <a:t>A، B، C، D </a:t>
            </a:r>
            <a:r>
              <a:rPr lang="fa-IR" dirty="0"/>
              <a:t>و </a:t>
            </a:r>
            <a:r>
              <a:rPr lang="en-US" dirty="0"/>
              <a:t>E </a:t>
            </a:r>
            <a:r>
              <a:rPr lang="fa-IR" dirty="0"/>
              <a:t>وجود دارد. فاصله بین هر دو شهر به صورت زیر است:</a:t>
            </a:r>
          </a:p>
          <a:p>
            <a:pPr marL="0" indent="0" algn="r" rtl="1">
              <a:buNone/>
            </a:pPr>
            <a:endParaRPr lang="fa-IR" dirty="0"/>
          </a:p>
          <a:p>
            <a:pPr marL="0" indent="0" algn="r" rtl="1">
              <a:buNone/>
            </a:pPr>
            <a:endParaRPr lang="en-US" dirty="0"/>
          </a:p>
        </p:txBody>
      </p:sp>
      <p:graphicFrame>
        <p:nvGraphicFramePr>
          <p:cNvPr id="6" name="Table 5">
            <a:extLst>
              <a:ext uri="{FF2B5EF4-FFF2-40B4-BE49-F238E27FC236}">
                <a16:creationId xmlns:a16="http://schemas.microsoft.com/office/drawing/2014/main" id="{70A2B766-3A05-12BA-BBAD-426A0E822266}"/>
              </a:ext>
            </a:extLst>
          </p:cNvPr>
          <p:cNvGraphicFramePr>
            <a:graphicFrameLocks noGrp="1"/>
          </p:cNvGraphicFramePr>
          <p:nvPr>
            <p:extLst>
              <p:ext uri="{D42A27DB-BD31-4B8C-83A1-F6EECF244321}">
                <p14:modId xmlns:p14="http://schemas.microsoft.com/office/powerpoint/2010/main" val="1996556850"/>
              </p:ext>
            </p:extLst>
          </p:nvPr>
        </p:nvGraphicFramePr>
        <p:xfrm>
          <a:off x="2008682" y="1618938"/>
          <a:ext cx="7300209" cy="4811844"/>
        </p:xfrm>
        <a:graphic>
          <a:graphicData uri="http://schemas.openxmlformats.org/drawingml/2006/table">
            <a:tbl>
              <a:tblPr/>
              <a:tblGrid>
                <a:gridCol w="2433403">
                  <a:extLst>
                    <a:ext uri="{9D8B030D-6E8A-4147-A177-3AD203B41FA5}">
                      <a16:colId xmlns:a16="http://schemas.microsoft.com/office/drawing/2014/main" val="3999621946"/>
                    </a:ext>
                  </a:extLst>
                </a:gridCol>
                <a:gridCol w="2433403">
                  <a:extLst>
                    <a:ext uri="{9D8B030D-6E8A-4147-A177-3AD203B41FA5}">
                      <a16:colId xmlns:a16="http://schemas.microsoft.com/office/drawing/2014/main" val="3007390117"/>
                    </a:ext>
                  </a:extLst>
                </a:gridCol>
                <a:gridCol w="2433403">
                  <a:extLst>
                    <a:ext uri="{9D8B030D-6E8A-4147-A177-3AD203B41FA5}">
                      <a16:colId xmlns:a16="http://schemas.microsoft.com/office/drawing/2014/main" val="4034497669"/>
                    </a:ext>
                  </a:extLst>
                </a:gridCol>
              </a:tblGrid>
              <a:tr h="403739">
                <a:tc>
                  <a:txBody>
                    <a:bodyPr/>
                    <a:lstStyle/>
                    <a:p>
                      <a:pPr algn="r" rtl="0" fontAlgn="b"/>
                      <a:r>
                        <a:rPr lang="fa-IR" sz="1700">
                          <a:effectLst/>
                        </a:rPr>
                        <a:t>مبدأ</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fa-IR" sz="1700">
                          <a:effectLst/>
                        </a:rPr>
                        <a:t>مقصد</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fa-IR" sz="1700">
                          <a:effectLst/>
                        </a:rPr>
                        <a:t>فاصله</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729199400"/>
                  </a:ext>
                </a:extLst>
              </a:tr>
              <a:tr h="403739">
                <a:tc>
                  <a:txBody>
                    <a:bodyPr/>
                    <a:lstStyle/>
                    <a:p>
                      <a:pPr rtl="0" fontAlgn="b"/>
                      <a:r>
                        <a:rPr lang="en-US" sz="1700">
                          <a:effectLst/>
                        </a:rPr>
                        <a:t>A</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700">
                          <a:effectLst/>
                        </a:rPr>
                        <a:t>B</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1700">
                          <a:effectLst/>
                        </a:rPr>
                        <a:t>10</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932580634"/>
                  </a:ext>
                </a:extLst>
              </a:tr>
              <a:tr h="403739">
                <a:tc>
                  <a:txBody>
                    <a:bodyPr/>
                    <a:lstStyle/>
                    <a:p>
                      <a:pPr rtl="0" fontAlgn="b"/>
                      <a:r>
                        <a:rPr lang="en-US" sz="1700">
                          <a:effectLst/>
                        </a:rPr>
                        <a:t>A</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700">
                          <a:effectLst/>
                        </a:rPr>
                        <a:t>C</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1700">
                          <a:effectLst/>
                        </a:rPr>
                        <a:t>15</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225663987"/>
                  </a:ext>
                </a:extLst>
              </a:tr>
              <a:tr h="403739">
                <a:tc>
                  <a:txBody>
                    <a:bodyPr/>
                    <a:lstStyle/>
                    <a:p>
                      <a:pPr rtl="0" fontAlgn="b"/>
                      <a:r>
                        <a:rPr lang="en-US" sz="1700">
                          <a:effectLst/>
                        </a:rPr>
                        <a:t>A</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700">
                          <a:effectLst/>
                        </a:rPr>
                        <a:t>D</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1700">
                          <a:effectLst/>
                        </a:rPr>
                        <a:t>20</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495943678"/>
                  </a:ext>
                </a:extLst>
              </a:tr>
              <a:tr h="403739">
                <a:tc>
                  <a:txBody>
                    <a:bodyPr/>
                    <a:lstStyle/>
                    <a:p>
                      <a:pPr rtl="0" fontAlgn="b"/>
                      <a:r>
                        <a:rPr lang="en-US" sz="1700">
                          <a:effectLst/>
                        </a:rPr>
                        <a:t>A</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700">
                          <a:effectLst/>
                        </a:rPr>
                        <a:t>E</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1700">
                          <a:effectLst/>
                        </a:rPr>
                        <a:t>25</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97027943"/>
                  </a:ext>
                </a:extLst>
              </a:tr>
              <a:tr h="370715">
                <a:tc>
                  <a:txBody>
                    <a:bodyPr/>
                    <a:lstStyle/>
                    <a:p>
                      <a:pPr rtl="0" fontAlgn="b"/>
                      <a:r>
                        <a:rPr lang="en-US" sz="1700">
                          <a:effectLst/>
                        </a:rPr>
                        <a:t>B</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700">
                          <a:effectLst/>
                        </a:rPr>
                        <a:t>C</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1700">
                          <a:effectLst/>
                        </a:rPr>
                        <a:t>12</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69869022"/>
                  </a:ext>
                </a:extLst>
              </a:tr>
              <a:tr h="403739">
                <a:tc>
                  <a:txBody>
                    <a:bodyPr/>
                    <a:lstStyle/>
                    <a:p>
                      <a:pPr rtl="0" fontAlgn="b"/>
                      <a:r>
                        <a:rPr lang="en-US" sz="1700">
                          <a:effectLst/>
                        </a:rPr>
                        <a:t>B</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700">
                          <a:effectLst/>
                        </a:rPr>
                        <a:t>D</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1700">
                          <a:effectLst/>
                        </a:rPr>
                        <a:t>18</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146123711"/>
                  </a:ext>
                </a:extLst>
              </a:tr>
              <a:tr h="403739">
                <a:tc>
                  <a:txBody>
                    <a:bodyPr/>
                    <a:lstStyle/>
                    <a:p>
                      <a:pPr rtl="0" fontAlgn="b"/>
                      <a:r>
                        <a:rPr lang="en-US" sz="1700">
                          <a:effectLst/>
                        </a:rPr>
                        <a:t>B</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700">
                          <a:effectLst/>
                        </a:rPr>
                        <a:t>E</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1700">
                          <a:effectLst/>
                        </a:rPr>
                        <a:t>21</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762779401"/>
                  </a:ext>
                </a:extLst>
              </a:tr>
              <a:tr h="403739">
                <a:tc>
                  <a:txBody>
                    <a:bodyPr/>
                    <a:lstStyle/>
                    <a:p>
                      <a:pPr rtl="0" fontAlgn="b"/>
                      <a:r>
                        <a:rPr lang="en-US" sz="1700">
                          <a:effectLst/>
                        </a:rPr>
                        <a:t>C</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700">
                          <a:effectLst/>
                        </a:rPr>
                        <a:t>D</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1700">
                          <a:effectLst/>
                        </a:rPr>
                        <a:t>11</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106676498"/>
                  </a:ext>
                </a:extLst>
              </a:tr>
              <a:tr h="403739">
                <a:tc>
                  <a:txBody>
                    <a:bodyPr/>
                    <a:lstStyle/>
                    <a:p>
                      <a:pPr rtl="0" fontAlgn="b"/>
                      <a:r>
                        <a:rPr lang="en-US" sz="1700">
                          <a:effectLst/>
                        </a:rPr>
                        <a:t>C</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700">
                          <a:effectLst/>
                        </a:rPr>
                        <a:t>E</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1700">
                          <a:effectLst/>
                        </a:rPr>
                        <a:t>16</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264780988"/>
                  </a:ext>
                </a:extLst>
              </a:tr>
              <a:tr h="403739">
                <a:tc>
                  <a:txBody>
                    <a:bodyPr/>
                    <a:lstStyle/>
                    <a:p>
                      <a:pPr rtl="0" fontAlgn="b"/>
                      <a:r>
                        <a:rPr lang="en-US" sz="1700">
                          <a:effectLst/>
                        </a:rPr>
                        <a:t>D</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700">
                          <a:effectLst/>
                        </a:rPr>
                        <a:t>E</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1700">
                          <a:effectLst/>
                        </a:rPr>
                        <a:t>14</a:t>
                      </a: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473962539"/>
                  </a:ext>
                </a:extLst>
              </a:tr>
              <a:tr h="403739">
                <a:tc>
                  <a:txBody>
                    <a:bodyPr/>
                    <a:lstStyle/>
                    <a:p>
                      <a:pPr rtl="0" fontAlgn="b"/>
                      <a:endParaRPr lang="en-US" sz="1700">
                        <a:effectLst/>
                      </a:endParaRP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n-US" sz="1700">
                        <a:effectLst/>
                      </a:endParaRP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n-US" sz="1700" dirty="0">
                        <a:effectLst/>
                      </a:endParaRPr>
                    </a:p>
                  </a:txBody>
                  <a:tcPr marL="26995" marR="26995" marT="17997" marB="1799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308602000"/>
                  </a:ext>
                </a:extLst>
              </a:tr>
            </a:tbl>
          </a:graphicData>
        </a:graphic>
      </p:graphicFrame>
    </p:spTree>
    <p:extLst>
      <p:ext uri="{BB962C8B-B14F-4D97-AF65-F5344CB8AC3E}">
        <p14:creationId xmlns:p14="http://schemas.microsoft.com/office/powerpoint/2010/main" val="601685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2F8904-DE2D-C072-EC5D-7FDF1C1DF135}"/>
              </a:ext>
            </a:extLst>
          </p:cNvPr>
          <p:cNvSpPr>
            <a:spLocks noGrp="1"/>
          </p:cNvSpPr>
          <p:nvPr>
            <p:ph idx="1"/>
          </p:nvPr>
        </p:nvSpPr>
        <p:spPr>
          <a:xfrm>
            <a:off x="1141412" y="314793"/>
            <a:ext cx="9905999" cy="6026046"/>
          </a:xfrm>
        </p:spPr>
        <p:txBody>
          <a:bodyPr>
            <a:normAutofit fontScale="85000" lnSpcReduction="20000"/>
          </a:bodyPr>
          <a:lstStyle/>
          <a:p>
            <a:pPr algn="r" rtl="1"/>
            <a:r>
              <a:rPr lang="fa-IR" dirty="0"/>
              <a:t>هدف این است که کوتاه‌ترین مسیر برای بازدید از تمام 5 شهر و بازگشت به شهر </a:t>
            </a:r>
            <a:r>
              <a:rPr lang="en-US" dirty="0"/>
              <a:t>A </a:t>
            </a:r>
            <a:r>
              <a:rPr lang="fa-IR" dirty="0"/>
              <a:t>پیدا شود.</a:t>
            </a:r>
          </a:p>
          <a:p>
            <a:pPr algn="r" rtl="1"/>
            <a:r>
              <a:rPr lang="fa-IR" b="1" dirty="0"/>
              <a:t>الگوریتم:</a:t>
            </a:r>
            <a:endParaRPr lang="fa-IR" dirty="0"/>
          </a:p>
          <a:p>
            <a:pPr algn="r" rtl="1"/>
            <a:r>
              <a:rPr lang="fa-IR" dirty="0"/>
              <a:t>برای حل این مسئله از الگوریتم کلونی مورچه استفاده می‌کنیم. مراحل حل به شرح زیر است:</a:t>
            </a:r>
          </a:p>
          <a:p>
            <a:pPr algn="r" rtl="1"/>
            <a:r>
              <a:rPr lang="fa-IR" b="1" dirty="0"/>
              <a:t>1. ایجاد گراف:</a:t>
            </a:r>
            <a:endParaRPr lang="fa-IR" dirty="0"/>
          </a:p>
          <a:p>
            <a:pPr algn="r" rtl="1"/>
            <a:r>
              <a:rPr lang="fa-IR" dirty="0"/>
              <a:t>یک گراف با 5 رئوس (</a:t>
            </a:r>
            <a:r>
              <a:rPr lang="en-US" dirty="0"/>
              <a:t>A، B، C، D </a:t>
            </a:r>
            <a:r>
              <a:rPr lang="fa-IR" dirty="0"/>
              <a:t>و </a:t>
            </a:r>
            <a:r>
              <a:rPr lang="en-US" dirty="0"/>
              <a:t>E) </a:t>
            </a:r>
            <a:r>
              <a:rPr lang="fa-IR" dirty="0"/>
              <a:t>و 10 لبه (مطابق با ماتریس فاصله) ایجاد می‌کنیم.</a:t>
            </a:r>
          </a:p>
          <a:p>
            <a:pPr algn="r" rtl="1"/>
            <a:r>
              <a:rPr lang="fa-IR" b="1" dirty="0"/>
              <a:t>2. مقداردهی پارامترها:</a:t>
            </a:r>
            <a:endParaRPr lang="fa-IR" dirty="0"/>
          </a:p>
          <a:p>
            <a:pPr algn="r" rtl="1">
              <a:buFont typeface="Arial" panose="020B0604020202020204" pitchFamily="34" charset="0"/>
              <a:buChar char="•"/>
            </a:pPr>
            <a:r>
              <a:rPr lang="fa-IR" dirty="0"/>
              <a:t>تعداد مورچه‌ها (</a:t>
            </a:r>
            <a:r>
              <a:rPr lang="en-US" dirty="0"/>
              <a:t>m): 10</a:t>
            </a:r>
          </a:p>
          <a:p>
            <a:pPr algn="r" rtl="1">
              <a:buFont typeface="Arial" panose="020B0604020202020204" pitchFamily="34" charset="0"/>
              <a:buChar char="•"/>
            </a:pPr>
            <a:r>
              <a:rPr lang="fa-IR" dirty="0"/>
              <a:t>تعداد تکرارها (</a:t>
            </a:r>
            <a:r>
              <a:rPr lang="en-US" dirty="0"/>
              <a:t>n): 100</a:t>
            </a:r>
          </a:p>
          <a:p>
            <a:pPr algn="r" rtl="1">
              <a:buFont typeface="Arial" panose="020B0604020202020204" pitchFamily="34" charset="0"/>
              <a:buChar char="•"/>
            </a:pPr>
            <a:r>
              <a:rPr lang="fa-IR" dirty="0"/>
              <a:t>نرخ تبخیر (</a:t>
            </a:r>
            <a:r>
              <a:rPr lang="el-GR" dirty="0"/>
              <a:t>ρ): 0.5</a:t>
            </a:r>
          </a:p>
          <a:p>
            <a:pPr algn="r" rtl="1">
              <a:buFont typeface="Arial" panose="020B0604020202020204" pitchFamily="34" charset="0"/>
              <a:buChar char="•"/>
            </a:pPr>
            <a:r>
              <a:rPr lang="fa-IR" dirty="0"/>
              <a:t>ضریب </a:t>
            </a:r>
            <a:r>
              <a:rPr lang="en-US" dirty="0"/>
              <a:t>Q: 1</a:t>
            </a:r>
          </a:p>
          <a:p>
            <a:pPr algn="r" rtl="1">
              <a:buFont typeface="Arial" panose="020B0604020202020204" pitchFamily="34" charset="0"/>
              <a:buChar char="•"/>
            </a:pPr>
            <a:r>
              <a:rPr lang="fa-IR" dirty="0"/>
              <a:t>ضریب </a:t>
            </a:r>
            <a:r>
              <a:rPr lang="el-GR" dirty="0"/>
              <a:t>α: 1</a:t>
            </a:r>
          </a:p>
          <a:p>
            <a:pPr algn="r" rtl="1">
              <a:buFont typeface="Arial" panose="020B0604020202020204" pitchFamily="34" charset="0"/>
              <a:buChar char="•"/>
            </a:pPr>
            <a:r>
              <a:rPr lang="fa-IR" dirty="0"/>
              <a:t>ضریب </a:t>
            </a:r>
            <a:r>
              <a:rPr lang="el-GR" dirty="0"/>
              <a:t>β: 2</a:t>
            </a:r>
          </a:p>
          <a:p>
            <a:pPr algn="r" rtl="1"/>
            <a:r>
              <a:rPr lang="el-GR" b="1" dirty="0"/>
              <a:t>3. </a:t>
            </a:r>
            <a:r>
              <a:rPr lang="fa-IR" b="1" dirty="0"/>
              <a:t>حلقه اصلی:</a:t>
            </a:r>
            <a:endParaRPr lang="fa-IR" dirty="0"/>
          </a:p>
          <a:p>
            <a:pPr algn="r" rtl="1"/>
            <a:r>
              <a:rPr lang="fa-IR" dirty="0"/>
              <a:t>برای </a:t>
            </a:r>
            <a:r>
              <a:rPr lang="en-US" dirty="0"/>
              <a:t>n </a:t>
            </a:r>
            <a:r>
              <a:rPr lang="fa-IR" dirty="0"/>
              <a:t>بار تکرار می‌کنیم:</a:t>
            </a:r>
          </a:p>
          <a:p>
            <a:pPr marL="0" indent="0" algn="r" rtl="1">
              <a:buNone/>
            </a:pPr>
            <a:endParaRPr lang="en-US" dirty="0"/>
          </a:p>
        </p:txBody>
      </p:sp>
    </p:spTree>
    <p:extLst>
      <p:ext uri="{BB962C8B-B14F-4D97-AF65-F5344CB8AC3E}">
        <p14:creationId xmlns:p14="http://schemas.microsoft.com/office/powerpoint/2010/main" val="2353277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D6C16B-E503-2FE0-C3C0-00729B5F7519}"/>
              </a:ext>
            </a:extLst>
          </p:cNvPr>
          <p:cNvSpPr>
            <a:spLocks noGrp="1"/>
          </p:cNvSpPr>
          <p:nvPr>
            <p:ph idx="1"/>
          </p:nvPr>
        </p:nvSpPr>
        <p:spPr>
          <a:xfrm>
            <a:off x="1141412" y="464695"/>
            <a:ext cx="9905999" cy="5876144"/>
          </a:xfrm>
        </p:spPr>
        <p:txBody>
          <a:bodyPr/>
          <a:lstStyle/>
          <a:p>
            <a:pPr algn="r" rtl="1"/>
            <a:r>
              <a:rPr lang="fa-IR" b="1" dirty="0"/>
              <a:t>4. یافتن بهترین مسیر:</a:t>
            </a:r>
            <a:endParaRPr lang="fa-IR" dirty="0"/>
          </a:p>
          <a:p>
            <a:pPr algn="r" rtl="1"/>
            <a:r>
              <a:rPr lang="fa-IR" dirty="0"/>
              <a:t>در پایان </a:t>
            </a:r>
            <a:r>
              <a:rPr lang="en-US" dirty="0"/>
              <a:t>n </a:t>
            </a:r>
            <a:r>
              <a:rPr lang="fa-IR" dirty="0"/>
              <a:t>بار تکرار، بهترین مسیر را که توسط مورچه‌ای با کوتاه‌ترین طول مسیر پیدا شده است، انتخاب می‌کنیم.</a:t>
            </a:r>
            <a:endParaRPr lang="en-US" dirty="0"/>
          </a:p>
          <a:p>
            <a:pPr marL="0" indent="0" algn="r" rtl="1">
              <a:buNone/>
            </a:pPr>
            <a:r>
              <a:rPr lang="fa-IR" dirty="0"/>
              <a:t>پاسخ سوال در قالب کد پایتون قرارداده شده است . </a:t>
            </a:r>
          </a:p>
          <a:p>
            <a:pPr marL="0" indent="0" algn="r" rtl="1">
              <a:buNone/>
            </a:pPr>
            <a:endParaRPr lang="fa-IR" dirty="0"/>
          </a:p>
          <a:p>
            <a:pPr marL="0" indent="0" algn="r" rtl="1">
              <a:buNone/>
            </a:pPr>
            <a:endParaRPr lang="en-US" dirty="0"/>
          </a:p>
        </p:txBody>
      </p:sp>
    </p:spTree>
    <p:extLst>
      <p:ext uri="{BB962C8B-B14F-4D97-AF65-F5344CB8AC3E}">
        <p14:creationId xmlns:p14="http://schemas.microsoft.com/office/powerpoint/2010/main" val="515080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DA3F74-A125-65CA-0FB7-CCC9F53D4774}"/>
              </a:ext>
            </a:extLst>
          </p:cNvPr>
          <p:cNvSpPr>
            <a:spLocks noGrp="1"/>
          </p:cNvSpPr>
          <p:nvPr>
            <p:ph idx="1"/>
          </p:nvPr>
        </p:nvSpPr>
        <p:spPr>
          <a:xfrm>
            <a:off x="1143000" y="1544949"/>
            <a:ext cx="9905999" cy="3541714"/>
          </a:xfrm>
        </p:spPr>
        <p:txBody>
          <a:bodyPr/>
          <a:lstStyle/>
          <a:p>
            <a:pPr marL="0" indent="0" algn="ctr">
              <a:buNone/>
            </a:pPr>
            <a:r>
              <a:rPr lang="fa-IR" sz="13800" dirty="0"/>
              <a:t>پایان</a:t>
            </a:r>
            <a:endParaRPr lang="en-US" dirty="0"/>
          </a:p>
        </p:txBody>
      </p:sp>
    </p:spTree>
    <p:extLst>
      <p:ext uri="{BB962C8B-B14F-4D97-AF65-F5344CB8AC3E}">
        <p14:creationId xmlns:p14="http://schemas.microsoft.com/office/powerpoint/2010/main" val="2227894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04170F-62D6-58E9-68BF-180493F356DD}"/>
              </a:ext>
            </a:extLst>
          </p:cNvPr>
          <p:cNvSpPr>
            <a:spLocks noGrp="1"/>
          </p:cNvSpPr>
          <p:nvPr>
            <p:ph idx="1"/>
          </p:nvPr>
        </p:nvSpPr>
        <p:spPr>
          <a:xfrm>
            <a:off x="1141412" y="239843"/>
            <a:ext cx="10251113" cy="6430780"/>
          </a:xfrm>
        </p:spPr>
        <p:txBody>
          <a:bodyPr>
            <a:normAutofit/>
          </a:bodyPr>
          <a:lstStyle/>
          <a:p>
            <a:pPr marL="0" indent="0" algn="r" rtl="1">
              <a:buNone/>
            </a:pPr>
            <a:r>
              <a:rPr lang="fa-IR" dirty="0"/>
              <a:t>الگوریتم کلونی مورچگان یک الگوریتم بهینه‌سازی است که الهام گرفته از رفتار جمعی مورچگان در جستجوی غذا است. این الگوریتم ابتدا توسط مارکو دوریگو در دهه ۱۹۹۰ معرفی شد. مورچگان وقتی در جستجوی غذا هستند، مسیر خود را با ترکیبی از ارتباطات شیمیایی و ارتباطات بصری بین همسایه‌های خود انتخاب می‌کنند. الگوریتم کلونی مورچگان از این رفتار مورچگان الهام گرفته و برای حل مسائل بهینه‌سازی مورد استفاده قرار می‌گیرد.</a:t>
            </a:r>
          </a:p>
          <a:p>
            <a:pPr marL="0" indent="0" algn="r" rtl="1">
              <a:buNone/>
            </a:pPr>
            <a:r>
              <a:rPr lang="fa-IR" dirty="0"/>
              <a:t>این الگوریتم به صورت زیر عمل می‌کند:</a:t>
            </a:r>
          </a:p>
          <a:p>
            <a:pPr marL="0" indent="0" algn="r" rtl="1">
              <a:buNone/>
            </a:pPr>
            <a:r>
              <a:rPr lang="fa-IR" dirty="0"/>
              <a:t>1. مرحله شروع: یک جمعیت اولیه از "مورچگان" (نقاط) را در فضای جستجو ایجاد می‌کند.</a:t>
            </a:r>
          </a:p>
          <a:p>
            <a:pPr marL="0" indent="0" algn="r" rtl="1">
              <a:buNone/>
            </a:pPr>
            <a:r>
              <a:rPr lang="fa-IR" dirty="0"/>
              <a:t>2. مرحله جستجو: مورچگان به طور همزمان از جمعیت اولیه شروع به جستجو می‌کنند، هر کدام از آن‌ها به یک موقعیت جدید حرکت می‌کنند.</a:t>
            </a:r>
          </a:p>
          <a:p>
            <a:pPr marL="0" indent="0" algn="r" rtl="1">
              <a:buNone/>
            </a:pPr>
            <a:r>
              <a:rPr lang="fa-IR" dirty="0"/>
              <a:t>3. فرایند ارتقاء: هنگامی که یک مورچه موفق به پیدا کردن یک حلالت بهینه تر می‌شود، اطلاعات درباره این حلالت به مورچگان دیگر ارسال می‌شود تا در جستجوی بهینه‌تر همراهی کنند.</a:t>
            </a:r>
            <a:endParaRPr lang="en-US" dirty="0"/>
          </a:p>
        </p:txBody>
      </p:sp>
    </p:spTree>
    <p:extLst>
      <p:ext uri="{BB962C8B-B14F-4D97-AF65-F5344CB8AC3E}">
        <p14:creationId xmlns:p14="http://schemas.microsoft.com/office/powerpoint/2010/main" val="238945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94E14E-B305-7A1E-45F3-437539ED7A24}"/>
              </a:ext>
            </a:extLst>
          </p:cNvPr>
          <p:cNvSpPr>
            <a:spLocks noGrp="1"/>
          </p:cNvSpPr>
          <p:nvPr>
            <p:ph idx="1"/>
          </p:nvPr>
        </p:nvSpPr>
        <p:spPr>
          <a:xfrm>
            <a:off x="1141412" y="179882"/>
            <a:ext cx="9905999" cy="6385810"/>
          </a:xfrm>
        </p:spPr>
        <p:txBody>
          <a:bodyPr/>
          <a:lstStyle/>
          <a:p>
            <a:pPr marL="0" indent="0" algn="r" rtl="1">
              <a:buNone/>
            </a:pPr>
            <a:endParaRPr lang="fa-IR" sz="2400" dirty="0"/>
          </a:p>
          <a:p>
            <a:pPr marL="0" indent="0" algn="r" rtl="1">
              <a:buNone/>
            </a:pPr>
            <a:r>
              <a:rPr lang="fa-IR" sz="2400" dirty="0"/>
              <a:t>4. فرایند تقطیر فروندی: مورچگان با توجه به میزان پیدا کردن حلالت‌های بهینه‌تر، از اطلاعاتی که دریافت می‌کنند، میزان جذب منابع و زمان خود را به همان نقاطی که به نتایج بهتر رسیده‌اند، تنظیم می‌کنند.</a:t>
            </a:r>
          </a:p>
          <a:p>
            <a:pPr marL="0" indent="0" algn="r" rtl="1">
              <a:buNone/>
            </a:pPr>
            <a:r>
              <a:rPr lang="fa-IR" sz="2400" dirty="0"/>
              <a:t>5. پایان: الگوریتم در صورت رسیدن به شرایط پایانی (مانند تعداد تکرارها یا رسیدن به یک نقطه مطلوب) متوقف می‌شود و بهترین حلالت یافت شده را گزارش می‌دهد.</a:t>
            </a:r>
          </a:p>
          <a:p>
            <a:pPr marL="0" indent="0" algn="r" rtl="1">
              <a:buNone/>
            </a:pPr>
            <a:endParaRPr lang="fa-IR" sz="2400" dirty="0"/>
          </a:p>
          <a:p>
            <a:pPr marL="0" indent="0" algn="r" rtl="1">
              <a:buNone/>
            </a:pPr>
            <a:r>
              <a:rPr lang="fa-IR" sz="2400" dirty="0"/>
              <a:t>این الگوریتم به خوبی برای حل مسائل بهینه‌سازی با فضای جستجوی پیچیده و چندبعدی مناسب است و به عنوان یکی از الگوریتم‌های هوش مصنوعی محبوب محسوب می‌شود.</a:t>
            </a:r>
            <a:endParaRPr lang="en-US" sz="2400" dirty="0"/>
          </a:p>
          <a:p>
            <a:pPr marL="0" indent="0" algn="r" rtl="1">
              <a:buNone/>
            </a:pPr>
            <a:endParaRPr lang="en-US" dirty="0"/>
          </a:p>
        </p:txBody>
      </p:sp>
    </p:spTree>
    <p:extLst>
      <p:ext uri="{BB962C8B-B14F-4D97-AF65-F5344CB8AC3E}">
        <p14:creationId xmlns:p14="http://schemas.microsoft.com/office/powerpoint/2010/main" val="137784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90B5E2-A9E5-EFE8-2A0E-6E40DC8E4E23}"/>
              </a:ext>
            </a:extLst>
          </p:cNvPr>
          <p:cNvPicPr>
            <a:picLocks noGrp="1" noChangeAspect="1"/>
          </p:cNvPicPr>
          <p:nvPr>
            <p:ph idx="1"/>
          </p:nvPr>
        </p:nvPicPr>
        <p:blipFill>
          <a:blip r:embed="rId2"/>
          <a:stretch>
            <a:fillRect/>
          </a:stretch>
        </p:blipFill>
        <p:spPr>
          <a:xfrm>
            <a:off x="1124262" y="404734"/>
            <a:ext cx="9803567" cy="5396459"/>
          </a:xfrm>
        </p:spPr>
      </p:pic>
    </p:spTree>
    <p:extLst>
      <p:ext uri="{BB962C8B-B14F-4D97-AF65-F5344CB8AC3E}">
        <p14:creationId xmlns:p14="http://schemas.microsoft.com/office/powerpoint/2010/main" val="887395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89E58F-80B6-6C8E-637C-4ECC326E6572}"/>
              </a:ext>
            </a:extLst>
          </p:cNvPr>
          <p:cNvSpPr>
            <a:spLocks noGrp="1"/>
          </p:cNvSpPr>
          <p:nvPr>
            <p:ph idx="1"/>
          </p:nvPr>
        </p:nvSpPr>
        <p:spPr>
          <a:xfrm>
            <a:off x="1141412" y="374754"/>
            <a:ext cx="9905999" cy="5831174"/>
          </a:xfrm>
        </p:spPr>
        <p:txBody>
          <a:bodyPr>
            <a:normAutofit/>
          </a:bodyPr>
          <a:lstStyle/>
          <a:p>
            <a:pPr marL="0" indent="0" algn="r" rtl="1">
              <a:buNone/>
            </a:pPr>
            <a:r>
              <a:rPr lang="fa-IR" sz="3200" dirty="0"/>
              <a:t>شکل 1. نمونه ای با مورچه های واقعی.الف) مورچه ها مسیری را بین نقاط </a:t>
            </a:r>
            <a:r>
              <a:rPr lang="en-US" sz="3200" dirty="0"/>
              <a:t>A </a:t>
            </a:r>
            <a:r>
              <a:rPr lang="fa-IR" sz="3200" dirty="0"/>
              <a:t>و </a:t>
            </a:r>
            <a:r>
              <a:rPr lang="en-US" sz="3200" dirty="0"/>
              <a:t>E </a:t>
            </a:r>
            <a:r>
              <a:rPr lang="fa-IR" sz="3200" dirty="0"/>
              <a:t>دنبال می کنند.ب) مانعی در میان باشد. مورچه ها می توانند انتخاب کنند که به دنبال یکی از دو مورد متفاوت دور آن بچرخندمسیرهایی با احتمال مساوی</a:t>
            </a:r>
            <a:r>
              <a:rPr lang="en-US" sz="3200" dirty="0"/>
              <a:t> </a:t>
            </a:r>
            <a:r>
              <a:rPr lang="fa-IR" sz="3200" dirty="0"/>
              <a:t>ج) در مسیر کوتاهتر، فرمون بیشتری ریخته می شود.</a:t>
            </a:r>
            <a:endParaRPr lang="en-US" sz="3200" dirty="0"/>
          </a:p>
        </p:txBody>
      </p:sp>
    </p:spTree>
    <p:extLst>
      <p:ext uri="{BB962C8B-B14F-4D97-AF65-F5344CB8AC3E}">
        <p14:creationId xmlns:p14="http://schemas.microsoft.com/office/powerpoint/2010/main" val="2170620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2766C2-4FDD-0EA6-1507-A00548FFA9FB}"/>
              </a:ext>
            </a:extLst>
          </p:cNvPr>
          <p:cNvSpPr>
            <a:spLocks noGrp="1"/>
          </p:cNvSpPr>
          <p:nvPr>
            <p:ph idx="1"/>
          </p:nvPr>
        </p:nvSpPr>
        <p:spPr>
          <a:xfrm>
            <a:off x="1141412" y="344774"/>
            <a:ext cx="9905999" cy="5831174"/>
          </a:xfrm>
        </p:spPr>
        <p:txBody>
          <a:bodyPr>
            <a:normAutofit/>
          </a:bodyPr>
          <a:lstStyle/>
          <a:p>
            <a:pPr marL="0" indent="0" algn="r" rtl="1">
              <a:buNone/>
            </a:pPr>
            <a:r>
              <a:rPr lang="fa-IR" sz="3200" dirty="0"/>
              <a:t>ما الگوریتم های مورچه را معرفی می کنیم. همانطور که ما علاقه مند به شبیه سازی کلونی مورچه ها نیستیم، بلکه بهاستفاده از کلونی مورچه های مصنوعی به عنوان یک ابزار بهینه سازی، سیستم ما دارای تعدادی عمده خواهد بودتفاوت با واقعی (طبیعی):• مورچه های مصنوعی کمی حافظه خواهند داشت،• آنها کاملاً نابینا نخواهند بود،• آنها در محیطی زندگی خواهند کرد که زمان گسسته است.</a:t>
            </a:r>
            <a:endParaRPr lang="en-US" sz="3200" dirty="0"/>
          </a:p>
        </p:txBody>
      </p:sp>
    </p:spTree>
    <p:extLst>
      <p:ext uri="{BB962C8B-B14F-4D97-AF65-F5344CB8AC3E}">
        <p14:creationId xmlns:p14="http://schemas.microsoft.com/office/powerpoint/2010/main" val="3440700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51BF791-5F3A-A729-9D2A-227B193A0BE2}"/>
              </a:ext>
            </a:extLst>
          </p:cNvPr>
          <p:cNvPicPr>
            <a:picLocks noGrp="1" noChangeAspect="1"/>
          </p:cNvPicPr>
          <p:nvPr>
            <p:ph idx="1"/>
          </p:nvPr>
        </p:nvPicPr>
        <p:blipFill>
          <a:blip r:embed="rId2"/>
          <a:stretch>
            <a:fillRect/>
          </a:stretch>
        </p:blipFill>
        <p:spPr>
          <a:xfrm>
            <a:off x="989351" y="284813"/>
            <a:ext cx="10298242" cy="5561351"/>
          </a:xfrm>
        </p:spPr>
      </p:pic>
    </p:spTree>
    <p:extLst>
      <p:ext uri="{BB962C8B-B14F-4D97-AF65-F5344CB8AC3E}">
        <p14:creationId xmlns:p14="http://schemas.microsoft.com/office/powerpoint/2010/main" val="1378307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AE276E-6D52-20C3-9AF3-764CF60E3FE4}"/>
              </a:ext>
            </a:extLst>
          </p:cNvPr>
          <p:cNvSpPr>
            <a:spLocks noGrp="1"/>
          </p:cNvSpPr>
          <p:nvPr>
            <p:ph idx="1"/>
          </p:nvPr>
        </p:nvSpPr>
        <p:spPr>
          <a:xfrm>
            <a:off x="1141412" y="284812"/>
            <a:ext cx="9905999" cy="6310859"/>
          </a:xfrm>
        </p:spPr>
        <p:txBody>
          <a:bodyPr>
            <a:normAutofit/>
          </a:bodyPr>
          <a:lstStyle/>
          <a:p>
            <a:pPr marL="0" indent="0" algn="r" rtl="1">
              <a:buNone/>
            </a:pPr>
            <a:r>
              <a:rPr lang="fa-IR" sz="3200" dirty="0"/>
              <a:t>شکل 2. نمونه ای با مورچه های مصنوعی.الف) نمودار اولیه با فواصل.ب) در زمان </a:t>
            </a:r>
            <a:r>
              <a:rPr lang="en-US" sz="3200" dirty="0"/>
              <a:t>t=0 </a:t>
            </a:r>
            <a:r>
              <a:rPr lang="fa-IR" sz="3200" dirty="0"/>
              <a:t>هیچ دنباله ای در لبه های نمودار وجود ندارد. بنابراین، مورچه ها انتخاب می کنند که به راست یا چپ بپیچندبا احتمال مساویج) در زمان </a:t>
            </a:r>
            <a:r>
              <a:rPr lang="en-US" sz="3200" dirty="0"/>
              <a:t>t=1 </a:t>
            </a:r>
            <a:r>
              <a:rPr lang="fa-IR" sz="3200" dirty="0"/>
              <a:t>دنباله روی لبه‌های کوتاه‌تر قوی‌تر است، بنابراین به طور متوسط مورچه‌ها ترجیح می‌دهند.</a:t>
            </a:r>
            <a:endParaRPr lang="en-US" sz="3200" dirty="0"/>
          </a:p>
        </p:txBody>
      </p:sp>
    </p:spTree>
    <p:extLst>
      <p:ext uri="{BB962C8B-B14F-4D97-AF65-F5344CB8AC3E}">
        <p14:creationId xmlns:p14="http://schemas.microsoft.com/office/powerpoint/2010/main" val="2101705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496</TotalTime>
  <Words>2538</Words>
  <Application>Microsoft Office PowerPoint</Application>
  <PresentationFormat>Widescreen</PresentationFormat>
  <Paragraphs>162</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Tw Cen MT</vt:lpstr>
      <vt:lpstr>Circuit</vt:lpstr>
      <vt:lpstr>به نام خدا</vt:lpstr>
      <vt:lpstr>چکیده مقاله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به نام خدا</dc:title>
  <dc:creator>AliReza</dc:creator>
  <cp:lastModifiedBy>AliReza</cp:lastModifiedBy>
  <cp:revision>8</cp:revision>
  <dcterms:created xsi:type="dcterms:W3CDTF">2024-05-07T11:38:52Z</dcterms:created>
  <dcterms:modified xsi:type="dcterms:W3CDTF">2024-05-14T20:40:47Z</dcterms:modified>
</cp:coreProperties>
</file>