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73" r:id="rId19"/>
    <p:sldId id="275" r:id="rId20"/>
    <p:sldId id="276" r:id="rId21"/>
    <p:sldId id="278" r:id="rId22"/>
    <p:sldId id="280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294" y="115234"/>
            <a:ext cx="1943133" cy="201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7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8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2572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5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2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5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303355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733" y="312913"/>
            <a:ext cx="1411175" cy="14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8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1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F861-E655-4A8F-B6E5-56395663ADE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7F70-D34A-4307-BAD6-FE01B7348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86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and tuning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Mohammad </a:t>
            </a:r>
            <a:r>
              <a:rPr lang="en-US" dirty="0" err="1" smtClean="0"/>
              <a:t>ghoddosi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819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65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tuning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search</a:t>
            </a:r>
          </a:p>
          <a:p>
            <a:r>
              <a:rPr lang="en-US" dirty="0" smtClean="0"/>
              <a:t>Random search</a:t>
            </a:r>
          </a:p>
          <a:p>
            <a:r>
              <a:rPr lang="en-US" dirty="0" smtClean="0"/>
              <a:t>Evolutionary optimization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2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 (old)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246120" y="2298256"/>
            <a:ext cx="0" cy="382219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069336" y="5907088"/>
            <a:ext cx="594664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21386" y="612044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 size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2631463" y="378655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>
            <a:off x="3246120" y="4334320"/>
            <a:ext cx="5605272" cy="1572768"/>
          </a:xfrm>
          <a:custGeom>
            <a:avLst/>
            <a:gdLst>
              <a:gd name="connsiteX0" fmla="*/ 0 w 4352544"/>
              <a:gd name="connsiteY0" fmla="*/ 1572768 h 1572768"/>
              <a:gd name="connsiteX1" fmla="*/ 612648 w 4352544"/>
              <a:gd name="connsiteY1" fmla="*/ 886968 h 1572768"/>
              <a:gd name="connsiteX2" fmla="*/ 1344168 w 4352544"/>
              <a:gd name="connsiteY2" fmla="*/ 521208 h 1572768"/>
              <a:gd name="connsiteX3" fmla="*/ 2295144 w 4352544"/>
              <a:gd name="connsiteY3" fmla="*/ 274320 h 1572768"/>
              <a:gd name="connsiteX4" fmla="*/ 4352544 w 4352544"/>
              <a:gd name="connsiteY4" fmla="*/ 0 h 157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2544" h="1572768">
                <a:moveTo>
                  <a:pt x="0" y="1572768"/>
                </a:moveTo>
                <a:cubicBezTo>
                  <a:pt x="194310" y="1317498"/>
                  <a:pt x="388620" y="1062228"/>
                  <a:pt x="612648" y="886968"/>
                </a:cubicBezTo>
                <a:cubicBezTo>
                  <a:pt x="836676" y="711708"/>
                  <a:pt x="1063752" y="623316"/>
                  <a:pt x="1344168" y="521208"/>
                </a:cubicBezTo>
                <a:cubicBezTo>
                  <a:pt x="1624584" y="419100"/>
                  <a:pt x="1793748" y="361188"/>
                  <a:pt x="2295144" y="274320"/>
                </a:cubicBezTo>
                <a:cubicBezTo>
                  <a:pt x="2796540" y="187452"/>
                  <a:pt x="3813048" y="54864"/>
                  <a:pt x="4352544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302345" y="4694786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3364992" y="2340864"/>
            <a:ext cx="5449824" cy="1517904"/>
          </a:xfrm>
          <a:custGeom>
            <a:avLst/>
            <a:gdLst>
              <a:gd name="connsiteX0" fmla="*/ 0 w 5449824"/>
              <a:gd name="connsiteY0" fmla="*/ 0 h 1517904"/>
              <a:gd name="connsiteX1" fmla="*/ 621792 w 5449824"/>
              <a:gd name="connsiteY1" fmla="*/ 585216 h 1517904"/>
              <a:gd name="connsiteX2" fmla="*/ 1499616 w 5449824"/>
              <a:gd name="connsiteY2" fmla="*/ 969264 h 1517904"/>
              <a:gd name="connsiteX3" fmla="*/ 3291840 w 5449824"/>
              <a:gd name="connsiteY3" fmla="*/ 1417320 h 1517904"/>
              <a:gd name="connsiteX4" fmla="*/ 4636008 w 5449824"/>
              <a:gd name="connsiteY4" fmla="*/ 1490472 h 1517904"/>
              <a:gd name="connsiteX5" fmla="*/ 5449824 w 5449824"/>
              <a:gd name="connsiteY5" fmla="*/ 1517904 h 1517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49824" h="1517904">
                <a:moveTo>
                  <a:pt x="0" y="0"/>
                </a:moveTo>
                <a:cubicBezTo>
                  <a:pt x="185928" y="211836"/>
                  <a:pt x="371856" y="423672"/>
                  <a:pt x="621792" y="585216"/>
                </a:cubicBezTo>
                <a:cubicBezTo>
                  <a:pt x="871728" y="746760"/>
                  <a:pt x="1054608" y="830580"/>
                  <a:pt x="1499616" y="969264"/>
                </a:cubicBezTo>
                <a:cubicBezTo>
                  <a:pt x="1944624" y="1107948"/>
                  <a:pt x="2769108" y="1330452"/>
                  <a:pt x="3291840" y="1417320"/>
                </a:cubicBezTo>
                <a:cubicBezTo>
                  <a:pt x="3814572" y="1504188"/>
                  <a:pt x="4276344" y="1473708"/>
                  <a:pt x="4636008" y="1490472"/>
                </a:cubicBezTo>
                <a:cubicBezTo>
                  <a:pt x="4995672" y="1507236"/>
                  <a:pt x="5222748" y="1512570"/>
                  <a:pt x="5449824" y="1517904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21394" y="33615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validation set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9006840" y="4334320"/>
            <a:ext cx="18288" cy="15727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9025128" y="3858768"/>
            <a:ext cx="5530" cy="4755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9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curve (new)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788397" y="2298256"/>
            <a:ext cx="7750761" cy="4191524"/>
            <a:chOff x="2788397" y="2298256"/>
            <a:chExt cx="7750761" cy="4191524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3246120" y="2298256"/>
              <a:ext cx="0" cy="382219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3069336" y="5907088"/>
              <a:ext cx="5946648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 rot="16200000">
              <a:off x="2631463" y="37865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Loss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015984" y="5401299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Training set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40880" y="3645088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validation set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21336" y="6120448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Iterations</a:t>
              </a:r>
              <a:endParaRPr lang="en-US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264408" y="2898648"/>
              <a:ext cx="5586984" cy="2735525"/>
            </a:xfrm>
            <a:custGeom>
              <a:avLst/>
              <a:gdLst>
                <a:gd name="connsiteX0" fmla="*/ 0 w 5586984"/>
                <a:gd name="connsiteY0" fmla="*/ 0 h 2735525"/>
                <a:gd name="connsiteX1" fmla="*/ 384048 w 5586984"/>
                <a:gd name="connsiteY1" fmla="*/ 1152144 h 2735525"/>
                <a:gd name="connsiteX2" fmla="*/ 713232 w 5586984"/>
                <a:gd name="connsiteY2" fmla="*/ 1600200 h 2735525"/>
                <a:gd name="connsiteX3" fmla="*/ 1417320 w 5586984"/>
                <a:gd name="connsiteY3" fmla="*/ 2039112 h 2735525"/>
                <a:gd name="connsiteX4" fmla="*/ 2788920 w 5586984"/>
                <a:gd name="connsiteY4" fmla="*/ 2596896 h 2735525"/>
                <a:gd name="connsiteX5" fmla="*/ 3767328 w 5586984"/>
                <a:gd name="connsiteY5" fmla="*/ 2688336 h 2735525"/>
                <a:gd name="connsiteX6" fmla="*/ 5129784 w 5586984"/>
                <a:gd name="connsiteY6" fmla="*/ 2734056 h 2735525"/>
                <a:gd name="connsiteX7" fmla="*/ 5586984 w 5586984"/>
                <a:gd name="connsiteY7" fmla="*/ 2715768 h 2735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6984" h="2735525">
                  <a:moveTo>
                    <a:pt x="0" y="0"/>
                  </a:moveTo>
                  <a:cubicBezTo>
                    <a:pt x="132588" y="442722"/>
                    <a:pt x="265176" y="885444"/>
                    <a:pt x="384048" y="1152144"/>
                  </a:cubicBezTo>
                  <a:cubicBezTo>
                    <a:pt x="502920" y="1418844"/>
                    <a:pt x="541020" y="1452372"/>
                    <a:pt x="713232" y="1600200"/>
                  </a:cubicBezTo>
                  <a:cubicBezTo>
                    <a:pt x="885444" y="1748028"/>
                    <a:pt x="1071372" y="1872996"/>
                    <a:pt x="1417320" y="2039112"/>
                  </a:cubicBezTo>
                  <a:cubicBezTo>
                    <a:pt x="1763268" y="2205228"/>
                    <a:pt x="2397252" y="2488692"/>
                    <a:pt x="2788920" y="2596896"/>
                  </a:cubicBezTo>
                  <a:cubicBezTo>
                    <a:pt x="3180588" y="2705100"/>
                    <a:pt x="3377184" y="2665476"/>
                    <a:pt x="3767328" y="2688336"/>
                  </a:cubicBezTo>
                  <a:cubicBezTo>
                    <a:pt x="4157472" y="2711196"/>
                    <a:pt x="4826508" y="2729484"/>
                    <a:pt x="5129784" y="2734056"/>
                  </a:cubicBezTo>
                  <a:cubicBezTo>
                    <a:pt x="5433060" y="2738628"/>
                    <a:pt x="5468112" y="2732532"/>
                    <a:pt x="5586984" y="2715768"/>
                  </a:cubicBezTo>
                </a:path>
              </a:pathLst>
            </a:cu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273552" y="2743200"/>
              <a:ext cx="5660136" cy="2158228"/>
            </a:xfrm>
            <a:custGeom>
              <a:avLst/>
              <a:gdLst>
                <a:gd name="connsiteX0" fmla="*/ 0 w 5660136"/>
                <a:gd name="connsiteY0" fmla="*/ 0 h 2158228"/>
                <a:gd name="connsiteX1" fmla="*/ 283464 w 5660136"/>
                <a:gd name="connsiteY1" fmla="*/ 813816 h 2158228"/>
                <a:gd name="connsiteX2" fmla="*/ 448056 w 5660136"/>
                <a:gd name="connsiteY2" fmla="*/ 1143000 h 2158228"/>
                <a:gd name="connsiteX3" fmla="*/ 685800 w 5660136"/>
                <a:gd name="connsiteY3" fmla="*/ 1490472 h 2158228"/>
                <a:gd name="connsiteX4" fmla="*/ 1024128 w 5660136"/>
                <a:gd name="connsiteY4" fmla="*/ 1673352 h 2158228"/>
                <a:gd name="connsiteX5" fmla="*/ 1563624 w 5660136"/>
                <a:gd name="connsiteY5" fmla="*/ 1965960 h 2158228"/>
                <a:gd name="connsiteX6" fmla="*/ 2331720 w 5660136"/>
                <a:gd name="connsiteY6" fmla="*/ 2103120 h 2158228"/>
                <a:gd name="connsiteX7" fmla="*/ 2871216 w 5660136"/>
                <a:gd name="connsiteY7" fmla="*/ 2157984 h 2158228"/>
                <a:gd name="connsiteX8" fmla="*/ 3849624 w 5660136"/>
                <a:gd name="connsiteY8" fmla="*/ 2084832 h 2158228"/>
                <a:gd name="connsiteX9" fmla="*/ 4736592 w 5660136"/>
                <a:gd name="connsiteY9" fmla="*/ 1856232 h 2158228"/>
                <a:gd name="connsiteX10" fmla="*/ 5660136 w 5660136"/>
                <a:gd name="connsiteY10" fmla="*/ 950976 h 2158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60136" h="2158228">
                  <a:moveTo>
                    <a:pt x="0" y="0"/>
                  </a:moveTo>
                  <a:cubicBezTo>
                    <a:pt x="104394" y="311658"/>
                    <a:pt x="208788" y="623316"/>
                    <a:pt x="283464" y="813816"/>
                  </a:cubicBezTo>
                  <a:cubicBezTo>
                    <a:pt x="358140" y="1004316"/>
                    <a:pt x="381000" y="1030224"/>
                    <a:pt x="448056" y="1143000"/>
                  </a:cubicBezTo>
                  <a:cubicBezTo>
                    <a:pt x="515112" y="1255776"/>
                    <a:pt x="589788" y="1402080"/>
                    <a:pt x="685800" y="1490472"/>
                  </a:cubicBezTo>
                  <a:cubicBezTo>
                    <a:pt x="781812" y="1578864"/>
                    <a:pt x="1024128" y="1673352"/>
                    <a:pt x="1024128" y="1673352"/>
                  </a:cubicBezTo>
                  <a:cubicBezTo>
                    <a:pt x="1170432" y="1752600"/>
                    <a:pt x="1345692" y="1894332"/>
                    <a:pt x="1563624" y="1965960"/>
                  </a:cubicBezTo>
                  <a:cubicBezTo>
                    <a:pt x="1781556" y="2037588"/>
                    <a:pt x="2113788" y="2071116"/>
                    <a:pt x="2331720" y="2103120"/>
                  </a:cubicBezTo>
                  <a:cubicBezTo>
                    <a:pt x="2549652" y="2135124"/>
                    <a:pt x="2618232" y="2161032"/>
                    <a:pt x="2871216" y="2157984"/>
                  </a:cubicBezTo>
                  <a:cubicBezTo>
                    <a:pt x="3124200" y="2154936"/>
                    <a:pt x="3538728" y="2135124"/>
                    <a:pt x="3849624" y="2084832"/>
                  </a:cubicBezTo>
                  <a:cubicBezTo>
                    <a:pt x="4160520" y="2034540"/>
                    <a:pt x="4434840" y="2045208"/>
                    <a:pt x="4736592" y="1856232"/>
                  </a:cubicBezTo>
                  <a:cubicBezTo>
                    <a:pt x="5038344" y="1667256"/>
                    <a:pt x="5349240" y="1309116"/>
                    <a:pt x="5660136" y="950976"/>
                  </a:cubicBezTo>
                </a:path>
              </a:pathLst>
            </a:cu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502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underfitting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Increase model capacity</a:t>
            </a:r>
          </a:p>
          <a:p>
            <a:pPr lvl="1"/>
            <a:r>
              <a:rPr lang="en-US" dirty="0" smtClean="0"/>
              <a:t>Add polynomial features</a:t>
            </a:r>
          </a:p>
          <a:p>
            <a:r>
              <a:rPr lang="en-US" dirty="0" smtClean="0"/>
              <a:t>Increase features</a:t>
            </a:r>
          </a:p>
          <a:p>
            <a:pPr lvl="1"/>
            <a:r>
              <a:rPr lang="en-US" dirty="0"/>
              <a:t>Get more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Use feature extraction</a:t>
            </a:r>
          </a:p>
          <a:p>
            <a:r>
              <a:rPr lang="en-US" dirty="0" smtClean="0"/>
              <a:t>Reduce regularization</a:t>
            </a:r>
          </a:p>
          <a:p>
            <a:r>
              <a:rPr lang="en-US" dirty="0" smtClean="0"/>
              <a:t>Use more powerful models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</a:t>
            </a:r>
            <a:r>
              <a:rPr lang="en-US" dirty="0" smtClean="0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Reduce model capacity</a:t>
            </a:r>
          </a:p>
          <a:p>
            <a:pPr lvl="1"/>
            <a:r>
              <a:rPr lang="en-US" dirty="0" smtClean="0"/>
              <a:t>Reduce parameters</a:t>
            </a:r>
            <a:endParaRPr lang="en-US" dirty="0"/>
          </a:p>
          <a:p>
            <a:pPr lvl="1"/>
            <a:r>
              <a:rPr lang="en-US" dirty="0" smtClean="0"/>
              <a:t>Reduce polynomial degree</a:t>
            </a:r>
          </a:p>
          <a:p>
            <a:pPr lvl="1"/>
            <a:r>
              <a:rPr lang="en-US" dirty="0" smtClean="0"/>
              <a:t>Remove some features</a:t>
            </a:r>
          </a:p>
          <a:p>
            <a:r>
              <a:rPr lang="en-US" dirty="0" smtClean="0"/>
              <a:t>Apply regularization</a:t>
            </a:r>
          </a:p>
          <a:p>
            <a:r>
              <a:rPr lang="en-US" dirty="0" smtClean="0"/>
              <a:t>Increase data size</a:t>
            </a:r>
          </a:p>
          <a:p>
            <a:r>
              <a:rPr lang="en-US" dirty="0" smtClean="0"/>
              <a:t>Early stopping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43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Performance </a:t>
            </a:r>
            <a:r>
              <a:rPr lang="en-US" dirty="0"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Confusion matrix</a:t>
            </a:r>
          </a:p>
          <a:p>
            <a:r>
              <a:rPr lang="en-US" dirty="0" smtClean="0"/>
              <a:t>Precision</a:t>
            </a:r>
          </a:p>
          <a:p>
            <a:r>
              <a:rPr lang="en-US" dirty="0" smtClean="0"/>
              <a:t>Recall</a:t>
            </a:r>
          </a:p>
          <a:p>
            <a:r>
              <a:rPr lang="en-US" dirty="0" smtClean="0"/>
              <a:t>F1-score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ROC-AUC</a:t>
            </a:r>
          </a:p>
        </p:txBody>
      </p:sp>
    </p:spTree>
    <p:extLst>
      <p:ext uri="{BB962C8B-B14F-4D97-AF65-F5344CB8AC3E}">
        <p14:creationId xmlns:p14="http://schemas.microsoft.com/office/powerpoint/2010/main" val="40987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 </a:t>
            </a:r>
            <a:r>
              <a:rPr lang="en-US" dirty="0" smtClean="0"/>
              <a:t>(</a:t>
            </a:r>
            <a:r>
              <a:rPr lang="en-US" dirty="0" err="1" smtClean="0"/>
              <a:t>acc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951350" y="5392920"/>
                <a:ext cx="5975482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𝐴𝐶𝐶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350" y="5392920"/>
                <a:ext cx="5975482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4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 </a:t>
            </a:r>
            <a:r>
              <a:rPr lang="en-US" dirty="0" smtClean="0"/>
              <a:t>(precision)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21619" y="5374632"/>
                <a:ext cx="3545586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619" y="5374632"/>
                <a:ext cx="3545586" cy="79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and variance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68"/>
          <a:stretch/>
        </p:blipFill>
        <p:spPr>
          <a:xfrm>
            <a:off x="3354461" y="1868532"/>
            <a:ext cx="4731855" cy="44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 </a:t>
            </a:r>
            <a:r>
              <a:rPr lang="en-US" dirty="0" smtClean="0"/>
              <a:t>(recall)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7630" y="5328912"/>
                <a:ext cx="3882922" cy="7901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+#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30" y="5328912"/>
                <a:ext cx="3882922" cy="790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10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 </a:t>
            </a:r>
            <a:r>
              <a:rPr lang="en-US" dirty="0" smtClean="0"/>
              <a:t>(F1-score)</a:t>
            </a:r>
            <a:endParaRPr lang="en-US" dirty="0"/>
          </a:p>
        </p:txBody>
      </p:sp>
      <p:pic>
        <p:nvPicPr>
          <p:cNvPr id="4098" name="Picture 2" descr="https://encrypted-tbn0.gstatic.com/images?q=tbn:ANd9GcSQfPbmJv8_pgPlOHZfYft_flnv6SHqaeENOA1nEaEGL6MhJASR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11" y="2033080"/>
            <a:ext cx="8476361" cy="306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997630" y="5328912"/>
                <a:ext cx="4779578" cy="799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630" y="5328912"/>
                <a:ext cx="4779578" cy="799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67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</a:t>
            </a:r>
            <a:endParaRPr lang="en-US" dirty="0"/>
          </a:p>
        </p:txBody>
      </p:sp>
      <p:pic>
        <p:nvPicPr>
          <p:cNvPr id="10242" name="Picture 2" descr="https://i.imgur.com/Ump2g7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446" y="1902586"/>
            <a:ext cx="6229265" cy="467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71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Performance </a:t>
            </a:r>
            <a:r>
              <a:rPr lang="en-US" dirty="0"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Mean Absolute Error (MAE)</a:t>
            </a:r>
          </a:p>
          <a:p>
            <a:r>
              <a:rPr lang="en-US" dirty="0"/>
              <a:t>Mean </a:t>
            </a:r>
            <a:r>
              <a:rPr lang="en-US" dirty="0" smtClean="0"/>
              <a:t>Squared </a:t>
            </a:r>
            <a:r>
              <a:rPr lang="en-US" dirty="0"/>
              <a:t>Error (</a:t>
            </a:r>
            <a:r>
              <a:rPr lang="en-US" dirty="0" smtClean="0"/>
              <a:t>MSE)</a:t>
            </a:r>
          </a:p>
          <a:p>
            <a:r>
              <a:rPr lang="en-US" dirty="0" smtClean="0"/>
              <a:t>Root Mean </a:t>
            </a:r>
            <a:r>
              <a:rPr lang="en-US" dirty="0"/>
              <a:t>Absolute Error </a:t>
            </a:r>
            <a:r>
              <a:rPr lang="en-US" dirty="0" smtClean="0"/>
              <a:t>(RMAE</a:t>
            </a:r>
            <a:r>
              <a:rPr lang="en-US" dirty="0"/>
              <a:t>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R-Squared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Adjusted R-Squared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94080" y="2097088"/>
                <a:ext cx="381508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80" y="2097088"/>
                <a:ext cx="3815080" cy="11762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94080" y="3486420"/>
                <a:ext cx="381508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80" y="3486420"/>
                <a:ext cx="3815080" cy="11762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94080" y="5150072"/>
                <a:ext cx="3815080" cy="4787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80" y="5150072"/>
                <a:ext cx="3815080" cy="478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01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 Performance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Accuracy</a:t>
            </a:r>
          </a:p>
          <a:p>
            <a:r>
              <a:rPr lang="en-US" dirty="0" smtClean="0"/>
              <a:t>Intersection-over-Union (</a:t>
            </a:r>
            <a:r>
              <a:rPr lang="en-US" dirty="0" err="1" smtClean="0"/>
              <a:t>IoU</a:t>
            </a:r>
            <a:r>
              <a:rPr lang="en-US" dirty="0" smtClean="0"/>
              <a:t>) </a:t>
            </a:r>
          </a:p>
          <a:p>
            <a:r>
              <a:rPr lang="en-US" dirty="0" smtClean="0"/>
              <a:t>Dice coefficient </a:t>
            </a:r>
          </a:p>
          <a:p>
            <a:r>
              <a:rPr lang="en-US" dirty="0" smtClean="0"/>
              <a:t>DICE and </a:t>
            </a:r>
            <a:r>
              <a:rPr lang="en-US" dirty="0" err="1" smtClean="0"/>
              <a:t>IoU</a:t>
            </a:r>
            <a:r>
              <a:rPr lang="en-US" dirty="0" smtClean="0"/>
              <a:t> are correlated</a:t>
            </a:r>
            <a:endParaRPr lang="en-US" dirty="0"/>
          </a:p>
        </p:txBody>
      </p:sp>
      <p:pic>
        <p:nvPicPr>
          <p:cNvPr id="1026" name="Picture 2" descr="alt tex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39" y="1902015"/>
            <a:ext cx="5480431" cy="274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76412" y="4976995"/>
                <a:ext cx="2259144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12" y="4976995"/>
                <a:ext cx="2259144" cy="890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5181" y="4976995"/>
                <a:ext cx="2899768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𝐷𝑖𝑐𝑒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181" y="4976995"/>
                <a:ext cx="2899768" cy="8908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7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Overfitting and underfitting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" t="6940" r="-207" b="25088"/>
          <a:stretch/>
        </p:blipFill>
        <p:spPr>
          <a:xfrm>
            <a:off x="2143217" y="1740407"/>
            <a:ext cx="7348255" cy="23286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17" y="4183045"/>
            <a:ext cx="7348256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split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442799" y="3906140"/>
            <a:ext cx="73152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2" idx="2"/>
            <a:endCxn id="13" idx="0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14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Train-test - validation split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442799" y="3906140"/>
            <a:ext cx="73152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7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9388" y="5480368"/>
            <a:ext cx="5852160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Train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986017" y="5480368"/>
            <a:ext cx="165311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validation</a:t>
            </a:r>
            <a:endParaRPr lang="en-US" sz="2400" dirty="0"/>
          </a:p>
        </p:txBody>
      </p:sp>
      <p:cxnSp>
        <p:nvCxnSpPr>
          <p:cNvPr id="13" name="Straight Arrow Connector 12"/>
          <p:cNvCxnSpPr>
            <a:stCxn id="6" idx="2"/>
            <a:endCxn id="8" idx="0"/>
          </p:cNvCxnSpPr>
          <p:nvPr/>
        </p:nvCxnSpPr>
        <p:spPr>
          <a:xfrm flipH="1">
            <a:off x="3875468" y="4820540"/>
            <a:ext cx="1224931" cy="6598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>
            <a:off x="5100399" y="4820540"/>
            <a:ext cx="2712173" cy="65982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60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871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14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K-fold cross validation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67401" y="2334832"/>
            <a:ext cx="9144000" cy="9144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Dataset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8974590" y="3906140"/>
            <a:ext cx="182880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5100399" y="3249232"/>
            <a:ext cx="1039002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6139401" y="3249232"/>
            <a:ext cx="3749589" cy="65690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52673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1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27631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402589" y="3906140"/>
            <a:ext cx="1415367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3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5877547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4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352506" y="3906140"/>
            <a:ext cx="1415367" cy="9144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Fold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101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307</Words>
  <Application>Microsoft Office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Trebuchet MS</vt:lpstr>
      <vt:lpstr>Tw Cen MT</vt:lpstr>
      <vt:lpstr>1_Circuit</vt:lpstr>
      <vt:lpstr>Evaluation and tuning</vt:lpstr>
      <vt:lpstr>Bias and variance</vt:lpstr>
      <vt:lpstr>Overfitting and underfitting</vt:lpstr>
      <vt:lpstr>Train-test split</vt:lpstr>
      <vt:lpstr>Train-test - validation split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K-fold cross validation</vt:lpstr>
      <vt:lpstr>Hyper parameter tuning</vt:lpstr>
      <vt:lpstr>Learning curve (old)</vt:lpstr>
      <vt:lpstr>Learning curve (new)</vt:lpstr>
      <vt:lpstr>Handling underfitting</vt:lpstr>
      <vt:lpstr>Handling overfitting</vt:lpstr>
      <vt:lpstr>Classification Performance metric</vt:lpstr>
      <vt:lpstr>Performance metric (acc)</vt:lpstr>
      <vt:lpstr>Performance metric (precision)</vt:lpstr>
      <vt:lpstr>Performance metric (recall)</vt:lpstr>
      <vt:lpstr>Performance metric (F1-score)</vt:lpstr>
      <vt:lpstr>Confusion matrix</vt:lpstr>
      <vt:lpstr>Regression Performance metric</vt:lpstr>
      <vt:lpstr>Segmentation Performance metric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and tuning</dc:title>
  <dc:creator>Windows User</dc:creator>
  <cp:lastModifiedBy>Windows User</cp:lastModifiedBy>
  <cp:revision>21</cp:revision>
  <dcterms:created xsi:type="dcterms:W3CDTF">2020-08-08T14:00:55Z</dcterms:created>
  <dcterms:modified xsi:type="dcterms:W3CDTF">2021-07-23T07:45:53Z</dcterms:modified>
</cp:coreProperties>
</file>