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73" r:id="rId2"/>
    <p:sldId id="258" r:id="rId3"/>
  </p:sldIdLst>
  <p:sldSz cx="7562850" cy="10688638"/>
  <p:notesSz cx="6858000" cy="9144000"/>
  <p:embeddedFontLst>
    <p:embeddedFont>
      <p:font typeface="Fira Sans" panose="020B0503050000020004" pitchFamily="34" charset="0"/>
      <p:regular r:id="rId5"/>
      <p:bold r:id="rId6"/>
      <p:italic r:id="rId7"/>
      <p:boldItalic r:id="rId8"/>
    </p:embeddedFon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EA9"/>
    <a:srgbClr val="D6DCE5"/>
    <a:srgbClr val="203864"/>
    <a:srgbClr val="DDF0FF"/>
    <a:srgbClr val="DDDDF3"/>
    <a:srgbClr val="E3E2F2"/>
    <a:srgbClr val="DCDFF8"/>
    <a:srgbClr val="D5DAFF"/>
    <a:srgbClr val="D5E6FF"/>
    <a:srgbClr val="CD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67A5BE-AE32-4638-982F-AECDFBD53970}">
  <a:tblStyle styleId="{4867A5BE-AE32-4638-982F-AECDFBD539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29" autoAdjust="0"/>
  </p:normalViewPr>
  <p:slideViewPr>
    <p:cSldViewPr snapToGrid="0">
      <p:cViewPr>
        <p:scale>
          <a:sx n="90" d="100"/>
          <a:sy n="90" d="100"/>
        </p:scale>
        <p:origin x="1685" y="-2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410" y="685800"/>
            <a:ext cx="2425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524a66a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524a66a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9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524a66a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524a66a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76" y="4469940"/>
            <a:ext cx="7046400" cy="17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3900" y="709438"/>
            <a:ext cx="6114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7776" y="2395097"/>
            <a:ext cx="3307800" cy="7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3996401" y="2395097"/>
            <a:ext cx="3307800" cy="7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05437" y="935511"/>
            <a:ext cx="5266200" cy="85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9569" y="2562809"/>
            <a:ext cx="3345300" cy="30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9569" y="5825407"/>
            <a:ext cx="33453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084973" y="1504787"/>
            <a:ext cx="3173100" cy="7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257776" y="8792066"/>
            <a:ext cx="49611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76" y="2298771"/>
            <a:ext cx="7046400" cy="4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76" y="6551017"/>
            <a:ext cx="7046400" cy="27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e">
  <p:cSld name="CUSTOM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 flipH="1">
            <a:off x="2741325" y="689625"/>
            <a:ext cx="4035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2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2"/>
          </p:nvPr>
        </p:nvSpPr>
        <p:spPr>
          <a:xfrm flipH="1">
            <a:off x="2741325" y="1340500"/>
            <a:ext cx="17706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 flipH="1">
            <a:off x="2741375" y="1636525"/>
            <a:ext cx="4318500" cy="9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4"/>
          </p:nvPr>
        </p:nvSpPr>
        <p:spPr>
          <a:xfrm flipH="1">
            <a:off x="515750" y="2906075"/>
            <a:ext cx="2041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 flipH="1">
            <a:off x="2760438" y="2906075"/>
            <a:ext cx="2041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 flipH="1">
            <a:off x="5005125" y="2906075"/>
            <a:ext cx="2041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7"/>
          </p:nvPr>
        </p:nvSpPr>
        <p:spPr>
          <a:xfrm flipH="1">
            <a:off x="662049" y="3535188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 flipH="1">
            <a:off x="662049" y="5125038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 flipH="1">
            <a:off x="662049" y="8291338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3"/>
          </p:nvPr>
        </p:nvSpPr>
        <p:spPr>
          <a:xfrm flipH="1">
            <a:off x="3596825" y="4196000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 flipH="1">
            <a:off x="683650" y="4196000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 flipH="1">
            <a:off x="1916137" y="4195994"/>
            <a:ext cx="17706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6"/>
          </p:nvPr>
        </p:nvSpPr>
        <p:spPr>
          <a:xfrm flipH="1">
            <a:off x="4813325" y="4195988"/>
            <a:ext cx="18993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7"/>
          </p:nvPr>
        </p:nvSpPr>
        <p:spPr>
          <a:xfrm flipH="1">
            <a:off x="1916137" y="4396745"/>
            <a:ext cx="16983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8"/>
          </p:nvPr>
        </p:nvSpPr>
        <p:spPr>
          <a:xfrm flipH="1">
            <a:off x="4813346" y="4396745"/>
            <a:ext cx="16983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9"/>
          </p:nvPr>
        </p:nvSpPr>
        <p:spPr>
          <a:xfrm flipH="1">
            <a:off x="681574" y="8884138"/>
            <a:ext cx="2213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0"/>
          </p:nvPr>
        </p:nvSpPr>
        <p:spPr>
          <a:xfrm flipH="1">
            <a:off x="681576" y="9612488"/>
            <a:ext cx="2213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1"/>
          </p:nvPr>
        </p:nvSpPr>
        <p:spPr>
          <a:xfrm flipH="1">
            <a:off x="683750" y="5732123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2"/>
          </p:nvPr>
        </p:nvSpPr>
        <p:spPr>
          <a:xfrm flipH="1">
            <a:off x="2015250" y="5732135"/>
            <a:ext cx="44202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3"/>
          </p:nvPr>
        </p:nvSpPr>
        <p:spPr>
          <a:xfrm flipH="1">
            <a:off x="2015050" y="6013402"/>
            <a:ext cx="48681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4"/>
          </p:nvPr>
        </p:nvSpPr>
        <p:spPr>
          <a:xfrm flipH="1">
            <a:off x="683750" y="6923948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5"/>
          </p:nvPr>
        </p:nvSpPr>
        <p:spPr>
          <a:xfrm flipH="1">
            <a:off x="2015150" y="6923948"/>
            <a:ext cx="32934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6"/>
          </p:nvPr>
        </p:nvSpPr>
        <p:spPr>
          <a:xfrm flipH="1">
            <a:off x="2015050" y="7205227"/>
            <a:ext cx="48681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7"/>
          </p:nvPr>
        </p:nvSpPr>
        <p:spPr>
          <a:xfrm flipH="1">
            <a:off x="3988699" y="8302100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8"/>
          </p:nvPr>
        </p:nvSpPr>
        <p:spPr>
          <a:xfrm flipH="1">
            <a:off x="4008225" y="8871375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9"/>
          </p:nvPr>
        </p:nvSpPr>
        <p:spPr>
          <a:xfrm flipH="1">
            <a:off x="4008225" y="9496750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0"/>
          </p:nvPr>
        </p:nvSpPr>
        <p:spPr>
          <a:xfrm flipH="1">
            <a:off x="5578650" y="8871375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1"/>
          </p:nvPr>
        </p:nvSpPr>
        <p:spPr>
          <a:xfrm flipH="1">
            <a:off x="5578650" y="9496750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2"/>
          </p:nvPr>
        </p:nvSpPr>
        <p:spPr>
          <a:xfrm flipH="1">
            <a:off x="681576" y="9248313"/>
            <a:ext cx="2213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/>
          <p:nvPr/>
        </p:nvSpPr>
        <p:spPr>
          <a:xfrm flipH="1">
            <a:off x="662050" y="10110527"/>
            <a:ext cx="3651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template was created by </a:t>
            </a:r>
            <a:r>
              <a:rPr lang="en" sz="13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900" y="709438"/>
            <a:ext cx="61143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900" y="2395100"/>
            <a:ext cx="6114300" cy="2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lirezashooshtari.github.io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in/alireza-shooshtari/" TargetMode="External"/><Relationship Id="rId5" Type="http://schemas.openxmlformats.org/officeDocument/2006/relationships/hyperlink" Target="mailto:A.shooshtari1996@gmail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learn/certification/alirezashoshtari/python" TargetMode="External"/><Relationship Id="rId13" Type="http://schemas.openxmlformats.org/officeDocument/2006/relationships/hyperlink" Target="https://scholar.google.com/citations?hl=en&amp;user=4WhwbgoAAAAJ" TargetMode="External"/><Relationship Id="rId18" Type="http://schemas.openxmlformats.org/officeDocument/2006/relationships/hyperlink" Target="mailto:mhmoradi@basu.ac.ir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oursera.org/share/6f579de1bae9552e37df9160edc3f38c" TargetMode="External"/><Relationship Id="rId12" Type="http://schemas.openxmlformats.org/officeDocument/2006/relationships/hyperlink" Target="https://www.kaggle.com/learn/certification/alirezashoshtari/feature-engineering" TargetMode="External"/><Relationship Id="rId17" Type="http://schemas.openxmlformats.org/officeDocument/2006/relationships/hyperlink" Target="https://scholar.google.com/citations?hl=en&amp;user=ZQ98M1EAAAAJ&amp;view_op=list_works&amp;sortby=pubdate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mailto:ma.ghasemi@basu.ac.ir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oursera.org/share/f2f7cb3ed9ab7f0a71229fcb6c6dec94" TargetMode="External"/><Relationship Id="rId11" Type="http://schemas.openxmlformats.org/officeDocument/2006/relationships/hyperlink" Target="https://www.kaggle.com/learn/certification/alirezashoshtari/intermediate-machine-learning" TargetMode="External"/><Relationship Id="rId5" Type="http://schemas.openxmlformats.org/officeDocument/2006/relationships/hyperlink" Target="https://coursera.org/share/18ce8f6ddcc47be0a11e48ea97a7fa65" TargetMode="External"/><Relationship Id="rId15" Type="http://schemas.openxmlformats.org/officeDocument/2006/relationships/hyperlink" Target="https://scholar.google.com/citations?hl=en&amp;user=58zGjwwAAAAJ&amp;view_op=list_works&amp;sortby=pubdate" TargetMode="External"/><Relationship Id="rId10" Type="http://schemas.openxmlformats.org/officeDocument/2006/relationships/hyperlink" Target="https://www.kaggle.com/learn/certification/alirezashoshtari/intro-to-machine-learning" TargetMode="External"/><Relationship Id="rId4" Type="http://schemas.openxmlformats.org/officeDocument/2006/relationships/hyperlink" Target="https://coursera.org/share/53f9b25b6731b42932d412f327504131" TargetMode="External"/><Relationship Id="rId9" Type="http://schemas.openxmlformats.org/officeDocument/2006/relationships/hyperlink" Target="https://www.kaggle.com/learn/certification/alirezashoshtari/pandas" TargetMode="External"/><Relationship Id="rId14" Type="http://schemas.openxmlformats.org/officeDocument/2006/relationships/hyperlink" Target="mailto:shayegani@ut.ac.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B11DB9-8677-D467-5F0F-B317FABE6127}"/>
              </a:ext>
            </a:extLst>
          </p:cNvPr>
          <p:cNvSpPr/>
          <p:nvPr/>
        </p:nvSpPr>
        <p:spPr>
          <a:xfrm>
            <a:off x="520835" y="6444099"/>
            <a:ext cx="3657600" cy="3630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DE74F2-2F2E-99B6-6AB7-63B2B4CAD57F}"/>
              </a:ext>
            </a:extLst>
          </p:cNvPr>
          <p:cNvSpPr/>
          <p:nvPr/>
        </p:nvSpPr>
        <p:spPr>
          <a:xfrm>
            <a:off x="0" y="1"/>
            <a:ext cx="2057994" cy="106886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51C3F5-63F8-520B-3C5F-A5EFE158C741}"/>
              </a:ext>
            </a:extLst>
          </p:cNvPr>
          <p:cNvSpPr/>
          <p:nvPr/>
        </p:nvSpPr>
        <p:spPr>
          <a:xfrm>
            <a:off x="1" y="1"/>
            <a:ext cx="7562850" cy="1788794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10;p18">
            <a:extLst>
              <a:ext uri="{FF2B5EF4-FFF2-40B4-BE49-F238E27FC236}">
                <a16:creationId xmlns:a16="http://schemas.microsoft.com/office/drawing/2014/main" id="{5162F5CB-DE6E-D75F-2EA6-4B697188BB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970748" y="268282"/>
            <a:ext cx="2680138" cy="313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/>
                </a:solidFill>
              </a:rPr>
              <a:t>AliReza</a:t>
            </a:r>
            <a:r>
              <a:rPr lang="en" sz="1800" dirty="0"/>
              <a:t>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Shooshtari</a:t>
            </a:r>
            <a:endParaRPr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Google Shape;111;p18">
            <a:extLst>
              <a:ext uri="{FF2B5EF4-FFF2-40B4-BE49-F238E27FC236}">
                <a16:creationId xmlns:a16="http://schemas.microsoft.com/office/drawing/2014/main" id="{291BAC77-B3DE-7795-BCAD-CFFE272E073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>
            <a:off x="1970748" y="618484"/>
            <a:ext cx="17706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/>
                </a:solidFill>
              </a:rPr>
              <a:t>ABOUT ME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27" name="Google Shape;116;p18">
            <a:extLst>
              <a:ext uri="{FF2B5EF4-FFF2-40B4-BE49-F238E27FC236}">
                <a16:creationId xmlns:a16="http://schemas.microsoft.com/office/drawing/2014/main" id="{C43B5C0D-0171-3830-13B2-0822FDC46DC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1970795" y="780731"/>
            <a:ext cx="5504300" cy="588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Date of Birth: </a:t>
            </a:r>
            <a:r>
              <a:rPr lang="en-US" sz="900" dirty="0">
                <a:solidFill>
                  <a:schemeClr val="bg2"/>
                </a:solidFill>
              </a:rPr>
              <a:t>May 16th, 1996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Phone: </a:t>
            </a:r>
            <a:r>
              <a:rPr lang="en-US" sz="900" dirty="0">
                <a:solidFill>
                  <a:schemeClr val="bg2"/>
                </a:solidFill>
              </a:rPr>
              <a:t>(+98) 9211277974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Address: </a:t>
            </a:r>
            <a:r>
              <a:rPr lang="en-US" sz="900" dirty="0">
                <a:solidFill>
                  <a:schemeClr val="bg2"/>
                </a:solidFill>
              </a:rPr>
              <a:t>School of Electrical and Computer Engineering, University of Tehran, Tehran, Iran</a:t>
            </a:r>
          </a:p>
        </p:txBody>
      </p:sp>
      <p:cxnSp>
        <p:nvCxnSpPr>
          <p:cNvPr id="28" name="Google Shape;128;p18">
            <a:extLst>
              <a:ext uri="{FF2B5EF4-FFF2-40B4-BE49-F238E27FC236}">
                <a16:creationId xmlns:a16="http://schemas.microsoft.com/office/drawing/2014/main" id="{3F2909CB-C438-B2BD-9E9B-2CAD1BF25B3A}"/>
              </a:ext>
            </a:extLst>
          </p:cNvPr>
          <p:cNvCxnSpPr>
            <a:cxnSpLocks/>
          </p:cNvCxnSpPr>
          <p:nvPr/>
        </p:nvCxnSpPr>
        <p:spPr>
          <a:xfrm flipH="1">
            <a:off x="3027826" y="712384"/>
            <a:ext cx="4447269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1301F0F-DDC9-AA04-A001-D87CB38A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50267" y="1356297"/>
            <a:ext cx="240370" cy="2403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A422B9-108C-D4FF-EA1B-5FE897DC55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53280" y="1356297"/>
            <a:ext cx="240370" cy="2403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71BA1C-6573-587A-FE5C-3811A7F5B46E}"/>
              </a:ext>
            </a:extLst>
          </p:cNvPr>
          <p:cNvSpPr txBox="1"/>
          <p:nvPr/>
        </p:nvSpPr>
        <p:spPr>
          <a:xfrm>
            <a:off x="2241785" y="1336807"/>
            <a:ext cx="20016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A.shooshtari1996@gmail.com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hlinkClick r:id="rId6"/>
            <a:extLst>
              <a:ext uri="{FF2B5EF4-FFF2-40B4-BE49-F238E27FC236}">
                <a16:creationId xmlns:a16="http://schemas.microsoft.com/office/drawing/2014/main" id="{F4DED5D6-7D5A-FE64-7567-398709B52135}"/>
              </a:ext>
            </a:extLst>
          </p:cNvPr>
          <p:cNvSpPr txBox="1"/>
          <p:nvPr/>
        </p:nvSpPr>
        <p:spPr>
          <a:xfrm>
            <a:off x="4480812" y="1336807"/>
            <a:ext cx="12868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en-US" sz="1050" dirty="0" err="1">
                <a:solidFill>
                  <a:schemeClr val="bg2"/>
                </a:solidFill>
              </a:rPr>
              <a:t>Alireza_shooshtari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45" name="Google Shape;115;p18">
            <a:extLst>
              <a:ext uri="{FF2B5EF4-FFF2-40B4-BE49-F238E27FC236}">
                <a16:creationId xmlns:a16="http://schemas.microsoft.com/office/drawing/2014/main" id="{F254C09E-4A9B-A041-4BFF-599EB475A6EE}"/>
              </a:ext>
            </a:extLst>
          </p:cNvPr>
          <p:cNvSpPr txBox="1">
            <a:spLocks/>
          </p:cNvSpPr>
          <p:nvPr/>
        </p:nvSpPr>
        <p:spPr>
          <a:xfrm flipH="1">
            <a:off x="794068" y="2801652"/>
            <a:ext cx="1354455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E</a:t>
            </a:r>
            <a:r>
              <a:rPr lang="en-US" sz="1200" dirty="0"/>
              <a:t>DUCATION</a:t>
            </a:r>
          </a:p>
        </p:txBody>
      </p:sp>
      <p:cxnSp>
        <p:nvCxnSpPr>
          <p:cNvPr id="46" name="Google Shape;128;p18">
            <a:extLst>
              <a:ext uri="{FF2B5EF4-FFF2-40B4-BE49-F238E27FC236}">
                <a16:creationId xmlns:a16="http://schemas.microsoft.com/office/drawing/2014/main" id="{8237596F-E044-8233-A20A-202FD3013B0D}"/>
              </a:ext>
            </a:extLst>
          </p:cNvPr>
          <p:cNvCxnSpPr>
            <a:cxnSpLocks/>
          </p:cNvCxnSpPr>
          <p:nvPr/>
        </p:nvCxnSpPr>
        <p:spPr>
          <a:xfrm flipH="1">
            <a:off x="2259106" y="293262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3;p18">
            <a:extLst>
              <a:ext uri="{FF2B5EF4-FFF2-40B4-BE49-F238E27FC236}">
                <a16:creationId xmlns:a16="http://schemas.microsoft.com/office/drawing/2014/main" id="{2C53384B-CA0B-F694-5981-8FD5843EA355}"/>
              </a:ext>
            </a:extLst>
          </p:cNvPr>
          <p:cNvSpPr txBox="1">
            <a:spLocks/>
          </p:cNvSpPr>
          <p:nvPr/>
        </p:nvSpPr>
        <p:spPr>
          <a:xfrm flipH="1">
            <a:off x="2259106" y="3027872"/>
            <a:ext cx="5238063" cy="10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>
                <a:latin typeface="Poppins"/>
                <a:cs typeface="Poppins"/>
                <a:sym typeface="Poppins"/>
              </a:rPr>
              <a:t>University of Tehran, Iran </a:t>
            </a:r>
          </a:p>
          <a:p>
            <a:pPr marL="0" indent="0" algn="just"/>
            <a:r>
              <a:rPr lang="en-US" sz="800" dirty="0"/>
              <a:t>MSc., Power Systems</a:t>
            </a:r>
          </a:p>
          <a:p>
            <a:pPr marL="0" indent="0" algn="just"/>
            <a:endParaRPr lang="en-US" sz="400" dirty="0"/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GPA:</a:t>
            </a:r>
            <a:r>
              <a:rPr lang="en-US" sz="800" dirty="0"/>
              <a:t> 17.48 (out of 20)</a:t>
            </a:r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Thesis:</a:t>
            </a:r>
            <a:r>
              <a:rPr lang="en-US" sz="800" dirty="0"/>
              <a:t> Power Transformer Health Index Modeling Based on Intelligent Methods.</a:t>
            </a:r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 description: </a:t>
            </a:r>
            <a:r>
              <a:rPr lang="en-US" sz="800" dirty="0"/>
              <a:t>The thesis presents an artificial neural network approach for determining the health index of transformers in a cost-effective manner. The proposed method achieves an accuracy rate of approximately 98% by identifying and removing redundant features while predicting costly cases.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1E33AA-40F9-D2E8-30FC-CE30AAD7556E}"/>
              </a:ext>
            </a:extLst>
          </p:cNvPr>
          <p:cNvSpPr txBox="1"/>
          <p:nvPr/>
        </p:nvSpPr>
        <p:spPr>
          <a:xfrm>
            <a:off x="1160161" y="3052568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2019 - 2022</a:t>
            </a:r>
          </a:p>
        </p:txBody>
      </p:sp>
      <p:sp>
        <p:nvSpPr>
          <p:cNvPr id="53" name="Google Shape;123;p18">
            <a:extLst>
              <a:ext uri="{FF2B5EF4-FFF2-40B4-BE49-F238E27FC236}">
                <a16:creationId xmlns:a16="http://schemas.microsoft.com/office/drawing/2014/main" id="{CBAD61F6-5794-3897-9675-34AA4120419D}"/>
              </a:ext>
            </a:extLst>
          </p:cNvPr>
          <p:cNvSpPr txBox="1">
            <a:spLocks/>
          </p:cNvSpPr>
          <p:nvPr/>
        </p:nvSpPr>
        <p:spPr>
          <a:xfrm flipH="1">
            <a:off x="2290637" y="4052312"/>
            <a:ext cx="5238063" cy="9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>
                <a:latin typeface="Poppins"/>
                <a:cs typeface="Poppins"/>
                <a:sym typeface="Poppins"/>
              </a:rPr>
              <a:t>Bu-Ali Sina University, Iran </a:t>
            </a:r>
          </a:p>
          <a:p>
            <a:pPr marL="0" indent="0" algn="just"/>
            <a:r>
              <a:rPr lang="en-US" sz="800" dirty="0"/>
              <a:t>BSc., Electrical engineer</a:t>
            </a:r>
          </a:p>
          <a:p>
            <a:pPr marL="0" indent="0" algn="just"/>
            <a:endParaRPr lang="en-US" sz="400" dirty="0"/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GPA:</a:t>
            </a:r>
            <a:r>
              <a:rPr lang="en-US" sz="800" dirty="0"/>
              <a:t> 17.16 (out of 20)</a:t>
            </a:r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Thesis:</a:t>
            </a:r>
            <a:r>
              <a:rPr lang="en-US" sz="800" dirty="0"/>
              <a:t> Optimizing Microgrids for Cost Reduction: An Investigation of Production Costs.</a:t>
            </a:r>
            <a:endParaRPr lang="fa-IR" sz="800" dirty="0"/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 description: </a:t>
            </a:r>
            <a:r>
              <a:rPr lang="en-US" sz="800" dirty="0"/>
              <a:t>This thesis explores optimization methods for microgrids, considering both production costs and maximum utilization</a:t>
            </a:r>
            <a:r>
              <a:rPr lang="fa-IR" sz="800" dirty="0"/>
              <a:t>.</a:t>
            </a:r>
            <a:endParaRPr 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C78938-D5A3-924A-EF60-A28C59B20A4C}"/>
              </a:ext>
            </a:extLst>
          </p:cNvPr>
          <p:cNvSpPr txBox="1"/>
          <p:nvPr/>
        </p:nvSpPr>
        <p:spPr>
          <a:xfrm>
            <a:off x="1153014" y="4089862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2014 - 2019</a:t>
            </a:r>
          </a:p>
        </p:txBody>
      </p:sp>
      <p:sp>
        <p:nvSpPr>
          <p:cNvPr id="57" name="Google Shape;115;p18">
            <a:extLst>
              <a:ext uri="{FF2B5EF4-FFF2-40B4-BE49-F238E27FC236}">
                <a16:creationId xmlns:a16="http://schemas.microsoft.com/office/drawing/2014/main" id="{F262E163-A66F-1C07-80F8-0272FE2960B7}"/>
              </a:ext>
            </a:extLst>
          </p:cNvPr>
          <p:cNvSpPr txBox="1">
            <a:spLocks/>
          </p:cNvSpPr>
          <p:nvPr/>
        </p:nvSpPr>
        <p:spPr>
          <a:xfrm flipH="1">
            <a:off x="794068" y="5035235"/>
            <a:ext cx="1354455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P</a:t>
            </a:r>
            <a:r>
              <a:rPr lang="en-US" sz="1200" dirty="0"/>
              <a:t>UBLICATIONS</a:t>
            </a:r>
          </a:p>
        </p:txBody>
      </p:sp>
      <p:cxnSp>
        <p:nvCxnSpPr>
          <p:cNvPr id="59" name="Google Shape;128;p18">
            <a:extLst>
              <a:ext uri="{FF2B5EF4-FFF2-40B4-BE49-F238E27FC236}">
                <a16:creationId xmlns:a16="http://schemas.microsoft.com/office/drawing/2014/main" id="{E3738F05-8E04-6238-372E-DB6DD61EAE4E}"/>
              </a:ext>
            </a:extLst>
          </p:cNvPr>
          <p:cNvCxnSpPr>
            <a:cxnSpLocks/>
          </p:cNvCxnSpPr>
          <p:nvPr/>
        </p:nvCxnSpPr>
        <p:spPr>
          <a:xfrm flipH="1">
            <a:off x="2260981" y="516029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15;p18">
            <a:extLst>
              <a:ext uri="{FF2B5EF4-FFF2-40B4-BE49-F238E27FC236}">
                <a16:creationId xmlns:a16="http://schemas.microsoft.com/office/drawing/2014/main" id="{727894E8-F556-B51F-306C-8E185F1B4106}"/>
              </a:ext>
            </a:extLst>
          </p:cNvPr>
          <p:cNvSpPr txBox="1">
            <a:spLocks/>
          </p:cNvSpPr>
          <p:nvPr/>
        </p:nvSpPr>
        <p:spPr>
          <a:xfrm flipH="1">
            <a:off x="142995" y="5570738"/>
            <a:ext cx="2005528" cy="4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T</a:t>
            </a:r>
            <a:r>
              <a:rPr lang="en-US" sz="1200" dirty="0"/>
              <a:t>EACHING EXPERIENCES</a:t>
            </a:r>
          </a:p>
        </p:txBody>
      </p:sp>
      <p:cxnSp>
        <p:nvCxnSpPr>
          <p:cNvPr id="88" name="Google Shape;128;p18">
            <a:extLst>
              <a:ext uri="{FF2B5EF4-FFF2-40B4-BE49-F238E27FC236}">
                <a16:creationId xmlns:a16="http://schemas.microsoft.com/office/drawing/2014/main" id="{56405B9D-66EC-41A3-55D0-A86F0E7B755C}"/>
              </a:ext>
            </a:extLst>
          </p:cNvPr>
          <p:cNvCxnSpPr>
            <a:cxnSpLocks/>
          </p:cNvCxnSpPr>
          <p:nvPr/>
        </p:nvCxnSpPr>
        <p:spPr>
          <a:xfrm flipH="1">
            <a:off x="2259106" y="5795535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4CC8718-FD52-370B-0EAF-2C63D071A4BF}"/>
              </a:ext>
            </a:extLst>
          </p:cNvPr>
          <p:cNvSpPr txBox="1"/>
          <p:nvPr/>
        </p:nvSpPr>
        <p:spPr>
          <a:xfrm>
            <a:off x="2245221" y="5990606"/>
            <a:ext cx="5231189" cy="1362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</a:rPr>
              <a:t>Power Systems Dynamics 1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, University of Tehran,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Analysis of Power Systems Transients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, University of Tehran,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</a:rPr>
              <a:t>Electrical Machines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</a:t>
            </a:r>
            <a:r>
              <a:rPr lang="en-US" sz="800" dirty="0">
                <a:latin typeface="Fira Sans" panose="020B0503050000020004" pitchFamily="34" charset="0"/>
                <a:cs typeface="Poppins"/>
                <a:sym typeface="Poppins"/>
              </a:rPr>
              <a:t>Bu-Ali Sina University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ap-029" sz="800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Industrial Electronics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</a:t>
            </a:r>
            <a:r>
              <a:rPr lang="en-US" sz="800" dirty="0">
                <a:latin typeface="Fira Sans" panose="020B0503050000020004" pitchFamily="34" charset="0"/>
                <a:cs typeface="Poppins"/>
                <a:sym typeface="Poppins"/>
              </a:rPr>
              <a:t>Bu-Ali Sina University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Teaching Assistant</a:t>
            </a:r>
            <a:endParaRPr lang="fa-IR" sz="800" dirty="0">
              <a:solidFill>
                <a:schemeClr val="dk1"/>
              </a:solidFill>
              <a:latin typeface="Fira Sans" panose="020B0503050000020004" pitchFamily="34" charset="0"/>
              <a:sym typeface="Fira Sans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ap-029" sz="800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Fundemtals of Electrical Engineering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</a:t>
            </a:r>
            <a:r>
              <a:rPr lang="en-US" sz="800" dirty="0">
                <a:latin typeface="Fira Sans" panose="020B0503050000020004" pitchFamily="34" charset="0"/>
                <a:cs typeface="Poppins"/>
                <a:sym typeface="Poppins"/>
              </a:rPr>
              <a:t>Bu-Ali Sina University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Python, Bu-Ali Sina University, Workshop</a:t>
            </a:r>
            <a:endParaRPr lang="en-US" altLang="en-US" sz="800" dirty="0">
              <a:solidFill>
                <a:schemeClr val="dk1"/>
              </a:solidFill>
              <a:latin typeface="Fira Sans"/>
              <a:sym typeface="Fira Sans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800" dirty="0">
              <a:solidFill>
                <a:schemeClr val="dk1"/>
              </a:solidFill>
              <a:latin typeface="Fira Sans" panose="020B0503050000020004" pitchFamily="34" charset="0"/>
              <a:sym typeface="Fira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4E0F4-3729-AD89-0FC2-B2EF715E25F3}"/>
              </a:ext>
            </a:extLst>
          </p:cNvPr>
          <p:cNvSpPr txBox="1"/>
          <p:nvPr/>
        </p:nvSpPr>
        <p:spPr>
          <a:xfrm>
            <a:off x="2264417" y="5253813"/>
            <a:ext cx="5231189" cy="68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Fira Sans" panose="020B0503050000020004" pitchFamily="34" charset="0"/>
              </a:rPr>
              <a:t>Investigation on applications of unsupervised learning methods in clustering the test results of transformers</a:t>
            </a:r>
          </a:p>
          <a:p>
            <a:pPr lvl="5" algn="just">
              <a:lnSpc>
                <a:spcPct val="150000"/>
              </a:lnSpc>
              <a:defRPr/>
            </a:pPr>
            <a:r>
              <a:rPr lang="en-US" sz="800" dirty="0">
                <a:solidFill>
                  <a:srgbClr val="7CAEA9"/>
                </a:solidFill>
                <a:latin typeface="Fira Sans"/>
                <a:sym typeface="Fira Sans"/>
              </a:rPr>
              <a:t>	In simulation stage</a:t>
            </a:r>
          </a:p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 dirty="0">
              <a:solidFill>
                <a:schemeClr val="dk1"/>
              </a:solidFill>
              <a:latin typeface="Fira Sans"/>
              <a:sym typeface="Fira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D7FDE-D49C-63D0-C36B-236E737FDE02}"/>
              </a:ext>
            </a:extLst>
          </p:cNvPr>
          <p:cNvSpPr txBox="1"/>
          <p:nvPr/>
        </p:nvSpPr>
        <p:spPr>
          <a:xfrm>
            <a:off x="176029" y="6005006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2020 - December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F1E6B-F512-17DA-D4FB-D623313A601A}"/>
              </a:ext>
            </a:extLst>
          </p:cNvPr>
          <p:cNvSpPr txBox="1"/>
          <p:nvPr/>
        </p:nvSpPr>
        <p:spPr>
          <a:xfrm>
            <a:off x="180260" y="6204405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2020 - December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DA3D7-2E66-45CB-2942-3249D18AC9E5}"/>
              </a:ext>
            </a:extLst>
          </p:cNvPr>
          <p:cNvSpPr txBox="1"/>
          <p:nvPr/>
        </p:nvSpPr>
        <p:spPr>
          <a:xfrm>
            <a:off x="176029" y="6388477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2017 - December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F4EDB-E127-F79F-FF2F-B19C0053AEAC}"/>
              </a:ext>
            </a:extLst>
          </p:cNvPr>
          <p:cNvSpPr txBox="1"/>
          <p:nvPr/>
        </p:nvSpPr>
        <p:spPr>
          <a:xfrm>
            <a:off x="176028" y="6581136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/>
              <a:t>September 2017 - December 2017</a:t>
            </a:r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F233-C152-EFD9-2971-3BA94A8C5FF7}"/>
              </a:ext>
            </a:extLst>
          </p:cNvPr>
          <p:cNvSpPr/>
          <p:nvPr/>
        </p:nvSpPr>
        <p:spPr>
          <a:xfrm>
            <a:off x="2065507" y="10091903"/>
            <a:ext cx="3657600" cy="3630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3DE8A-EBEF-C29E-FC3F-6F83627A83B4}"/>
              </a:ext>
            </a:extLst>
          </p:cNvPr>
          <p:cNvSpPr txBox="1"/>
          <p:nvPr/>
        </p:nvSpPr>
        <p:spPr>
          <a:xfrm>
            <a:off x="176027" y="6764043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February 2018 - May 2018</a:t>
            </a:r>
          </a:p>
        </p:txBody>
      </p:sp>
      <p:sp>
        <p:nvSpPr>
          <p:cNvPr id="17" name="Google Shape;115;p18">
            <a:extLst>
              <a:ext uri="{FF2B5EF4-FFF2-40B4-BE49-F238E27FC236}">
                <a16:creationId xmlns:a16="http://schemas.microsoft.com/office/drawing/2014/main" id="{4F007228-A28D-5F77-E40B-04C5EE1023FD}"/>
              </a:ext>
            </a:extLst>
          </p:cNvPr>
          <p:cNvSpPr txBox="1">
            <a:spLocks/>
          </p:cNvSpPr>
          <p:nvPr/>
        </p:nvSpPr>
        <p:spPr>
          <a:xfrm flipH="1">
            <a:off x="239592" y="7268818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S</a:t>
            </a:r>
            <a:r>
              <a:rPr lang="en-US" sz="1200" dirty="0"/>
              <a:t>KILLS</a:t>
            </a:r>
          </a:p>
        </p:txBody>
      </p:sp>
      <p:cxnSp>
        <p:nvCxnSpPr>
          <p:cNvPr id="18" name="Google Shape;128;p18">
            <a:extLst>
              <a:ext uri="{FF2B5EF4-FFF2-40B4-BE49-F238E27FC236}">
                <a16:creationId xmlns:a16="http://schemas.microsoft.com/office/drawing/2014/main" id="{C2352ADF-E362-6C21-6A84-55150713798C}"/>
              </a:ext>
            </a:extLst>
          </p:cNvPr>
          <p:cNvCxnSpPr>
            <a:cxnSpLocks/>
          </p:cNvCxnSpPr>
          <p:nvPr/>
        </p:nvCxnSpPr>
        <p:spPr>
          <a:xfrm flipH="1">
            <a:off x="2259106" y="7428983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F9D9F6-EF63-FD9E-FFB4-7AED226A8378}"/>
              </a:ext>
            </a:extLst>
          </p:cNvPr>
          <p:cNvSpPr txBox="1"/>
          <p:nvPr/>
        </p:nvSpPr>
        <p:spPr>
          <a:xfrm>
            <a:off x="2259106" y="7524393"/>
            <a:ext cx="52380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sym typeface="Fira Sans"/>
              </a:rPr>
              <a:t>Technical: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  <a:latin typeface="Fira Sans"/>
                <a:sym typeface="Fira Sans"/>
              </a:rPr>
              <a:t>Deep Learning 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(supervised Learning, Timeseries Prediction Image Classification, Signal Denoising, Image Denoising, Image Segmentation, Face Detection)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dk1"/>
                </a:solidFill>
                <a:latin typeface="Fira Sans"/>
                <a:sym typeface="Fira Sans"/>
              </a:rPr>
              <a:t>Machine Learning (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Supervised Learning, Unsupervised Learning, Timeseries Prediction</a:t>
            </a:r>
            <a:r>
              <a:rPr lang="en-US" sz="800" b="1" dirty="0">
                <a:solidFill>
                  <a:schemeClr val="dk1"/>
                </a:solidFill>
                <a:latin typeface="Fira Sans"/>
                <a:sym typeface="Fira Sans"/>
              </a:rPr>
              <a:t>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Django Developer (</a:t>
            </a:r>
            <a:r>
              <a:rPr lang="pap-029" sz="80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eCommerce Web Developement, </a:t>
            </a:r>
            <a:r>
              <a:rPr lang="pap-029" sz="8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 RESTful API,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Algorithm, Database Programming</a:t>
            </a: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 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Business intelligence (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Data Analyzing, Build Visual Reports</a:t>
            </a: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 )</a:t>
            </a:r>
          </a:p>
          <a:p>
            <a:pPr lvl="1" algn="just"/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sym typeface="Fira Sans"/>
              </a:rPr>
              <a:t>Tools: 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Python (TensorFlow, Scikit-Learn, NumPy, Pandas, OpenCV, Django)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MATLAB (Simulink, Programming)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Microsoft Power BI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MySQL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Microsoft Office (Word, PowerPoint, and Excel)</a:t>
            </a:r>
          </a:p>
          <a:p>
            <a:pPr lvl="1" algn="just"/>
            <a:endParaRPr lang="en-US" sz="800" dirty="0">
              <a:solidFill>
                <a:schemeClr val="dk1"/>
              </a:solidFill>
              <a:latin typeface="Fira Sans"/>
              <a:sym typeface="Fira Sans"/>
            </a:endParaRPr>
          </a:p>
          <a:p>
            <a:pPr lvl="1" algn="just"/>
            <a:endParaRPr lang="en-US" sz="800" dirty="0">
              <a:solidFill>
                <a:schemeClr val="dk1"/>
              </a:solidFill>
              <a:latin typeface="Fira Sans"/>
              <a:sym typeface="Fira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54CB2-6499-10C1-1670-9AF023E6C9FC}"/>
              </a:ext>
            </a:extLst>
          </p:cNvPr>
          <p:cNvSpPr txBox="1"/>
          <p:nvPr/>
        </p:nvSpPr>
        <p:spPr>
          <a:xfrm>
            <a:off x="2259104" y="9120777"/>
            <a:ext cx="5238063" cy="58477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lvl="1" algn="just"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</a:rPr>
              <a:t>SOFT SKILLS:</a:t>
            </a:r>
            <a:endParaRPr lang="en-US" sz="800" dirty="0">
              <a:solidFill>
                <a:schemeClr val="dk1"/>
              </a:solidFill>
              <a:latin typeface="Fira Sans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Teamwork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Creative &amp; Design Thinking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chemeClr val="dk1"/>
              </a:solidFill>
              <a:latin typeface="Fira Sans"/>
            </a:endParaRPr>
          </a:p>
          <a:p>
            <a:pPr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 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Responsibility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Flexibility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0F04D-206D-6179-A2CC-808525891920}"/>
              </a:ext>
            </a:extLst>
          </p:cNvPr>
          <p:cNvSpPr txBox="1"/>
          <p:nvPr/>
        </p:nvSpPr>
        <p:spPr>
          <a:xfrm>
            <a:off x="180260" y="6960945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2018 - November 2018</a:t>
            </a: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FBBC1963-16E8-14A8-9B34-2C6E89402A70}"/>
              </a:ext>
            </a:extLst>
          </p:cNvPr>
          <p:cNvSpPr txBox="1">
            <a:spLocks/>
          </p:cNvSpPr>
          <p:nvPr/>
        </p:nvSpPr>
        <p:spPr>
          <a:xfrm flipH="1">
            <a:off x="256765" y="9754228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L</a:t>
            </a:r>
            <a:r>
              <a:rPr lang="en-US" sz="1200" dirty="0"/>
              <a:t>ANGUAGE SKILLS</a:t>
            </a:r>
          </a:p>
        </p:txBody>
      </p:sp>
      <p:cxnSp>
        <p:nvCxnSpPr>
          <p:cNvPr id="31" name="Google Shape;128;p18">
            <a:extLst>
              <a:ext uri="{FF2B5EF4-FFF2-40B4-BE49-F238E27FC236}">
                <a16:creationId xmlns:a16="http://schemas.microsoft.com/office/drawing/2014/main" id="{33606273-5762-7D89-DA81-BE7E459BEFED}"/>
              </a:ext>
            </a:extLst>
          </p:cNvPr>
          <p:cNvCxnSpPr>
            <a:cxnSpLocks/>
          </p:cNvCxnSpPr>
          <p:nvPr/>
        </p:nvCxnSpPr>
        <p:spPr>
          <a:xfrm flipH="1">
            <a:off x="2260928" y="9910978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02B4D0-0446-B9B6-A9F9-815252C161A2}"/>
              </a:ext>
            </a:extLst>
          </p:cNvPr>
          <p:cNvSpPr txBox="1"/>
          <p:nvPr/>
        </p:nvSpPr>
        <p:spPr>
          <a:xfrm>
            <a:off x="2260926" y="9984405"/>
            <a:ext cx="109728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Fira Sans" panose="020B0503050000020004" pitchFamily="34" charset="0"/>
              </a:rPr>
              <a:t>Persian: Native</a:t>
            </a:r>
            <a:endParaRPr lang="pap-029" sz="800" dirty="0">
              <a:latin typeface="Fira Sans" panose="020B05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7946C-865F-AF5D-0821-CB2443F01B0C}"/>
              </a:ext>
            </a:extLst>
          </p:cNvPr>
          <p:cNvSpPr txBox="1"/>
          <p:nvPr/>
        </p:nvSpPr>
        <p:spPr>
          <a:xfrm>
            <a:off x="3848970" y="9984405"/>
            <a:ext cx="2428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Fira Sans" panose="020B0503050000020004" pitchFamily="34" charset="0"/>
              </a:rPr>
              <a:t>English: Fluent (IELTS will be taken)</a:t>
            </a:r>
            <a:endParaRPr lang="pap-029" sz="800" dirty="0">
              <a:latin typeface="Fira Sans" panose="020B0503050000020004" pitchFamily="34" charset="0"/>
            </a:endParaRP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E8433D62-0F3D-31CF-FE8E-117D5B5EF3D9}"/>
              </a:ext>
            </a:extLst>
          </p:cNvPr>
          <p:cNvSpPr txBox="1">
            <a:spLocks/>
          </p:cNvSpPr>
          <p:nvPr/>
        </p:nvSpPr>
        <p:spPr>
          <a:xfrm flipH="1">
            <a:off x="433326" y="1828442"/>
            <a:ext cx="1713319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200" dirty="0"/>
              <a:t>RESEARCH INTERESTS</a:t>
            </a:r>
          </a:p>
        </p:txBody>
      </p:sp>
      <p:cxnSp>
        <p:nvCxnSpPr>
          <p:cNvPr id="12" name="Google Shape;128;p18">
            <a:extLst>
              <a:ext uri="{FF2B5EF4-FFF2-40B4-BE49-F238E27FC236}">
                <a16:creationId xmlns:a16="http://schemas.microsoft.com/office/drawing/2014/main" id="{90620330-B193-1BE0-BF51-1228C905D69D}"/>
              </a:ext>
            </a:extLst>
          </p:cNvPr>
          <p:cNvCxnSpPr>
            <a:cxnSpLocks/>
          </p:cNvCxnSpPr>
          <p:nvPr/>
        </p:nvCxnSpPr>
        <p:spPr>
          <a:xfrm flipH="1">
            <a:off x="2257229" y="195941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88A03B-404C-770E-55C9-7100DD031B3D}"/>
              </a:ext>
            </a:extLst>
          </p:cNvPr>
          <p:cNvSpPr txBox="1"/>
          <p:nvPr/>
        </p:nvSpPr>
        <p:spPr>
          <a:xfrm>
            <a:off x="2259104" y="2050905"/>
            <a:ext cx="5231189" cy="81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Deep learning in different biomedical engineering applications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Deep learning in different biomedical engineering applications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/>
                <a:cs typeface="Arial"/>
                <a:sym typeface="Fira Sans"/>
              </a:rPr>
              <a:t> </a:t>
            </a:r>
          </a:p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Medical image processing</a:t>
            </a:r>
          </a:p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Smart grids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F177E8D-2F65-0CA2-C49A-6FA3C9E59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506" y="1352979"/>
            <a:ext cx="237744" cy="237744"/>
          </a:xfrm>
          <a:prstGeom prst="rect">
            <a:avLst/>
          </a:prstGeom>
        </p:spPr>
      </p:pic>
      <p:sp>
        <p:nvSpPr>
          <p:cNvPr id="40" name="TextBox 39">
            <a:hlinkClick r:id="rId6"/>
            <a:extLst>
              <a:ext uri="{FF2B5EF4-FFF2-40B4-BE49-F238E27FC236}">
                <a16:creationId xmlns:a16="http://schemas.microsoft.com/office/drawing/2014/main" id="{617322AA-AFB7-CED4-78A8-F249C7684300}"/>
              </a:ext>
            </a:extLst>
          </p:cNvPr>
          <p:cNvSpPr txBox="1"/>
          <p:nvPr/>
        </p:nvSpPr>
        <p:spPr>
          <a:xfrm>
            <a:off x="6005020" y="1342470"/>
            <a:ext cx="12868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en-US" sz="1050" dirty="0" err="1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Alirezashooshtari</a:t>
            </a:r>
            <a:endParaRPr lang="en-US" sz="1050" dirty="0">
              <a:solidFill>
                <a:schemeClr val="accent6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EB29BD-25E3-1AAA-DCAF-C374225938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525" y="129064"/>
            <a:ext cx="1517532" cy="1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4AD64E3-942F-C77A-3400-93154B16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846" y="10018427"/>
            <a:ext cx="3682303" cy="3901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835A81-F9BF-3EB9-014E-BABAD8EAD382}"/>
              </a:ext>
            </a:extLst>
          </p:cNvPr>
          <p:cNvSpPr/>
          <p:nvPr/>
        </p:nvSpPr>
        <p:spPr>
          <a:xfrm>
            <a:off x="0" y="1"/>
            <a:ext cx="2057994" cy="106886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5BFEA296-D5EC-ADFA-880B-7DA7591C994C}"/>
              </a:ext>
            </a:extLst>
          </p:cNvPr>
          <p:cNvSpPr txBox="1">
            <a:spLocks/>
          </p:cNvSpPr>
          <p:nvPr/>
        </p:nvSpPr>
        <p:spPr>
          <a:xfrm flipH="1">
            <a:off x="261939" y="5796775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H</a:t>
            </a:r>
            <a:r>
              <a:rPr lang="en-US" sz="1200" dirty="0"/>
              <a:t>ONORS &amp; AWARDS</a:t>
            </a:r>
          </a:p>
        </p:txBody>
      </p:sp>
      <p:cxnSp>
        <p:nvCxnSpPr>
          <p:cNvPr id="23" name="Google Shape;128;p18">
            <a:extLst>
              <a:ext uri="{FF2B5EF4-FFF2-40B4-BE49-F238E27FC236}">
                <a16:creationId xmlns:a16="http://schemas.microsoft.com/office/drawing/2014/main" id="{FE470E3C-C49E-0D8B-6526-B0546BE14CCC}"/>
              </a:ext>
            </a:extLst>
          </p:cNvPr>
          <p:cNvCxnSpPr>
            <a:cxnSpLocks/>
          </p:cNvCxnSpPr>
          <p:nvPr/>
        </p:nvCxnSpPr>
        <p:spPr>
          <a:xfrm flipH="1">
            <a:off x="2242194" y="5934657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C0042D-55BC-66C9-2E05-43F5F7DD22EB}"/>
              </a:ext>
            </a:extLst>
          </p:cNvPr>
          <p:cNvSpPr txBox="1"/>
          <p:nvPr/>
        </p:nvSpPr>
        <p:spPr>
          <a:xfrm>
            <a:off x="2242192" y="6003885"/>
            <a:ext cx="5238063" cy="99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Fira Sans"/>
              </a:rPr>
              <a:t>Ranked within top 0.1% among more than 40,000 participations in Iranian university entrance exam for Master’s degree (Rank 35)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Fira Sans"/>
              </a:rPr>
              <a:t>Ranked within top 1% among more than 222,000 participations in Iranian university entrance exam for Bachelor’s degree (Rank 1525)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Fira Sans"/>
              </a:rPr>
              <a:t>Received national graduate and undergraduate full scholarship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D70ED-CB7A-8ED5-6690-58F03CF16E9E}"/>
              </a:ext>
            </a:extLst>
          </p:cNvPr>
          <p:cNvSpPr txBox="1"/>
          <p:nvPr/>
        </p:nvSpPr>
        <p:spPr>
          <a:xfrm>
            <a:off x="1166109" y="6032006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24D75-BC75-F978-D58E-F5F4E73ED65D}"/>
              </a:ext>
            </a:extLst>
          </p:cNvPr>
          <p:cNvSpPr txBox="1"/>
          <p:nvPr/>
        </p:nvSpPr>
        <p:spPr>
          <a:xfrm>
            <a:off x="1158489" y="6390934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2014</a:t>
            </a: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0E66ACF1-472C-A045-5972-886B025DFEDC}"/>
              </a:ext>
            </a:extLst>
          </p:cNvPr>
          <p:cNvSpPr txBox="1">
            <a:spLocks/>
          </p:cNvSpPr>
          <p:nvPr/>
        </p:nvSpPr>
        <p:spPr>
          <a:xfrm flipH="1">
            <a:off x="0" y="6960958"/>
            <a:ext cx="2146851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E</a:t>
            </a:r>
            <a:r>
              <a:rPr lang="en-US" sz="1200" dirty="0"/>
              <a:t>XTRACURRICULAR ACTIVITIES and Hobbies</a:t>
            </a:r>
          </a:p>
        </p:txBody>
      </p:sp>
      <p:cxnSp>
        <p:nvCxnSpPr>
          <p:cNvPr id="30" name="Google Shape;128;p18">
            <a:extLst>
              <a:ext uri="{FF2B5EF4-FFF2-40B4-BE49-F238E27FC236}">
                <a16:creationId xmlns:a16="http://schemas.microsoft.com/office/drawing/2014/main" id="{70366525-3382-DDE0-FCF9-5F639297C10B}"/>
              </a:ext>
            </a:extLst>
          </p:cNvPr>
          <p:cNvCxnSpPr>
            <a:cxnSpLocks/>
          </p:cNvCxnSpPr>
          <p:nvPr/>
        </p:nvCxnSpPr>
        <p:spPr>
          <a:xfrm flipH="1">
            <a:off x="2242194" y="7091928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1B283D-3D85-930C-48DF-E8ABC96C11E0}"/>
              </a:ext>
            </a:extLst>
          </p:cNvPr>
          <p:cNvSpPr txBox="1"/>
          <p:nvPr/>
        </p:nvSpPr>
        <p:spPr>
          <a:xfrm>
            <a:off x="2242192" y="7222735"/>
            <a:ext cx="5238063" cy="81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Member of the board of directors of </a:t>
            </a:r>
            <a:r>
              <a:rPr lang="fa-IR" sz="800" dirty="0">
                <a:solidFill>
                  <a:schemeClr val="dk1"/>
                </a:solidFill>
                <a:latin typeface="Fira Sans"/>
              </a:rPr>
              <a:t>“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Baran </a:t>
            </a:r>
            <a:r>
              <a:rPr lang="en-US" sz="800" dirty="0" err="1">
                <a:solidFill>
                  <a:schemeClr val="dk1"/>
                </a:solidFill>
                <a:latin typeface="Fira Sans"/>
              </a:rPr>
              <a:t>Mehrabani</a:t>
            </a:r>
            <a:r>
              <a:rPr lang="fa-IR" sz="800" dirty="0">
                <a:solidFill>
                  <a:schemeClr val="dk1"/>
                </a:solidFill>
                <a:latin typeface="Fira Sans"/>
              </a:rPr>
              <a:t>"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 charity 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Supervisor of the education committee at “Baran </a:t>
            </a:r>
            <a:r>
              <a:rPr lang="en-US" sz="800" dirty="0" err="1">
                <a:solidFill>
                  <a:schemeClr val="dk1"/>
                </a:solidFill>
                <a:latin typeface="Fira Sans"/>
              </a:rPr>
              <a:t>Mehrabani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” charity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Teaching math and Rubik’s cube in low-income areas as a member of the education committee of “Baran </a:t>
            </a:r>
            <a:r>
              <a:rPr lang="en-US" sz="800" dirty="0" err="1">
                <a:solidFill>
                  <a:schemeClr val="dk1"/>
                </a:solidFill>
                <a:latin typeface="Fira Sans"/>
              </a:rPr>
              <a:t>Mehrabani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” charity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2849D-E30F-D49A-4A04-C1679B0FCB8D}"/>
              </a:ext>
            </a:extLst>
          </p:cNvPr>
          <p:cNvSpPr txBox="1"/>
          <p:nvPr/>
        </p:nvSpPr>
        <p:spPr>
          <a:xfrm>
            <a:off x="1143249" y="7448389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2017-2018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3C4D2-35EC-DAD5-67FF-5D645B8EA256}"/>
              </a:ext>
            </a:extLst>
          </p:cNvPr>
          <p:cNvSpPr txBox="1"/>
          <p:nvPr/>
        </p:nvSpPr>
        <p:spPr>
          <a:xfrm>
            <a:off x="1143249" y="7631166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2017-2018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046A9-6DCB-4696-936B-F9DC8B88EB6F}"/>
              </a:ext>
            </a:extLst>
          </p:cNvPr>
          <p:cNvSpPr txBox="1"/>
          <p:nvPr/>
        </p:nvSpPr>
        <p:spPr>
          <a:xfrm>
            <a:off x="1143249" y="7270186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2018-2019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3322116-C4D1-2CE4-08D7-170A97E91372}"/>
              </a:ext>
            </a:extLst>
          </p:cNvPr>
          <p:cNvSpPr txBox="1">
            <a:spLocks/>
          </p:cNvSpPr>
          <p:nvPr/>
        </p:nvSpPr>
        <p:spPr>
          <a:xfrm flipH="1">
            <a:off x="229114" y="61825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O</a:t>
            </a:r>
            <a:r>
              <a:rPr lang="en-US" sz="1200" dirty="0"/>
              <a:t>NLINE COURSES &amp; CERTIFICATIONS</a:t>
            </a:r>
          </a:p>
        </p:txBody>
      </p:sp>
      <p:cxnSp>
        <p:nvCxnSpPr>
          <p:cNvPr id="26" name="Google Shape;128;p18">
            <a:extLst>
              <a:ext uri="{FF2B5EF4-FFF2-40B4-BE49-F238E27FC236}">
                <a16:creationId xmlns:a16="http://schemas.microsoft.com/office/drawing/2014/main" id="{31166AC5-8138-157D-5ADD-76BCE892E0F2}"/>
              </a:ext>
            </a:extLst>
          </p:cNvPr>
          <p:cNvCxnSpPr>
            <a:cxnSpLocks/>
          </p:cNvCxnSpPr>
          <p:nvPr/>
        </p:nvCxnSpPr>
        <p:spPr>
          <a:xfrm flipH="1">
            <a:off x="2242195" y="192795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BE78CE-2B6E-C108-003C-BFE046FC21CF}"/>
              </a:ext>
            </a:extLst>
          </p:cNvPr>
          <p:cNvSpPr txBox="1"/>
          <p:nvPr/>
        </p:nvSpPr>
        <p:spPr>
          <a:xfrm>
            <a:off x="2242195" y="315664"/>
            <a:ext cx="37825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</a:rPr>
              <a:t>DeepLearning.AI TensorFlow Developer (Coursera):</a:t>
            </a:r>
          </a:p>
          <a:p>
            <a:pPr marL="171450" lvl="2" indent="-171450" algn="just">
              <a:buFont typeface="Arial" panose="020B0604020202020204" pitchFamily="34" charset="0"/>
              <a:buChar char="•"/>
              <a:defRPr/>
            </a:pPr>
            <a:r>
              <a:rPr lang="en-US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Introduction to TensorFlow for Artificial Intelligence, Machine Learning, and Deep Learning</a:t>
            </a:r>
            <a:endParaRPr lang="en-US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Convolutional Neural Networks in TensorFlow</a:t>
            </a:r>
            <a:endParaRPr lang="en-US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marL="171450" lvl="3" indent="-171450" algn="l">
              <a:buFont typeface="Arial" panose="020B0604020202020204" pitchFamily="34" charset="0"/>
              <a:buChar char="•"/>
            </a:pPr>
            <a:r>
              <a:rPr lang="pap-029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Natural Language Processing in TensorFlow</a:t>
            </a:r>
            <a:endParaRPr lang="pap-029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Sequences, Time Series and Prediction</a:t>
            </a:r>
            <a:endParaRPr lang="en-US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Fira Sans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</a:rPr>
              <a:t>Deep Learning Specialization (Coursera):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/>
                <a:hlinkClick r:id="rId5"/>
              </a:rPr>
              <a:t>Neural Network and Deep Learning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/>
                <a:hlinkClick r:id="rId6"/>
              </a:rPr>
              <a:t>Improving Deep Neural Networks: Hyperparameter Tuning, Regularization and Optimization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Fira Sans" panose="020B0503050000020004" pitchFamily="34" charset="0"/>
              <a:cs typeface="Poppins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 for Everybody (Coursera)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7"/>
              </a:rPr>
              <a:t>Programming with Everybody (Getting Started with Python)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4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A to Z (UDEMY)</a:t>
            </a:r>
          </a:p>
          <a:p>
            <a:pPr lvl="1" algn="just">
              <a:defRPr/>
            </a:pPr>
            <a:endParaRPr lang="en-US" sz="400" b="1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Kaggle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8"/>
              </a:rPr>
              <a:t>Python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9"/>
              </a:rPr>
              <a:t>Pandas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10"/>
              </a:rPr>
              <a:t>Intro to Machine Learning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11"/>
              </a:rPr>
              <a:t>Intermediate Machine Learning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12"/>
              </a:rPr>
              <a:t>Feature Engineering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CS50’s Introduction to Computer Science (Harvard University)</a:t>
            </a:r>
          </a:p>
          <a:p>
            <a:pPr lvl="1" algn="just">
              <a:defRPr/>
            </a:pPr>
            <a:endParaRPr lang="en-US" sz="40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latin typeface="Poppins" panose="00000500000000000000" pitchFamily="2" charset="0"/>
                <a:cs typeface="Poppins" panose="00000500000000000000" pitchFamily="2" charset="0"/>
              </a:rPr>
              <a:t>Codewithmosh.com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Fira Sans" panose="020B0503050000020004" pitchFamily="34" charset="0"/>
              </a:rPr>
              <a:t>Complete Python Mastery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b="0" i="0" dirty="0">
                <a:effectLst/>
                <a:latin typeface="Fira Sans" panose="020B0503050000020004" pitchFamily="34" charset="0"/>
              </a:rPr>
              <a:t>Complete SQL mastery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Fira Sans" panose="020B0503050000020004" pitchFamily="34" charset="0"/>
              </a:rPr>
              <a:t>The Ultimate Git Course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b="0" i="0" dirty="0">
                <a:effectLst/>
                <a:latin typeface="Fira Sans" panose="020B0503050000020004" pitchFamily="34" charset="0"/>
              </a:rPr>
              <a:t>The Ultimate Django Series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</p:txBody>
      </p:sp>
      <p:sp>
        <p:nvSpPr>
          <p:cNvPr id="32" name="Google Shape;115;p18">
            <a:extLst>
              <a:ext uri="{FF2B5EF4-FFF2-40B4-BE49-F238E27FC236}">
                <a16:creationId xmlns:a16="http://schemas.microsoft.com/office/drawing/2014/main" id="{C6A1B249-763B-A623-D079-B4D459073C34}"/>
              </a:ext>
            </a:extLst>
          </p:cNvPr>
          <p:cNvSpPr txBox="1">
            <a:spLocks/>
          </p:cNvSpPr>
          <p:nvPr/>
        </p:nvSpPr>
        <p:spPr>
          <a:xfrm flipH="1">
            <a:off x="141783" y="3670549"/>
            <a:ext cx="2005528" cy="4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E</a:t>
            </a:r>
            <a:r>
              <a:rPr lang="en-US" sz="1200" dirty="0"/>
              <a:t>XPERIENCES</a:t>
            </a:r>
          </a:p>
        </p:txBody>
      </p:sp>
      <p:cxnSp>
        <p:nvCxnSpPr>
          <p:cNvPr id="38" name="Google Shape;128;p18">
            <a:extLst>
              <a:ext uri="{FF2B5EF4-FFF2-40B4-BE49-F238E27FC236}">
                <a16:creationId xmlns:a16="http://schemas.microsoft.com/office/drawing/2014/main" id="{4FFACC84-40FE-9FAB-0044-419C53B622AF}"/>
              </a:ext>
            </a:extLst>
          </p:cNvPr>
          <p:cNvCxnSpPr>
            <a:cxnSpLocks/>
          </p:cNvCxnSpPr>
          <p:nvPr/>
        </p:nvCxnSpPr>
        <p:spPr>
          <a:xfrm flipH="1">
            <a:off x="2230472" y="3918987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69380C-1545-32E5-62F1-87DE036FC4B1}"/>
              </a:ext>
            </a:extLst>
          </p:cNvPr>
          <p:cNvSpPr txBox="1"/>
          <p:nvPr/>
        </p:nvSpPr>
        <p:spPr>
          <a:xfrm>
            <a:off x="177875" y="4128458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June 2022 - January 2023</a:t>
            </a:r>
          </a:p>
        </p:txBody>
      </p:sp>
      <p:sp>
        <p:nvSpPr>
          <p:cNvPr id="40" name="Google Shape;123;p18">
            <a:extLst>
              <a:ext uri="{FF2B5EF4-FFF2-40B4-BE49-F238E27FC236}">
                <a16:creationId xmlns:a16="http://schemas.microsoft.com/office/drawing/2014/main" id="{1B0BE8ED-494E-2179-403E-75E3921FCFD7}"/>
              </a:ext>
            </a:extLst>
          </p:cNvPr>
          <p:cNvSpPr txBox="1">
            <a:spLocks/>
          </p:cNvSpPr>
          <p:nvPr/>
        </p:nvSpPr>
        <p:spPr>
          <a:xfrm flipH="1">
            <a:off x="2163723" y="4059452"/>
            <a:ext cx="5238063" cy="9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INSOOO.ir, Iran: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Iranian product search engine that has been in operation since 1997. This platform boasts an extensive database of over 163,452 products.</a:t>
            </a:r>
            <a:endParaRPr lang="en-US" sz="8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indent="0" algn="just"/>
            <a:r>
              <a:rPr lang="en-US" sz="800" b="1" dirty="0">
                <a:solidFill>
                  <a:schemeClr val="tx1"/>
                </a:solidFill>
              </a:rPr>
              <a:t>Backend Developer (Django)</a:t>
            </a:r>
          </a:p>
          <a:p>
            <a:pPr marL="0" indent="0" algn="just"/>
            <a:endParaRPr lang="en-US" sz="400" dirty="0">
              <a:solidFill>
                <a:schemeClr val="tx1"/>
              </a:solidFill>
            </a:endParaRP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Utilizing sales and inventory data for future planning Through effective database management(MySQL, Power BI</a:t>
            </a:r>
            <a:r>
              <a:rPr lang="en-US" sz="800" dirty="0">
                <a:solidFill>
                  <a:schemeClr val="tx1"/>
                </a:solidFill>
                <a:latin typeface="Poppins"/>
                <a:cs typeface="Poppins"/>
              </a:rPr>
              <a:t>)</a:t>
            </a: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Python was used to construct a web product monitoring crawler </a:t>
            </a:r>
          </a:p>
        </p:txBody>
      </p:sp>
      <p:sp>
        <p:nvSpPr>
          <p:cNvPr id="46" name="Google Shape;123;p18">
            <a:extLst>
              <a:ext uri="{FF2B5EF4-FFF2-40B4-BE49-F238E27FC236}">
                <a16:creationId xmlns:a16="http://schemas.microsoft.com/office/drawing/2014/main" id="{0A9B6F79-0971-13AF-A6ED-828E3B5D1443}"/>
              </a:ext>
            </a:extLst>
          </p:cNvPr>
          <p:cNvSpPr txBox="1">
            <a:spLocks/>
          </p:cNvSpPr>
          <p:nvPr/>
        </p:nvSpPr>
        <p:spPr>
          <a:xfrm flipH="1">
            <a:off x="2163723" y="4997193"/>
            <a:ext cx="5238063" cy="9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 err="1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Vian</a:t>
            </a:r>
            <a:r>
              <a:rPr lang="en-US" sz="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 Steel Complex (VISCO), Iran: 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VISCO is Iran’s second largest privately owned steel-maker</a:t>
            </a: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  <a:sym typeface="Poppins"/>
              </a:rPr>
              <a:t> </a:t>
            </a:r>
          </a:p>
          <a:p>
            <a:pPr marL="0" indent="0" algn="just"/>
            <a:r>
              <a:rPr lang="en-US" sz="800" b="1" dirty="0">
                <a:solidFill>
                  <a:schemeClr val="tx1"/>
                </a:solidFill>
              </a:rPr>
              <a:t>Electrical Engineering Internship</a:t>
            </a:r>
          </a:p>
          <a:p>
            <a:pPr marL="0" indent="0" algn="just"/>
            <a:endParaRPr lang="en-US" sz="400" dirty="0">
              <a:solidFill>
                <a:schemeClr val="tx1"/>
              </a:solidFill>
            </a:endParaRPr>
          </a:p>
          <a:p>
            <a:pPr marL="341313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Assist in designing and implementing industrial automation systems using Siemens PLCs and devices</a:t>
            </a: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Conduct research on new technologies related to industrial automation</a:t>
            </a: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Prepare technical reports and documentation related to projects</a:t>
            </a:r>
            <a:endParaRPr lang="en-US" sz="700" dirty="0">
              <a:solidFill>
                <a:schemeClr val="tx1"/>
              </a:solidFill>
              <a:latin typeface="Fira Sans" panose="020B0503050000020004" pitchFamily="34" charset="0"/>
              <a:cs typeface="Poppin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13B75-1217-1E1C-3722-369888616F7D}"/>
              </a:ext>
            </a:extLst>
          </p:cNvPr>
          <p:cNvSpPr txBox="1"/>
          <p:nvPr/>
        </p:nvSpPr>
        <p:spPr>
          <a:xfrm>
            <a:off x="181046" y="4899919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June 2017 - September 2017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54CFBE-F122-A365-8056-7A3AD6195415}"/>
              </a:ext>
            </a:extLst>
          </p:cNvPr>
          <p:cNvSpPr txBox="1"/>
          <p:nvPr/>
        </p:nvSpPr>
        <p:spPr>
          <a:xfrm>
            <a:off x="179047" y="4357262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Full-time</a:t>
            </a:r>
          </a:p>
        </p:txBody>
      </p: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32CE2FA1-882E-A647-4BB1-005DEA8DB223}"/>
              </a:ext>
            </a:extLst>
          </p:cNvPr>
          <p:cNvSpPr txBox="1">
            <a:spLocks/>
          </p:cNvSpPr>
          <p:nvPr/>
        </p:nvSpPr>
        <p:spPr>
          <a:xfrm flipH="1">
            <a:off x="229114" y="8333496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R</a:t>
            </a:r>
            <a:r>
              <a:rPr lang="en-US" sz="1200" dirty="0"/>
              <a:t>EFERENCES</a:t>
            </a:r>
          </a:p>
        </p:txBody>
      </p:sp>
      <p:cxnSp>
        <p:nvCxnSpPr>
          <p:cNvPr id="50" name="Google Shape;128;p18">
            <a:extLst>
              <a:ext uri="{FF2B5EF4-FFF2-40B4-BE49-F238E27FC236}">
                <a16:creationId xmlns:a16="http://schemas.microsoft.com/office/drawing/2014/main" id="{DBEEDAED-363A-DDB9-888E-9D8692AD02B3}"/>
              </a:ext>
            </a:extLst>
          </p:cNvPr>
          <p:cNvCxnSpPr>
            <a:cxnSpLocks/>
          </p:cNvCxnSpPr>
          <p:nvPr/>
        </p:nvCxnSpPr>
        <p:spPr>
          <a:xfrm flipH="1">
            <a:off x="2218621" y="8464466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14BF17A-38FE-4D81-4E3C-0F159DE3BE8D}"/>
              </a:ext>
            </a:extLst>
          </p:cNvPr>
          <p:cNvSpPr txBox="1"/>
          <p:nvPr/>
        </p:nvSpPr>
        <p:spPr>
          <a:xfrm>
            <a:off x="2218620" y="8516995"/>
            <a:ext cx="5238062" cy="243143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1" algn="just"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hlinkClick r:id="rId13"/>
              </a:rPr>
              <a:t>Dr. Amir Abbas </a:t>
            </a:r>
            <a:r>
              <a:rPr lang="en-US" sz="800" b="1" dirty="0" err="1">
                <a:solidFill>
                  <a:schemeClr val="dk1"/>
                </a:solidFill>
                <a:latin typeface="Poppins"/>
                <a:cs typeface="Poppins"/>
                <a:hlinkClick r:id="rId13"/>
              </a:rPr>
              <a:t>Shayegani</a:t>
            </a: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hlinkClick r:id="rId13"/>
              </a:rPr>
              <a:t> Akmal</a:t>
            </a:r>
            <a:endParaRPr lang="en-US" sz="800" b="1" dirty="0">
              <a:solidFill>
                <a:schemeClr val="dk1"/>
              </a:solidFill>
              <a:latin typeface="Poppins"/>
              <a:cs typeface="Poppins"/>
            </a:endParaRPr>
          </a:p>
          <a:p>
            <a:pPr marL="173038"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800" dirty="0">
                <a:latin typeface="Fira Sans"/>
              </a:rPr>
              <a:t>Assistant Professor</a:t>
            </a:r>
          </a:p>
          <a:p>
            <a:pPr marL="173038"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School of Electrical and Computer Engineering</a:t>
            </a:r>
          </a:p>
          <a:p>
            <a:pPr marL="173038"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University of Tehran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, Iran</a:t>
            </a:r>
          </a:p>
          <a:p>
            <a:pPr marL="173038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/>
                <a:cs typeface="Arial"/>
                <a:sym typeface="Arial"/>
                <a:hlinkClick r:id="rId14"/>
              </a:rPr>
              <a:t>shayegani@ut.ac.ir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/>
              <a:cs typeface="Arial"/>
              <a:sym typeface="Arial"/>
            </a:endParaRPr>
          </a:p>
          <a:p>
            <a:pPr marL="173038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800" dirty="0">
              <a:latin typeface="Fira Sans"/>
            </a:endParaRPr>
          </a:p>
          <a:p>
            <a:pPr algn="l"/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15"/>
              </a:rPr>
              <a:t>Dr. </a:t>
            </a:r>
            <a:r>
              <a:rPr lang="pap-029" sz="8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15"/>
              </a:rPr>
              <a:t>Mohamad Amin Ghasemi</a:t>
            </a:r>
            <a:endParaRPr lang="en-US" sz="800" b="1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3038" lvl="1" algn="just">
              <a:defRPr/>
            </a:pPr>
            <a:r>
              <a:rPr lang="en-US" sz="800" dirty="0">
                <a:latin typeface="Fira Sans"/>
              </a:rPr>
              <a:t>Assistant Professor</a:t>
            </a:r>
            <a:endParaRPr lang="en-US" sz="800" dirty="0">
              <a:solidFill>
                <a:schemeClr val="dk1"/>
              </a:solidFill>
              <a:latin typeface="Fira Sans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Department of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Electrical and Computer Engineering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Bu-Ali Sina University. Iran</a:t>
            </a:r>
            <a:endParaRPr lang="fa-IR" sz="800" dirty="0">
              <a:solidFill>
                <a:schemeClr val="dk1"/>
              </a:solidFill>
              <a:latin typeface="Fira Sans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hlinkClick r:id="rId16"/>
              </a:rPr>
              <a:t>ma.ghasemi@basu.ac.ir 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/>
              <a:cs typeface="Arial"/>
              <a:sym typeface="Arial"/>
            </a:endParaRPr>
          </a:p>
          <a:p>
            <a:pPr marL="173038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400" b="1" dirty="0">
              <a:solidFill>
                <a:schemeClr val="dk1"/>
              </a:solidFill>
              <a:latin typeface="Poppins"/>
              <a:cs typeface="Poppins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Fira Sans"/>
            </a:endParaRPr>
          </a:p>
          <a:p>
            <a:pPr lvl="1" algn="just"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hlinkClick r:id="rId17"/>
              </a:rPr>
              <a:t>Dr. Mohammad H. Moradi</a:t>
            </a:r>
            <a:endParaRPr lang="en-US" sz="800" b="1" dirty="0">
              <a:solidFill>
                <a:schemeClr val="dk1"/>
              </a:solidFill>
              <a:latin typeface="Fira Sans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Professor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Department of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Electrical and Computer Engineering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Bu-Ali Sina University. Iran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hlinkClick r:id="rId18"/>
              </a:rPr>
              <a:t>mhmoradi@basu.ac.ir</a:t>
            </a:r>
          </a:p>
          <a:p>
            <a:pPr marL="173038" lvl="1" algn="just">
              <a:defRPr/>
            </a:pPr>
            <a:endParaRPr lang="en-US" sz="800" dirty="0">
              <a:solidFill>
                <a:schemeClr val="dk1"/>
              </a:solidFill>
              <a:latin typeface="Fira Sans"/>
              <a:hlinkClick r:id="rId18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hlinkClick r:id="rId18"/>
              </a:rPr>
              <a:t> </a:t>
            </a:r>
            <a:endParaRPr lang="en-US" sz="800" dirty="0">
              <a:solidFill>
                <a:schemeClr val="dk1"/>
              </a:solidFill>
              <a:latin typeface="Fira Sans"/>
            </a:endParaRPr>
          </a:p>
        </p:txBody>
      </p:sp>
      <p:sp>
        <p:nvSpPr>
          <p:cNvPr id="52" name="Google Shape;115;p18">
            <a:extLst>
              <a:ext uri="{FF2B5EF4-FFF2-40B4-BE49-F238E27FC236}">
                <a16:creationId xmlns:a16="http://schemas.microsoft.com/office/drawing/2014/main" id="{F1A91E8B-725C-E0F1-7623-A2BE34B3E3EA}"/>
              </a:ext>
            </a:extLst>
          </p:cNvPr>
          <p:cNvSpPr txBox="1">
            <a:spLocks/>
          </p:cNvSpPr>
          <p:nvPr/>
        </p:nvSpPr>
        <p:spPr>
          <a:xfrm flipH="1">
            <a:off x="252685" y="7922492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H</a:t>
            </a:r>
            <a:r>
              <a:rPr lang="en-US" sz="1200" dirty="0"/>
              <a:t>obbies</a:t>
            </a:r>
          </a:p>
        </p:txBody>
      </p:sp>
      <p:cxnSp>
        <p:nvCxnSpPr>
          <p:cNvPr id="53" name="Google Shape;128;p18">
            <a:extLst>
              <a:ext uri="{FF2B5EF4-FFF2-40B4-BE49-F238E27FC236}">
                <a16:creationId xmlns:a16="http://schemas.microsoft.com/office/drawing/2014/main" id="{AB6AE1DA-6764-3CBF-39C1-721385EEC99C}"/>
              </a:ext>
            </a:extLst>
          </p:cNvPr>
          <p:cNvCxnSpPr>
            <a:cxnSpLocks/>
          </p:cNvCxnSpPr>
          <p:nvPr/>
        </p:nvCxnSpPr>
        <p:spPr>
          <a:xfrm flipH="1">
            <a:off x="2242192" y="805346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6F1416-815E-4343-F0AB-C7DB66304DE3}"/>
              </a:ext>
            </a:extLst>
          </p:cNvPr>
          <p:cNvSpPr txBox="1"/>
          <p:nvPr/>
        </p:nvSpPr>
        <p:spPr>
          <a:xfrm>
            <a:off x="2242192" y="8122044"/>
            <a:ext cx="5238063" cy="25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Studying philosophy, astronomy, and physics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A455F-FD58-4AF3-2ECC-5FE0CB361372}"/>
              </a:ext>
            </a:extLst>
          </p:cNvPr>
          <p:cNvSpPr txBox="1"/>
          <p:nvPr/>
        </p:nvSpPr>
        <p:spPr>
          <a:xfrm>
            <a:off x="4714704" y="8120606"/>
            <a:ext cx="693679" cy="25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Movie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0A2637-F6CD-C2F3-A38E-262EA427299D}"/>
              </a:ext>
            </a:extLst>
          </p:cNvPr>
          <p:cNvSpPr txBox="1"/>
          <p:nvPr/>
        </p:nvSpPr>
        <p:spPr>
          <a:xfrm>
            <a:off x="5677923" y="8120606"/>
            <a:ext cx="693679" cy="25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Soccer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armacist Printable CV by Slidesgo">
  <a:themeElements>
    <a:clrScheme name="Simple Light">
      <a:dk1>
        <a:srgbClr val="000000"/>
      </a:dk1>
      <a:lt1>
        <a:srgbClr val="B6D3C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875</Words>
  <Application>Microsoft Office PowerPoint</Application>
  <PresentationFormat>Custom</PresentationFormat>
  <Paragraphs>149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Fira Sans</vt:lpstr>
      <vt:lpstr>Wingdings</vt:lpstr>
      <vt:lpstr>Arial</vt:lpstr>
      <vt:lpstr>Poppins</vt:lpstr>
      <vt:lpstr>Pharmacist Printable CV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pouria</dc:creator>
  <cp:lastModifiedBy>Alireza</cp:lastModifiedBy>
  <cp:revision>91</cp:revision>
  <dcterms:modified xsi:type="dcterms:W3CDTF">2023-04-18T20:32:29Z</dcterms:modified>
</cp:coreProperties>
</file>