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55" r:id="rId2"/>
  </p:sldMasterIdLst>
  <p:notesMasterIdLst>
    <p:notesMasterId r:id="rId11"/>
  </p:notesMasterIdLst>
  <p:sldIdLst>
    <p:sldId id="258" r:id="rId3"/>
    <p:sldId id="273" r:id="rId4"/>
    <p:sldId id="282" r:id="rId5"/>
    <p:sldId id="285" r:id="rId6"/>
    <p:sldId id="286" r:id="rId7"/>
    <p:sldId id="287" r:id="rId8"/>
    <p:sldId id="288" r:id="rId9"/>
    <p:sldId id="262" r:id="rId10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Century Gothic" panose="020B0502020202020204" pitchFamily="34" charset="0"/>
      <p:regular r:id="rId16"/>
      <p:bold r:id="rId17"/>
      <p:italic r:id="rId18"/>
      <p:boldItalic r:id="rId19"/>
    </p:embeddedFont>
    <p:embeddedFont>
      <p:font typeface="Proxima Nova" panose="020B060402020202020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4" roundtripDataSignature="AMtx7mij1fsZUe5V3lBG5qQcqOvrI5UhJ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D5A73"/>
    <a:srgbClr val="E9E9DA"/>
    <a:srgbClr val="2C5871"/>
    <a:srgbClr val="2C5972"/>
    <a:srgbClr val="BF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687" autoAdjust="0"/>
  </p:normalViewPr>
  <p:slideViewPr>
    <p:cSldViewPr snapToGrid="0">
      <p:cViewPr varScale="1">
        <p:scale>
          <a:sx n="84" d="100"/>
          <a:sy n="84" d="100"/>
        </p:scale>
        <p:origin x="114" y="114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1.xml"/><Relationship Id="rId21" Type="http://schemas.openxmlformats.org/officeDocument/2006/relationships/font" Target="fonts/font10.fntdata"/><Relationship Id="rId34" Type="http://customschemas.google.com/relationships/presentationmetadata" Target="metadata"/><Relationship Id="rId7" Type="http://schemas.openxmlformats.org/officeDocument/2006/relationships/slide" Target="slides/slide5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font" Target="fonts/font8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8" name="Google Shape;208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8" name="Google Shape;208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40294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86376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38982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64308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5038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3" name="Google Shape;163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como criar o seu programa de uma forma mental, utilizando o computador mais potente do mundo, o nosso cerebro. se vc ainda não sabe programar, vai criar o seu primeiro programa hoje, mesmo sem saber sequer uma linha de codigo. e mesmo que vc já saiba programar, vc vai conseguir fazer um reforço na sua logica. sabe quando acontece aqueles errinhos e vc fica engasgado em algum ponto? essa aula vai ser muito importante pra vc tbm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3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35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3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3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6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6"/>
          <p:cNvSpPr txBox="1"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65" name="Google Shape;65;p36"/>
          <p:cNvSpPr txBox="1">
            <a:spLocks noGrp="1"/>
          </p:cNvSpPr>
          <p:nvPr>
            <p:ph type="body" idx="2"/>
          </p:nvPr>
        </p:nvSpPr>
        <p:spPr>
          <a:xfrm>
            <a:off x="629842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6" name="Google Shape;66;p36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67" name="Google Shape;67;p36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3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3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3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3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9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9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83" name="Google Shape;83;p39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84" name="Google Shape;84;p3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3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3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0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0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0" name="Google Shape;90;p40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91" name="Google Shape;91;p4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4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4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41"/>
          <p:cNvSpPr txBox="1">
            <a:spLocks noGrp="1"/>
          </p:cNvSpPr>
          <p:nvPr>
            <p:ph type="body" idx="1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7" name="Google Shape;97;p4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4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4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2"/>
          <p:cNvSpPr txBox="1">
            <a:spLocks noGrp="1"/>
          </p:cNvSpPr>
          <p:nvPr>
            <p:ph type="title"/>
          </p:nvPr>
        </p:nvSpPr>
        <p:spPr>
          <a:xfrm rot="5400000">
            <a:off x="5350073" y="1467446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42"/>
          <p:cNvSpPr txBox="1">
            <a:spLocks noGrp="1"/>
          </p:cNvSpPr>
          <p:nvPr>
            <p:ph type="body" idx="1"/>
          </p:nvPr>
        </p:nvSpPr>
        <p:spPr>
          <a:xfrm rot="5400000">
            <a:off x="1349573" y="-447079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3" name="Google Shape;103;p4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4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4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2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9" name="Google Shape;19;p2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0" name="Google Shape;20;p2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24" name="Google Shape;24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7" name="Google Shape;27;p3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8" name="Google Shape;28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3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3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40" name="Google Shape;40;p2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3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3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4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4"/>
          <p:cNvSpPr txBox="1"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3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3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Google Shape;33;p22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2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Google Shape;35;p2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Google Shape;36;p2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hyperlink" Target="https://discord.com/invite/eUrT2UFeS6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"/>
          <p:cNvSpPr txBox="1">
            <a:spLocks noGrp="1"/>
          </p:cNvSpPr>
          <p:nvPr>
            <p:ph type="ctrTitle"/>
          </p:nvPr>
        </p:nvSpPr>
        <p:spPr>
          <a:xfrm>
            <a:off x="387900" y="3929365"/>
            <a:ext cx="8520600" cy="543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João Ricardo Côre Dutra</a:t>
            </a:r>
            <a:br>
              <a:rPr lang="en-US" sz="20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pt-BR" sz="15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Desenvolvedor</a:t>
            </a:r>
            <a:r>
              <a:rPr lang="en-US" sz="15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Java backend </a:t>
            </a:r>
            <a:r>
              <a:rPr lang="pt-BR" sz="15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na</a:t>
            </a:r>
            <a:r>
              <a:rPr lang="en-US" sz="15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500" dirty="0" err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everis</a:t>
            </a:r>
            <a:endParaRPr sz="1500" dirty="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7" name="Google Shape;127;p2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0129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dirty="0" err="1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Estrutura</a:t>
            </a:r>
            <a:r>
              <a:rPr lang="en-US" sz="6600" dirty="0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Dados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dirty="0" err="1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Em</a:t>
            </a:r>
            <a:r>
              <a:rPr lang="en-US" sz="6600" dirty="0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JAVA</a:t>
            </a:r>
            <a:endParaRPr sz="6600" dirty="0">
              <a:solidFill>
                <a:srgbClr val="EF86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8" name="Google Shape;128;p2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2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2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1" name="Google Shape;131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9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1" name="Google Shape;211;p19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2" name="Google Shape;212;p19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3" name="Google Shape;213;p19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19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19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6" name="Google Shape;216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19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19"/>
          <p:cNvSpPr txBox="1"/>
          <p:nvPr/>
        </p:nvSpPr>
        <p:spPr>
          <a:xfrm>
            <a:off x="467550" y="1660806"/>
            <a:ext cx="8520600" cy="910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7 | Etapa 2: 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sz="5400" b="1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Árvores</a:t>
            </a:r>
            <a:endParaRPr lang="en-US" sz="5400" b="1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lvl="0">
              <a:buClr>
                <a:schemeClr val="dk1"/>
              </a:buClr>
              <a:buSzPts val="1100"/>
            </a:pPr>
            <a:endParaRPr lang="en-US" sz="5400" b="1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9" name="Google Shape;219;p19"/>
          <p:cNvSpPr txBox="1"/>
          <p:nvPr/>
        </p:nvSpPr>
        <p:spPr>
          <a:xfrm>
            <a:off x="465750" y="2356714"/>
            <a:ext cx="8290350" cy="1134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pt-BR" sz="3600" dirty="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Explicação teórica de Árvore de Busca Binária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9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1" name="Google Shape;211;p19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2" name="Google Shape;212;p19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3" name="Google Shape;213;p19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19"/>
          <p:cNvSpPr/>
          <p:nvPr/>
        </p:nvSpPr>
        <p:spPr>
          <a:xfrm>
            <a:off x="0" y="28650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19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6" name="Google Shape;216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19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CBDA6C0-40C9-4A6E-A6EA-87F71FEC9E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1608" y="92159"/>
            <a:ext cx="3840784" cy="4655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35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6"/>
          <p:cNvSpPr txBox="1">
            <a:spLocks noGrp="1"/>
          </p:cNvSpPr>
          <p:nvPr>
            <p:ph type="subTitle" idx="1"/>
          </p:nvPr>
        </p:nvSpPr>
        <p:spPr>
          <a:xfrm>
            <a:off x="1594625" y="243014"/>
            <a:ext cx="5734294" cy="687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Tipos de Árvores</a:t>
            </a:r>
          </a:p>
        </p:txBody>
      </p:sp>
      <p:pic>
        <p:nvPicPr>
          <p:cNvPr id="137" name="Google Shape;137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AAA462F9-7ED7-4070-8DE4-89485A5C52E6}"/>
              </a:ext>
            </a:extLst>
          </p:cNvPr>
          <p:cNvSpPr txBox="1"/>
          <p:nvPr/>
        </p:nvSpPr>
        <p:spPr>
          <a:xfrm>
            <a:off x="311700" y="1304693"/>
            <a:ext cx="3054041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Árvore Binária</a:t>
            </a:r>
          </a:p>
          <a:p>
            <a:pPr marL="342900" indent="-342900">
              <a:buFontTx/>
              <a:buChar char="-"/>
            </a:pP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Árvore AVL</a:t>
            </a:r>
          </a:p>
          <a:p>
            <a:pPr marL="342900" indent="-342900">
              <a:buFontTx/>
              <a:buChar char="-"/>
            </a:pP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Árvore Ordenada</a:t>
            </a:r>
          </a:p>
          <a:p>
            <a:pPr marL="342900" indent="-342900">
              <a:buFontTx/>
              <a:buChar char="-"/>
            </a:pP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Árvore Rubro-Negra</a:t>
            </a:r>
          </a:p>
          <a:p>
            <a:pPr marL="342900" indent="-342900">
              <a:buFontTx/>
              <a:buChar char="-"/>
            </a:pP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Árvore 2-3</a:t>
            </a:r>
          </a:p>
          <a:p>
            <a:pPr marL="342900" indent="-342900">
              <a:buFontTx/>
              <a:buChar char="-"/>
            </a:pP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Árvore 2-4</a:t>
            </a:r>
          </a:p>
          <a:p>
            <a:pPr marL="342900" indent="-342900">
              <a:buFontTx/>
              <a:buChar char="-"/>
            </a:pP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Árvore B</a:t>
            </a:r>
          </a:p>
          <a:p>
            <a:pPr marL="342900" indent="-342900">
              <a:buFontTx/>
              <a:buChar char="-"/>
            </a:pP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Árvore B+</a:t>
            </a:r>
          </a:p>
          <a:p>
            <a:pPr marL="342900" indent="-342900">
              <a:buFontTx/>
              <a:buChar char="-"/>
            </a:pP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Árvore Hiperbólica</a:t>
            </a:r>
          </a:p>
          <a:p>
            <a:pPr marL="342900" indent="-342900">
              <a:buFontTx/>
              <a:buChar char="-"/>
            </a:pPr>
            <a:endParaRPr lang="pt-BR" sz="24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52511CC-BFBE-4569-B5E9-215F633F82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2958" y="1019027"/>
            <a:ext cx="3850995" cy="1886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65CF2A8A-30CE-42AB-81A7-71CEE68DD0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7215" y="2620348"/>
            <a:ext cx="3818209" cy="1059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9F6DFA11-B4A3-4F74-8B3D-CA36487C0344}"/>
              </a:ext>
            </a:extLst>
          </p:cNvPr>
          <p:cNvSpPr txBox="1"/>
          <p:nvPr/>
        </p:nvSpPr>
        <p:spPr>
          <a:xfrm>
            <a:off x="0" y="4818067"/>
            <a:ext cx="50706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solidFill>
                  <a:srgbClr val="002060"/>
                </a:solidFill>
              </a:rPr>
              <a:t>Fonte: https://pt.wikipedia.org/wiki/%C3%81rvore_(</a:t>
            </a:r>
            <a:r>
              <a:rPr lang="pt-BR" sz="1200" dirty="0" err="1">
                <a:solidFill>
                  <a:srgbClr val="002060"/>
                </a:solidFill>
              </a:rPr>
              <a:t>estrutura_de_dados</a:t>
            </a:r>
            <a:r>
              <a:rPr lang="pt-BR" sz="1200" dirty="0">
                <a:solidFill>
                  <a:srgbClr val="00206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65574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6"/>
          <p:cNvSpPr txBox="1">
            <a:spLocks noGrp="1"/>
          </p:cNvSpPr>
          <p:nvPr>
            <p:ph type="subTitle" idx="1"/>
          </p:nvPr>
        </p:nvSpPr>
        <p:spPr>
          <a:xfrm>
            <a:off x="1594625" y="243014"/>
            <a:ext cx="5734294" cy="687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Árvore Binária</a:t>
            </a:r>
          </a:p>
        </p:txBody>
      </p:sp>
      <p:pic>
        <p:nvPicPr>
          <p:cNvPr id="137" name="Google Shape;137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2132828-D80F-4811-96F0-3E5F40559D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0549" y="1311359"/>
            <a:ext cx="4391638" cy="2676899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880BA323-3898-4640-8B2C-7901D2BF9BC1}"/>
              </a:ext>
            </a:extLst>
          </p:cNvPr>
          <p:cNvSpPr txBox="1"/>
          <p:nvPr/>
        </p:nvSpPr>
        <p:spPr>
          <a:xfrm>
            <a:off x="311700" y="1304693"/>
            <a:ext cx="310694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Posição dos nós</a:t>
            </a:r>
          </a:p>
          <a:p>
            <a:pPr marL="342900" indent="-342900">
              <a:buFontTx/>
              <a:buChar char="-"/>
            </a:pP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Maiores à direita</a:t>
            </a:r>
          </a:p>
          <a:p>
            <a:pPr marL="342900" indent="-342900">
              <a:buFontTx/>
              <a:buChar char="-"/>
            </a:pP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Menores à esquerda</a:t>
            </a:r>
          </a:p>
          <a:p>
            <a:pPr marL="342900" indent="-342900">
              <a:buFontTx/>
              <a:buChar char="-"/>
            </a:pPr>
            <a:endParaRPr lang="pt-BR" sz="24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7041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6"/>
          <p:cNvSpPr txBox="1">
            <a:spLocks noGrp="1"/>
          </p:cNvSpPr>
          <p:nvPr>
            <p:ph type="subTitle" idx="1"/>
          </p:nvPr>
        </p:nvSpPr>
        <p:spPr>
          <a:xfrm>
            <a:off x="1683834" y="243014"/>
            <a:ext cx="5642517" cy="687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Nó da Árvore Binária</a:t>
            </a:r>
          </a:p>
        </p:txBody>
      </p:sp>
      <p:pic>
        <p:nvPicPr>
          <p:cNvPr id="137" name="Google Shape;137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A31A378-CFD6-4A4C-A9D4-103C55E616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8683" y="1055140"/>
            <a:ext cx="2038495" cy="2240789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97EAE5F3-4721-4605-A5E9-2655B7555B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188" y="2781460"/>
            <a:ext cx="2038495" cy="2240789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FD0E3A05-AACA-47D1-AC92-DC6A59450E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7178" y="2808702"/>
            <a:ext cx="2038495" cy="2240789"/>
          </a:xfrm>
          <a:prstGeom prst="rect">
            <a:avLst/>
          </a:prstGeom>
        </p:spPr>
      </p:pic>
      <p:sp>
        <p:nvSpPr>
          <p:cNvPr id="4" name="Seta: Dobrada 3">
            <a:extLst>
              <a:ext uri="{FF2B5EF4-FFF2-40B4-BE49-F238E27FC236}">
                <a16:creationId xmlns:a16="http://schemas.microsoft.com/office/drawing/2014/main" id="{E41F9A4A-16CE-4945-93B6-828C008E65C4}"/>
              </a:ext>
            </a:extLst>
          </p:cNvPr>
          <p:cNvSpPr/>
          <p:nvPr/>
        </p:nvSpPr>
        <p:spPr>
          <a:xfrm rot="5400000" flipV="1">
            <a:off x="1361518" y="1875551"/>
            <a:ext cx="917729" cy="756026"/>
          </a:xfrm>
          <a:prstGeom prst="bentArrow">
            <a:avLst>
              <a:gd name="adj1" fmla="val 23525"/>
              <a:gd name="adj2" fmla="val 25000"/>
              <a:gd name="adj3" fmla="val 25000"/>
              <a:gd name="adj4" fmla="val 43750"/>
            </a:avLst>
          </a:prstGeom>
          <a:solidFill>
            <a:srgbClr val="2C5871"/>
          </a:solidFill>
          <a:ln>
            <a:solidFill>
              <a:srgbClr val="2D5A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2" name="Seta: Dobrada 11">
            <a:extLst>
              <a:ext uri="{FF2B5EF4-FFF2-40B4-BE49-F238E27FC236}">
                <a16:creationId xmlns:a16="http://schemas.microsoft.com/office/drawing/2014/main" id="{3A52D626-3BE1-4CFA-883E-24707FC976CF}"/>
              </a:ext>
            </a:extLst>
          </p:cNvPr>
          <p:cNvSpPr/>
          <p:nvPr/>
        </p:nvSpPr>
        <p:spPr>
          <a:xfrm rot="5400000">
            <a:off x="4176183" y="1889431"/>
            <a:ext cx="917729" cy="796314"/>
          </a:xfrm>
          <a:prstGeom prst="bentArrow">
            <a:avLst>
              <a:gd name="adj1" fmla="val 23525"/>
              <a:gd name="adj2" fmla="val 25000"/>
              <a:gd name="adj3" fmla="val 25000"/>
              <a:gd name="adj4" fmla="val 43750"/>
            </a:avLst>
          </a:prstGeom>
          <a:solidFill>
            <a:srgbClr val="2C5871"/>
          </a:solidFill>
          <a:ln>
            <a:solidFill>
              <a:srgbClr val="2D5A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2835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6"/>
          <p:cNvSpPr txBox="1">
            <a:spLocks noGrp="1"/>
          </p:cNvSpPr>
          <p:nvPr>
            <p:ph type="subTitle" idx="1"/>
          </p:nvPr>
        </p:nvSpPr>
        <p:spPr>
          <a:xfrm>
            <a:off x="1683834" y="243014"/>
            <a:ext cx="5642517" cy="687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Nó da Árvore Binária</a:t>
            </a:r>
          </a:p>
        </p:txBody>
      </p:sp>
      <p:pic>
        <p:nvPicPr>
          <p:cNvPr id="137" name="Google Shape;137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A31A378-CFD6-4A4C-A9D4-103C55E616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0104" y="1052679"/>
            <a:ext cx="904140" cy="993864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97EAE5F3-4721-4605-A5E9-2655B7555B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6409" y="2188254"/>
            <a:ext cx="904140" cy="993864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FD0E3A05-AACA-47D1-AC92-DC6A59450E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9439" y="2233032"/>
            <a:ext cx="904140" cy="993864"/>
          </a:xfrm>
          <a:prstGeom prst="rect">
            <a:avLst/>
          </a:prstGeom>
        </p:spPr>
      </p:pic>
      <p:sp>
        <p:nvSpPr>
          <p:cNvPr id="4" name="Seta: Dobrada 3">
            <a:extLst>
              <a:ext uri="{FF2B5EF4-FFF2-40B4-BE49-F238E27FC236}">
                <a16:creationId xmlns:a16="http://schemas.microsoft.com/office/drawing/2014/main" id="{E41F9A4A-16CE-4945-93B6-828C008E65C4}"/>
              </a:ext>
            </a:extLst>
          </p:cNvPr>
          <p:cNvSpPr/>
          <p:nvPr/>
        </p:nvSpPr>
        <p:spPr>
          <a:xfrm rot="5400000" flipV="1">
            <a:off x="1364859" y="1719778"/>
            <a:ext cx="407045" cy="335324"/>
          </a:xfrm>
          <a:prstGeom prst="bentArrow">
            <a:avLst>
              <a:gd name="adj1" fmla="val 23525"/>
              <a:gd name="adj2" fmla="val 25000"/>
              <a:gd name="adj3" fmla="val 25000"/>
              <a:gd name="adj4" fmla="val 43750"/>
            </a:avLst>
          </a:prstGeom>
          <a:solidFill>
            <a:srgbClr val="2C5871"/>
          </a:solidFill>
          <a:ln>
            <a:solidFill>
              <a:srgbClr val="2D5A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2" name="Seta: Dobrada 11">
            <a:extLst>
              <a:ext uri="{FF2B5EF4-FFF2-40B4-BE49-F238E27FC236}">
                <a16:creationId xmlns:a16="http://schemas.microsoft.com/office/drawing/2014/main" id="{3A52D626-3BE1-4CFA-883E-24707FC976CF}"/>
              </a:ext>
            </a:extLst>
          </p:cNvPr>
          <p:cNvSpPr/>
          <p:nvPr/>
        </p:nvSpPr>
        <p:spPr>
          <a:xfrm rot="5400000">
            <a:off x="3481378" y="1710844"/>
            <a:ext cx="407045" cy="353193"/>
          </a:xfrm>
          <a:prstGeom prst="bentArrow">
            <a:avLst>
              <a:gd name="adj1" fmla="val 23525"/>
              <a:gd name="adj2" fmla="val 25000"/>
              <a:gd name="adj3" fmla="val 25000"/>
              <a:gd name="adj4" fmla="val 43750"/>
            </a:avLst>
          </a:prstGeom>
          <a:solidFill>
            <a:srgbClr val="2C5871"/>
          </a:solidFill>
          <a:ln>
            <a:solidFill>
              <a:srgbClr val="2D5A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1" name="Seta: Dobrada 10">
            <a:extLst>
              <a:ext uri="{FF2B5EF4-FFF2-40B4-BE49-F238E27FC236}">
                <a16:creationId xmlns:a16="http://schemas.microsoft.com/office/drawing/2014/main" id="{9C2BC210-97F1-4E64-A7AB-34559B48D1A6}"/>
              </a:ext>
            </a:extLst>
          </p:cNvPr>
          <p:cNvSpPr/>
          <p:nvPr/>
        </p:nvSpPr>
        <p:spPr>
          <a:xfrm rot="5400000" flipV="1">
            <a:off x="693668" y="3055646"/>
            <a:ext cx="407045" cy="335324"/>
          </a:xfrm>
          <a:prstGeom prst="bentArrow">
            <a:avLst>
              <a:gd name="adj1" fmla="val 23525"/>
              <a:gd name="adj2" fmla="val 25000"/>
              <a:gd name="adj3" fmla="val 25000"/>
              <a:gd name="adj4" fmla="val 43750"/>
            </a:avLst>
          </a:prstGeom>
          <a:solidFill>
            <a:srgbClr val="2C5871"/>
          </a:solidFill>
          <a:ln>
            <a:solidFill>
              <a:srgbClr val="2D5A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3" name="Seta: Dobrada 12">
            <a:extLst>
              <a:ext uri="{FF2B5EF4-FFF2-40B4-BE49-F238E27FC236}">
                <a16:creationId xmlns:a16="http://schemas.microsoft.com/office/drawing/2014/main" id="{D7AF113F-CE23-430F-9F76-4981FEAD5092}"/>
              </a:ext>
            </a:extLst>
          </p:cNvPr>
          <p:cNvSpPr/>
          <p:nvPr/>
        </p:nvSpPr>
        <p:spPr>
          <a:xfrm rot="5400000">
            <a:off x="1983623" y="3046712"/>
            <a:ext cx="407045" cy="353193"/>
          </a:xfrm>
          <a:prstGeom prst="bentArrow">
            <a:avLst>
              <a:gd name="adj1" fmla="val 23525"/>
              <a:gd name="adj2" fmla="val 25000"/>
              <a:gd name="adj3" fmla="val 25000"/>
              <a:gd name="adj4" fmla="val 43750"/>
            </a:avLst>
          </a:prstGeom>
          <a:solidFill>
            <a:srgbClr val="2C5871"/>
          </a:solidFill>
          <a:ln>
            <a:solidFill>
              <a:srgbClr val="2D5A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E2889DD5-F68D-4F45-92FF-E4570AA56E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783" y="3498933"/>
            <a:ext cx="904140" cy="993864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8D9FADE9-9D50-45D9-BE76-C109F32933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1674" y="3503123"/>
            <a:ext cx="904140" cy="993864"/>
          </a:xfrm>
          <a:prstGeom prst="rect">
            <a:avLst/>
          </a:prstGeom>
        </p:spPr>
      </p:pic>
      <p:sp>
        <p:nvSpPr>
          <p:cNvPr id="16" name="Seta: Dobrada 15">
            <a:extLst>
              <a:ext uri="{FF2B5EF4-FFF2-40B4-BE49-F238E27FC236}">
                <a16:creationId xmlns:a16="http://schemas.microsoft.com/office/drawing/2014/main" id="{CC61D3FB-09FF-4D9D-A855-04437D4C2C12}"/>
              </a:ext>
            </a:extLst>
          </p:cNvPr>
          <p:cNvSpPr/>
          <p:nvPr/>
        </p:nvSpPr>
        <p:spPr>
          <a:xfrm rot="5400000" flipV="1">
            <a:off x="2896697" y="3055646"/>
            <a:ext cx="407045" cy="335324"/>
          </a:xfrm>
          <a:prstGeom prst="bentArrow">
            <a:avLst>
              <a:gd name="adj1" fmla="val 23525"/>
              <a:gd name="adj2" fmla="val 25000"/>
              <a:gd name="adj3" fmla="val 25000"/>
              <a:gd name="adj4" fmla="val 43750"/>
            </a:avLst>
          </a:prstGeom>
          <a:solidFill>
            <a:srgbClr val="2C5871"/>
          </a:solidFill>
          <a:ln>
            <a:solidFill>
              <a:srgbClr val="2D5A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7" name="Seta: Dobrada 16">
            <a:extLst>
              <a:ext uri="{FF2B5EF4-FFF2-40B4-BE49-F238E27FC236}">
                <a16:creationId xmlns:a16="http://schemas.microsoft.com/office/drawing/2014/main" id="{3186ABA0-B522-4FE6-8A9E-4F9FA96B6ABE}"/>
              </a:ext>
            </a:extLst>
          </p:cNvPr>
          <p:cNvSpPr/>
          <p:nvPr/>
        </p:nvSpPr>
        <p:spPr>
          <a:xfrm rot="5400000">
            <a:off x="4186652" y="3046712"/>
            <a:ext cx="407045" cy="353193"/>
          </a:xfrm>
          <a:prstGeom prst="bentArrow">
            <a:avLst>
              <a:gd name="adj1" fmla="val 23525"/>
              <a:gd name="adj2" fmla="val 25000"/>
              <a:gd name="adj3" fmla="val 25000"/>
              <a:gd name="adj4" fmla="val 43750"/>
            </a:avLst>
          </a:prstGeom>
          <a:solidFill>
            <a:srgbClr val="2C5871"/>
          </a:solidFill>
          <a:ln>
            <a:solidFill>
              <a:srgbClr val="2D5A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FDF9BF88-5EEC-43FC-B35B-893BA668AF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5812" y="3498933"/>
            <a:ext cx="904140" cy="993864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CE7D83E9-3902-4483-ABE9-A1F821D16E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4703" y="3503123"/>
            <a:ext cx="904140" cy="993864"/>
          </a:xfrm>
          <a:prstGeom prst="rect">
            <a:avLst/>
          </a:prstGeom>
        </p:spPr>
      </p:pic>
      <p:sp>
        <p:nvSpPr>
          <p:cNvPr id="20" name="Seta: Dobrada 19">
            <a:extLst>
              <a:ext uri="{FF2B5EF4-FFF2-40B4-BE49-F238E27FC236}">
                <a16:creationId xmlns:a16="http://schemas.microsoft.com/office/drawing/2014/main" id="{E33EA2BA-FFFF-4E5E-A119-22731B2BC296}"/>
              </a:ext>
            </a:extLst>
          </p:cNvPr>
          <p:cNvSpPr/>
          <p:nvPr/>
        </p:nvSpPr>
        <p:spPr>
          <a:xfrm rot="5400000">
            <a:off x="1048019" y="4412230"/>
            <a:ext cx="407045" cy="298354"/>
          </a:xfrm>
          <a:prstGeom prst="bentArrow">
            <a:avLst>
              <a:gd name="adj1" fmla="val 0"/>
              <a:gd name="adj2" fmla="val 11516"/>
              <a:gd name="adj3" fmla="val 25000"/>
              <a:gd name="adj4" fmla="val 43750"/>
            </a:avLst>
          </a:prstGeom>
          <a:solidFill>
            <a:srgbClr val="2C5871"/>
          </a:solidFill>
          <a:ln>
            <a:solidFill>
              <a:srgbClr val="2D5A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21" name="Seta: Dobrada 20">
            <a:extLst>
              <a:ext uri="{FF2B5EF4-FFF2-40B4-BE49-F238E27FC236}">
                <a16:creationId xmlns:a16="http://schemas.microsoft.com/office/drawing/2014/main" id="{38416843-160F-4F19-B34F-6FF7F6E271DB}"/>
              </a:ext>
            </a:extLst>
          </p:cNvPr>
          <p:cNvSpPr/>
          <p:nvPr/>
        </p:nvSpPr>
        <p:spPr>
          <a:xfrm rot="5400000">
            <a:off x="2029102" y="4412230"/>
            <a:ext cx="407045" cy="298354"/>
          </a:xfrm>
          <a:prstGeom prst="bentArrow">
            <a:avLst>
              <a:gd name="adj1" fmla="val 0"/>
              <a:gd name="adj2" fmla="val 11516"/>
              <a:gd name="adj3" fmla="val 25000"/>
              <a:gd name="adj4" fmla="val 43750"/>
            </a:avLst>
          </a:prstGeom>
          <a:solidFill>
            <a:srgbClr val="2C5871"/>
          </a:solidFill>
          <a:ln>
            <a:solidFill>
              <a:srgbClr val="2D5A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22" name="Seta: Dobrada 21">
            <a:extLst>
              <a:ext uri="{FF2B5EF4-FFF2-40B4-BE49-F238E27FC236}">
                <a16:creationId xmlns:a16="http://schemas.microsoft.com/office/drawing/2014/main" id="{77F864C4-2542-4CB9-8B89-6E05BB5F661C}"/>
              </a:ext>
            </a:extLst>
          </p:cNvPr>
          <p:cNvSpPr/>
          <p:nvPr/>
        </p:nvSpPr>
        <p:spPr>
          <a:xfrm rot="5400000" flipV="1">
            <a:off x="1596222" y="4419794"/>
            <a:ext cx="407045" cy="283223"/>
          </a:xfrm>
          <a:prstGeom prst="bentArrow">
            <a:avLst>
              <a:gd name="adj1" fmla="val 0"/>
              <a:gd name="adj2" fmla="val 11516"/>
              <a:gd name="adj3" fmla="val 25000"/>
              <a:gd name="adj4" fmla="val 43750"/>
            </a:avLst>
          </a:prstGeom>
          <a:solidFill>
            <a:srgbClr val="2C5871"/>
          </a:solidFill>
          <a:ln>
            <a:solidFill>
              <a:srgbClr val="2D5A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23" name="Seta: Dobrada 22">
            <a:extLst>
              <a:ext uri="{FF2B5EF4-FFF2-40B4-BE49-F238E27FC236}">
                <a16:creationId xmlns:a16="http://schemas.microsoft.com/office/drawing/2014/main" id="{8EA4E260-8196-49CA-8032-4F286A4D1A31}"/>
              </a:ext>
            </a:extLst>
          </p:cNvPr>
          <p:cNvSpPr/>
          <p:nvPr/>
        </p:nvSpPr>
        <p:spPr>
          <a:xfrm rot="5400000" flipV="1">
            <a:off x="629847" y="4419794"/>
            <a:ext cx="407045" cy="283223"/>
          </a:xfrm>
          <a:prstGeom prst="bentArrow">
            <a:avLst>
              <a:gd name="adj1" fmla="val 0"/>
              <a:gd name="adj2" fmla="val 11516"/>
              <a:gd name="adj3" fmla="val 25000"/>
              <a:gd name="adj4" fmla="val 43750"/>
            </a:avLst>
          </a:prstGeom>
          <a:solidFill>
            <a:srgbClr val="2C5871"/>
          </a:solidFill>
          <a:ln>
            <a:solidFill>
              <a:srgbClr val="2D5A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CD66C0EC-4E65-44F1-AAA2-31B9B080C77D}"/>
              </a:ext>
            </a:extLst>
          </p:cNvPr>
          <p:cNvSpPr txBox="1"/>
          <p:nvPr/>
        </p:nvSpPr>
        <p:spPr>
          <a:xfrm>
            <a:off x="496604" y="4746597"/>
            <a:ext cx="463588" cy="3077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none" rtlCol="0">
            <a:spAutoFit/>
          </a:bodyPr>
          <a:lstStyle/>
          <a:p>
            <a:r>
              <a:rPr lang="pt-BR" dirty="0" err="1"/>
              <a:t>null</a:t>
            </a:r>
            <a:endParaRPr lang="pt-BR" dirty="0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4D25C85C-3C6A-4A1F-A8F6-1D86D07826E1}"/>
              </a:ext>
            </a:extLst>
          </p:cNvPr>
          <p:cNvSpPr txBox="1"/>
          <p:nvPr/>
        </p:nvSpPr>
        <p:spPr>
          <a:xfrm>
            <a:off x="1142902" y="4746597"/>
            <a:ext cx="463588" cy="3077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none" rtlCol="0">
            <a:spAutoFit/>
          </a:bodyPr>
          <a:lstStyle/>
          <a:p>
            <a:r>
              <a:rPr lang="pt-BR" dirty="0" err="1"/>
              <a:t>null</a:t>
            </a:r>
            <a:endParaRPr lang="pt-BR" dirty="0"/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E0CF363B-89F8-41DC-B6AF-AD27A0530D95}"/>
              </a:ext>
            </a:extLst>
          </p:cNvPr>
          <p:cNvSpPr txBox="1"/>
          <p:nvPr/>
        </p:nvSpPr>
        <p:spPr>
          <a:xfrm>
            <a:off x="1468499" y="4739232"/>
            <a:ext cx="463588" cy="3077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none" rtlCol="0">
            <a:spAutoFit/>
          </a:bodyPr>
          <a:lstStyle/>
          <a:p>
            <a:r>
              <a:rPr lang="pt-BR" dirty="0" err="1"/>
              <a:t>null</a:t>
            </a:r>
            <a:endParaRPr lang="pt-BR" dirty="0"/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FC14A2D6-64B8-461C-902A-E7EC0C2B2325}"/>
              </a:ext>
            </a:extLst>
          </p:cNvPr>
          <p:cNvSpPr txBox="1"/>
          <p:nvPr/>
        </p:nvSpPr>
        <p:spPr>
          <a:xfrm>
            <a:off x="2121721" y="4739232"/>
            <a:ext cx="463588" cy="3077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none" rtlCol="0">
            <a:spAutoFit/>
          </a:bodyPr>
          <a:lstStyle/>
          <a:p>
            <a:r>
              <a:rPr lang="pt-BR" dirty="0" err="1"/>
              <a:t>null</a:t>
            </a:r>
            <a:endParaRPr lang="pt-BR" dirty="0"/>
          </a:p>
        </p:txBody>
      </p:sp>
      <p:sp>
        <p:nvSpPr>
          <p:cNvPr id="27" name="Seta: Dobrada 26">
            <a:extLst>
              <a:ext uri="{FF2B5EF4-FFF2-40B4-BE49-F238E27FC236}">
                <a16:creationId xmlns:a16="http://schemas.microsoft.com/office/drawing/2014/main" id="{2A3EABDE-27FC-405D-8C22-79ACD7BF11E4}"/>
              </a:ext>
            </a:extLst>
          </p:cNvPr>
          <p:cNvSpPr/>
          <p:nvPr/>
        </p:nvSpPr>
        <p:spPr>
          <a:xfrm rot="5400000">
            <a:off x="3245964" y="4412229"/>
            <a:ext cx="407045" cy="298354"/>
          </a:xfrm>
          <a:prstGeom prst="bentArrow">
            <a:avLst>
              <a:gd name="adj1" fmla="val 0"/>
              <a:gd name="adj2" fmla="val 11516"/>
              <a:gd name="adj3" fmla="val 25000"/>
              <a:gd name="adj4" fmla="val 43750"/>
            </a:avLst>
          </a:prstGeom>
          <a:solidFill>
            <a:srgbClr val="2C5871"/>
          </a:solidFill>
          <a:ln>
            <a:solidFill>
              <a:srgbClr val="2D5A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28" name="Seta: Dobrada 27">
            <a:extLst>
              <a:ext uri="{FF2B5EF4-FFF2-40B4-BE49-F238E27FC236}">
                <a16:creationId xmlns:a16="http://schemas.microsoft.com/office/drawing/2014/main" id="{6BA0C78A-467B-4230-8119-F3CFDF935106}"/>
              </a:ext>
            </a:extLst>
          </p:cNvPr>
          <p:cNvSpPr/>
          <p:nvPr/>
        </p:nvSpPr>
        <p:spPr>
          <a:xfrm rot="5400000">
            <a:off x="4227047" y="4414610"/>
            <a:ext cx="407045" cy="298354"/>
          </a:xfrm>
          <a:prstGeom prst="bentArrow">
            <a:avLst>
              <a:gd name="adj1" fmla="val 0"/>
              <a:gd name="adj2" fmla="val 11516"/>
              <a:gd name="adj3" fmla="val 25000"/>
              <a:gd name="adj4" fmla="val 43750"/>
            </a:avLst>
          </a:prstGeom>
          <a:solidFill>
            <a:srgbClr val="2C5871"/>
          </a:solidFill>
          <a:ln>
            <a:solidFill>
              <a:srgbClr val="2D5A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29" name="Seta: Dobrada 28">
            <a:extLst>
              <a:ext uri="{FF2B5EF4-FFF2-40B4-BE49-F238E27FC236}">
                <a16:creationId xmlns:a16="http://schemas.microsoft.com/office/drawing/2014/main" id="{FE5E3990-5BC8-429A-8F9E-940A43571AE4}"/>
              </a:ext>
            </a:extLst>
          </p:cNvPr>
          <p:cNvSpPr/>
          <p:nvPr/>
        </p:nvSpPr>
        <p:spPr>
          <a:xfrm rot="5400000" flipV="1">
            <a:off x="3794167" y="4422174"/>
            <a:ext cx="407045" cy="283223"/>
          </a:xfrm>
          <a:prstGeom prst="bentArrow">
            <a:avLst>
              <a:gd name="adj1" fmla="val 0"/>
              <a:gd name="adj2" fmla="val 11516"/>
              <a:gd name="adj3" fmla="val 25000"/>
              <a:gd name="adj4" fmla="val 43750"/>
            </a:avLst>
          </a:prstGeom>
          <a:solidFill>
            <a:srgbClr val="2C5871"/>
          </a:solidFill>
          <a:ln>
            <a:solidFill>
              <a:srgbClr val="2D5A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30" name="Seta: Dobrada 29">
            <a:extLst>
              <a:ext uri="{FF2B5EF4-FFF2-40B4-BE49-F238E27FC236}">
                <a16:creationId xmlns:a16="http://schemas.microsoft.com/office/drawing/2014/main" id="{80F1B799-0794-4501-8B02-94962BE08369}"/>
              </a:ext>
            </a:extLst>
          </p:cNvPr>
          <p:cNvSpPr/>
          <p:nvPr/>
        </p:nvSpPr>
        <p:spPr>
          <a:xfrm rot="5400000" flipV="1">
            <a:off x="2827792" y="4419793"/>
            <a:ext cx="407045" cy="283223"/>
          </a:xfrm>
          <a:prstGeom prst="bentArrow">
            <a:avLst>
              <a:gd name="adj1" fmla="val 0"/>
              <a:gd name="adj2" fmla="val 11516"/>
              <a:gd name="adj3" fmla="val 25000"/>
              <a:gd name="adj4" fmla="val 43750"/>
            </a:avLst>
          </a:prstGeom>
          <a:solidFill>
            <a:srgbClr val="2C5871"/>
          </a:solidFill>
          <a:ln>
            <a:solidFill>
              <a:srgbClr val="2D5A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4C8DE1E8-2D7C-4893-B4F6-88BCC652E02E}"/>
              </a:ext>
            </a:extLst>
          </p:cNvPr>
          <p:cNvSpPr txBox="1"/>
          <p:nvPr/>
        </p:nvSpPr>
        <p:spPr>
          <a:xfrm>
            <a:off x="2694549" y="4746596"/>
            <a:ext cx="463588" cy="3077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none" rtlCol="0">
            <a:spAutoFit/>
          </a:bodyPr>
          <a:lstStyle/>
          <a:p>
            <a:r>
              <a:rPr lang="pt-BR" dirty="0" err="1"/>
              <a:t>null</a:t>
            </a:r>
            <a:endParaRPr lang="pt-BR" dirty="0"/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594AEDDB-04AF-49B7-8934-65F53517D675}"/>
              </a:ext>
            </a:extLst>
          </p:cNvPr>
          <p:cNvSpPr txBox="1"/>
          <p:nvPr/>
        </p:nvSpPr>
        <p:spPr>
          <a:xfrm>
            <a:off x="3340847" y="4746596"/>
            <a:ext cx="463588" cy="3077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none" rtlCol="0">
            <a:spAutoFit/>
          </a:bodyPr>
          <a:lstStyle/>
          <a:p>
            <a:r>
              <a:rPr lang="pt-BR" dirty="0" err="1"/>
              <a:t>null</a:t>
            </a:r>
            <a:endParaRPr lang="pt-BR" dirty="0"/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E180294E-3E7D-488A-A823-80F6E8F0D812}"/>
              </a:ext>
            </a:extLst>
          </p:cNvPr>
          <p:cNvSpPr txBox="1"/>
          <p:nvPr/>
        </p:nvSpPr>
        <p:spPr>
          <a:xfrm>
            <a:off x="3666444" y="4739231"/>
            <a:ext cx="463588" cy="3077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none" rtlCol="0">
            <a:spAutoFit/>
          </a:bodyPr>
          <a:lstStyle/>
          <a:p>
            <a:r>
              <a:rPr lang="pt-BR" dirty="0" err="1"/>
              <a:t>null</a:t>
            </a:r>
            <a:endParaRPr lang="pt-BR" dirty="0"/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AB4C56B5-2D02-4A00-BA33-D01A5C4F7297}"/>
              </a:ext>
            </a:extLst>
          </p:cNvPr>
          <p:cNvSpPr txBox="1"/>
          <p:nvPr/>
        </p:nvSpPr>
        <p:spPr>
          <a:xfrm>
            <a:off x="4319666" y="4739231"/>
            <a:ext cx="463588" cy="3077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none" rtlCol="0">
            <a:spAutoFit/>
          </a:bodyPr>
          <a:lstStyle/>
          <a:p>
            <a:r>
              <a:rPr lang="pt-BR" dirty="0" err="1"/>
              <a:t>null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187028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6" grpId="0" animBg="1"/>
      <p:bldP spid="17" grpId="0" animBg="1"/>
      <p:bldP spid="20" grpId="0" animBg="1"/>
      <p:bldP spid="21" grpId="0" animBg="1"/>
      <p:bldP spid="22" grpId="0" animBg="1"/>
      <p:bldP spid="23" grpId="0" animBg="1"/>
      <p:bldP spid="2" grpId="0"/>
      <p:bldP spid="24" grpId="0"/>
      <p:bldP spid="25" grpId="0"/>
      <p:bldP spid="26" grpId="0"/>
      <p:bldP spid="27" grpId="0" animBg="1"/>
      <p:bldP spid="28" grpId="0" animBg="1"/>
      <p:bldP spid="29" grpId="0" animBg="1"/>
      <p:bldP spid="30" grpId="0" animBg="1"/>
      <p:bldP spid="31" grpId="0"/>
      <p:bldP spid="32" grpId="0"/>
      <p:bldP spid="33" grpId="0"/>
      <p:bldP spid="3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4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6" name="Google Shape;166;p14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7" name="Google Shape;167;p14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8" name="Google Shape;168;p14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14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14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1" name="Google Shape;171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14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14"/>
          <p:cNvSpPr txBox="1"/>
          <p:nvPr/>
        </p:nvSpPr>
        <p:spPr>
          <a:xfrm>
            <a:off x="467550" y="1131590"/>
            <a:ext cx="8520600" cy="1584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0" u="none" strike="noStrike" cap="none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</a:t>
            </a:r>
            <a:r>
              <a:rPr lang="en-US" sz="54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5400" b="1" i="0" u="none" strike="noStrike" cap="none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durante</a:t>
            </a:r>
            <a:r>
              <a:rPr lang="en-US" sz="54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o </a:t>
            </a:r>
            <a:r>
              <a:rPr lang="en-US" sz="5400" b="1" i="0" u="none" strike="noStrike" cap="none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curso</a:t>
            </a:r>
            <a:r>
              <a:rPr lang="en-US" sz="54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?</a:t>
            </a:r>
            <a:endParaRPr sz="5400" b="1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4" name="Google Shape;174;p14"/>
          <p:cNvSpPr txBox="1"/>
          <p:nvPr/>
        </p:nvSpPr>
        <p:spPr>
          <a:xfrm>
            <a:off x="311700" y="1333492"/>
            <a:ext cx="7860700" cy="3182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7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</a:pPr>
            <a:endParaRPr sz="2400" b="0" i="0" u="none" strike="noStrike" cap="non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5" name="Google Shape;175;p14"/>
          <p:cNvSpPr txBox="1"/>
          <p:nvPr/>
        </p:nvSpPr>
        <p:spPr>
          <a:xfrm>
            <a:off x="467544" y="2787774"/>
            <a:ext cx="6192688" cy="1656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Fórum do curso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Comunidade </a:t>
            </a:r>
            <a:r>
              <a:rPr lang="en-US" sz="2800" b="0" i="0" u="sng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800" b="0" i="0" u="none" strike="noStrike" cap="none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75728100-D2C6-4D0B-BE34-B066BE471A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96362" y="86245"/>
            <a:ext cx="1938293" cy="234944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1234</TotalTime>
  <Words>256</Words>
  <Application>Microsoft Office PowerPoint</Application>
  <PresentationFormat>Apresentação na tela (16:9)</PresentationFormat>
  <Paragraphs>44</Paragraphs>
  <Slides>8</Slides>
  <Notes>8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8</vt:i4>
      </vt:variant>
    </vt:vector>
  </HeadingPairs>
  <TitlesOfParts>
    <vt:vector size="15" baseType="lpstr">
      <vt:lpstr>Century Gothic</vt:lpstr>
      <vt:lpstr>Courier New</vt:lpstr>
      <vt:lpstr>Calibri</vt:lpstr>
      <vt:lpstr>Proxima Nova</vt:lpstr>
      <vt:lpstr>Arial</vt:lpstr>
      <vt:lpstr>Simple Light</vt:lpstr>
      <vt:lpstr>Office Theme</vt:lpstr>
      <vt:lpstr>João Ricardo Côre Dutra Desenvolvedor Java backend na everis</vt:lpstr>
      <vt:lpstr>[Nome do palestrante] [Posição]</vt:lpstr>
      <vt:lpstr>[Nome do palestrante] [Posição]</vt:lpstr>
      <vt:lpstr>Apresentação do PowerPoint</vt:lpstr>
      <vt:lpstr>Apresentação do PowerPoint</vt:lpstr>
      <vt:lpstr>Apresentação do PowerPoint</vt:lpstr>
      <vt:lpstr>Apresentação do PowerPoint</vt:lpstr>
      <vt:lpstr>[Nome do palestrante] [Posição]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João Ricardo Dutra Desenvolvedor Java backend na everis</dc:title>
  <dc:creator>Larissa Mestieri</dc:creator>
  <cp:lastModifiedBy>João Ricardo Côre Dutra</cp:lastModifiedBy>
  <cp:revision>133</cp:revision>
  <dcterms:modified xsi:type="dcterms:W3CDTF">2021-05-02T20:07:27Z</dcterms:modified>
</cp:coreProperties>
</file>