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5" r:id="rId2"/>
  </p:sldMasterIdLst>
  <p:notesMasterIdLst>
    <p:notesMasterId r:id="rId22"/>
  </p:notesMasterIdLst>
  <p:sldIdLst>
    <p:sldId id="258" r:id="rId3"/>
    <p:sldId id="273" r:id="rId4"/>
    <p:sldId id="259" r:id="rId5"/>
    <p:sldId id="264" r:id="rId6"/>
    <p:sldId id="265" r:id="rId7"/>
    <p:sldId id="266" r:id="rId8"/>
    <p:sldId id="267" r:id="rId9"/>
    <p:sldId id="268" r:id="rId10"/>
    <p:sldId id="274" r:id="rId11"/>
    <p:sldId id="275" r:id="rId12"/>
    <p:sldId id="276" r:id="rId13"/>
    <p:sldId id="277" r:id="rId14"/>
    <p:sldId id="278" r:id="rId15"/>
    <p:sldId id="279" r:id="rId16"/>
    <p:sldId id="269" r:id="rId17"/>
    <p:sldId id="270" r:id="rId18"/>
    <p:sldId id="271" r:id="rId19"/>
    <p:sldId id="272" r:id="rId20"/>
    <p:sldId id="262" r:id="rId2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  <p:embeddedFont>
      <p:font typeface="Proxima Nova" panose="020B060402020202020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j1fsZUe5V3lBG5qQcqOvrI5Uh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2787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221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615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872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432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566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como criar o seu programa de uma forma mental, utilizando o computador mais potente do mundo, o nosso cerebro. se vc ainda não sabe programar, vai criar o seu primeiro programa hoje, mesmo sem saber sequer uma linha de codigo. e mesmo que vc já saiba programar, vc vai conseguir fazer um reforço na sua logica. sabe quando acontece aqueles errinhos e vc fica engasgado em algum ponto? essa aula vai ser muito importante pra vc tbm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528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5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307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53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5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4" name="Google Shape;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gif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discord.com/invite/eUrT2UFeS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linkedin.com/in/jo%C3%A3o-dutra-400a9330/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github.com/jrdutra/estruturaDeDadosJavaD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rdutra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www.youtube.com/channel/UCj1AuxI-1Y-sK19nJEpcb3Q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>
            <a:spLocks noGrp="1"/>
          </p:cNvSpPr>
          <p:nvPr>
            <p:ph type="ctrTitle"/>
          </p:nvPr>
        </p:nvSpPr>
        <p:spPr>
          <a:xfrm>
            <a:off x="387900" y="3929365"/>
            <a:ext cx="8520600" cy="543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João Ricardo Côre Dutra</a:t>
            </a:r>
            <a:br>
              <a:rPr lang="en-US" sz="20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Desenvolvedor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 backend </a:t>
            </a:r>
            <a:r>
              <a:rPr lang="pt-BR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</a:t>
            </a:r>
            <a:r>
              <a:rPr lang="en-US" sz="1500" dirty="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1500" dirty="0" err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everis</a:t>
            </a:r>
            <a:endParaRPr sz="1500" dirty="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7" name="Google Shape;127;p2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012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Estrutura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Dados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dirty="0" err="1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Em</a:t>
            </a:r>
            <a:r>
              <a:rPr lang="en-US" sz="6600" dirty="0">
                <a:solidFill>
                  <a:srgbClr val="EF86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JAVA</a:t>
            </a:r>
            <a:endParaRPr sz="6600" dirty="0">
              <a:solidFill>
                <a:srgbClr val="EF86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 bit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Organizar dados em Memória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Mecanismos de organização de dados que atendem diferentes requisitos de processamento</a:t>
            </a: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58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Tecnologia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4F7944-2C41-4632-86A6-2A9C58D8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86313"/>
            <a:ext cx="1874979" cy="3676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2688B9C-5368-4207-ADD9-FD62B0A289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6679" y="1086313"/>
            <a:ext cx="1874979" cy="3725952"/>
          </a:xfrm>
          <a:prstGeom prst="rect">
            <a:avLst/>
          </a:prstGeom>
        </p:spPr>
      </p:pic>
      <p:pic>
        <p:nvPicPr>
          <p:cNvPr id="2054" name="Picture 6" descr="Estrutura de Diretórios O computador pode ter sistemas de arquivos enormes,  armazenando centenas de arquivos em gigabytes do disco rígido para poder  gerenciar esses dados, precisamos organizá-los, esta organização  normalmente é feita em duas ...">
            <a:extLst>
              <a:ext uri="{FF2B5EF4-FFF2-40B4-BE49-F238E27FC236}">
                <a16:creationId xmlns:a16="http://schemas.microsoft.com/office/drawing/2014/main" id="{CF53E8AB-739F-4CA7-B7D3-C9794F2E4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92" y="1226250"/>
            <a:ext cx="48768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1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2 Pilhas [LIFO: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Pilhas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Pilha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Top,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Pop 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Pilha</a:t>
            </a:r>
          </a:p>
        </p:txBody>
      </p:sp>
    </p:spTree>
    <p:extLst>
      <p:ext uri="{BB962C8B-B14F-4D97-AF65-F5344CB8AC3E}">
        <p14:creationId xmlns:p14="http://schemas.microsoft.com/office/powerpoint/2010/main" val="2894798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3 Filas [FIFO: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Out]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Filas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Fila 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(Métodos: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16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Dequeue</a:t>
            </a:r>
            <a:r>
              <a:rPr lang="pt-BR" sz="16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Fila</a:t>
            </a:r>
          </a:p>
        </p:txBody>
      </p:sp>
    </p:spTree>
    <p:extLst>
      <p:ext uri="{BB962C8B-B14F-4D97-AF65-F5344CB8AC3E}">
        <p14:creationId xmlns:p14="http://schemas.microsoft.com/office/powerpoint/2010/main" val="1859732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4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7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0018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5 Listas Duplamente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1 ] - Explicação teórica do conceito de Listas Duplamente 			     Encadeadas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ListaDuplamenteEncadeada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ListaDuplamenteEncadeada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13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42139" y="1637413"/>
            <a:ext cx="9844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6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Explicação teórica do conceito de Listas Circulares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ListaCircular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ListaEncadeada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2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163404" y="1279198"/>
            <a:ext cx="984436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 Aula – 7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1 ] - Explicação teórica do conceito de Árvores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2 ] - Explicação teórica de Árvore de Busca 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3 ] - Explicando operações básicas em árvores de busca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binária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4 ] - Explicando atravessamento em Árvores Binárias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5 ]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NoArvore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(Nó Árvore)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6 ] - Implementação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◦ [ Etapa 7 ] – Utilização da classe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ArvoreBinaria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460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216030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Quê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Estudar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2977716-709E-440A-B4BB-83C6EF697FCD}"/>
              </a:ext>
            </a:extLst>
          </p:cNvPr>
          <p:cNvSpPr txBox="1"/>
          <p:nvPr/>
        </p:nvSpPr>
        <p:spPr>
          <a:xfrm>
            <a:off x="99606" y="1279198"/>
            <a:ext cx="89061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• Aula – 8 Principais Implementações das estruturas de dados do Java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1 ] - Conceitos de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equals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hashCode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2 ]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(Pilha)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3 ]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(Fila)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4 ]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LikedList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Vector)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5 ]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6 ] - </a:t>
            </a:r>
            <a:r>
              <a:rPr lang="pt-BR" sz="2400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HashMap</a:t>
            </a:r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◦ [ Etapa 7 ] - Conclusão</a:t>
            </a:r>
          </a:p>
        </p:txBody>
      </p:sp>
    </p:spTree>
    <p:extLst>
      <p:ext uri="{BB962C8B-B14F-4D97-AF65-F5344CB8AC3E}">
        <p14:creationId xmlns:p14="http://schemas.microsoft.com/office/powerpoint/2010/main" val="63350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7" name="Google Shape;167;p14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8" name="Google Shape;168;p14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4"/>
          <p:cNvSpPr/>
          <p:nvPr/>
        </p:nvSpPr>
        <p:spPr>
          <a:xfrm>
            <a:off x="0" y="57301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467550" y="1131590"/>
            <a:ext cx="8520600" cy="158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 durante o curso?</a:t>
            </a:r>
            <a:endParaRPr sz="5400" b="1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311700" y="1333492"/>
            <a:ext cx="7860700" cy="3182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None/>
            </a:pPr>
            <a:endParaRPr sz="2400" b="0" i="0" u="none" strike="noStrike" cap="non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467544" y="2787774"/>
            <a:ext cx="6192688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Fórum do curso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&gt; Comunidade </a:t>
            </a:r>
            <a:r>
              <a:rPr lang="en-US" sz="2800" b="0" i="0" u="sng" strike="noStrike" cap="none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800" b="0" i="0" u="none" strike="noStrike" cap="none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E2F144C-6642-490E-BAC0-AE3FD351C1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7953" y="2995971"/>
            <a:ext cx="1656747" cy="165674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>
            <a:spLocks noGrp="1"/>
          </p:cNvSpPr>
          <p:nvPr>
            <p:ph type="ctrTitle"/>
          </p:nvPr>
        </p:nvSpPr>
        <p:spPr>
          <a:xfrm>
            <a:off x="387900" y="3811550"/>
            <a:ext cx="8520600" cy="20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palestrante]</a:t>
            </a:r>
            <a:br>
              <a:rPr lang="en-US" sz="20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1500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[Posição]</a:t>
            </a:r>
            <a:endParaRPr sz="1500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311700" y="756825"/>
            <a:ext cx="85206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do curso]</a:t>
            </a:r>
            <a:endParaRPr sz="3600">
              <a:solidFill>
                <a:srgbClr val="F7832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p19"/>
          <p:cNvSpPr txBox="1">
            <a:spLocks noGrp="1"/>
          </p:cNvSpPr>
          <p:nvPr>
            <p:ph type="subTitle" idx="1"/>
          </p:nvPr>
        </p:nvSpPr>
        <p:spPr>
          <a:xfrm>
            <a:off x="311700" y="1828950"/>
            <a:ext cx="8520600" cy="1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7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600" b="1">
                <a:solidFill>
                  <a:srgbClr val="40404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[Nome da aula]</a:t>
            </a:r>
            <a:endParaRPr sz="6600" b="1">
              <a:solidFill>
                <a:srgbClr val="40404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465750" y="3872065"/>
            <a:ext cx="4476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0" y="57300"/>
            <a:ext cx="9144000" cy="5086050"/>
          </a:xfrm>
          <a:prstGeom prst="rect">
            <a:avLst/>
          </a:prstGeom>
          <a:solidFill>
            <a:srgbClr val="404040"/>
          </a:solidFill>
          <a:ln w="9525" cap="flat" cmpd="sng">
            <a:solidFill>
              <a:srgbClr val="4040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/>
          <p:nvPr/>
        </p:nvSpPr>
        <p:spPr>
          <a:xfrm>
            <a:off x="0" y="0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60014"/>
            <a:ext cx="1698849" cy="591371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9"/>
          <p:cNvSpPr/>
          <p:nvPr/>
        </p:nvSpPr>
        <p:spPr>
          <a:xfrm>
            <a:off x="0" y="4839750"/>
            <a:ext cx="9144000" cy="30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467550" y="1203597"/>
            <a:ext cx="8520600" cy="1977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1| Etapa </a:t>
            </a:r>
            <a:r>
              <a:rPr lang="en-US" sz="28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r>
              <a:rPr lang="en-US" sz="2800" b="1" i="0" u="none" strike="noStrike" cap="none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endParaRPr dirty="0"/>
          </a:p>
          <a:p>
            <a:pPr lvl="0">
              <a:buClr>
                <a:schemeClr val="dk1"/>
              </a:buClr>
              <a:buSzPts val="1100"/>
            </a:pPr>
            <a:r>
              <a:rPr lang="pt-BR" sz="5400" b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Introdução </a:t>
            </a:r>
            <a:r>
              <a:rPr lang="pt-BR" sz="5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ao Curso e Conceitos Básicos</a:t>
            </a:r>
            <a:endParaRPr sz="5400" b="1" i="0" u="none" strike="noStrike" cap="none" dirty="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465750" y="3218164"/>
            <a:ext cx="7923965" cy="595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3600" dirty="0">
                <a:solidFill>
                  <a:srgbClr val="F7832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Apresentação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</a:t>
            </a: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5ACCD6D-2A79-4FD4-B29C-9436C2BBD8A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Engenharia da computação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Hardware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Software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Controle e Automação</a:t>
            </a:r>
          </a:p>
          <a:p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	- Redes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Minhas </a:t>
            </a: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Bolsista ANP – C++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Projetos Pessoais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Prefeitura de Macaé-RJ</a:t>
            </a:r>
          </a:p>
          <a:p>
            <a:pPr marL="342900" indent="-342900">
              <a:buFontTx/>
              <a:buChar char="-"/>
            </a:pPr>
            <a:r>
              <a:rPr lang="pt-BR" sz="2400" dirty="0" err="1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everis</a:t>
            </a:r>
            <a:endParaRPr lang="pt-BR" sz="2400" dirty="0">
              <a:latin typeface="Calibri"/>
              <a:ea typeface="Calibri"/>
              <a:cs typeface="Calibri"/>
              <a:sym typeface="Calibri"/>
            </a:endParaRPr>
          </a:p>
          <a:p>
            <a:endParaRPr lang="pt-B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6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Motivação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ED624D7-F506-42EF-B4D1-47E9C719AF43}"/>
              </a:ext>
            </a:extLst>
          </p:cNvPr>
          <p:cNvSpPr txBox="1"/>
          <p:nvPr/>
        </p:nvSpPr>
        <p:spPr>
          <a:xfrm>
            <a:off x="536944" y="1265275"/>
            <a:ext cx="80701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Ver as tecnologias funcionando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Construir ferramentas que agilizam nosso dia-a-dia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Progredir da minha carreira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Sentimento de satisfação de saber que sou capaz</a:t>
            </a:r>
          </a:p>
          <a:p>
            <a:pPr marL="342900" indent="-342900">
              <a:buFontTx/>
              <a:buChar char="-"/>
            </a:pPr>
            <a:r>
              <a:rPr lang="pt-BR" sz="2400" dirty="0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Ajudar às outras pessoas</a:t>
            </a:r>
          </a:p>
          <a:p>
            <a:pPr marL="342900" indent="-342900">
              <a:buFontTx/>
              <a:buChar char="-"/>
            </a:pPr>
            <a:endParaRPr lang="pt-BR" sz="2400" dirty="0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4283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LinkedIn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804FC64-7D14-40BB-A91C-11460843D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0193" y="863443"/>
            <a:ext cx="3483614" cy="348361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E78AA76-2861-48A6-BDD0-600303F91E54}"/>
              </a:ext>
            </a:extLst>
          </p:cNvPr>
          <p:cNvSpPr txBox="1"/>
          <p:nvPr/>
        </p:nvSpPr>
        <p:spPr>
          <a:xfrm>
            <a:off x="733449" y="4376135"/>
            <a:ext cx="767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https://www.linkedin.com/in/jo%C3%A3o-dutra-400a9330/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50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7C422B-CABD-41D8-8B4F-5800922D68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49" y="1417283"/>
            <a:ext cx="2838893" cy="283889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F7E161-3F30-450C-B939-9B965CC9EE66}"/>
              </a:ext>
            </a:extLst>
          </p:cNvPr>
          <p:cNvSpPr txBox="1"/>
          <p:nvPr/>
        </p:nvSpPr>
        <p:spPr>
          <a:xfrm>
            <a:off x="1295128" y="1076938"/>
            <a:ext cx="1715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Meu GitHub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F5D752A-454C-47C0-8A81-6D65A1AA8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9784" y="1461300"/>
            <a:ext cx="2750857" cy="275085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9B43102-0350-4EC4-A7E8-E0F8F6694029}"/>
              </a:ext>
            </a:extLst>
          </p:cNvPr>
          <p:cNvSpPr txBox="1"/>
          <p:nvPr/>
        </p:nvSpPr>
        <p:spPr>
          <a:xfrm>
            <a:off x="5609784" y="1076938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Repositório do Curso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1790630" y="4056069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6CA0A7C-CFF1-4D83-8C2F-C5E1224EF69E}"/>
              </a:ext>
            </a:extLst>
          </p:cNvPr>
          <p:cNvSpPr txBox="1"/>
          <p:nvPr/>
        </p:nvSpPr>
        <p:spPr>
          <a:xfrm>
            <a:off x="6666966" y="4056068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26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YouTube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F52F81CD-3F63-4319-A6D0-68F412FAB481}"/>
              </a:ext>
            </a:extLst>
          </p:cNvPr>
          <p:cNvSpPr txBox="1"/>
          <p:nvPr/>
        </p:nvSpPr>
        <p:spPr>
          <a:xfrm>
            <a:off x="460137" y="4438821"/>
            <a:ext cx="822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https://www.youtube.com/channel/UCj1AuxI-1Y-sK19nJEpcb3Q</a:t>
            </a:r>
            <a:endParaRPr lang="pt-BR" sz="2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421DECF-9B39-4D5C-8C5D-1E12BC2935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8551" y="829143"/>
            <a:ext cx="3677536" cy="3677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1109702" y="305700"/>
            <a:ext cx="6924596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dirty="0" err="1">
                <a:solidFill>
                  <a:srgbClr val="07376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Referências</a:t>
            </a:r>
            <a:endParaRPr sz="4000" b="1" dirty="0">
              <a:solidFill>
                <a:srgbClr val="073763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243014"/>
            <a:ext cx="1698849" cy="591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/>
          <p:cNvSpPr/>
          <p:nvPr/>
        </p:nvSpPr>
        <p:spPr>
          <a:xfrm>
            <a:off x="0" y="5077717"/>
            <a:ext cx="9144000" cy="57300"/>
          </a:xfrm>
          <a:prstGeom prst="rect">
            <a:avLst/>
          </a:prstGeom>
          <a:solidFill>
            <a:srgbClr val="F78321"/>
          </a:solidFill>
          <a:ln w="9525" cap="flat" cmpd="sng">
            <a:solidFill>
              <a:srgbClr val="F7832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Lógica de Programação e Estruturas de Dados: Sandra Puga: 9788543019147:  Amazon.com: Books">
            <a:extLst>
              <a:ext uri="{FF2B5EF4-FFF2-40B4-BE49-F238E27FC236}">
                <a16:creationId xmlns:a16="http://schemas.microsoft.com/office/drawing/2014/main" id="{AD5E2C56-98DE-4754-AA94-90D900EF7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41" y="995655"/>
            <a:ext cx="2552397" cy="3612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864EC67-11CA-4A16-8547-37F178A0F4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38" y="995655"/>
            <a:ext cx="2465972" cy="35929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6D1A54A-F13E-41A7-A825-7FE3C761F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650" y="992621"/>
            <a:ext cx="2561451" cy="3603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752</Words>
  <Application>Microsoft Office PowerPoint</Application>
  <PresentationFormat>Apresentação na tela (16:9)</PresentationFormat>
  <Paragraphs>92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Calibri</vt:lpstr>
      <vt:lpstr>Courier New</vt:lpstr>
      <vt:lpstr>Arial</vt:lpstr>
      <vt:lpstr>Century Gothic</vt:lpstr>
      <vt:lpstr>Proxima Nova</vt:lpstr>
      <vt:lpstr>Simple Light</vt:lpstr>
      <vt:lpstr>Office Theme</vt:lpstr>
      <vt:lpstr>João Ricardo Côre Dutra Desenvolvedor Java backend na everis</vt:lpstr>
      <vt:lpstr>[Nome do palestrante] [Posição]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[Nome do palestrante] [Posição]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Ricardo Dutra Desenvolvedor Java backend na everis</dc:title>
  <dc:creator>Larissa Mestieri</dc:creator>
  <cp:lastModifiedBy>João Ricardo Côre Dutra</cp:lastModifiedBy>
  <cp:revision>18</cp:revision>
  <dcterms:modified xsi:type="dcterms:W3CDTF">2021-04-24T16:08:47Z</dcterms:modified>
</cp:coreProperties>
</file>