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7" r:id="rId1"/>
  </p:sldMasterIdLst>
  <p:notesMasterIdLst>
    <p:notesMasterId r:id="rId4"/>
  </p:notesMasterIdLst>
  <p:handoutMasterIdLst>
    <p:handoutMasterId r:id="rId5"/>
  </p:handoutMasterIdLst>
  <p:sldIdLst>
    <p:sldId id="262" r:id="rId2"/>
    <p:sldId id="261" r:id="rId3"/>
  </p:sldIdLst>
  <p:sldSz cx="9906000" cy="6858000" type="A4"/>
  <p:notesSz cx="9925050" cy="6665913"/>
  <p:custDataLst>
    <p:tags r:id="rId6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53643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107286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60929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214573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682164" algn="l" defTabSz="1072866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3218597" algn="l" defTabSz="1072866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755029" algn="l" defTabSz="1072866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4291462" algn="l" defTabSz="1072866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tandardabschnitt" id="{52E98C59-AE41-4A81-95AA-0472DF410120}">
          <p14:sldIdLst>
            <p14:sldId id="262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312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99"/>
    <a:srgbClr val="98C6EA"/>
    <a:srgbClr val="00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83" autoAdjust="0"/>
    <p:restoredTop sz="97468" autoAdjust="0"/>
  </p:normalViewPr>
  <p:slideViewPr>
    <p:cSldViewPr snapToGrid="0">
      <p:cViewPr varScale="1">
        <p:scale>
          <a:sx n="78" d="100"/>
          <a:sy n="78" d="100"/>
        </p:scale>
        <p:origin x="907" y="72"/>
      </p:cViewPr>
      <p:guideLst>
        <p:guide orient="horz" pos="2880"/>
        <p:guide pos="312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31" d="100"/>
          <a:sy n="131" d="100"/>
        </p:scale>
        <p:origin x="-810" y="-96"/>
      </p:cViewPr>
      <p:guideLst>
        <p:guide orient="horz" pos="2100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0751376-2EB8-4403-B858-305A8AAA6B01}" type="datetimeFigureOut">
              <a:rPr lang="en-GB"/>
              <a:pPr>
                <a:defRPr/>
              </a:pPr>
              <a:t>29/09/2020</a:t>
            </a:fld>
            <a:endParaRPr lang="en-GB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2C15F7A-46C6-4AD2-BFEC-842DCCCC19C4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90957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1901" y="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9C46BC9-2C9E-4670-A85A-6A588BA2D405}" type="datetimeFigureOut">
              <a:rPr lang="en-GB"/>
              <a:pPr>
                <a:defRPr/>
              </a:pPr>
              <a:t>29/09/2020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155950" y="500063"/>
            <a:ext cx="3613150" cy="2500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08" tIns="45354" rIns="90708" bIns="45354" rtlCol="0" anchor="ctr"/>
          <a:lstStyle/>
          <a:p>
            <a:pPr lvl="0"/>
            <a:endParaRPr lang="en-GB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506" y="3166309"/>
            <a:ext cx="7940040" cy="2999661"/>
          </a:xfrm>
          <a:prstGeom prst="rect">
            <a:avLst/>
          </a:prstGeom>
        </p:spPr>
        <p:txBody>
          <a:bodyPr vert="horz" wrap="square" lIns="90708" tIns="45354" rIns="90708" bIns="4535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1901" y="6331460"/>
            <a:ext cx="4300855" cy="333296"/>
          </a:xfrm>
          <a:prstGeom prst="rect">
            <a:avLst/>
          </a:prstGeom>
        </p:spPr>
        <p:txBody>
          <a:bodyPr vert="horz" lIns="90708" tIns="45354" rIns="90708" bIns="45354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0AFC6D0-44D5-4EB7-828F-6F464F83D79A}" type="slidenum">
              <a:rPr lang="en-GB"/>
              <a:pPr>
                <a:defRPr/>
              </a:pPr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9973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408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214201" indent="-214201" algn="l" rtl="0" fontAlgn="base">
      <a:spcBef>
        <a:spcPct val="30000"/>
      </a:spcBef>
      <a:spcAft>
        <a:spcPct val="0"/>
      </a:spcAft>
      <a:buFont typeface="Arial" charset="0"/>
      <a:buChar char="•"/>
      <a:defRPr sz="1408" kern="1200">
        <a:solidFill>
          <a:schemeClr val="tx1"/>
        </a:solidFill>
        <a:latin typeface="+mn-lt"/>
        <a:ea typeface="+mn-ea"/>
        <a:cs typeface="Arial" charset="0"/>
      </a:defRPr>
    </a:lvl2pPr>
    <a:lvl3pPr marL="417225" indent="-203025" algn="l" rtl="0" fontAlgn="base">
      <a:spcBef>
        <a:spcPct val="30000"/>
      </a:spcBef>
      <a:spcAft>
        <a:spcPct val="0"/>
      </a:spcAft>
      <a:buFont typeface="Symbol" pitchFamily="18" charset="2"/>
      <a:buChar char="-"/>
      <a:defRPr sz="1408" kern="1200">
        <a:solidFill>
          <a:schemeClr val="tx1"/>
        </a:solidFill>
        <a:latin typeface="+mn-lt"/>
        <a:ea typeface="+mn-ea"/>
        <a:cs typeface="Arial" charset="0"/>
      </a:defRPr>
    </a:lvl3pPr>
    <a:lvl4pPr marL="631427" indent="-214201" algn="l" rtl="0" fontAlgn="base">
      <a:spcBef>
        <a:spcPct val="30000"/>
      </a:spcBef>
      <a:spcAft>
        <a:spcPct val="0"/>
      </a:spcAft>
      <a:buFont typeface="Courier New" pitchFamily="49" charset="0"/>
      <a:buChar char="o"/>
      <a:defRPr sz="1408" kern="1200">
        <a:solidFill>
          <a:schemeClr val="tx1"/>
        </a:solidFill>
        <a:latin typeface="+mn-lt"/>
        <a:ea typeface="+mn-ea"/>
        <a:cs typeface="Arial" charset="0"/>
      </a:defRPr>
    </a:lvl4pPr>
    <a:lvl5pPr marL="845627" indent="-214201" algn="l" rtl="0" fontAlgn="base">
      <a:spcBef>
        <a:spcPct val="30000"/>
      </a:spcBef>
      <a:spcAft>
        <a:spcPct val="0"/>
      </a:spcAft>
      <a:buFont typeface="Wingdings" pitchFamily="2" charset="2"/>
      <a:buChar char="§"/>
      <a:defRPr sz="1408" kern="1200">
        <a:solidFill>
          <a:schemeClr val="tx1"/>
        </a:solidFill>
        <a:latin typeface="+mn-lt"/>
        <a:ea typeface="+mn-ea"/>
        <a:cs typeface="Arial" charset="0"/>
      </a:defRPr>
    </a:lvl5pPr>
    <a:lvl6pPr marL="2682164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6pPr>
    <a:lvl7pPr marL="3218597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7pPr>
    <a:lvl8pPr marL="3755029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8pPr>
    <a:lvl9pPr marL="4291462" algn="l" defTabSz="1072866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sheet 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45681" y="6306797"/>
            <a:ext cx="9218083" cy="26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 err="1"/>
              <a:t>Function</a:t>
            </a:r>
            <a:r>
              <a:rPr lang="de-DE" noProof="0" dirty="0"/>
              <a:t> </a:t>
            </a:r>
            <a:r>
              <a:rPr lang="de-DE" noProof="0" dirty="0" err="1"/>
              <a:t>name</a:t>
            </a:r>
            <a:r>
              <a:rPr lang="de-DE" noProof="0" dirty="0"/>
              <a:t> (MATLAB) …</a:t>
            </a:r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45682" y="393323"/>
            <a:ext cx="9218082" cy="380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 err="1"/>
              <a:t>XXXX_NameOfModel</a:t>
            </a:r>
            <a:endParaRPr lang="de-DE" noProof="0" dirty="0"/>
          </a:p>
        </p:txBody>
      </p:sp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76073CE4-FF9B-47D0-9C00-21D3F5804746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5042018" y="1075399"/>
            <a:ext cx="4521745" cy="507757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Attribute </a:t>
            </a:r>
            <a:r>
              <a:rPr lang="de-DE" dirty="0" err="1"/>
              <a:t>Dependency</a:t>
            </a:r>
            <a:r>
              <a:rPr lang="de-DE" dirty="0"/>
              <a:t> Graph</a:t>
            </a:r>
          </a:p>
          <a:p>
            <a:r>
              <a:rPr lang="de-DE" dirty="0" err="1"/>
              <a:t>Dependency</a:t>
            </a:r>
            <a:r>
              <a:rPr lang="de-DE" dirty="0"/>
              <a:t> Graph …</a:t>
            </a: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CDFC0B51-38E3-47B2-BE35-56C5E60195BE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345681" y="1075400"/>
            <a:ext cx="4525478" cy="50775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/>
              <a:t>Short </a:t>
            </a:r>
            <a:r>
              <a:rPr lang="de-DE" dirty="0" err="1"/>
              <a:t>Discription</a:t>
            </a:r>
            <a:r>
              <a:rPr lang="de-DE" dirty="0"/>
              <a:t> (optional </a:t>
            </a:r>
            <a:r>
              <a:rPr lang="de-DE" dirty="0" err="1"/>
              <a:t>picture</a:t>
            </a:r>
            <a:r>
              <a:rPr lang="de-DE" dirty="0"/>
              <a:t>) …</a:t>
            </a:r>
          </a:p>
        </p:txBody>
      </p:sp>
    </p:spTree>
    <p:extLst>
      <p:ext uri="{BB962C8B-B14F-4D97-AF65-F5344CB8AC3E}">
        <p14:creationId xmlns:p14="http://schemas.microsoft.com/office/powerpoint/2010/main" val="42014880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sheet Beschreib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B0BFB1AC-907E-434C-A1C5-3A4F236B75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5682" y="393323"/>
            <a:ext cx="9218082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2500" noProof="0" dirty="0"/>
            </a:lvl1pPr>
          </a:lstStyle>
          <a:p>
            <a:pPr lvl="0"/>
            <a:r>
              <a:rPr lang="de-DE" noProof="0" dirty="0" err="1"/>
              <a:t>XXXX_NameOfModel</a:t>
            </a:r>
            <a:endParaRPr lang="de-DE" noProof="0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45681" y="6306797"/>
            <a:ext cx="9218083" cy="26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400" noProof="0" dirty="0" smtClean="0"/>
            </a:lvl1pPr>
          </a:lstStyle>
          <a:p>
            <a:pPr lvl="0"/>
            <a:r>
              <a:rPr lang="de-DE" noProof="0" dirty="0"/>
              <a:t>Source (APA style)</a:t>
            </a:r>
          </a:p>
        </p:txBody>
      </p:sp>
      <p:sp>
        <p:nvSpPr>
          <p:cNvPr id="11" name="Inhaltsplatzhalter 13">
            <a:extLst>
              <a:ext uri="{FF2B5EF4-FFF2-40B4-BE49-F238E27FC236}">
                <a16:creationId xmlns:a16="http://schemas.microsoft.com/office/drawing/2014/main" id="{76073CE4-FF9B-47D0-9C00-21D3F5804746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674692" y="1075399"/>
            <a:ext cx="5889071" cy="507757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Description, </a:t>
            </a:r>
            <a:r>
              <a:rPr lang="de-DE" dirty="0" err="1"/>
              <a:t>Fomula</a:t>
            </a:r>
            <a:endParaRPr lang="de-DE" dirty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CDFC0B51-38E3-47B2-BE35-56C5E60195BE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345681" y="1075400"/>
            <a:ext cx="3252098" cy="507757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 dirty="0" err="1"/>
              <a:t>Prerequisits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215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/>
          <p:cNvSpPr>
            <a:spLocks noGrp="1"/>
          </p:cNvSpPr>
          <p:nvPr>
            <p:ph type="sldNum" sz="quarter" idx="4"/>
          </p:nvPr>
        </p:nvSpPr>
        <p:spPr>
          <a:xfrm>
            <a:off x="7339512" y="6473314"/>
            <a:ext cx="222308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8" name="Bild 6" descr="20150416 tum logo blau png final.png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928478" y="452158"/>
            <a:ext cx="604774" cy="31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378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</p:sldLayoutIdLst>
  <p:hf hdr="0" dt="0"/>
  <p:txStyles>
    <p:titleStyle>
      <a:lvl1pPr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defRPr sz="25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0" fontAlgn="base" hangingPunct="0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0" fontAlgn="base" hangingPunct="0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80C6F14-C8A2-41D0-B33C-E7A6AE518A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M0001_f_acceleration.m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2F5C34E-454D-4718-95EA-0A6B32B1F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M0001_acceleration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840DC175-C266-4296-997E-5D34AEAF3D10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pPr algn="just"/>
            <a:r>
              <a:rPr lang="en-US" dirty="0"/>
              <a:t>This function calculates the maximal negative acceleration of a frontal car crash depending on the mass of the car and the force the passive safety structure provides to stop the car.</a:t>
            </a:r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F00BE97B-A948-4888-97C5-7E6A21E954B9}"/>
              </a:ext>
            </a:extLst>
          </p:cNvPr>
          <p:cNvPicPr>
            <a:picLocks noGrp="1" noChangeAspect="1"/>
          </p:cNvPicPr>
          <p:nvPr>
            <p:ph sz="quarter" idx="19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88000" y="2913856"/>
            <a:ext cx="3429000" cy="1400175"/>
          </a:xfrm>
        </p:spPr>
      </p:pic>
    </p:spTree>
    <p:extLst>
      <p:ext uri="{BB962C8B-B14F-4D97-AF65-F5344CB8AC3E}">
        <p14:creationId xmlns:p14="http://schemas.microsoft.com/office/powerpoint/2010/main" val="3086842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B625ABF7-D574-4C76-8334-4ACF5F364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682" y="393323"/>
            <a:ext cx="9218082" cy="380810"/>
          </a:xfrm>
        </p:spPr>
        <p:txBody>
          <a:bodyPr/>
          <a:lstStyle/>
          <a:p>
            <a:r>
              <a:rPr lang="en-US" dirty="0"/>
              <a:t>M0001_acceleration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43AAE99-6B89-4E9A-BA2D-6C22550F23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5681" y="6306797"/>
            <a:ext cx="9218083" cy="2649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5EE5372F-C5E9-4D22-8212-4A647DCBDACC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345681" y="1075400"/>
            <a:ext cx="3252098" cy="507757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Mass of the car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Maximal force during the crash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Inhaltsplatzhalter 10">
                <a:extLst>
                  <a:ext uri="{FF2B5EF4-FFF2-40B4-BE49-F238E27FC236}">
                    <a16:creationId xmlns:a16="http://schemas.microsoft.com/office/drawing/2014/main" id="{EDC3B6A1-0731-4EB7-A266-C079260403D7}"/>
                  </a:ext>
                </a:extLst>
              </p:cNvPr>
              <p:cNvSpPr>
                <a:spLocks noGrp="1"/>
              </p:cNvSpPr>
              <p:nvPr>
                <p:ph sz="quarter" idx="19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de-A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A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de-A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de-DE" dirty="0"/>
              </a:p>
              <a:p>
                <a:pPr algn="ctr"/>
                <a:endParaRPr lang="de-AT" b="0" dirty="0"/>
              </a:p>
            </p:txBody>
          </p:sp>
        </mc:Choice>
        <mc:Fallback xmlns="">
          <p:sp>
            <p:nvSpPr>
              <p:cNvPr id="11" name="Inhaltsplatzhalter 10">
                <a:extLst>
                  <a:ext uri="{FF2B5EF4-FFF2-40B4-BE49-F238E27FC236}">
                    <a16:creationId xmlns:a16="http://schemas.microsoft.com/office/drawing/2014/main" id="{EDC3B6A1-0731-4EB7-A266-C079260403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9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65810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ded6938-b83b-4e01-96d2-e843a4ffab1f"/>
  <p:tag name="EE4P_AGENDAWIZARD" val="&lt;ee4p&gt;&lt;layouts&gt;&lt;layout name=&quot;Box 1&quot; id=&quot;1_1&quot;&gt;&lt;standard&gt;&lt;textframe horizontalAnchor=&quot;1&quot; marginBottom=&quot;6&quot; marginLeft=&quot;0&quot; marginRight=&quot;0&quot; marginTop=&quot;6&quot; orientation=&quot;1&quot; verticalAnchor=&quot;1&quot; /&gt;&lt;font name=&quot;Arial&quot; bold=&quot;0&quot; italic=&quot;0&quot; color=&quot;13&quot; /&gt;&lt;paragraphformat firstLineIndent=&quot;0&quot; leftIndent=&quot;0&quot; rightIndent=&quot;0&quot; lineRuleBefore=&quot;&quot; lineRuleWithin=&quot;&quot; lineRuleAfter=&quot;&quot; spaceBefore=&quot;&quot; spaceWithin=&quot;&quot; spaceAfter=&quot;&quot; /&gt;&lt;fill visible=&quot;0&quot; /&gt;&lt;line visible=&quot;0&quot; /&gt;&lt;bulletformat visible=&quot;0&quot; /&gt;&lt;/standard&gt;&lt;agenda name=&quot;New Agenda&quot; title=&quot;Agenda&quot; subtitle=&quot;&quot; sizingModeId=&quot;2&quot; fontSize=&quot;16&quot; startTime=&quot;540&quot; timeFormatId=&quot;1&quot; startItemNo=&quot;1&quot; createSingleAgendaSlide=&quot;1&quot; createSeparatingSlides=&quot;1&quot; createBackupSlide=&quot;1&quot; /&gt;&lt;columns&gt;&lt;column field=&quot;itemno&quot; label=&quot;No.&quot; checked=&quot;1&quot; leftSpacing=&quot;0&quot; rightSpacing=&quot;0&quot; dock=&quot;1&quot; fixedWidth=&quot;31.50472&quot; /&gt;&lt;column field=&quot;topic&quot; label=&quot;Topic&quot; leftSpacing=&quot;5&quot; rightDistribute=&quot;1&quot; dock=&quot;1&quot; /&gt;&lt;column field=&quot;responsible&quot; label=&quot;Responsible&quot; visible=&quot;1&quot; checked=&quot;1&quot; leftSpacing=&quot;10&quot; rightDistribute=&quot;1&quot; dock=&quot;1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1&quot; leftSpacing=&quot;10&quot; rightSpacing=&quot;6&quot; dock=&quot;2&quot; /&gt;&lt;column field=&quot;pageno&quot; label=&quot;Page No.&quot; visible=&quot;1&quot; checked=&quot;0&quot; leftSpacing=&quot;10&quot; rightSpacing=&quot;6&quot; dock=&quot;2&quot; /&gt;&lt;/columns&gt;&lt;position left=&quot;31.125&quot; top=&quot;133.875&quot; width=&quot;657.75&quot; height=&quot;328.875&quot; /&gt;&lt;!--&#10;      &lt;subtitle&gt;&#10;        &lt;position left=&quot;31.25&quot; top=&quot;92.00031&quot; width=&quot;657.75&quot; height=&quot;19.25&quot;/&gt;&#10;        &lt;font size=&quot;16&quot;/&gt;&#10;        &lt;textframe marginBottom=&quot;0&quot; marginTop=&quot;0&quot;/&gt;&#10;        &lt;paragraphformat alignment=&quot;1&quot;/&gt;&#10;      &lt;/subtitle&gt;&#10;   --&gt;&lt;settings allowedSizingModeIds=&quot;1|2&quot; allowedFontSizes=&quot;8|9|10.5|11|12|14|16|18&quot; allowedTimeFormatIds=&quot;1|2|3&quot; slideLayout=&quot;11&quot; customLayoutName=&quot;Nur Titel|Title Only&quot; customLayoutIndex=&quot;&quot; showBreak=&quot;1&quot; singleAgendaSlideSelected=&quot;0&quot; backupSlideTitle=&quot;Backup: %agendaName%&quot; topMargin=&quot;0&quot; leftMargin=&quot;0&quot; allowedLevels=&quot;4&quot; itemNoFormats=&quot;{1}¦{1}.{2}¦{3:alphaLC}¦{3:alphaLC}.{4:alphaLC}&quot; /&gt;&lt;!-- Agenda item formats --&gt;&lt;cases&gt;&lt;case level=&quot;1&quot; selected=&quot;0&quot; break=&quot;0&quot; topMinSpacing=&quot;5&quot; topMaxSpacing=&quot;5&quot; bottomMinSpacing=&quot;0&quot; bottomMaxSpacing=&quot;0&quot;&gt;&lt;element field=&quot;itemno&quot; type=&quot;autoshape&quot; autoShapeType=&quot;1&quot; indent=&quot;(level-1)*36.50472&quot; indentType=&quot;1&quot;&gt;&lt;textframe marginLeft=&quot;6&quot; marginRight=&quot;6&quot; verticalAnchor=&quot;3&quot; /&gt;&lt;paragraphformat alignment=&quot;2&quot; /&gt;&lt;fill foreColor=&quot;5&quot; visible=&quot;1&quot; /&gt;&lt;font bold=&quot;1&quot; color=&quot;14&quot; /&gt;&lt;/element&gt;&lt;element field=&quot;topic&quot; type=&quot;autoshape&quot; autoShapeType=&quot;1&quot; indent=&quot;(level-1)*36.50472&quot; indentType=&quot;2&quot;&gt;&lt;paragraphformat alignment=&quot;1&quot; /&gt;&lt;textframe marginLeft=&quot;6&quot; /&gt;&lt;font bold=&quot;1&quot; /&gt;&lt;/element&gt;&lt;element field=&quot;responsible&quot; type=&quot;autoshape&quot; autoShapeType=&quot;1&quot; indent=&quot;(level-1)*36.50472&quot; indentType=&quot;1&quot;&gt;&lt;paragraphformat alignment=&quot;1&quot; /&gt;&lt;/element&gt;&lt;element field=&quot;freecolumn&quot; type=&quot;autoshape&quot; autoShapeType=&quot;1&quot; indent=&quot;(level-1)*36.50472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1&quot; selected=&quot;1&quot; break=&quot;0&quot; topMinSpacing=&quot;5&quot; topMaxSpacing=&quot;5&quot; bottomMinSpacing=&quot;0&quot; bottomMaxSpacing=&quot;0&quot;&gt;&lt;element type=&quot;autoshape&quot; autoShapeType=&quot;1&quot; value=&quot;&quot;&gt;&lt;position left=&quot;level*36.50472*scale*fontScale&quot; top=&quot;0&quot; width=&quot;agendaWidth-topicLeftSpacing-itemNoWidth-(level-1)*36.50472*scale*fontScale&quot; height=&quot;itemHeight&quot; /&gt;&lt;fill foreColor=&quot;#D9D9D9&quot; visible=&quot;1&quot; /&gt;&lt;/element&gt;&lt;element field=&quot;itemno&quot; type=&quot;autoshape&quot; autoShapeType=&quot;1&quot; indent=&quot;(level-1)*36.50472&quot; indentType=&quot;1&quot;&gt;&lt;textframe marginLeft=&quot;6&quot; marginRight=&quot;6&quot; verticalAnchor=&quot;3&quot; /&gt;&lt;paragraphformat alignment=&quot;2&quot; /&gt;&lt;fill foreColor=&quot;5&quot; visible=&quot;1&quot; /&gt;&lt;font bold=&quot;1&quot; color=&quot;14&quot; /&gt;&lt;/element&gt;&lt;element field=&quot;topic&quot; type=&quot;autoshape&quot; autoShapeType=&quot;1&quot; indent=&quot;(level-1)*36.50472&quot; indentType=&quot;2&quot;&gt;&lt;paragraphformat alignment=&quot;1&quot; /&gt;&lt;font bold=&quot;1&quot; /&gt;&lt;textframe marginLeft=&quot;6&quot; /&gt;&lt;/element&gt;&lt;element field=&quot;responsible&quot; type=&quot;autoshape&quot; autoShapeType=&quot;1&quot; indent=&quot;(level-1)*36.50472&quot; indentType=&quot;1&quot;&gt;&lt;paragraphformat alignment=&quot;1&quot; /&gt;&lt;/element&gt;&lt;element field=&quot;freecolumn&quot; type=&quot;autoshape&quot; autoShapeType=&quot;1&quot; indent=&quot;(level-1)*36.50472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1&quot; selected=&quot;0&quot; break=&quot;1&quot; topMinSpacing=&quot;5&quot; topMaxSpacing=&quot;5&quot; bottomMinSpacing=&quot;0&quot; bottomMaxSpacing=&quot;0&quot;&gt;&lt;element field=&quot;topic&quot; type=&quot;autoshape&quot; autoShapeType=&quot;1&quot; indent=&quot;(level-1)*36.50472&quot; indentType=&quot;2&quot;&gt;&lt;paragraphformat alignment=&quot;1&quot; /&gt;&lt;textframe marginLeft=&quot;6&quot; /&gt;&lt;font bold=&quot;1&quot; italic=&quot;1&quot; /&gt;&lt;/element&gt;&lt;element field=&quot;responsible&quot; type=&quot;autoshape&quot; autoShapeType=&quot;1&quot; indent=&quot;(level-1)*36.50472&quot; indentType=&quot;1&quot;&gt;&lt;paragraphformat alignment=&quot;1&quot; /&gt;&lt;font italic=&quot;1&quot; /&gt;&lt;/element&gt;&lt;element field=&quot;freecolumn&quot; type=&quot;autoshape&quot; autoShapeType=&quot;1&quot; indent=&quot;(level-1)*36.50472&quot; indent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case level=&quot;1&quot; selected=&quot;1&quot; break=&quot;1&quot; topMinSpacing=&quot;5&quot; topMaxSpacing=&quot;5&quot; bottomMinSpacing=&quot;0&quot; bottomMaxSpacing=&quot;0&quot;&gt;&lt;element type=&quot;autoshape&quot; autoShapeType=&quot;1&quot; value=&quot;&quot;&gt;&lt;position left=&quot;level*36.50472*scale*fontScale&quot; top=&quot;0&quot; width=&quot;agendaWidth-topicLeftSpacing-itemNoWidth-(level-1)*36.50472*scale*fontScale&quot; height=&quot;itemHeight&quot; /&gt;&lt;fill foreColor=&quot;#D9D9D9&quot; visible=&quot;1&quot; /&gt;&lt;/element&gt;&lt;element field=&quot;topic&quot; type=&quot;autoshape&quot; autoShapeType=&quot;1&quot; indent=&quot;(level-1)*36.50472&quot; indentType=&quot;2&quot;&gt;&lt;paragraphformat alignment=&quot;1&quot; /&gt;&lt;font bold=&quot;1&quot; italic=&quot;1&quot; /&gt;&lt;textframe marginLeft=&quot;6&quot; /&gt;&lt;/element&gt;&lt;element field=&quot;responsible&quot; type=&quot;autoshape&quot; autoShapeType=&quot;1&quot; indent=&quot;(level-1)*36.50472&quot; indentType=&quot;1&quot;&gt;&lt;paragraphformat alignment=&quot;1&quot; /&gt;&lt;font italic=&quot;1&quot; /&gt;&lt;/element&gt;&lt;element field=&quot;freecolumn&quot; type=&quot;autoshape&quot; autoShapeType=&quot;1&quot; indent=&quot;(level-1)*36.50472&quot; indent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/cases&gt;&lt;!-- Elements on slide independent of items --&gt;&lt;elements&gt;&lt;!--&#10;        &lt;element type=&quot;textbox&quot; zOrder=&quot;1&quot; value=&quot;test&quot;&gt;&#10;          &lt;position left=&quot;0&quot; top=&quot;0&quot; width=&quot;30&quot; height=&quot;30&quot;/&gt;&#10;        &lt;/element&gt;&#10;      --&gt;&lt;/elements&gt;&lt;/layout&gt;&lt;/layouts&gt;&lt;contents&gt;&lt;agenda name=&quot;New Agenda&quot; title=&quot;Agenda&quot; subtitle=&quot;&quot; sizingModeId=&quot;2&quot; fontSize=&quot;16&quot; startTime=&quot;540&quot; timeFormatId=&quot;1&quot; startItemNo=&quot;1&quot; createSingleAgendaSlide=&quot;1&quot; createSeparatingSlides=&quot;1&quot; createBackupSlide=&quot;1&quot; layoutId=&quot;1_1&quot; fontSizeAuto=&quot;0&quot; createSections=&quot;0&quot; singleSlideId=&quot;23729ff9-5eb6-4bea-b3ac-2199aa615706&quot; backupSlideId=&quot;ba88a886-6aa5-4eab-9d7a-cec33e8bd6bc&quot;&gt;&lt;columns&gt;&lt;column field=&quot;itemno&quot; label=&quot;No.&quot; checked=&quot;1&quot; leftSpacing=&quot;0&quot; rightSpacing=&quot;0&quot; dock=&quot;1&quot; fixedWidth=&quot;31.50472&quot; /&gt;&lt;column field=&quot;topic&quot; label=&quot;Topic&quot; leftSpacing=&quot;5&quot; rightDistribute=&quot;1&quot; dock=&quot;1&quot; rightSpacing=&quot;202.1972&quot; /&gt;&lt;column field=&quot;responsible&quot; label=&quot;Responsible&quot; visible=&quot;1&quot; checked=&quot;1&quot; leftSpacing=&quot;10&quot; rightDistribute=&quot;1&quot; dock=&quot;1&quot; rightSpacing=&quot;202.1972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1&quot; leftSpacing=&quot;10&quot; rightSpacing=&quot;6&quot; dock=&quot;2&quot; /&gt;&lt;column field=&quot;pageno&quot; label=&quot;Page No.&quot; visible=&quot;1&quot; checked=&quot;0&quot; leftSpacing=&quot;10&quot; rightSpacing=&quot;6&quot; dock=&quot;2&quot; /&gt;&lt;/columns&gt;&lt;items&gt;&lt;item duration=&quot;20&quot; id=&quot;0189e81d-838a-4c25-ab22-cddea6d8d006&quot; parentId=&quot;&quot; level=&quot;1&quot; generateAgendaSlide=&quot;1&quot; showAgendaItem=&quot;1&quot; isBreak=&quot;0&quot; topic=&quot;Begrüßung&quot; agendaSlideId=&quot;6f6eebcb-a077-46cb-90df-828bac6192b4&quot; /&gt;&lt;item duration=&quot;30&quot; id=&quot;229b97ca-8c08-4f43-b507-771e9ad0914f&quot; parentId=&quot;&quot; level=&quot;1&quot; generateAgendaSlide=&quot;1&quot; showAgendaItem=&quot;1&quot; isBreak=&quot;0&quot; topic=&quot;Hallo&quot; agendaSlideId=&quot;d7c8cb9b-f4f2-4b37-bd9d-2b79c89a93b4&quot; /&gt;&lt;/items&gt;&lt;/agenda&gt;&lt;/contents&gt;&lt;/ee4p&gt;"/>
</p:tagLst>
</file>

<file path=ppt/theme/theme1.xml><?xml version="1.0" encoding="utf-8"?>
<a:theme xmlns:a="http://schemas.openxmlformats.org/drawingml/2006/main" name="Produktentwicklung Templates">
  <a:themeElements>
    <a:clrScheme name="TUM">
      <a:dk1>
        <a:sysClr val="windowText" lastClr="000000"/>
      </a:dk1>
      <a:lt1>
        <a:sysClr val="window" lastClr="FFFFFF"/>
      </a:lt1>
      <a:dk2>
        <a:srgbClr val="003359"/>
      </a:dk2>
      <a:lt2>
        <a:srgbClr val="0065BD"/>
      </a:lt2>
      <a:accent1>
        <a:srgbClr val="005293"/>
      </a:accent1>
      <a:accent2>
        <a:srgbClr val="64A0C8"/>
      </a:accent2>
      <a:accent3>
        <a:srgbClr val="98C6EA"/>
      </a:accent3>
      <a:accent4>
        <a:srgbClr val="A2AD00"/>
      </a:accent4>
      <a:accent5>
        <a:srgbClr val="E37222"/>
      </a:accent5>
      <a:accent6>
        <a:srgbClr val="DAD7CB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114000"/>
          </a:lnSpc>
          <a:defRPr sz="160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2" id="{BC37D938-782F-47CA-97CA-B6B053F3D1D7}" vid="{1D9AF313-0AC4-4ABA-A230-0D9B4CB6DEF0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A4-Papier (210 x 297 mm)</PresentationFormat>
  <Paragraphs>8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9" baseType="lpstr">
      <vt:lpstr>Arial</vt:lpstr>
      <vt:lpstr>Calibri</vt:lpstr>
      <vt:lpstr>Cambria Math</vt:lpstr>
      <vt:lpstr>Courier New</vt:lpstr>
      <vt:lpstr>Symbol</vt:lpstr>
      <vt:lpstr>Wingdings</vt:lpstr>
      <vt:lpstr>Produktentwicklung Templates</vt:lpstr>
      <vt:lpstr>M0001_acceleration</vt:lpstr>
      <vt:lpstr>M0001_acceleration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 xx – flankpressure (shaft-hub connection)</dc:title>
  <dc:creator>Hans Steger</dc:creator>
  <cp:lastModifiedBy>ga27yix</cp:lastModifiedBy>
  <cp:revision>23</cp:revision>
  <dcterms:created xsi:type="dcterms:W3CDTF">2020-02-28T15:45:41Z</dcterms:created>
  <dcterms:modified xsi:type="dcterms:W3CDTF">2020-09-29T06:28:39Z</dcterms:modified>
</cp:coreProperties>
</file>