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is called Panda Points, a reward system app integratable within preexisting CTA systems. Our project goals are to find ways to increase usage of the CTA to increase revenue for the city, and to reduce commute costs for groups in need. The application will track user usage and reward for consecutive, regular use of Chicago’s L. The reward system also will be tied to assisting groups in need, as users can redeem points for free rides, and when they </a:t>
            </a:r>
            <a:r>
              <a:rPr lang="en"/>
              <a:t>receive</a:t>
            </a:r>
            <a:r>
              <a:rPr lang="en"/>
              <a:t> a free ride, they also donate one to a pool usable by children and students that need them. This will be the first target group that we benefit, as it is the easiest to implement, but can be expanded to match other demographics situationally.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52e96e12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52e96e12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3adb12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3adb12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2e96e12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2e96e12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 Points!</a:t>
            </a:r>
            <a:endParaRPr/>
          </a:p>
        </p:txBody>
      </p:sp>
      <p:sp>
        <p:nvSpPr>
          <p:cNvPr id="87" name="Google Shape;87;p13"/>
          <p:cNvSpPr txBox="1"/>
          <p:nvPr>
            <p:ph idx="1" type="subTitle"/>
          </p:nvPr>
        </p:nvSpPr>
        <p:spPr>
          <a:xfrm>
            <a:off x="575300" y="3121475"/>
            <a:ext cx="7688100" cy="17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30200" lvl="0" marL="457200" rtl="0" algn="l">
              <a:spcBef>
                <a:spcPts val="0"/>
              </a:spcBef>
              <a:spcAft>
                <a:spcPts val="0"/>
              </a:spcAft>
              <a:buSzPts val="1600"/>
              <a:buChar char="●"/>
            </a:pPr>
            <a:r>
              <a:rPr lang="en"/>
              <a:t>Reward system to promote CTA Usage</a:t>
            </a:r>
            <a:endParaRPr/>
          </a:p>
          <a:p>
            <a:pPr indent="-330200" lvl="0" marL="457200" rtl="0" algn="l">
              <a:spcBef>
                <a:spcPts val="0"/>
              </a:spcBef>
              <a:spcAft>
                <a:spcPts val="0"/>
              </a:spcAft>
              <a:buSzPts val="1600"/>
              <a:buChar char="●"/>
            </a:pPr>
            <a:r>
              <a:rPr lang="en"/>
              <a:t>Help reduce commute costs for groups in need: Children &amp; Students Ω</a:t>
            </a:r>
            <a:endParaRPr/>
          </a:p>
        </p:txBody>
      </p:sp>
      <p:pic>
        <p:nvPicPr>
          <p:cNvPr id="88" name="Google Shape;88;p13"/>
          <p:cNvPicPr preferRelativeResize="0"/>
          <p:nvPr/>
        </p:nvPicPr>
        <p:blipFill>
          <a:blip r:embed="rId3">
            <a:alphaModFix/>
          </a:blip>
          <a:stretch>
            <a:fillRect/>
          </a:stretch>
        </p:blipFill>
        <p:spPr>
          <a:xfrm>
            <a:off x="118684" y="53549"/>
            <a:ext cx="863925" cy="866100"/>
          </a:xfrm>
          <a:prstGeom prst="rect">
            <a:avLst/>
          </a:prstGeom>
          <a:noFill/>
          <a:ln>
            <a:noFill/>
          </a:ln>
        </p:spPr>
      </p:pic>
      <p:pic>
        <p:nvPicPr>
          <p:cNvPr id="89" name="Google Shape;89;p13"/>
          <p:cNvPicPr preferRelativeResize="0"/>
          <p:nvPr/>
        </p:nvPicPr>
        <p:blipFill rotWithShape="1">
          <a:blip r:embed="rId4">
            <a:alphaModFix/>
          </a:blip>
          <a:srcRect b="35954" l="0" r="0" t="0"/>
          <a:stretch/>
        </p:blipFill>
        <p:spPr>
          <a:xfrm>
            <a:off x="6196050" y="93113"/>
            <a:ext cx="2857500" cy="707625"/>
          </a:xfrm>
          <a:prstGeom prst="rect">
            <a:avLst/>
          </a:prstGeom>
          <a:noFill/>
          <a:ln>
            <a:noFill/>
          </a:ln>
        </p:spPr>
      </p:pic>
      <p:pic>
        <p:nvPicPr>
          <p:cNvPr id="90" name="Google Shape;90;p13"/>
          <p:cNvPicPr preferRelativeResize="0"/>
          <p:nvPr/>
        </p:nvPicPr>
        <p:blipFill>
          <a:blip r:embed="rId5">
            <a:alphaModFix/>
          </a:blip>
          <a:stretch>
            <a:fillRect/>
          </a:stretch>
        </p:blipFill>
        <p:spPr>
          <a:xfrm>
            <a:off x="4949200" y="600750"/>
            <a:ext cx="2660225" cy="266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118684" y="53549"/>
            <a:ext cx="863925" cy="866100"/>
          </a:xfrm>
          <a:prstGeom prst="rect">
            <a:avLst/>
          </a:prstGeom>
          <a:noFill/>
          <a:ln>
            <a:noFill/>
          </a:ln>
        </p:spPr>
      </p:pic>
      <p:pic>
        <p:nvPicPr>
          <p:cNvPr id="96" name="Google Shape;96;p14"/>
          <p:cNvPicPr preferRelativeResize="0"/>
          <p:nvPr/>
        </p:nvPicPr>
        <p:blipFill rotWithShape="1">
          <a:blip r:embed="rId4">
            <a:alphaModFix/>
          </a:blip>
          <a:srcRect b="35954" l="0" r="0" t="0"/>
          <a:stretch/>
        </p:blipFill>
        <p:spPr>
          <a:xfrm>
            <a:off x="6196050" y="93113"/>
            <a:ext cx="2857500" cy="707625"/>
          </a:xfrm>
          <a:prstGeom prst="rect">
            <a:avLst/>
          </a:prstGeom>
          <a:noFill/>
          <a:ln>
            <a:noFill/>
          </a:ln>
        </p:spPr>
      </p:pic>
      <p:sp>
        <p:nvSpPr>
          <p:cNvPr id="97" name="Google Shape;97;p14"/>
          <p:cNvSpPr txBox="1"/>
          <p:nvPr>
            <p:ph idx="4294967295" type="body"/>
          </p:nvPr>
        </p:nvSpPr>
        <p:spPr>
          <a:xfrm>
            <a:off x="982600" y="1987650"/>
            <a:ext cx="7688700" cy="45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Android Studio App</a:t>
            </a:r>
            <a:endParaRPr/>
          </a:p>
          <a:p>
            <a:pPr indent="-311150" lvl="0" marL="457200" rtl="0" algn="l">
              <a:spcBef>
                <a:spcPts val="0"/>
              </a:spcBef>
              <a:spcAft>
                <a:spcPts val="0"/>
              </a:spcAft>
              <a:buSzPts val="1300"/>
              <a:buChar char="●"/>
            </a:pPr>
            <a:r>
              <a:rPr lang="en"/>
              <a:t>Java</a:t>
            </a:r>
            <a:endParaRPr/>
          </a:p>
        </p:txBody>
      </p:sp>
      <p:sp>
        <p:nvSpPr>
          <p:cNvPr id="98" name="Google Shape;98;p14"/>
          <p:cNvSpPr txBox="1"/>
          <p:nvPr>
            <p:ph idx="4294967295"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Structure: Front-End</a:t>
            </a:r>
            <a:endParaRPr/>
          </a:p>
        </p:txBody>
      </p:sp>
      <p:pic>
        <p:nvPicPr>
          <p:cNvPr id="99" name="Google Shape;99;p14"/>
          <p:cNvPicPr preferRelativeResize="0"/>
          <p:nvPr/>
        </p:nvPicPr>
        <p:blipFill rotWithShape="1">
          <a:blip r:embed="rId5">
            <a:alphaModFix/>
          </a:blip>
          <a:srcRect b="15839" l="0" r="0" t="0"/>
          <a:stretch/>
        </p:blipFill>
        <p:spPr>
          <a:xfrm>
            <a:off x="4987275" y="2700200"/>
            <a:ext cx="3684024" cy="1937808"/>
          </a:xfrm>
          <a:prstGeom prst="rect">
            <a:avLst/>
          </a:prstGeom>
          <a:noFill/>
          <a:ln>
            <a:noFill/>
          </a:ln>
        </p:spPr>
      </p:pic>
      <p:pic>
        <p:nvPicPr>
          <p:cNvPr id="100" name="Google Shape;100;p14"/>
          <p:cNvPicPr preferRelativeResize="0"/>
          <p:nvPr/>
        </p:nvPicPr>
        <p:blipFill rotWithShape="1">
          <a:blip r:embed="rId6">
            <a:alphaModFix/>
          </a:blip>
          <a:srcRect b="19788" l="0" r="0" t="0"/>
          <a:stretch/>
        </p:blipFill>
        <p:spPr>
          <a:xfrm>
            <a:off x="368425" y="2660938"/>
            <a:ext cx="4022064" cy="2016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5"/>
          <p:cNvPicPr preferRelativeResize="0"/>
          <p:nvPr/>
        </p:nvPicPr>
        <p:blipFill>
          <a:blip r:embed="rId3">
            <a:alphaModFix/>
          </a:blip>
          <a:stretch>
            <a:fillRect/>
          </a:stretch>
        </p:blipFill>
        <p:spPr>
          <a:xfrm>
            <a:off x="770600" y="570938"/>
            <a:ext cx="1893725" cy="4001624"/>
          </a:xfrm>
          <a:prstGeom prst="rect">
            <a:avLst/>
          </a:prstGeom>
          <a:noFill/>
          <a:ln>
            <a:noFill/>
          </a:ln>
        </p:spPr>
      </p:pic>
      <p:pic>
        <p:nvPicPr>
          <p:cNvPr id="106" name="Google Shape;106;p15"/>
          <p:cNvPicPr preferRelativeResize="0"/>
          <p:nvPr/>
        </p:nvPicPr>
        <p:blipFill>
          <a:blip r:embed="rId4">
            <a:alphaModFix/>
          </a:blip>
          <a:stretch>
            <a:fillRect/>
          </a:stretch>
        </p:blipFill>
        <p:spPr>
          <a:xfrm>
            <a:off x="3461025" y="570925"/>
            <a:ext cx="1893725" cy="4001649"/>
          </a:xfrm>
          <a:prstGeom prst="rect">
            <a:avLst/>
          </a:prstGeom>
          <a:noFill/>
          <a:ln>
            <a:noFill/>
          </a:ln>
        </p:spPr>
      </p:pic>
      <p:pic>
        <p:nvPicPr>
          <p:cNvPr id="107" name="Google Shape;107;p15"/>
          <p:cNvPicPr preferRelativeResize="0"/>
          <p:nvPr/>
        </p:nvPicPr>
        <p:blipFill>
          <a:blip r:embed="rId5">
            <a:alphaModFix/>
          </a:blip>
          <a:stretch>
            <a:fillRect/>
          </a:stretch>
        </p:blipFill>
        <p:spPr>
          <a:xfrm>
            <a:off x="6213175" y="585025"/>
            <a:ext cx="1893725" cy="3973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6"/>
          <p:cNvPicPr preferRelativeResize="0"/>
          <p:nvPr/>
        </p:nvPicPr>
        <p:blipFill>
          <a:blip r:embed="rId3">
            <a:alphaModFix/>
          </a:blip>
          <a:stretch>
            <a:fillRect/>
          </a:stretch>
        </p:blipFill>
        <p:spPr>
          <a:xfrm>
            <a:off x="118684" y="53549"/>
            <a:ext cx="863925" cy="866100"/>
          </a:xfrm>
          <a:prstGeom prst="rect">
            <a:avLst/>
          </a:prstGeom>
          <a:noFill/>
          <a:ln>
            <a:noFill/>
          </a:ln>
        </p:spPr>
      </p:pic>
      <p:pic>
        <p:nvPicPr>
          <p:cNvPr id="113" name="Google Shape;113;p16"/>
          <p:cNvPicPr preferRelativeResize="0"/>
          <p:nvPr/>
        </p:nvPicPr>
        <p:blipFill rotWithShape="1">
          <a:blip r:embed="rId4">
            <a:alphaModFix/>
          </a:blip>
          <a:srcRect b="35954" l="0" r="0" t="0"/>
          <a:stretch/>
        </p:blipFill>
        <p:spPr>
          <a:xfrm>
            <a:off x="6196050" y="93113"/>
            <a:ext cx="2857500" cy="707625"/>
          </a:xfrm>
          <a:prstGeom prst="rect">
            <a:avLst/>
          </a:prstGeom>
          <a:noFill/>
          <a:ln>
            <a:noFill/>
          </a:ln>
        </p:spPr>
      </p:pic>
      <p:sp>
        <p:nvSpPr>
          <p:cNvPr id="114" name="Google Shape;114;p16"/>
          <p:cNvSpPr txBox="1"/>
          <p:nvPr>
            <p:ph idx="4294967295" type="body"/>
          </p:nvPr>
        </p:nvSpPr>
        <p:spPr>
          <a:xfrm>
            <a:off x="729450" y="2078875"/>
            <a:ext cx="5650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Hashtable, Node, Profile, SimulatedClient, and SimulatedServer</a:t>
            </a:r>
            <a:endParaRPr/>
          </a:p>
          <a:p>
            <a:pPr indent="-298450" lvl="1" marL="914400" rtl="0" algn="l">
              <a:spcBef>
                <a:spcPts val="0"/>
              </a:spcBef>
              <a:spcAft>
                <a:spcPts val="0"/>
              </a:spcAft>
              <a:buSzPts val="1100"/>
              <a:buChar char="○"/>
            </a:pPr>
            <a:r>
              <a:rPr lang="en"/>
              <a:t>Simulated Client initializes Simulated Server</a:t>
            </a:r>
            <a:endParaRPr/>
          </a:p>
          <a:p>
            <a:pPr indent="-298450" lvl="2" marL="1371600" rtl="0" algn="l">
              <a:spcBef>
                <a:spcPts val="0"/>
              </a:spcBef>
              <a:spcAft>
                <a:spcPts val="0"/>
              </a:spcAft>
              <a:buSzPts val="1100"/>
              <a:buChar char="■"/>
            </a:pPr>
            <a:r>
              <a:rPr lang="en"/>
              <a:t>Simulated Server connects to background processes, counts streak as user takes CTA rides daily, manages points and free ride/free ride donations</a:t>
            </a:r>
            <a:endParaRPr/>
          </a:p>
          <a:p>
            <a:pPr indent="-298450" lvl="1" marL="914400" rtl="0" algn="l">
              <a:spcBef>
                <a:spcPts val="0"/>
              </a:spcBef>
              <a:spcAft>
                <a:spcPts val="0"/>
              </a:spcAft>
              <a:buSzPts val="1100"/>
              <a:buChar char="○"/>
            </a:pPr>
            <a:r>
              <a:rPr lang="en"/>
              <a:t>Profile holds information for users: Name, username, password, etc.</a:t>
            </a:r>
            <a:endParaRPr/>
          </a:p>
        </p:txBody>
      </p:sp>
      <p:sp>
        <p:nvSpPr>
          <p:cNvPr id="115" name="Google Shape;115;p16"/>
          <p:cNvSpPr txBox="1"/>
          <p:nvPr>
            <p:ph idx="4294967295"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Structure: Back-End</a:t>
            </a:r>
            <a:endParaRPr/>
          </a:p>
        </p:txBody>
      </p:sp>
      <p:pic>
        <p:nvPicPr>
          <p:cNvPr id="116" name="Google Shape;116;p16"/>
          <p:cNvPicPr preferRelativeResize="0"/>
          <p:nvPr/>
        </p:nvPicPr>
        <p:blipFill rotWithShape="1">
          <a:blip r:embed="rId5">
            <a:alphaModFix/>
          </a:blip>
          <a:srcRect b="23178" l="0" r="0" t="30621"/>
          <a:stretch/>
        </p:blipFill>
        <p:spPr>
          <a:xfrm>
            <a:off x="7181875" y="3613575"/>
            <a:ext cx="885825" cy="1403800"/>
          </a:xfrm>
          <a:prstGeom prst="rect">
            <a:avLst/>
          </a:prstGeom>
          <a:noFill/>
          <a:ln>
            <a:noFill/>
          </a:ln>
        </p:spPr>
      </p:pic>
      <p:pic>
        <p:nvPicPr>
          <p:cNvPr id="117" name="Google Shape;117;p16"/>
          <p:cNvPicPr preferRelativeResize="0"/>
          <p:nvPr/>
        </p:nvPicPr>
        <p:blipFill>
          <a:blip r:embed="rId6">
            <a:alphaModFix/>
          </a:blip>
          <a:stretch>
            <a:fillRect/>
          </a:stretch>
        </p:blipFill>
        <p:spPr>
          <a:xfrm>
            <a:off x="6449675" y="919650"/>
            <a:ext cx="2350250" cy="2053175"/>
          </a:xfrm>
          <a:prstGeom prst="rect">
            <a:avLst/>
          </a:prstGeom>
          <a:noFill/>
          <a:ln>
            <a:noFill/>
          </a:ln>
        </p:spPr>
      </p:pic>
      <p:pic>
        <p:nvPicPr>
          <p:cNvPr id="118" name="Google Shape;118;p16"/>
          <p:cNvPicPr preferRelativeResize="0"/>
          <p:nvPr/>
        </p:nvPicPr>
        <p:blipFill>
          <a:blip r:embed="rId7">
            <a:alphaModFix/>
          </a:blip>
          <a:stretch>
            <a:fillRect/>
          </a:stretch>
        </p:blipFill>
        <p:spPr>
          <a:xfrm>
            <a:off x="6196050" y="3091759"/>
            <a:ext cx="2964424" cy="4795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