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29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0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67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11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4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27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0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1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1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79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65560-DE36-6B6D-3353-C66D20469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01" y="4840264"/>
            <a:ext cx="8044280" cy="1215547"/>
          </a:xfrm>
        </p:spPr>
        <p:txBody>
          <a:bodyPr anchor="ctr">
            <a:normAutofit/>
          </a:bodyPr>
          <a:lstStyle/>
          <a:p>
            <a:r>
              <a:rPr lang="en-GB" sz="3400" dirty="0"/>
              <a:t>Investigating the rate of unemployment across different demographic groups.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E327B-870D-FF0E-1321-1B2AA3996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9720" y="4753342"/>
            <a:ext cx="2519973" cy="1389390"/>
          </a:xfrm>
        </p:spPr>
        <p:txBody>
          <a:bodyPr anchor="ctr">
            <a:normAutofit/>
          </a:bodyPr>
          <a:lstStyle/>
          <a:p>
            <a:endParaRPr lang="en-GB"/>
          </a:p>
        </p:txBody>
      </p:sp>
      <p:pic>
        <p:nvPicPr>
          <p:cNvPr id="4" name="Picture 3" descr="A close-up of a pattern of dots&#10;&#10;Description automatically generated">
            <a:extLst>
              <a:ext uri="{FF2B5EF4-FFF2-40B4-BE49-F238E27FC236}">
                <a16:creationId xmlns:a16="http://schemas.microsoft.com/office/drawing/2014/main" id="{E48F2C5A-FDA8-47BA-795C-1816223ED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55" b="26396"/>
          <a:stretch/>
        </p:blipFill>
        <p:spPr>
          <a:xfrm>
            <a:off x="-6781" y="1"/>
            <a:ext cx="12198782" cy="40421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54810C-5CC0-45D3-BD8F-C4407F92F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4610607"/>
            <a:ext cx="0" cy="16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0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F72B-5DDC-F537-F9F1-A56EDDB2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Dashboard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04C02-FF3C-EEF6-5D20-264EB36B5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780" y="2076450"/>
            <a:ext cx="9569552" cy="3910013"/>
          </a:xfrm>
        </p:spPr>
      </p:pic>
    </p:spTree>
    <p:extLst>
      <p:ext uri="{BB962C8B-B14F-4D97-AF65-F5344CB8AC3E}">
        <p14:creationId xmlns:p14="http://schemas.microsoft.com/office/powerpoint/2010/main" val="351703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3593-71BE-3E9D-E0C1-BBF859D5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304B-5EA2-03B1-26A6-205904568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Power BI visuals have indicated crucial insights and trends into the dynamics of unemployment  across different demographics</a:t>
            </a:r>
          </a:p>
          <a:p>
            <a:r>
              <a:rPr lang="en-GB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line chart has displayed a constant decrease in unemployment over the time and the forecast within the line chart has also predicted a decrease in unemployment in the future</a:t>
            </a:r>
            <a:endParaRPr lang="en-GB" sz="18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GB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 rate of unemployment differs across different demographic groups, emphasizing the need of policies and intervention targeting the groups with the highest rate of unemployment</a:t>
            </a:r>
          </a:p>
          <a:p>
            <a:r>
              <a:rPr lang="en-GB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decrease the risk of unemployment in the future, it is important to design interventions and policies targeting the group of individuals with increased unemployment</a:t>
            </a:r>
            <a:endParaRPr lang="en-GB" sz="18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80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Organisations should implement policies promoting inclusiveness and diversity as this will help to reduce unemployment across certain groups of people</a:t>
            </a:r>
          </a:p>
        </p:txBody>
      </p:sp>
    </p:spTree>
    <p:extLst>
      <p:ext uri="{BB962C8B-B14F-4D97-AF65-F5344CB8AC3E}">
        <p14:creationId xmlns:p14="http://schemas.microsoft.com/office/powerpoint/2010/main" val="95060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0146-4E81-3BAF-1642-DD29577F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0C117-E466-829E-4F34-27192B512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project aims to: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Explore changes in unemployment over the past 10 years to understand whether the labour market is progressing or deteriorating over time.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</a:rPr>
              <a:t>Identify whether the rate of unemployment is increasing or decreasing with time. </a:t>
            </a: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Identify differences in unemployment rates amongst diverse demographic groups (ethnicity, age, gender, region)</a:t>
            </a: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 historical data to make informed forecasts about future unemployment trends, </a:t>
            </a:r>
            <a:r>
              <a:rPr lang="en-GB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</a:t>
            </a: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can be valuable for workforce planning and policy development.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Provide suggestions based on the analysis, including strategies aiming to address disparities and formation of potential policies. </a:t>
            </a:r>
          </a:p>
          <a:p>
            <a:pPr marL="0" lvl="0" indent="0">
              <a:buNone/>
            </a:pPr>
            <a:endParaRPr lang="en-GB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49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C3F6-0A97-F9DD-CDB3-7C57E410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A123-C987-FD5F-1F2A-F725935E5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89" y="2096008"/>
            <a:ext cx="11059811" cy="3910987"/>
          </a:xfrm>
        </p:spPr>
        <p:txBody>
          <a:bodyPr/>
          <a:lstStyle/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 in Power Bi to conduct data analysis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6 stages of data analytics cycle employed to accomplish this project</a:t>
            </a:r>
          </a:p>
          <a:p>
            <a:pPr marL="342900" indent="-342900">
              <a:buFont typeface="+mj-lt"/>
              <a:buAutoNum type="alphaLcParenR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discovery</a:t>
            </a:r>
          </a:p>
          <a:p>
            <a:pPr marL="342900" indent="-342900">
              <a:buFont typeface="+mj-lt"/>
              <a:buAutoNum type="alphaLcParenR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preparation</a:t>
            </a:r>
          </a:p>
          <a:p>
            <a:pPr marL="342900" indent="-342900">
              <a:buFont typeface="+mj-lt"/>
              <a:buAutoNum type="alphaLcParenR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plan model</a:t>
            </a:r>
          </a:p>
          <a:p>
            <a:pPr marL="342900" indent="-342900">
              <a:buFont typeface="+mj-lt"/>
              <a:buAutoNum type="alphaLcParenR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build model</a:t>
            </a:r>
          </a:p>
          <a:p>
            <a:pPr marL="342900" indent="-342900">
              <a:buFont typeface="+mj-lt"/>
              <a:buAutoNum type="alphaLcParenR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communicate results</a:t>
            </a:r>
          </a:p>
          <a:p>
            <a:pPr marL="342900" indent="-342900">
              <a:buFont typeface="+mj-lt"/>
              <a:buAutoNum type="alphaLcParenR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</a:rPr>
              <a:t>      Deploy live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31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52EAD37-DBCB-6ACB-8BC6-E7614C81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5"/>
            <a:ext cx="3509192" cy="1011936"/>
          </a:xfrm>
        </p:spPr>
        <p:txBody>
          <a:bodyPr anchor="t">
            <a:normAutofit fontScale="90000"/>
          </a:bodyPr>
          <a:lstStyle/>
          <a:p>
            <a:r>
              <a:rPr lang="en-GB" dirty="0"/>
              <a:t>EXPLANATION OF VISUALS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3CB8536D-2D11-B5A2-1018-BEBD7068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1879603"/>
            <a:ext cx="3276598" cy="4192010"/>
          </a:xfrm>
        </p:spPr>
        <p:txBody>
          <a:bodyPr anchor="b">
            <a:normAutofit fontScale="85000" lnSpcReduction="20000"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number of people unemployed can be seen decreasing very year. </a:t>
            </a: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nemployment displays a persistent trend each year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constant pattern in the line chart indicates a seasonal influence, suggesting that certain times of the year constantly experience a decrease in unemployment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forecast predicts that the unemployment is likely to decrease further in the future, indicating a continuation to the seasonality observed</a:t>
            </a:r>
            <a:endParaRPr lang="en-US" sz="1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B62C44-6861-1130-B07D-38F62795B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67" y="2008504"/>
            <a:ext cx="6913366" cy="266164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56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EC66D-5849-83CF-C638-D2BEA3E4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GB" sz="3600" dirty="0"/>
              <a:t>EXPLANATION OF VISUALS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2AF039-82BD-0B7C-0AD0-13E54847A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1889761"/>
            <a:ext cx="3276598" cy="4033607"/>
          </a:xfrm>
        </p:spPr>
        <p:txBody>
          <a:bodyPr anchor="b">
            <a:normAutofit/>
          </a:bodyPr>
          <a:lstStyle/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ndividuals around the age of 25- 49 are the highest unemployed age group based on the historical data</a:t>
            </a: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group with the lowest unemployment is aged 65+ and within this age group 12k men are affected by unemployment and women being affected slightly less with a total number of 10k</a:t>
            </a:r>
            <a:endParaRPr lang="en-US" sz="1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51237E-148C-A5DB-A8EA-708276F1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120" y="1672521"/>
            <a:ext cx="6913366" cy="356038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03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6E71B-E097-D63A-5C01-F3501610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GB" sz="3600" dirty="0"/>
              <a:t>EXPLANATION OF VISUALS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1DB7773-650C-44D3-D84B-438BEA51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1737360"/>
            <a:ext cx="3276598" cy="4186008"/>
          </a:xfrm>
        </p:spPr>
        <p:txBody>
          <a:bodyPr anchor="b">
            <a:normAutofit/>
          </a:bodyPr>
          <a:lstStyle/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hite ethnicity has the highest number of individuals unemployed, with a total number of 84.03k being unemployed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ethnicity with the lowest unemployment has shown to be mixed, with just 0.10k individuals being unemployed</a:t>
            </a:r>
            <a:endParaRPr lang="en-US" sz="1800" dirty="0"/>
          </a:p>
          <a:p>
            <a:endParaRPr lang="en-US" sz="1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A81D391F-3152-4EFE-0CFE-3945648DF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20" y="1508330"/>
            <a:ext cx="6913366" cy="388876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5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8D4BD-85B6-FFEE-6DF2-06845740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6385"/>
            <a:ext cx="3618783" cy="1709004"/>
          </a:xfrm>
        </p:spPr>
        <p:txBody>
          <a:bodyPr anchor="t">
            <a:normAutofit fontScale="90000"/>
          </a:bodyPr>
          <a:lstStyle/>
          <a:p>
            <a:r>
              <a:rPr lang="en-GB" sz="4000" dirty="0"/>
              <a:t>EXPLANATION OF VISUALS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38119B-85BC-CBF5-0596-FB395CD35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2326640"/>
            <a:ext cx="3276598" cy="3596728"/>
          </a:xfrm>
        </p:spPr>
        <p:txBody>
          <a:bodyPr anchor="b">
            <a:normAutofit/>
          </a:bodyPr>
          <a:lstStyle/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Northwest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been highlighted as the region with the highest unemployment and has a total number of 26k individuals being unemployed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East Midlands has been identified as the region with the lowest unemployment in the UK, with just 9k individuals being unemployed</a:t>
            </a:r>
            <a:endParaRPr lang="en-US" sz="1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FAF6A3B5-78B5-68A5-FB5E-455B1C115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" r="2319" b="1"/>
          <a:stretch/>
        </p:blipFill>
        <p:spPr>
          <a:xfrm>
            <a:off x="4699208" y="849338"/>
            <a:ext cx="6921292" cy="515803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70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43730-126D-0E01-2F9F-C348A0A0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GB" sz="3400"/>
              <a:t>EXPLANATION OF VISUALS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F901B0-951A-F55E-FC6C-DBC39D61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3066892"/>
            <a:ext cx="3276598" cy="2856476"/>
          </a:xfrm>
        </p:spPr>
        <p:txBody>
          <a:bodyPr anchor="b">
            <a:normAutofit/>
          </a:bodyPr>
          <a:lstStyle/>
          <a:p>
            <a:r>
              <a:rPr lang="en-GB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percentage of men being unemployed within the past 10 years is 51.29%, however, women are slightly less unemployed with a total of 48.71% being unemployed</a:t>
            </a:r>
            <a:endParaRPr lang="en-US" sz="1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graph with a yellow and pink circle&#10;&#10;Description automatically generated">
            <a:extLst>
              <a:ext uri="{FF2B5EF4-FFF2-40B4-BE49-F238E27FC236}">
                <a16:creationId xmlns:a16="http://schemas.microsoft.com/office/drawing/2014/main" id="{86CD086B-BE82-9020-48F2-83DB4A0F3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20" y="1240436"/>
            <a:ext cx="6913366" cy="442455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6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A1B3-D343-1FBE-0C9B-A45989CC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6D76-6D6E-A59A-C1E9-66123EC9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data analysis has displayed a decrease in the rate of unemployment over time</a:t>
            </a:r>
          </a:p>
          <a:p>
            <a:r>
              <a:rPr lang="en-GB" sz="1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en-GB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xploration of unemployment across different demographics </a:t>
            </a:r>
            <a:r>
              <a:rPr lang="en-GB" sz="1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has revealed variations among the groups</a:t>
            </a:r>
          </a:p>
          <a:p>
            <a:r>
              <a:rPr lang="en-GB" sz="1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Differences in the rate of unemployment across different ethnicities, regions, age groups, and gender has been observed</a:t>
            </a:r>
          </a:p>
          <a:p>
            <a:r>
              <a:rPr lang="en-GB" sz="1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Northwest has been identified as the region with the highest unemployment </a:t>
            </a:r>
          </a:p>
          <a:p>
            <a:r>
              <a:rPr lang="en-GB" sz="1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age group with the highest unemployment is 25-49</a:t>
            </a:r>
          </a:p>
          <a:p>
            <a:r>
              <a:rPr lang="en-GB" sz="1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White ethnicity has been identified as the ethnicity with the highest unemployment</a:t>
            </a:r>
          </a:p>
          <a:p>
            <a:r>
              <a:rPr lang="en-GB" sz="1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Men are slightly more unemployed as compared to women</a:t>
            </a:r>
          </a:p>
          <a:p>
            <a:endParaRPr lang="en-GB" sz="18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341285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RegularSeedLeftStep">
      <a:dk1>
        <a:srgbClr val="000000"/>
      </a:dk1>
      <a:lt1>
        <a:srgbClr val="FFFFFF"/>
      </a:lt1>
      <a:dk2>
        <a:srgbClr val="29301B"/>
      </a:dk2>
      <a:lt2>
        <a:srgbClr val="F3F0F0"/>
      </a:lt2>
      <a:accent1>
        <a:srgbClr val="3FB1B0"/>
      </a:accent1>
      <a:accent2>
        <a:srgbClr val="35B57F"/>
      </a:accent2>
      <a:accent3>
        <a:srgbClr val="41B654"/>
      </a:accent3>
      <a:accent4>
        <a:srgbClr val="55B334"/>
      </a:accent4>
      <a:accent5>
        <a:srgbClr val="89AD3E"/>
      </a:accent5>
      <a:accent6>
        <a:srgbClr val="AEA333"/>
      </a:accent6>
      <a:hlink>
        <a:srgbClr val="C55253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605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Batang</vt:lpstr>
      <vt:lpstr>Arial</vt:lpstr>
      <vt:lpstr>Avenir Next LT Pro Light</vt:lpstr>
      <vt:lpstr>Calibri</vt:lpstr>
      <vt:lpstr>Symbol</vt:lpstr>
      <vt:lpstr>Times New Roman</vt:lpstr>
      <vt:lpstr>AlignmentVTI</vt:lpstr>
      <vt:lpstr>Investigating the rate of unemployment across different demographic groups.</vt:lpstr>
      <vt:lpstr>Purpose and objectives</vt:lpstr>
      <vt:lpstr>Methods</vt:lpstr>
      <vt:lpstr>EXPLANATION OF VISUALS</vt:lpstr>
      <vt:lpstr>EXPLANATION OF VISUALS</vt:lpstr>
      <vt:lpstr>EXPLANATION OF VISUALS</vt:lpstr>
      <vt:lpstr>EXPLANATION OF VISUALS</vt:lpstr>
      <vt:lpstr>EXPLANATION OF VISUALS</vt:lpstr>
      <vt:lpstr>Results</vt:lpstr>
      <vt:lpstr>Dashboard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rate of unemployment across different demographic groups.</dc:title>
  <dc:creator>Sanum Ali</dc:creator>
  <cp:lastModifiedBy>Sanum Ali</cp:lastModifiedBy>
  <cp:revision>3</cp:revision>
  <dcterms:created xsi:type="dcterms:W3CDTF">2023-11-26T00:54:36Z</dcterms:created>
  <dcterms:modified xsi:type="dcterms:W3CDTF">2023-11-27T04:43:35Z</dcterms:modified>
</cp:coreProperties>
</file>