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22" r:id="rId2"/>
    <p:sldId id="274" r:id="rId3"/>
    <p:sldId id="318" r:id="rId4"/>
    <p:sldId id="313" r:id="rId5"/>
    <p:sldId id="314" r:id="rId6"/>
    <p:sldId id="315" r:id="rId7"/>
    <p:sldId id="316" r:id="rId8"/>
    <p:sldId id="317" r:id="rId9"/>
    <p:sldId id="319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1C409-1429-44EA-9C82-DAEEAEAC8514}" v="10" dt="2022-03-01T09:07:40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4" autoAdjust="0"/>
    <p:restoredTop sz="95352" autoAdjust="0"/>
  </p:normalViewPr>
  <p:slideViewPr>
    <p:cSldViewPr>
      <p:cViewPr>
        <p:scale>
          <a:sx n="100" d="100"/>
          <a:sy n="100" d="100"/>
        </p:scale>
        <p:origin x="897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FD62A986-C535-4CDF-B3D4-C1E881C096CE}"/>
    <pc:docChg chg="modSld">
      <pc:chgData name="Alisa Kunapinun" userId="40a1b9ae2880c387" providerId="LiveId" clId="{FD62A986-C535-4CDF-B3D4-C1E881C096CE}" dt="2020-06-10T04:52:24.599" v="6" actId="20577"/>
      <pc:docMkLst>
        <pc:docMk/>
      </pc:docMkLst>
      <pc:sldChg chg="modSp">
        <pc:chgData name="Alisa Kunapinun" userId="40a1b9ae2880c387" providerId="LiveId" clId="{FD62A986-C535-4CDF-B3D4-C1E881C096CE}" dt="2020-06-10T04:52:24.599" v="6" actId="20577"/>
        <pc:sldMkLst>
          <pc:docMk/>
          <pc:sldMk cId="2652894268" sldId="329"/>
        </pc:sldMkLst>
        <pc:spChg chg="mod">
          <ac:chgData name="Alisa Kunapinun" userId="40a1b9ae2880c387" providerId="LiveId" clId="{FD62A986-C535-4CDF-B3D4-C1E881C096CE}" dt="2020-06-10T04:52:24.599" v="6" actId="20577"/>
          <ac:spMkLst>
            <pc:docMk/>
            <pc:sldMk cId="2652894268" sldId="329"/>
            <ac:spMk id="21" creationId="{B89B82B4-B09E-44E0-84BA-C0D5947B176B}"/>
          </ac:spMkLst>
        </pc:spChg>
      </pc:sldChg>
    </pc:docChg>
  </pc:docChgLst>
  <pc:docChgLst>
    <pc:chgData name="Alisa Kunapinun" userId="40a1b9ae2880c387" providerId="LiveId" clId="{00358087-D22C-4FC3-8ACE-834C98AE50B0}"/>
    <pc:docChg chg="modSld">
      <pc:chgData name="Alisa Kunapinun" userId="40a1b9ae2880c387" providerId="LiveId" clId="{00358087-D22C-4FC3-8ACE-834C98AE50B0}" dt="2021-06-09T04:35:59.959" v="29" actId="20577"/>
      <pc:docMkLst>
        <pc:docMk/>
      </pc:docMkLst>
      <pc:sldChg chg="modSp">
        <pc:chgData name="Alisa Kunapinun" userId="40a1b9ae2880c387" providerId="LiveId" clId="{00358087-D22C-4FC3-8ACE-834C98AE50B0}" dt="2021-06-09T04:30:38.566" v="14" actId="20577"/>
        <pc:sldMkLst>
          <pc:docMk/>
          <pc:sldMk cId="1787316964" sldId="328"/>
        </pc:sldMkLst>
        <pc:spChg chg="mod">
          <ac:chgData name="Alisa Kunapinun" userId="40a1b9ae2880c387" providerId="LiveId" clId="{00358087-D22C-4FC3-8ACE-834C98AE50B0}" dt="2021-06-09T04:30:38.566" v="14" actId="20577"/>
          <ac:spMkLst>
            <pc:docMk/>
            <pc:sldMk cId="1787316964" sldId="328"/>
            <ac:spMk id="3" creationId="{0DA553E1-FE6A-4E00-86D9-011579074870}"/>
          </ac:spMkLst>
        </pc:spChg>
        <pc:spChg chg="mod">
          <ac:chgData name="Alisa Kunapinun" userId="40a1b9ae2880c387" providerId="LiveId" clId="{00358087-D22C-4FC3-8ACE-834C98AE50B0}" dt="2021-06-09T04:30:10.047" v="0"/>
          <ac:spMkLst>
            <pc:docMk/>
            <pc:sldMk cId="1787316964" sldId="328"/>
            <ac:spMk id="4" creationId="{C2C88E22-FE1B-4634-8D1D-546D4B7B1EBE}"/>
          </ac:spMkLst>
        </pc:spChg>
      </pc:sldChg>
      <pc:sldChg chg="modSp">
        <pc:chgData name="Alisa Kunapinun" userId="40a1b9ae2880c387" providerId="LiveId" clId="{00358087-D22C-4FC3-8ACE-834C98AE50B0}" dt="2021-06-09T04:35:28.269" v="23" actId="20577"/>
        <pc:sldMkLst>
          <pc:docMk/>
          <pc:sldMk cId="2652894268" sldId="329"/>
        </pc:sldMkLst>
        <pc:spChg chg="mod">
          <ac:chgData name="Alisa Kunapinun" userId="40a1b9ae2880c387" providerId="LiveId" clId="{00358087-D22C-4FC3-8ACE-834C98AE50B0}" dt="2021-06-09T04:35:28.269" v="23" actId="20577"/>
          <ac:spMkLst>
            <pc:docMk/>
            <pc:sldMk cId="2652894268" sldId="329"/>
            <ac:spMk id="26" creationId="{D5CA1A88-5AF8-4342-8588-430EBA6DEE0B}"/>
          </ac:spMkLst>
        </pc:spChg>
      </pc:sldChg>
      <pc:sldChg chg="modSp">
        <pc:chgData name="Alisa Kunapinun" userId="40a1b9ae2880c387" providerId="LiveId" clId="{00358087-D22C-4FC3-8ACE-834C98AE50B0}" dt="2021-06-09T04:35:59.959" v="29" actId="20577"/>
        <pc:sldMkLst>
          <pc:docMk/>
          <pc:sldMk cId="2674911560" sldId="330"/>
        </pc:sldMkLst>
        <pc:spChg chg="mod">
          <ac:chgData name="Alisa Kunapinun" userId="40a1b9ae2880c387" providerId="LiveId" clId="{00358087-D22C-4FC3-8ACE-834C98AE50B0}" dt="2021-06-09T04:35:59.959" v="29" actId="20577"/>
          <ac:spMkLst>
            <pc:docMk/>
            <pc:sldMk cId="2674911560" sldId="330"/>
            <ac:spMk id="5" creationId="{C876413C-939B-4535-9301-1A8BCA9E7189}"/>
          </ac:spMkLst>
        </pc:spChg>
      </pc:sldChg>
    </pc:docChg>
  </pc:docChgLst>
  <pc:docChgLst>
    <pc:chgData name="Alisa Kunapinun" userId="40a1b9ae2880c387" providerId="LiveId" clId="{6931C409-1429-44EA-9C82-DAEEAEAC8514}"/>
    <pc:docChg chg="modSld">
      <pc:chgData name="Alisa Kunapinun" userId="40a1b9ae2880c387" providerId="LiveId" clId="{6931C409-1429-44EA-9C82-DAEEAEAC8514}" dt="2022-03-01T09:07:40.977" v="8" actId="14100"/>
      <pc:docMkLst>
        <pc:docMk/>
      </pc:docMkLst>
      <pc:sldChg chg="modSp">
        <pc:chgData name="Alisa Kunapinun" userId="40a1b9ae2880c387" providerId="LiveId" clId="{6931C409-1429-44EA-9C82-DAEEAEAC8514}" dt="2022-03-01T09:07:40.977" v="8" actId="14100"/>
        <pc:sldMkLst>
          <pc:docMk/>
          <pc:sldMk cId="1135584475" sldId="336"/>
        </pc:sldMkLst>
        <pc:picChg chg="mod">
          <ac:chgData name="Alisa Kunapinun" userId="40a1b9ae2880c387" providerId="LiveId" clId="{6931C409-1429-44EA-9C82-DAEEAEAC8514}" dt="2022-03-01T09:07:40.977" v="8" actId="14100"/>
          <ac:picMkLst>
            <pc:docMk/>
            <pc:sldMk cId="1135584475" sldId="336"/>
            <ac:picMk id="5" creationId="{0070E25B-B6FB-4008-9148-7ABCB17A54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01/03/65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สำหรับการใช้งาน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เพื่อหา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Orientation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นั้น จะมี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อีกชนิดหนึ่ง ที่มีคุณสมบัติพิเศษที่สามารถเก็บข้อมูลได้ครบถ้วนกว่า ซึ่งก็คือ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Homogenous transform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และเมื่อหา </a:t>
            </a:r>
            <a:r>
              <a:rPr lang="en-US" dirty="0"/>
              <a:t>rotation matrix </a:t>
            </a:r>
            <a:r>
              <a:rPr lang="th-TH" dirty="0"/>
              <a:t>ได้ ก็ทำให้สามารถหาองศาย้อนกลับแต่ละมุมได้โดยใช้สมการทั้งสามนี้ ซึ่งก็จะสังเกตได้ว่า ไม่เหมือนสมการ </a:t>
            </a:r>
            <a:r>
              <a:rPr lang="en-US" dirty="0"/>
              <a:t>roll pitch yaw </a:t>
            </a:r>
            <a:r>
              <a:rPr lang="th-TH" dirty="0"/>
              <a:t>เลย ดังนั้น ถ้าหากว่าได้รับสมการ</a:t>
            </a:r>
            <a:r>
              <a:rPr lang="th-TH" dirty="0" err="1"/>
              <a:t>เมตริกซ์</a:t>
            </a:r>
            <a:r>
              <a:rPr lang="th-TH" dirty="0"/>
              <a:t>ที่มีการหมุน </a:t>
            </a:r>
            <a:r>
              <a:rPr lang="en-US" dirty="0"/>
              <a:t>3 </a:t>
            </a:r>
            <a:r>
              <a:rPr lang="th-TH" dirty="0"/>
              <a:t>มิติมา ขอให้เช็คก่อนว่า </a:t>
            </a:r>
            <a:r>
              <a:rPr lang="en-US" dirty="0"/>
              <a:t>Rotation matrix </a:t>
            </a:r>
            <a:r>
              <a:rPr lang="th-TH" dirty="0"/>
              <a:t>เป็นแบบไหน แล้วจึงค่อยหาองศาแต่ละแกนค่ะ ไม่เช่นนั้น คำตอบที่ได้ จะผิดขึ้น ซึ่งแม้แต่วิศวกรที่ชำนาญก็พลาดในจุดนี้มาหลาย</a:t>
            </a:r>
            <a:r>
              <a:rPr lang="th-TH"/>
              <a:t>ครั้งค่ะ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52199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ต่อมา จะมาพูดถึงเรื่องวิธีการทำ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Homogenous transform matrix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ค่ะ ซึ่ง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ชนิดนี้มีประโยชน์มากสำหรับงานหุ่นยนต์ และงานที่ต้องใช้ เพื่อหา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orientation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Homogenous transform matrix </a:t>
            </a:r>
            <a:r>
              <a:rPr lang="th-TH" dirty="0"/>
              <a:t>คือ </a:t>
            </a:r>
            <a:r>
              <a:rPr lang="th-TH" dirty="0" err="1"/>
              <a:t>เมตริกซ์</a:t>
            </a:r>
            <a:r>
              <a:rPr lang="th-TH" dirty="0"/>
              <a:t>ที่มีการผสมระหว่าง </a:t>
            </a:r>
            <a:r>
              <a:rPr lang="en-US" dirty="0"/>
              <a:t>rotation matrix </a:t>
            </a:r>
            <a:r>
              <a:rPr lang="th-TH" dirty="0"/>
              <a:t>กับ </a:t>
            </a:r>
            <a:r>
              <a:rPr lang="en-US" dirty="0"/>
              <a:t>Transformation matrix </a:t>
            </a:r>
            <a:r>
              <a:rPr lang="th-TH" dirty="0"/>
              <a:t>ซึ่งมีขนาดเป็น </a:t>
            </a:r>
            <a:r>
              <a:rPr lang="en-US" dirty="0"/>
              <a:t>matrix 4*4 </a:t>
            </a:r>
            <a:r>
              <a:rPr lang="th-TH" dirty="0"/>
              <a:t>เพราะผสมระหว่าง </a:t>
            </a:r>
            <a:r>
              <a:rPr lang="en-US" dirty="0"/>
              <a:t>rotation matrix </a:t>
            </a:r>
            <a:r>
              <a:rPr lang="th-TH" dirty="0"/>
              <a:t>กับ </a:t>
            </a:r>
            <a:r>
              <a:rPr lang="en-US" dirty="0"/>
              <a:t>translation matrix </a:t>
            </a:r>
            <a:r>
              <a:rPr lang="th-TH" dirty="0"/>
              <a:t>ซึ่งผลของมันจะได้เป็น</a:t>
            </a:r>
            <a:r>
              <a:rPr lang="th-TH" dirty="0" err="1"/>
              <a:t>เมตริกซ์</a:t>
            </a:r>
            <a:r>
              <a:rPr lang="th-TH" dirty="0"/>
              <a:t>ขนาด </a:t>
            </a:r>
            <a:r>
              <a:rPr lang="en-US" dirty="0"/>
              <a:t>3*4 </a:t>
            </a:r>
            <a:r>
              <a:rPr lang="th-TH" dirty="0"/>
              <a:t>จากนั้น ก็เติมแถวสุดท้ายด้วย </a:t>
            </a:r>
            <a:r>
              <a:rPr lang="en-US" dirty="0"/>
              <a:t>0 0 0 1 </a:t>
            </a:r>
            <a:r>
              <a:rPr lang="th-TH" dirty="0"/>
              <a:t>เกิดเป็น</a:t>
            </a:r>
            <a:r>
              <a:rPr lang="th-TH" dirty="0" err="1"/>
              <a:t>เมตริกซ์</a:t>
            </a:r>
            <a:r>
              <a:rPr lang="th-TH" dirty="0"/>
              <a:t>ขนาด </a:t>
            </a:r>
            <a:r>
              <a:rPr lang="en-US" dirty="0"/>
              <a:t>4*4 </a:t>
            </a:r>
            <a:r>
              <a:rPr lang="th-TH" dirty="0"/>
              <a:t>ขึ้นมาค่ะ สัญลักษณ์ของมัน โดยพื้นฐานแล้วใช้ </a:t>
            </a:r>
            <a:r>
              <a:rPr lang="en-US" dirty="0"/>
              <a:t>H </a:t>
            </a:r>
            <a:r>
              <a:rPr lang="th-TH" dirty="0"/>
              <a:t>ค่ะ แต่จะมีการเปลี่ยนตัวอักษรได้ เช่น ใช้ตัว </a:t>
            </a:r>
            <a:r>
              <a:rPr lang="en-US" dirty="0"/>
              <a:t>T </a:t>
            </a:r>
            <a:r>
              <a:rPr lang="th-TH" dirty="0"/>
              <a:t>หรือ </a:t>
            </a:r>
            <a:r>
              <a:rPr lang="en-US" dirty="0"/>
              <a:t>P </a:t>
            </a:r>
            <a:r>
              <a:rPr lang="th-TH" dirty="0"/>
              <a:t>หรือ </a:t>
            </a:r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933227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วิธีการแปลง </a:t>
            </a:r>
            <a:r>
              <a:rPr lang="en-US" dirty="0"/>
              <a:t>Homogenous transform </a:t>
            </a:r>
            <a:r>
              <a:rPr lang="th-TH" dirty="0"/>
              <a:t>จาก </a:t>
            </a:r>
            <a:r>
              <a:rPr lang="en-US" dirty="0"/>
              <a:t>Rotation </a:t>
            </a:r>
            <a:r>
              <a:rPr lang="th-TH" dirty="0"/>
              <a:t>และ </a:t>
            </a:r>
            <a:r>
              <a:rPr lang="en-US" dirty="0"/>
              <a:t>Translation matrix </a:t>
            </a:r>
            <a:r>
              <a:rPr lang="th-TH" dirty="0"/>
              <a:t>ก็ง่ายค่ะ</a:t>
            </a:r>
            <a:r>
              <a:rPr lang="en-US" dirty="0"/>
              <a:t> </a:t>
            </a:r>
            <a:r>
              <a:rPr lang="th-TH" dirty="0"/>
              <a:t>เช่น หากต้องการจะหา </a:t>
            </a:r>
            <a:r>
              <a:rPr lang="en-US" dirty="0"/>
              <a:t>H AB </a:t>
            </a:r>
            <a:r>
              <a:rPr lang="th-TH" dirty="0"/>
              <a:t>อย่างแรกก็คือ นำ </a:t>
            </a:r>
            <a:r>
              <a:rPr lang="en-US" dirty="0"/>
              <a:t>R AB </a:t>
            </a:r>
            <a:r>
              <a:rPr lang="th-TH" dirty="0"/>
              <a:t>ไปใส่ไว้ใน </a:t>
            </a:r>
            <a:r>
              <a:rPr lang="en-US" dirty="0"/>
              <a:t>H AB </a:t>
            </a:r>
            <a:r>
              <a:rPr lang="th-TH" dirty="0"/>
              <a:t>ตรงโซนของ </a:t>
            </a:r>
            <a:r>
              <a:rPr lang="en-US" dirty="0"/>
              <a:t>Rotation</a:t>
            </a:r>
            <a:r>
              <a:rPr lang="th-TH" dirty="0"/>
              <a:t>จากนั้น คำนวณหา </a:t>
            </a:r>
            <a:r>
              <a:rPr lang="en-US" dirty="0"/>
              <a:t>Translation </a:t>
            </a:r>
            <a:r>
              <a:rPr lang="th-TH" dirty="0"/>
              <a:t>ที่เทียบกับแกนอ้างอิง </a:t>
            </a:r>
            <a:r>
              <a:rPr lang="en-US" dirty="0"/>
              <a:t>A</a:t>
            </a:r>
            <a:r>
              <a:rPr lang="th-TH" dirty="0"/>
              <a:t> โดยใช้สูตร </a:t>
            </a:r>
            <a:r>
              <a:rPr lang="en-US" dirty="0"/>
              <a:t>R AB * T B </a:t>
            </a:r>
            <a:r>
              <a:rPr lang="th-TH" dirty="0"/>
              <a:t>ซึ่งก็จะได้ </a:t>
            </a:r>
            <a:r>
              <a:rPr lang="en-US" dirty="0"/>
              <a:t>T A </a:t>
            </a:r>
            <a:r>
              <a:rPr lang="th-TH" dirty="0"/>
              <a:t>ออกมา แล้วนำไปใส่ใช้ใน โซนของ </a:t>
            </a:r>
            <a:r>
              <a:rPr lang="en-US" dirty="0"/>
              <a:t>Translation </a:t>
            </a:r>
            <a:r>
              <a:rPr lang="th-TH" dirty="0"/>
              <a:t>จากนั้น ด้านล่างก็ใส่ </a:t>
            </a:r>
            <a:r>
              <a:rPr lang="en-US" dirty="0"/>
              <a:t>0 </a:t>
            </a:r>
            <a:r>
              <a:rPr lang="th-TH" dirty="0"/>
              <a:t>สามตัว และตามด้วย </a:t>
            </a:r>
            <a:r>
              <a:rPr lang="en-US" dirty="0"/>
              <a:t>1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1680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ตัวอย่าง ก็คือ สมมุติว่ามีโจทย์ที่ตำแหน่งวัตถุอยู่ที่ </a:t>
            </a:r>
            <a:r>
              <a:rPr lang="en-US" dirty="0"/>
              <a:t>T B </a:t>
            </a:r>
            <a:r>
              <a:rPr lang="th-TH" dirty="0"/>
              <a:t>เมื่ออ้างอิงบนเฟรม </a:t>
            </a:r>
            <a:r>
              <a:rPr lang="en-US" dirty="0"/>
              <a:t>B </a:t>
            </a:r>
            <a:r>
              <a:rPr lang="th-TH" dirty="0"/>
              <a:t>ให้หาตำแหน่งวัตถุบนเฟรม </a:t>
            </a:r>
            <a:r>
              <a:rPr lang="en-US" dirty="0"/>
              <a:t>A</a:t>
            </a:r>
            <a:r>
              <a:rPr lang="th-TH" dirty="0"/>
              <a:t> อย่างแรก ก็ทำเหมือนการหาเฟรมค่ะ คือ หา </a:t>
            </a:r>
            <a:r>
              <a:rPr lang="en-US" dirty="0"/>
              <a:t>Rotation matrix R AB </a:t>
            </a:r>
            <a:r>
              <a:rPr lang="th-TH" dirty="0"/>
              <a:t>ก่อน</a:t>
            </a:r>
            <a:r>
              <a:rPr lang="en-US" dirty="0"/>
              <a:t> </a:t>
            </a:r>
            <a:r>
              <a:rPr lang="th-TH" dirty="0"/>
              <a:t>ซึ่งก็จะได้เป็น </a:t>
            </a:r>
            <a:r>
              <a:rPr lang="en-US" dirty="0"/>
              <a:t>Rotation matrix 30 </a:t>
            </a:r>
            <a:r>
              <a:rPr lang="th-TH" dirty="0"/>
              <a:t>องศา ต่อมา ก็ใส่ตำแหน่งวัตถุลงไปในตัวแปร </a:t>
            </a:r>
            <a:r>
              <a:rPr lang="en-US" dirty="0"/>
              <a:t>T B</a:t>
            </a:r>
            <a:r>
              <a:rPr lang="th-TH" dirty="0"/>
              <a:t> จากนั้นก็หาตำแหน่งของ </a:t>
            </a:r>
            <a:r>
              <a:rPr lang="en-US" dirty="0"/>
              <a:t>T A </a:t>
            </a:r>
            <a:r>
              <a:rPr lang="th-TH" dirty="0"/>
              <a:t>โดยคำนวณจาก </a:t>
            </a:r>
            <a:r>
              <a:rPr lang="en-US" dirty="0"/>
              <a:t>R AB * T B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23991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เมื่อได้ </a:t>
            </a:r>
            <a:r>
              <a:rPr lang="en-US" dirty="0"/>
              <a:t>R AB </a:t>
            </a:r>
            <a:r>
              <a:rPr lang="th-TH" dirty="0"/>
              <a:t>กับ </a:t>
            </a:r>
            <a:r>
              <a:rPr lang="en-US" dirty="0"/>
              <a:t>T A </a:t>
            </a:r>
            <a:r>
              <a:rPr lang="th-TH" dirty="0"/>
              <a:t>แล้ว ก็นำค่าทั้งสองชุด ไปใส่ลงใน </a:t>
            </a:r>
            <a:r>
              <a:rPr lang="en-US" dirty="0"/>
              <a:t>Homogenous transform AB </a:t>
            </a:r>
            <a:r>
              <a:rPr lang="th-TH" dirty="0"/>
              <a:t>ค่ะ ผลลัพธ์ก็จะเป็นแบบนี้ สังเกตได้ว่า เราแค่แทนค่าลงไป</a:t>
            </a:r>
            <a:r>
              <a:rPr lang="th-TH" dirty="0" err="1"/>
              <a:t>ตรงๆ</a:t>
            </a:r>
            <a:r>
              <a:rPr lang="th-TH" dirty="0"/>
              <a:t> ค่ะ ซึ่งก็ง่ายอยู่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7741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แล้วถ้าเราต้องการจะหา </a:t>
            </a:r>
            <a:r>
              <a:rPr lang="en-US" dirty="0"/>
              <a:t>Inverse matrix </a:t>
            </a:r>
            <a:r>
              <a:rPr lang="th-TH" dirty="0"/>
              <a:t>ของ </a:t>
            </a:r>
            <a:r>
              <a:rPr lang="en-US" dirty="0"/>
              <a:t>Homogenous Transform </a:t>
            </a:r>
            <a:r>
              <a:rPr lang="th-TH" dirty="0"/>
              <a:t>จะทำอย่างไร ซึ่งโดยปกติแล้ว </a:t>
            </a:r>
            <a:r>
              <a:rPr lang="en-US" dirty="0"/>
              <a:t>Inverse Matrix </a:t>
            </a:r>
            <a:r>
              <a:rPr lang="th-TH" dirty="0"/>
              <a:t>ขนาด </a:t>
            </a:r>
            <a:r>
              <a:rPr lang="en-US" dirty="0"/>
              <a:t>4*4 </a:t>
            </a:r>
            <a:r>
              <a:rPr lang="th-TH" dirty="0"/>
              <a:t>นั้น มีวิธีการที่ยุ่งยากและคำนวณลำบากค่ะ แต่ว่า สำหรับ </a:t>
            </a:r>
            <a:r>
              <a:rPr lang="en-US" dirty="0"/>
              <a:t>Homogenous transform </a:t>
            </a:r>
            <a:r>
              <a:rPr lang="th-TH" dirty="0"/>
              <a:t>นี้ เราไม่จำเป็นต้องใช้หลักการ </a:t>
            </a:r>
            <a:r>
              <a:rPr lang="en-US" dirty="0"/>
              <a:t>Inverse matrix </a:t>
            </a:r>
            <a:r>
              <a:rPr lang="th-TH" dirty="0"/>
              <a:t>ทางคณิตศาสตร์มาคำนวณแต่อย่างใด ซึ่งถือว่าง่ายกว่ามากค่ะ ในการหา </a:t>
            </a:r>
            <a:r>
              <a:rPr lang="en-US" dirty="0"/>
              <a:t>Inverse matrix </a:t>
            </a:r>
            <a:r>
              <a:rPr lang="th-TH" dirty="0"/>
              <a:t>ของ </a:t>
            </a:r>
            <a:r>
              <a:rPr lang="en-US" dirty="0"/>
              <a:t>H AB </a:t>
            </a:r>
            <a:r>
              <a:rPr lang="th-TH" dirty="0"/>
              <a:t>นั้น ก็คือ ทิศทางแนวกลับ ซึ่งคือ </a:t>
            </a:r>
            <a:r>
              <a:rPr lang="en-US" dirty="0"/>
              <a:t>H BA</a:t>
            </a:r>
            <a:r>
              <a:rPr lang="th-TH" dirty="0"/>
              <a:t> หรือ </a:t>
            </a:r>
            <a:r>
              <a:rPr lang="en-US" dirty="0"/>
              <a:t>Homogenous transform frame A </a:t>
            </a:r>
            <a:r>
              <a:rPr lang="th-TH" dirty="0"/>
              <a:t>เทียบกับ </a:t>
            </a:r>
            <a:r>
              <a:rPr lang="en-US" dirty="0"/>
              <a:t>Frame B </a:t>
            </a:r>
            <a:r>
              <a:rPr lang="th-TH" dirty="0"/>
              <a:t>ค่ะ วิธีการหาคือ ตรงส่วนของ </a:t>
            </a:r>
            <a:r>
              <a:rPr lang="en-US" dirty="0"/>
              <a:t>Rotation matrix</a:t>
            </a:r>
            <a:r>
              <a:rPr lang="th-TH" dirty="0"/>
              <a:t> นั้น ให้นำมา </a:t>
            </a:r>
            <a:r>
              <a:rPr lang="en-US" dirty="0"/>
              <a:t>Transpose </a:t>
            </a:r>
            <a:r>
              <a:rPr lang="th-TH" dirty="0"/>
              <a:t>ได้เลย จากนั้น ค่า </a:t>
            </a:r>
            <a:r>
              <a:rPr lang="en-US" dirty="0"/>
              <a:t>Translation matrix </a:t>
            </a:r>
            <a:r>
              <a:rPr lang="th-TH" dirty="0"/>
              <a:t>ให้มาคูณกับลบ </a:t>
            </a:r>
            <a:r>
              <a:rPr lang="en-US" dirty="0"/>
              <a:t>1 </a:t>
            </a:r>
            <a:r>
              <a:rPr lang="th-TH" dirty="0"/>
              <a:t>ค่ะ เช่นถ้า บวก สิบ ก็เป็นลบสิบไป จากนั้นก็แทนค่า ลง </a:t>
            </a:r>
            <a:r>
              <a:rPr lang="en-US" dirty="0"/>
              <a:t>H BA </a:t>
            </a:r>
            <a:r>
              <a:rPr lang="th-TH" dirty="0"/>
              <a:t>เหมือนปกติ ก็จะได้คำตอบแล้วค่ะ ซึ่งเป็นวิธีที่สะดวกมาก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0231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ตัวอย่างแสดงให้เห็นจากคำตอบของโจทย์เมื่อซักครู่นะคะ เราจะได้ </a:t>
            </a:r>
            <a:r>
              <a:rPr lang="en-US" dirty="0"/>
              <a:t>H AB </a:t>
            </a:r>
            <a:r>
              <a:rPr lang="th-TH" dirty="0"/>
              <a:t>ที่แบ่งเป็นโซน </a:t>
            </a:r>
            <a:r>
              <a:rPr lang="en-US" dirty="0"/>
              <a:t>R AB </a:t>
            </a:r>
            <a:r>
              <a:rPr lang="th-TH" dirty="0"/>
              <a:t>กับ </a:t>
            </a:r>
            <a:r>
              <a:rPr lang="en-US" dirty="0"/>
              <a:t>TA </a:t>
            </a:r>
            <a:r>
              <a:rPr lang="th-TH" dirty="0"/>
              <a:t>จากนั้น ตรง </a:t>
            </a:r>
            <a:r>
              <a:rPr lang="en-US" dirty="0"/>
              <a:t>R AB </a:t>
            </a:r>
            <a:r>
              <a:rPr lang="th-TH" dirty="0"/>
              <a:t>ก็นำมา </a:t>
            </a:r>
            <a:r>
              <a:rPr lang="en-US" dirty="0"/>
              <a:t>Transpose </a:t>
            </a:r>
            <a:r>
              <a:rPr lang="th-TH" dirty="0"/>
              <a:t>จะได้เป็นค่าทางขวา และนำ </a:t>
            </a:r>
            <a:r>
              <a:rPr lang="en-US" dirty="0"/>
              <a:t>T A </a:t>
            </a:r>
            <a:r>
              <a:rPr lang="th-TH" dirty="0"/>
              <a:t>มาใส่ลบข้างหน้า ก็จะได้เป็นค่าชุดนี้ค่ะ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4291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สุดท้ายแล้ว ก็แทนค่าตัวแปรทั้งหมดกลับไป ก็จะได้คำตอบตามที่เห็นในสไลด์ค่ะ ซึ่งวิธีการนี้ ถือว่าง่ายกว่าต้องมาจำใช้วิธีหา </a:t>
            </a:r>
            <a:r>
              <a:rPr lang="en-US" dirty="0"/>
              <a:t>inverse matrix </a:t>
            </a:r>
            <a:r>
              <a:rPr lang="th-TH" dirty="0"/>
              <a:t>แบบปกติมาก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1893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ซึ่งการใช้ </a:t>
            </a:r>
            <a:r>
              <a:rPr lang="en-US" dirty="0"/>
              <a:t>Homogenous transform </a:t>
            </a:r>
            <a:r>
              <a:rPr lang="th-TH" dirty="0"/>
              <a:t>ก็จะมีมากมายค่ะ อย่างแรก เพราะข้อมูลมีทั้ง </a:t>
            </a:r>
            <a:r>
              <a:rPr lang="en-US" dirty="0"/>
              <a:t>Rotation </a:t>
            </a:r>
            <a:r>
              <a:rPr lang="th-TH" dirty="0"/>
              <a:t>และ </a:t>
            </a:r>
            <a:r>
              <a:rPr lang="en-US" dirty="0"/>
              <a:t>Translation </a:t>
            </a:r>
            <a:r>
              <a:rPr lang="th-TH" dirty="0"/>
              <a:t>ก็เลยรู้ทั้งตำแหน่งและทิศทางได้ทันที ต่อมา เราสามารถใช้งานเป็นเฟรม แล้วนำเฟรมมาอ้างอิงกันและกันได้ง่าย ซึ่งส่วนนี้จะอธิบายในลำดับถัดไป สุดท้ายก็จาก</a:t>
            </a:r>
            <a:r>
              <a:rPr lang="th-TH" dirty="0" err="1"/>
              <a:t>ตะกี้</a:t>
            </a:r>
            <a:r>
              <a:rPr lang="th-TH" dirty="0"/>
              <a:t>นี้ คือหา </a:t>
            </a:r>
            <a:r>
              <a:rPr lang="en-US" dirty="0"/>
              <a:t>Inverse matrix </a:t>
            </a:r>
            <a:r>
              <a:rPr lang="th-TH" dirty="0"/>
              <a:t>ได้ง่าย</a:t>
            </a:r>
            <a:r>
              <a:rPr lang="th-TH"/>
              <a:t>นั่นเองค่ะ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8636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แต่ก่อนที่จะเข้าสู่ส่วนนี้ ขอแนะนำ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 Matrix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ที่อยู่บนเฟรมสามมิติกันก่อนค่ะ ซึ่งลักษณะของ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 matrix 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สามมิตินี้ จะมีความซับซ้อนกว่าแบบสองมิติในระดับหนึ่ง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สำหรับที่เคยกล่าวมาแล้วว่า </a:t>
            </a:r>
            <a:r>
              <a:rPr lang="en-US" dirty="0"/>
              <a:t>Rotation matrix </a:t>
            </a:r>
            <a:r>
              <a:rPr lang="th-TH" dirty="0"/>
              <a:t>พื้นฐาน จะมีโครงสร้างเป็น</a:t>
            </a:r>
            <a:r>
              <a:rPr lang="th-TH" dirty="0" err="1"/>
              <a:t>เมตริกซ์</a:t>
            </a:r>
            <a:r>
              <a:rPr lang="th-TH" dirty="0"/>
              <a:t>ขนาด </a:t>
            </a:r>
            <a:r>
              <a:rPr lang="en-US" dirty="0"/>
              <a:t>3x3 </a:t>
            </a:r>
            <a:r>
              <a:rPr lang="th-TH" dirty="0"/>
              <a:t>โดยตัวเลขแต่ละตัวจะมีส่วนช่วยในการบอกทิศทางที่เกิดขึ้น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4004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และที่เคยกล่าวในตอนเก่า ก็ได้ข้อสรุปของ </a:t>
            </a:r>
            <a:r>
              <a:rPr lang="en-US" dirty="0"/>
              <a:t>Rotation matrix </a:t>
            </a:r>
            <a:r>
              <a:rPr lang="th-TH" dirty="0"/>
              <a:t>แต่ละแกนออกมาเป็นแบบนี้ค่ะ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34762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ในการหมุนองศาในเฟรมสามมิตินั้น จะมีหลักการดังนี้ คือ ต้องมีการหมุนเกิดขึ้นสามครั้ง ในแนวแกนที่ไม่ซ้ำกับแกนก่อนหน้า เช่น หมุนแกน </a:t>
            </a:r>
            <a:r>
              <a:rPr lang="en-US" dirty="0"/>
              <a:t>x </a:t>
            </a:r>
            <a:r>
              <a:rPr lang="th-TH" dirty="0"/>
              <a:t>แล้วไป </a:t>
            </a:r>
            <a:r>
              <a:rPr lang="en-US" dirty="0"/>
              <a:t>y </a:t>
            </a:r>
            <a:r>
              <a:rPr lang="th-TH" dirty="0"/>
              <a:t>แล้ว </a:t>
            </a:r>
            <a:r>
              <a:rPr lang="en-US" dirty="0"/>
              <a:t>z </a:t>
            </a:r>
            <a:r>
              <a:rPr lang="th-TH" dirty="0"/>
              <a:t>หรือจะหมุนเป็น แกน </a:t>
            </a:r>
            <a:r>
              <a:rPr lang="en-US" dirty="0"/>
              <a:t>x </a:t>
            </a:r>
            <a:r>
              <a:rPr lang="th-TH" dirty="0"/>
              <a:t>แกน </a:t>
            </a:r>
            <a:r>
              <a:rPr lang="en-US" dirty="0"/>
              <a:t>y </a:t>
            </a:r>
            <a:r>
              <a:rPr lang="th-TH" dirty="0"/>
              <a:t>แล้วกลับมาแกน</a:t>
            </a:r>
            <a:r>
              <a:rPr lang="en-US" dirty="0"/>
              <a:t> x </a:t>
            </a:r>
            <a:r>
              <a:rPr lang="th-TH" dirty="0"/>
              <a:t>ก็ได้ค่ะ ขอเพียงแค่ แกนก่อนหน้าไม่ซ้ำกับแกนปัจจุบันก็พอ ซึ่งพอมีวิธีการหมุนที่หลากหลายแบบแล้ว จะได้ผลลัพธ์ออกมาไม่เหมือนกันค่ะ แต่สำหรับทิศทางที่เหมือนกัน </a:t>
            </a:r>
            <a:r>
              <a:rPr lang="en-US" dirty="0"/>
              <a:t>rotation matrix </a:t>
            </a:r>
            <a:r>
              <a:rPr lang="th-TH" dirty="0"/>
              <a:t>สุดท้ายจะต้องออกมาเหมือนกัน ดังนั้น เราจำเป็นต้องรู้ชื่อ </a:t>
            </a:r>
            <a:r>
              <a:rPr lang="en-US" dirty="0"/>
              <a:t>rotation matrix </a:t>
            </a:r>
            <a:r>
              <a:rPr lang="th-TH" dirty="0"/>
              <a:t>ก่อนการใช้งานเสอ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56379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ซึ่งจากนี้ไป จะขอเสนอชื่อ </a:t>
            </a:r>
            <a:r>
              <a:rPr lang="en-US" dirty="0"/>
              <a:t>rotation matrix </a:t>
            </a:r>
            <a:r>
              <a:rPr lang="th-TH" dirty="0"/>
              <a:t>การหมุน สองแบบค่ะ แบบแรกคือ </a:t>
            </a:r>
            <a:r>
              <a:rPr lang="en-US" dirty="0" err="1"/>
              <a:t>xyz</a:t>
            </a:r>
            <a:r>
              <a:rPr lang="en-US" dirty="0"/>
              <a:t> fix angle </a:t>
            </a:r>
            <a:r>
              <a:rPr lang="th-TH" dirty="0"/>
              <a:t>คือเป็นการหมุนที่พื้นฐานที่สุด หรือที่เรียกว่า การหมุนแบบ </a:t>
            </a:r>
            <a:r>
              <a:rPr lang="en-US" dirty="0"/>
              <a:t>roll pitch yaw </a:t>
            </a:r>
            <a:r>
              <a:rPr lang="th-TH" dirty="0"/>
              <a:t>บางครั้งเรียกว่า ออย</a:t>
            </a:r>
            <a:r>
              <a:rPr lang="th-TH" dirty="0" err="1"/>
              <a:t>เล</a:t>
            </a:r>
            <a:r>
              <a:rPr lang="th-TH" dirty="0"/>
              <a:t>อร์แองก</a:t>
            </a:r>
            <a:r>
              <a:rPr lang="th-TH" dirty="0" err="1"/>
              <a:t>ิ้ล</a:t>
            </a:r>
            <a:r>
              <a:rPr lang="th-TH" dirty="0"/>
              <a:t>แบบ </a:t>
            </a:r>
            <a:r>
              <a:rPr lang="en-US" dirty="0" err="1"/>
              <a:t>zyx</a:t>
            </a:r>
            <a:r>
              <a:rPr lang="en-US" dirty="0"/>
              <a:t> </a:t>
            </a:r>
            <a:r>
              <a:rPr lang="th-TH" dirty="0"/>
              <a:t>เวลาหมุน จะหมุนเริ่มจากแกน </a:t>
            </a:r>
            <a:r>
              <a:rPr lang="en-US" dirty="0"/>
              <a:t>x </a:t>
            </a:r>
            <a:r>
              <a:rPr lang="th-TH" dirty="0"/>
              <a:t>แล้วไป </a:t>
            </a:r>
            <a:r>
              <a:rPr lang="en-US" dirty="0"/>
              <a:t>y </a:t>
            </a:r>
            <a:r>
              <a:rPr lang="th-TH" dirty="0"/>
              <a:t>จบท้ายด้วย </a:t>
            </a:r>
            <a:r>
              <a:rPr lang="en-US" dirty="0"/>
              <a:t>z </a:t>
            </a:r>
            <a:r>
              <a:rPr lang="th-TH" dirty="0"/>
              <a:t>ค่ะ สำหรับสมการการหมุนนี้ จะสังเกตว่า ถ้า หมุนแกนไหนก่อน ตัว </a:t>
            </a:r>
            <a:r>
              <a:rPr lang="en-US" dirty="0"/>
              <a:t>rotation matrix </a:t>
            </a:r>
            <a:r>
              <a:rPr lang="th-TH" dirty="0"/>
              <a:t>จะอยู่หลังสุด ตัวที่หมุนสุดท้าย จะอยู่หน้าสุดของ</a:t>
            </a:r>
            <a:r>
              <a:rPr lang="th-TH" dirty="0" err="1"/>
              <a:t>เมตริกซ์</a:t>
            </a:r>
            <a:r>
              <a:rPr lang="th-TH" dirty="0"/>
              <a:t> ใน</a:t>
            </a:r>
            <a:r>
              <a:rPr lang="th-TH" dirty="0" err="1"/>
              <a:t>ที่นี้</a:t>
            </a:r>
            <a:r>
              <a:rPr lang="th-TH" dirty="0"/>
              <a:t>ก็จะกลายเป็น </a:t>
            </a:r>
            <a:r>
              <a:rPr lang="en-US" dirty="0" err="1"/>
              <a:t>Rz</a:t>
            </a:r>
            <a:r>
              <a:rPr lang="en-US" dirty="0"/>
              <a:t> x Ry x Rx </a:t>
            </a:r>
            <a:r>
              <a:rPr lang="th-TH" dirty="0"/>
              <a:t>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6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6328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เมื่อนำ</a:t>
            </a:r>
            <a:r>
              <a:rPr lang="en-US" dirty="0"/>
              <a:t>rotation matrix </a:t>
            </a:r>
            <a:r>
              <a:rPr lang="th-TH" dirty="0"/>
              <a:t>แต่ละแกนมาคูณกันก็จะได้ผลลัพธ์เป็นแบบข้างล่างค่ะ ยาวหน่อย แต่ไม่จำเป็นต้องจำ คือ สามารถเปิดหาในอินเตอร์เน็ตได้ค่ะ ตัวสมการนี้มีประโยชน์ไม่เพียงแต่ในงานหุ่นยนต์เท่านั้น สำหรับเซนเซอร์ที่ใช้งาน </a:t>
            </a:r>
            <a:r>
              <a:rPr lang="en-US" dirty="0"/>
              <a:t>Roll pitch yaw </a:t>
            </a:r>
            <a:r>
              <a:rPr lang="th-TH" dirty="0"/>
              <a:t>นั้น ก็จะสามารถใช้ได้ด้วยเช่นกันค่ะ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5297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และจากสมการ </a:t>
            </a:r>
            <a:r>
              <a:rPr lang="en-US" dirty="0"/>
              <a:t>Rotation matrix </a:t>
            </a:r>
            <a:r>
              <a:rPr lang="th-TH" dirty="0"/>
              <a:t>ที่เกิดขึ้นเมื่อครู่ หากได้ </a:t>
            </a:r>
            <a:r>
              <a:rPr lang="en-US" dirty="0"/>
              <a:t>Rotation matrix </a:t>
            </a:r>
            <a:r>
              <a:rPr lang="th-TH" dirty="0"/>
              <a:t>มาก็สามารถคำนวณหาค่า </a:t>
            </a:r>
            <a:r>
              <a:rPr lang="en-US" dirty="0"/>
              <a:t>alpha beta gamma </a:t>
            </a:r>
            <a:r>
              <a:rPr lang="th-TH" dirty="0"/>
              <a:t>ได้จากสมการทั้งสามนี้ค่ะ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7971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และมีอีกรูปแบบการหมุนนึง คือ </a:t>
            </a:r>
            <a:r>
              <a:rPr lang="en-US" dirty="0"/>
              <a:t>z y z </a:t>
            </a:r>
            <a:r>
              <a:rPr lang="th-TH" dirty="0"/>
              <a:t>ออย</a:t>
            </a:r>
            <a:r>
              <a:rPr lang="th-TH" dirty="0" err="1"/>
              <a:t>เล</a:t>
            </a:r>
            <a:r>
              <a:rPr lang="th-TH" dirty="0"/>
              <a:t>อร</a:t>
            </a:r>
            <a:r>
              <a:rPr lang="th-TH" dirty="0" err="1"/>
              <a:t>์แ</a:t>
            </a:r>
            <a:r>
              <a:rPr lang="th-TH" dirty="0"/>
              <a:t>องเก</a:t>
            </a:r>
            <a:r>
              <a:rPr lang="th-TH" dirty="0" err="1"/>
              <a:t>ิ้ล</a:t>
            </a:r>
            <a:r>
              <a:rPr lang="th-TH" dirty="0"/>
              <a:t> ค่ะ สมการรูปแบบการคำนวณ ก็จะเป็น </a:t>
            </a:r>
            <a:r>
              <a:rPr lang="en-US" dirty="0" err="1"/>
              <a:t>Rz</a:t>
            </a:r>
            <a:r>
              <a:rPr lang="en-US" dirty="0"/>
              <a:t> alpha x Ry beta x Rx gamma </a:t>
            </a:r>
            <a:r>
              <a:rPr lang="th-TH" dirty="0"/>
              <a:t>สมการที่คำนวณได้ ก็จะเป็นตามรูปด้านล่างค่ะ ถ้าจำได้ สมการแบบ </a:t>
            </a:r>
            <a:r>
              <a:rPr lang="en-US" dirty="0" err="1"/>
              <a:t>xyz</a:t>
            </a:r>
            <a:r>
              <a:rPr lang="en-US" dirty="0"/>
              <a:t> fixed angle </a:t>
            </a:r>
            <a:r>
              <a:rPr lang="th-TH" dirty="0"/>
              <a:t>จะไม่ได้</a:t>
            </a:r>
            <a:r>
              <a:rPr lang="th-TH" dirty="0" err="1"/>
              <a:t>เมตริกซ์</a:t>
            </a:r>
            <a:r>
              <a:rPr lang="th-TH" dirty="0"/>
              <a:t>แบบนี้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61261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2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2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Homogenous Transform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5386-1412-E747-969B-99E9ACEB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Z-Y-Z Euler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AC6E-485E-B84E-9E72-FF2C2A1A9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จากสมการ </a:t>
                </a:r>
                <a:r>
                  <a:rPr lang="en-US" dirty="0"/>
                  <a:t>Rotation </a:t>
                </a:r>
                <a:r>
                  <a:rPr lang="th-TH" dirty="0"/>
                  <a:t>จึงสามารถหาองศา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th-TH" dirty="0"/>
                  <a:t> คือ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AC6E-485E-B84E-9E72-FF2C2A1A9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668AEB-2E27-7B4E-85DE-D0FF36205E53}"/>
                  </a:ext>
                </a:extLst>
              </p:cNvPr>
              <p:cNvSpPr/>
              <p:nvPr/>
            </p:nvSpPr>
            <p:spPr>
              <a:xfrm>
                <a:off x="2447027" y="1771723"/>
                <a:ext cx="4251548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668AEB-2E27-7B4E-85DE-D0FF36205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27" y="1771723"/>
                <a:ext cx="4251548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E83F93-C099-A440-9891-4D87BF20DDC9}"/>
                  </a:ext>
                </a:extLst>
              </p:cNvPr>
              <p:cNvSpPr/>
              <p:nvPr/>
            </p:nvSpPr>
            <p:spPr>
              <a:xfrm>
                <a:off x="1547664" y="2835743"/>
                <a:ext cx="5328592" cy="79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E83F93-C099-A440-9891-4D87BF20D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835743"/>
                <a:ext cx="5328592" cy="799834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5C2AC9-8BC5-5D44-9876-06353EA9F2D0}"/>
                  </a:ext>
                </a:extLst>
              </p:cNvPr>
              <p:cNvSpPr/>
              <p:nvPr/>
            </p:nvSpPr>
            <p:spPr>
              <a:xfrm>
                <a:off x="1691680" y="3861319"/>
                <a:ext cx="5328592" cy="79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𝑧𝑥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5C2AC9-8BC5-5D44-9876-06353EA9F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861319"/>
                <a:ext cx="5328592" cy="79983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5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การแปลง</a:t>
            </a:r>
            <a:r>
              <a:rPr lang="en-US" dirty="0"/>
              <a:t> Homogenous Transform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Transform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259900-11EC-4A5E-B647-3903C457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en-US" dirty="0"/>
              <a:t>Matrix </a:t>
            </a:r>
            <a:r>
              <a:rPr lang="th-TH" dirty="0"/>
              <a:t>ที่ผสมระหว่าง </a:t>
            </a:r>
            <a:r>
              <a:rPr lang="en-US" dirty="0"/>
              <a:t>Rotation Matrix </a:t>
            </a:r>
            <a:r>
              <a:rPr lang="th-TH" dirty="0"/>
              <a:t>กับ </a:t>
            </a:r>
            <a:r>
              <a:rPr lang="en-US" dirty="0"/>
              <a:t>Transformation Matrix</a:t>
            </a:r>
          </a:p>
          <a:p>
            <a:r>
              <a:rPr lang="th-TH" dirty="0"/>
              <a:t>เป็น </a:t>
            </a:r>
            <a:r>
              <a:rPr lang="en-US" dirty="0"/>
              <a:t>Matrix </a:t>
            </a:r>
            <a:r>
              <a:rPr lang="th-TH" dirty="0"/>
              <a:t>ขนาด </a:t>
            </a:r>
            <a:r>
              <a:rPr lang="en-US" dirty="0"/>
              <a:t>4x4</a:t>
            </a:r>
          </a:p>
          <a:p>
            <a:pPr lvl="1"/>
            <a:r>
              <a:rPr lang="en-US" dirty="0"/>
              <a:t>Rotation Matrix 3x3</a:t>
            </a:r>
          </a:p>
          <a:p>
            <a:pPr lvl="1"/>
            <a:r>
              <a:rPr lang="en-US" dirty="0"/>
              <a:t>Translation Matrix 3x1</a:t>
            </a:r>
          </a:p>
          <a:p>
            <a:pPr lvl="1"/>
            <a:r>
              <a:rPr lang="th-TH" dirty="0"/>
              <a:t>แถวล่าง </a:t>
            </a:r>
            <a:r>
              <a:rPr lang="en-US" dirty="0"/>
              <a:t>[0 0 0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21B8FE-17B7-460B-B7F1-067CC12E018E}"/>
                  </a:ext>
                </a:extLst>
              </p:cNvPr>
              <p:cNvSpPr/>
              <p:nvPr/>
            </p:nvSpPr>
            <p:spPr>
              <a:xfrm>
                <a:off x="2572894" y="3488017"/>
                <a:ext cx="2353080" cy="885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21B8FE-17B7-460B-B7F1-067CC12E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94" y="3488017"/>
                <a:ext cx="2353080" cy="885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72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536E-713D-4970-812D-6F8EF2E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วิธีการแปลง </a:t>
            </a:r>
            <a:r>
              <a:rPr lang="en-US" dirty="0"/>
              <a:t>Homogenous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90189-A623-4BA0-BBC7-924CB7B8C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ต้องการหา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endParaRPr lang="th-TH" dirty="0"/>
              </a:p>
              <a:p>
                <a:r>
                  <a:rPr lang="th-TH" dirty="0"/>
                  <a:t>นำ </a:t>
                </a:r>
                <a:r>
                  <a:rPr lang="en-US" dirty="0"/>
                  <a:t>Rotation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</m:oMath>
                </a14:m>
                <a:r>
                  <a:rPr lang="en-US" dirty="0"/>
                  <a:t> </a:t>
                </a:r>
                <a:r>
                  <a:rPr lang="th-TH" dirty="0"/>
                  <a:t>ใส่ไว้ใน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r>
                  <a:rPr lang="th-TH" dirty="0"/>
                  <a:t> ตรงโซน </a:t>
                </a:r>
                <a:r>
                  <a:rPr lang="en-US" dirty="0"/>
                  <a:t>R</a:t>
                </a:r>
              </a:p>
              <a:p>
                <a:r>
                  <a:rPr lang="th-TH" dirty="0"/>
                  <a:t>คำนวณ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แล้วนำ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r>
                  <a:rPr lang="en-US" dirty="0"/>
                  <a:t> </a:t>
                </a:r>
                <a:r>
                  <a:rPr lang="th-TH" dirty="0"/>
                  <a:t>ใส่ไว้ที่โซน </a:t>
                </a:r>
                <a:r>
                  <a:rPr lang="en-US" dirty="0"/>
                  <a:t>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90189-A623-4BA0-BBC7-924CB7B8C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DF6C42-B0C6-4044-9F2B-CE0F5263E1AE}"/>
                  </a:ext>
                </a:extLst>
              </p:cNvPr>
              <p:cNvSpPr/>
              <p:nvPr/>
            </p:nvSpPr>
            <p:spPr>
              <a:xfrm>
                <a:off x="1259632" y="3321353"/>
                <a:ext cx="7001917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DF6C42-B0C6-4044-9F2B-CE0F5263E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21353"/>
                <a:ext cx="7001917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01F45B-E4EF-4C5D-8AAC-3BC0C15D1F1C}"/>
              </a:ext>
            </a:extLst>
          </p:cNvPr>
          <p:cNvCxnSpPr/>
          <p:nvPr/>
        </p:nvCxnSpPr>
        <p:spPr>
          <a:xfrm>
            <a:off x="3920470" y="3316951"/>
            <a:ext cx="0" cy="1055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69C24B-1340-423E-86DE-6B1F34813BA3}"/>
              </a:ext>
            </a:extLst>
          </p:cNvPr>
          <p:cNvCxnSpPr>
            <a:cxnSpLocks/>
          </p:cNvCxnSpPr>
          <p:nvPr/>
        </p:nvCxnSpPr>
        <p:spPr>
          <a:xfrm flipV="1">
            <a:off x="2555776" y="3943978"/>
            <a:ext cx="2526335" cy="210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DD73CF-5263-42FB-A041-E8C4CE049D38}"/>
              </a:ext>
            </a:extLst>
          </p:cNvPr>
          <p:cNvCxnSpPr>
            <a:cxnSpLocks/>
          </p:cNvCxnSpPr>
          <p:nvPr/>
        </p:nvCxnSpPr>
        <p:spPr>
          <a:xfrm flipV="1">
            <a:off x="5796136" y="3918857"/>
            <a:ext cx="2160240" cy="251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4F179E-E2B7-430D-A684-5403F8B29294}"/>
              </a:ext>
            </a:extLst>
          </p:cNvPr>
          <p:cNvCxnSpPr/>
          <p:nvPr/>
        </p:nvCxnSpPr>
        <p:spPr>
          <a:xfrm>
            <a:off x="7308304" y="3363838"/>
            <a:ext cx="0" cy="1055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7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1479-1AF4-46A0-B733-3AD4B76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735528" cy="822214"/>
          </a:xfrm>
        </p:spPr>
        <p:txBody>
          <a:bodyPr/>
          <a:lstStyle/>
          <a:p>
            <a:r>
              <a:rPr lang="th-TH" dirty="0"/>
              <a:t>ตัวอย่างการแปลง </a:t>
            </a:r>
            <a:r>
              <a:rPr lang="en-US" dirty="0"/>
              <a:t>Homogenous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58F38-752A-43FF-86D9-CEC425D27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h-TH" dirty="0"/>
                  <a:t>วัตถุบนเฟรม </a:t>
                </a:r>
                <a:r>
                  <a:rPr lang="en-US" dirty="0"/>
                  <a:t>B </a:t>
                </a:r>
                <a:r>
                  <a:rPr lang="th-TH" dirty="0"/>
                  <a:t>อยู่ที่ ตำแหน่ง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เฟรม </a:t>
                </a:r>
                <a:r>
                  <a:rPr lang="en-US" dirty="0"/>
                  <a:t>B </a:t>
                </a:r>
                <a:r>
                  <a:rPr lang="th-TH" dirty="0"/>
                  <a:t>หมุนไปจากเฟรม </a:t>
                </a:r>
                <a:r>
                  <a:rPr lang="en-US" dirty="0"/>
                  <a:t>A </a:t>
                </a:r>
                <a:r>
                  <a:rPr lang="th-TH" dirty="0"/>
                  <a:t>เป็นมุม </a:t>
                </a:r>
                <a:r>
                  <a:rPr lang="en-US" dirty="0"/>
                  <a:t>30 </a:t>
                </a:r>
                <a:r>
                  <a:rPr lang="th-TH" dirty="0"/>
                  <a:t>องศา จงหาตำแหน่งใหม่บนเฟรม </a:t>
                </a:r>
                <a:r>
                  <a:rPr lang="en-US" dirty="0"/>
                  <a:t>A</a:t>
                </a:r>
              </a:p>
              <a:p>
                <a:pPr marL="0" indent="0">
                  <a:buNone/>
                </a:pPr>
                <a:r>
                  <a:rPr lang="en-US" dirty="0"/>
                  <a:t>Rotation Matrix B </a:t>
                </a:r>
                <a:r>
                  <a:rPr lang="th-TH" dirty="0"/>
                  <a:t>ในเฟรม </a:t>
                </a:r>
                <a:r>
                  <a:rPr lang="en-US" dirty="0"/>
                  <a:t>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r>
                  <a:rPr lang="th-TH" dirty="0"/>
                  <a:t>ตำแหน่งวัตถุ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th-TH" dirty="0"/>
                  <a:t>ตำแหน่งวัตถุ บนเฟรม </a:t>
                </a:r>
                <a:r>
                  <a:rPr lang="en-US" dirty="0"/>
                  <a:t>A </a:t>
                </a:r>
                <a:r>
                  <a:rPr lang="th-TH" dirty="0"/>
                  <a:t>คือ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58F38-752A-43FF-86D9-CEC425D27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3" t="-3578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DDFE51-301F-4D8C-B523-A565E122A378}"/>
                  </a:ext>
                </a:extLst>
              </p:cNvPr>
              <p:cNvSpPr/>
              <p:nvPr/>
            </p:nvSpPr>
            <p:spPr>
              <a:xfrm>
                <a:off x="1403648" y="2211710"/>
                <a:ext cx="4926925" cy="789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DDFE51-301F-4D8C-B523-A565E122A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11710"/>
                <a:ext cx="4926925" cy="789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F964D9C-0CA4-4E1C-B62C-185984B69698}"/>
              </a:ext>
            </a:extLst>
          </p:cNvPr>
          <p:cNvGrpSpPr/>
          <p:nvPr/>
        </p:nvGrpSpPr>
        <p:grpSpPr>
          <a:xfrm>
            <a:off x="6027716" y="2986992"/>
            <a:ext cx="3093043" cy="1693555"/>
            <a:chOff x="5096515" y="2995235"/>
            <a:chExt cx="3356069" cy="18375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D18D46-FCA6-49EC-8F1F-62A1003B85D8}"/>
                </a:ext>
              </a:extLst>
            </p:cNvPr>
            <p:cNvGrpSpPr/>
            <p:nvPr/>
          </p:nvGrpSpPr>
          <p:grpSpPr>
            <a:xfrm>
              <a:off x="5652120" y="3363838"/>
              <a:ext cx="1487555" cy="1468968"/>
              <a:chOff x="6246612" y="1548322"/>
              <a:chExt cx="1487555" cy="14689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171188-27AA-48E0-9769-71FAACCE23C8}"/>
                  </a:ext>
                </a:extLst>
              </p:cNvPr>
              <p:cNvGrpSpPr/>
              <p:nvPr/>
            </p:nvGrpSpPr>
            <p:grpSpPr>
              <a:xfrm>
                <a:off x="6452429" y="1707653"/>
                <a:ext cx="1281738" cy="1250222"/>
                <a:chOff x="769982" y="3435845"/>
                <a:chExt cx="1281738" cy="1250222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5403D71-9AB5-4E5F-AECA-694307DBE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4632723"/>
                  <a:ext cx="1224136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608BFA5-1138-4B9C-BA31-B9EE3BD53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35845"/>
                  <a:ext cx="0" cy="119687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48B6E2A-1385-40A8-9E65-F2C5FF7894ED}"/>
                    </a:ext>
                  </a:extLst>
                </p:cNvPr>
                <p:cNvSpPr/>
                <p:nvPr/>
              </p:nvSpPr>
              <p:spPr>
                <a:xfrm>
                  <a:off x="769982" y="4562512"/>
                  <a:ext cx="123555" cy="12355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A63E5F-1795-4177-A2CD-0BFC0DBA9B59}"/>
                  </a:ext>
                </a:extLst>
              </p:cNvPr>
              <p:cNvGrpSpPr/>
              <p:nvPr/>
            </p:nvGrpSpPr>
            <p:grpSpPr>
              <a:xfrm rot="20514446">
                <a:off x="6246612" y="1548322"/>
                <a:ext cx="1281738" cy="1250222"/>
                <a:chOff x="769982" y="3435845"/>
                <a:chExt cx="1281738" cy="1250222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A442D82-57DC-4962-B893-0C47678FE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4" y="4632723"/>
                  <a:ext cx="1224136" cy="0"/>
                </a:xfrm>
                <a:prstGeom prst="straightConnector1">
                  <a:avLst/>
                </a:prstGeom>
                <a:ln w="38100">
                  <a:solidFill>
                    <a:srgbClr val="92D050">
                      <a:alpha val="65098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C65C904-C4C2-49EA-A822-060AC17A4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35845"/>
                  <a:ext cx="0" cy="1196878"/>
                </a:xfrm>
                <a:prstGeom prst="straightConnector1">
                  <a:avLst/>
                </a:prstGeom>
                <a:ln w="38100">
                  <a:solidFill>
                    <a:srgbClr val="FF0000">
                      <a:alpha val="65098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F7060EA-843F-475E-AB81-6C4429046693}"/>
                    </a:ext>
                  </a:extLst>
                </p:cNvPr>
                <p:cNvSpPr/>
                <p:nvPr/>
              </p:nvSpPr>
              <p:spPr>
                <a:xfrm>
                  <a:off x="769982" y="4562512"/>
                  <a:ext cx="123555" cy="123555"/>
                </a:xfrm>
                <a:prstGeom prst="ellipse">
                  <a:avLst/>
                </a:prstGeom>
                <a:ln>
                  <a:solidFill>
                    <a:srgbClr val="000000">
                      <a:alpha val="69804"/>
                    </a:srgb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A7890707-EA4C-4238-A6C3-B571BAE42F7D}"/>
                  </a:ext>
                </a:extLst>
              </p:cNvPr>
              <p:cNvSpPr/>
              <p:nvPr/>
            </p:nvSpPr>
            <p:spPr>
              <a:xfrm>
                <a:off x="6876256" y="2763699"/>
                <a:ext cx="114520" cy="253591"/>
              </a:xfrm>
              <a:prstGeom prst="arc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469ADC4-00C4-45B1-970C-273CCA5B1E7B}"/>
                  </a:ext>
                </a:extLst>
              </p:cNvPr>
              <p:cNvSpPr/>
              <p:nvPr/>
            </p:nvSpPr>
            <p:spPr>
              <a:xfrm rot="16200000">
                <a:off x="6444043" y="2307813"/>
                <a:ext cx="114520" cy="253591"/>
              </a:xfrm>
              <a:prstGeom prst="arc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ACEBB3-2104-48AC-90D2-46510F545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4883" y="4043886"/>
              <a:ext cx="1945235" cy="66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7E9BE0A-4F8D-45DD-BA6A-7C26005798FD}"/>
                    </a:ext>
                  </a:extLst>
                </p:cNvPr>
                <p:cNvSpPr/>
                <p:nvPr/>
              </p:nvSpPr>
              <p:spPr>
                <a:xfrm>
                  <a:off x="7806671" y="3745856"/>
                  <a:ext cx="645913" cy="4683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sPre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7E9BE0A-4F8D-45DD-BA6A-7C2600579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671" y="3745856"/>
                  <a:ext cx="645913" cy="4683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9312117-A841-4E71-9059-57C9E4E51B49}"/>
                    </a:ext>
                  </a:extLst>
                </p:cNvPr>
                <p:cNvSpPr/>
                <p:nvPr/>
              </p:nvSpPr>
              <p:spPr>
                <a:xfrm>
                  <a:off x="5605639" y="2995235"/>
                  <a:ext cx="6183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EFBCAB9-B466-BC46-B130-718462E46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639" y="2995235"/>
                  <a:ext cx="61837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954194-C810-449C-A0D5-204FD9F9CE4B}"/>
                    </a:ext>
                  </a:extLst>
                </p:cNvPr>
                <p:cNvSpPr/>
                <p:nvPr/>
              </p:nvSpPr>
              <p:spPr>
                <a:xfrm>
                  <a:off x="5096515" y="3778898"/>
                  <a:ext cx="629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7A7BA4F-04FA-7E48-B5A5-356AF8136C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515" y="3778898"/>
                  <a:ext cx="629147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63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8AFB-2E7D-44D8-8A8A-C2D54FE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735528" cy="822214"/>
          </a:xfrm>
        </p:spPr>
        <p:txBody>
          <a:bodyPr/>
          <a:lstStyle/>
          <a:p>
            <a:r>
              <a:rPr lang="th-TH" dirty="0"/>
              <a:t>ตัวอย่างการแปลง </a:t>
            </a:r>
            <a:r>
              <a:rPr lang="en-US" dirty="0"/>
              <a:t>Homogenous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75EA-1B9F-43AF-A64F-0FBD0E47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R </a:t>
            </a:r>
            <a:r>
              <a:rPr lang="th-TH" dirty="0"/>
              <a:t>และ </a:t>
            </a:r>
            <a:r>
              <a:rPr lang="en-US" dirty="0"/>
              <a:t>T </a:t>
            </a:r>
            <a:r>
              <a:rPr lang="th-TH" dirty="0"/>
              <a:t>ไปใส่ไว้ใน </a:t>
            </a:r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001EB-C37F-43F6-9448-1E27FD78E1D9}"/>
                  </a:ext>
                </a:extLst>
              </p:cNvPr>
              <p:cNvSpPr/>
              <p:nvPr/>
            </p:nvSpPr>
            <p:spPr>
              <a:xfrm>
                <a:off x="2123728" y="1707654"/>
                <a:ext cx="3757632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001EB-C37F-43F6-9448-1E27FD78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707654"/>
                <a:ext cx="3757632" cy="105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730701-FA7B-42A5-BFFC-423C8F0AA9B7}"/>
                  </a:ext>
                </a:extLst>
              </p:cNvPr>
              <p:cNvSpPr/>
              <p:nvPr/>
            </p:nvSpPr>
            <p:spPr>
              <a:xfrm>
                <a:off x="2095267" y="2928683"/>
                <a:ext cx="5408084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730701-FA7B-42A5-BFFC-423C8F0AA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67" y="2928683"/>
                <a:ext cx="5408084" cy="167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D784-D5A5-42BD-8312-90D3FE1F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591512" cy="822214"/>
          </a:xfrm>
        </p:spPr>
        <p:txBody>
          <a:bodyPr/>
          <a:lstStyle/>
          <a:p>
            <a:r>
              <a:rPr lang="th-TH" dirty="0"/>
              <a:t>การหา </a:t>
            </a:r>
            <a:r>
              <a:rPr lang="en-US" dirty="0"/>
              <a:t>Inverse Homogenous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553E1-FE6A-4E00-86D9-011579074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sPre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endParaRPr lang="en-US" dirty="0"/>
              </a:p>
              <a:p>
                <a:r>
                  <a:rPr lang="th-TH" dirty="0"/>
                  <a:t>นำ </a:t>
                </a:r>
                <a:r>
                  <a:rPr lang="en-US" dirty="0"/>
                  <a:t>Rotation Matrix </a:t>
                </a:r>
                <a:r>
                  <a:rPr lang="th-TH" dirty="0"/>
                  <a:t>มาทำ </a:t>
                </a:r>
                <a:r>
                  <a:rPr lang="en-US" dirty="0"/>
                  <a:t>Transpose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sPre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sPre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</m:oMath>
                </a14:m>
                <a:endParaRPr lang="en-US" dirty="0"/>
              </a:p>
              <a:p>
                <a:r>
                  <a:rPr lang="th-TH" dirty="0"/>
                  <a:t>นำ</a:t>
                </a:r>
                <a:r>
                  <a:rPr lang="en-US" dirty="0"/>
                  <a:t> Rotation Matrix </a:t>
                </a:r>
                <a:r>
                  <a:rPr lang="th-TH" dirty="0"/>
                  <a:t>มาคูณกับ </a:t>
                </a:r>
                <a:r>
                  <a:rPr lang="en-US" dirty="0"/>
                  <a:t>Translation Matrix </a:t>
                </a:r>
                <a:r>
                  <a:rPr lang="th-TH" dirty="0"/>
                  <a:t>มาคูณ </a:t>
                </a:r>
                <a:r>
                  <a:rPr lang="en-US" dirty="0"/>
                  <a:t>-1 </a:t>
                </a:r>
                <a:r>
                  <a:rPr lang="th-TH" dirty="0"/>
                  <a:t>ได้เป็น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sPre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endParaRPr lang="th-TH" dirty="0"/>
              </a:p>
              <a:p>
                <a:r>
                  <a:rPr lang="th-TH" dirty="0"/>
                  <a:t>นำค่ากลับไปใส่ใน </a:t>
                </a:r>
                <a:r>
                  <a:rPr lang="en-US" dirty="0"/>
                  <a:t>Homogenous Transform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553E1-FE6A-4E00-86D9-011579074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C88E22-FE1B-4634-8D1D-546D4B7B1EBE}"/>
                  </a:ext>
                </a:extLst>
              </p:cNvPr>
              <p:cNvSpPr/>
              <p:nvPr/>
            </p:nvSpPr>
            <p:spPr>
              <a:xfrm>
                <a:off x="2267744" y="3652469"/>
                <a:ext cx="5835765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Pre>
                                      <m:sPre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sPre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Pre>
                                      <m:sPre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sPre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C88E22-FE1B-4634-8D1D-546D4B7B1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652469"/>
                <a:ext cx="5835765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794114-94E0-486F-A852-6247567225D2}"/>
              </a:ext>
            </a:extLst>
          </p:cNvPr>
          <p:cNvCxnSpPr>
            <a:cxnSpLocks/>
          </p:cNvCxnSpPr>
          <p:nvPr/>
        </p:nvCxnSpPr>
        <p:spPr>
          <a:xfrm>
            <a:off x="4860032" y="4253056"/>
            <a:ext cx="237626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24105F-3B24-4878-8E1A-9ECFEC07C698}"/>
              </a:ext>
            </a:extLst>
          </p:cNvPr>
          <p:cNvCxnSpPr>
            <a:cxnSpLocks/>
          </p:cNvCxnSpPr>
          <p:nvPr/>
        </p:nvCxnSpPr>
        <p:spPr>
          <a:xfrm>
            <a:off x="6372200" y="3672915"/>
            <a:ext cx="0" cy="1055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1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EA9C-3DEA-4572-AB3A-5D70D420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ตัวอย่างการหา </a:t>
            </a:r>
            <a:r>
              <a:rPr lang="en-US" dirty="0"/>
              <a:t>Inverse 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3DA1-E002-42A0-B5F9-F1AA7E72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จากตัวอย่าง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C244D-B32A-4E69-B59F-CAB6327AEC0C}"/>
                  </a:ext>
                </a:extLst>
              </p:cNvPr>
              <p:cNvSpPr/>
              <p:nvPr/>
            </p:nvSpPr>
            <p:spPr>
              <a:xfrm>
                <a:off x="3275856" y="2928683"/>
                <a:ext cx="4572000" cy="8304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C244D-B32A-4E69-B59F-CAB6327AE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928683"/>
                <a:ext cx="4572000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9B82B4-B09E-44E0-84BA-C0D5947B176B}"/>
                  </a:ext>
                </a:extLst>
              </p:cNvPr>
              <p:cNvSpPr/>
              <p:nvPr/>
            </p:nvSpPr>
            <p:spPr>
              <a:xfrm>
                <a:off x="1404411" y="1632919"/>
                <a:ext cx="541526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9B82B4-B09E-44E0-84BA-C0D5947B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11" y="1632919"/>
                <a:ext cx="541526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AB4FA4-5B69-40EE-B7D7-0FDBD23CEC07}"/>
                  </a:ext>
                </a:extLst>
              </p:cNvPr>
              <p:cNvSpPr/>
              <p:nvPr/>
            </p:nvSpPr>
            <p:spPr>
              <a:xfrm>
                <a:off x="-116451" y="2928683"/>
                <a:ext cx="4572000" cy="8304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AB4FA4-5B69-40EE-B7D7-0FDBD23CE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451" y="2928683"/>
                <a:ext cx="4572000" cy="83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A88875-9B73-44C4-B8E3-12D5E24D96EA}"/>
              </a:ext>
            </a:extLst>
          </p:cNvPr>
          <p:cNvCxnSpPr/>
          <p:nvPr/>
        </p:nvCxnSpPr>
        <p:spPr>
          <a:xfrm>
            <a:off x="3491880" y="334392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AC8551-5241-48D1-B68F-4C3387F5C5BC}"/>
                  </a:ext>
                </a:extLst>
              </p:cNvPr>
              <p:cNvSpPr/>
              <p:nvPr/>
            </p:nvSpPr>
            <p:spPr>
              <a:xfrm>
                <a:off x="1322066" y="3918857"/>
                <a:ext cx="1603324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AC8551-5241-48D1-B68F-4C3387F5C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66" y="3918857"/>
                <a:ext cx="1603324" cy="83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CA1A88-5AF8-4342-8588-430EBA6DEE0B}"/>
                  </a:ext>
                </a:extLst>
              </p:cNvPr>
              <p:cNvSpPr/>
              <p:nvPr/>
            </p:nvSpPr>
            <p:spPr>
              <a:xfrm>
                <a:off x="4873551" y="3913843"/>
                <a:ext cx="204588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CA1A88-5AF8-4342-8588-430EBA6DE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51" y="3913843"/>
                <a:ext cx="2045881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AB301D-5E07-48F1-9186-B11ABBAF7D5E}"/>
              </a:ext>
            </a:extLst>
          </p:cNvPr>
          <p:cNvCxnSpPr>
            <a:cxnSpLocks/>
          </p:cNvCxnSpPr>
          <p:nvPr/>
        </p:nvCxnSpPr>
        <p:spPr>
          <a:xfrm>
            <a:off x="3247448" y="4371950"/>
            <a:ext cx="154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C0BD17-2CF3-4F3D-BD82-B755095F0C47}"/>
              </a:ext>
            </a:extLst>
          </p:cNvPr>
          <p:cNvCxnSpPr>
            <a:cxnSpLocks/>
          </p:cNvCxnSpPr>
          <p:nvPr/>
        </p:nvCxnSpPr>
        <p:spPr>
          <a:xfrm>
            <a:off x="5220072" y="2253574"/>
            <a:ext cx="136815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50E4F5-098C-44F3-9978-2B859085F77F}"/>
              </a:ext>
            </a:extLst>
          </p:cNvPr>
          <p:cNvCxnSpPr>
            <a:cxnSpLocks/>
          </p:cNvCxnSpPr>
          <p:nvPr/>
        </p:nvCxnSpPr>
        <p:spPr>
          <a:xfrm>
            <a:off x="6156176" y="1923678"/>
            <a:ext cx="0" cy="5760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9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536F-FA88-4DA7-82B9-ABE0C2B5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ตัวอย่างการหา </a:t>
            </a:r>
            <a:r>
              <a:rPr lang="en-US" dirty="0"/>
              <a:t>Inverse 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ACB7-7613-462D-8F16-A9950912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R </a:t>
            </a:r>
            <a:r>
              <a:rPr lang="th-TH" dirty="0"/>
              <a:t>และ </a:t>
            </a:r>
            <a:r>
              <a:rPr lang="en-US" dirty="0"/>
              <a:t>T </a:t>
            </a:r>
            <a:r>
              <a:rPr lang="th-TH" dirty="0"/>
              <a:t>ไปใส่ไว้ใน </a:t>
            </a:r>
            <a:r>
              <a:rPr lang="en-US" dirty="0"/>
              <a:t>H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3766E3-9877-4EAB-9CE7-D7EC94DA0C70}"/>
                  </a:ext>
                </a:extLst>
              </p:cNvPr>
              <p:cNvSpPr/>
              <p:nvPr/>
            </p:nvSpPr>
            <p:spPr>
              <a:xfrm>
                <a:off x="1547664" y="1707654"/>
                <a:ext cx="5213030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Pre>
                                      <m:sPre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sPre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Pre>
                                  <m:sPre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3766E3-9877-4EAB-9CE7-D7EC94DA0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707654"/>
                <a:ext cx="5213030" cy="105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76413C-939B-4535-9301-1A8BCA9E7189}"/>
                  </a:ext>
                </a:extLst>
              </p:cNvPr>
              <p:cNvSpPr/>
              <p:nvPr/>
            </p:nvSpPr>
            <p:spPr>
              <a:xfrm>
                <a:off x="1547664" y="2945615"/>
                <a:ext cx="5204502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76413C-939B-4535-9301-1A8BCA9E7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945615"/>
                <a:ext cx="5204502" cy="167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91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125-ECA6-48C1-89AC-82DEDADF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 </a:t>
            </a:r>
            <a:r>
              <a:rPr lang="en-US" dirty="0"/>
              <a:t>Homogenous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A3BD7-C812-470F-A7F3-5A597364D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รู้ถึง </a:t>
                </a:r>
                <a:r>
                  <a:rPr lang="en-US" dirty="0"/>
                  <a:t>Orientation &amp; Transformation </a:t>
                </a:r>
                <a:r>
                  <a:rPr lang="th-TH" dirty="0"/>
                  <a:t>ของระบบทันที</a:t>
                </a:r>
              </a:p>
              <a:p>
                <a:r>
                  <a:rPr lang="th-TH" dirty="0"/>
                  <a:t>เชื่อมโยง </a:t>
                </a:r>
                <a:r>
                  <a:rPr lang="en-US" dirty="0"/>
                  <a:t>Frame </a:t>
                </a:r>
                <a:r>
                  <a:rPr lang="th-TH" dirty="0"/>
                  <a:t>ได้ง่าย</a:t>
                </a:r>
              </a:p>
              <a:p>
                <a:r>
                  <a:rPr lang="th-TH" dirty="0"/>
                  <a:t>สลับความสัมพันธ์ของเฟรม จาก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r>
                  <a:rPr lang="th-TH" dirty="0"/>
                  <a:t> เป็น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r>
                  <a:rPr lang="th-TH" dirty="0"/>
                  <a:t> ได้ง่าย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A3BD7-C812-470F-A7F3-5A597364D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3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Rotation Matrix </a:t>
            </a:r>
            <a:br>
              <a:rPr lang="th-TH" dirty="0"/>
            </a:br>
            <a:r>
              <a:rPr lang="th-TH" dirty="0"/>
              <a:t>ในเฟรม </a:t>
            </a:r>
            <a:r>
              <a:rPr lang="en-US" dirty="0"/>
              <a:t>3 </a:t>
            </a:r>
            <a:r>
              <a:rPr lang="th-TH" dirty="0"/>
              <a:t>มิติ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วิธีการใช้งาน </a:t>
            </a:r>
            <a:r>
              <a:rPr lang="en-US" dirty="0"/>
              <a:t>Homogenous Transform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Homogenous Transform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259900-11EC-4A5E-B647-3903C457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th-TH" dirty="0"/>
              <a:t>ใช้สร้าง </a:t>
            </a:r>
            <a:r>
              <a:rPr lang="en-US" dirty="0"/>
              <a:t>Frame</a:t>
            </a:r>
            <a:endParaRPr lang="th-TH" dirty="0"/>
          </a:p>
          <a:p>
            <a:r>
              <a:rPr lang="th-TH" dirty="0"/>
              <a:t>ใช้เพื่อเชื่อมโยงระหว่าง </a:t>
            </a:r>
            <a:r>
              <a:rPr lang="en-US" dirty="0"/>
              <a:t>Frame </a:t>
            </a:r>
            <a:r>
              <a:rPr lang="th-TH" dirty="0"/>
              <a:t>ถึง </a:t>
            </a:r>
            <a:r>
              <a:rPr lang="en-US" dirty="0"/>
              <a:t>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0917A-BD85-4EFB-B2BB-B442316D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7734"/>
            <a:ext cx="3321721" cy="2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6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CE18-2248-4D96-932E-735A550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ตัวอย่างการเชื่อมโยงระหว่าง </a:t>
            </a:r>
            <a:r>
              <a:rPr lang="en-US" dirty="0"/>
              <a:t>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C9CC88-435B-4EDC-86D7-CB7122C86C24}"/>
                  </a:ext>
                </a:extLst>
              </p:cNvPr>
              <p:cNvSpPr/>
              <p:nvPr/>
            </p:nvSpPr>
            <p:spPr>
              <a:xfrm>
                <a:off x="4185155" y="2231046"/>
                <a:ext cx="3149260" cy="537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C9CC88-435B-4EDC-86D7-CB7122C86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55" y="2231046"/>
                <a:ext cx="3149260" cy="537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1937BE-821C-4DA9-9492-F470D52499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9" t="51772" r="29889" b="7476"/>
          <a:stretch/>
        </p:blipFill>
        <p:spPr>
          <a:xfrm>
            <a:off x="107504" y="1563638"/>
            <a:ext cx="3177283" cy="27967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D5C5F2-8ECE-418F-A239-2057B1EABEB5}"/>
              </a:ext>
            </a:extLst>
          </p:cNvPr>
          <p:cNvCxnSpPr>
            <a:cxnSpLocks/>
          </p:cNvCxnSpPr>
          <p:nvPr/>
        </p:nvCxnSpPr>
        <p:spPr>
          <a:xfrm>
            <a:off x="607705" y="3542021"/>
            <a:ext cx="867951" cy="3258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BFF4E3-CF89-46D1-BCD5-035AAEB9C9B6}"/>
              </a:ext>
            </a:extLst>
          </p:cNvPr>
          <p:cNvCxnSpPr>
            <a:cxnSpLocks/>
          </p:cNvCxnSpPr>
          <p:nvPr/>
        </p:nvCxnSpPr>
        <p:spPr>
          <a:xfrm flipV="1">
            <a:off x="1475656" y="3147814"/>
            <a:ext cx="720080" cy="7200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E8F0E-A53E-40E2-980E-090F2139D63E}"/>
              </a:ext>
            </a:extLst>
          </p:cNvPr>
          <p:cNvCxnSpPr>
            <a:cxnSpLocks/>
          </p:cNvCxnSpPr>
          <p:nvPr/>
        </p:nvCxnSpPr>
        <p:spPr>
          <a:xfrm flipH="1">
            <a:off x="2195736" y="2283718"/>
            <a:ext cx="360040" cy="8640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EB42FF-1031-4306-BEA2-0AAD6D49C1FA}"/>
              </a:ext>
            </a:extLst>
          </p:cNvPr>
          <p:cNvCxnSpPr>
            <a:cxnSpLocks/>
          </p:cNvCxnSpPr>
          <p:nvPr/>
        </p:nvCxnSpPr>
        <p:spPr>
          <a:xfrm flipV="1">
            <a:off x="607705" y="2499742"/>
            <a:ext cx="795943" cy="10422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988F04-EBC5-4EA0-B127-B037D871EAC5}"/>
              </a:ext>
            </a:extLst>
          </p:cNvPr>
          <p:cNvCxnSpPr>
            <a:cxnSpLocks/>
          </p:cNvCxnSpPr>
          <p:nvPr/>
        </p:nvCxnSpPr>
        <p:spPr>
          <a:xfrm flipH="1">
            <a:off x="1403648" y="2283718"/>
            <a:ext cx="1152128" cy="2160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DB9B23-43C1-406B-9122-96735DC39BEC}"/>
                  </a:ext>
                </a:extLst>
              </p:cNvPr>
              <p:cNvSpPr/>
              <p:nvPr/>
            </p:nvSpPr>
            <p:spPr>
              <a:xfrm>
                <a:off x="661172" y="2534267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DB9B23-43C1-406B-9122-96735DC39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2" y="2534267"/>
                <a:ext cx="559512" cy="376578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9D7C8D6-F260-4620-BB4C-8B29DA7C2A60}"/>
                  </a:ext>
                </a:extLst>
              </p:cNvPr>
              <p:cNvSpPr/>
              <p:nvPr/>
            </p:nvSpPr>
            <p:spPr>
              <a:xfrm>
                <a:off x="1710155" y="2015152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9D7C8D6-F260-4620-BB4C-8B29DA7C2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55" y="2015152"/>
                <a:ext cx="559512" cy="376578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A998B33-4754-48F9-8339-19A08C938C33}"/>
                  </a:ext>
                </a:extLst>
              </p:cNvPr>
              <p:cNvSpPr/>
              <p:nvPr/>
            </p:nvSpPr>
            <p:spPr>
              <a:xfrm>
                <a:off x="2360769" y="2571750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A998B33-4754-48F9-8339-19A08C938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69" y="2571750"/>
                <a:ext cx="559512" cy="376578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CE31E93-1540-4BB4-86E7-439A8638B825}"/>
                  </a:ext>
                </a:extLst>
              </p:cNvPr>
              <p:cNvSpPr/>
              <p:nvPr/>
            </p:nvSpPr>
            <p:spPr>
              <a:xfrm>
                <a:off x="1668417" y="3480664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CE31E93-1540-4BB4-86E7-439A8638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17" y="3480664"/>
                <a:ext cx="559512" cy="376578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62E9F4-987E-4605-92F2-AF915B38AB67}"/>
                  </a:ext>
                </a:extLst>
              </p:cNvPr>
              <p:cNvSpPr/>
              <p:nvPr/>
            </p:nvSpPr>
            <p:spPr>
              <a:xfrm>
                <a:off x="529391" y="3668953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62E9F4-987E-4605-92F2-AF915B3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1" y="3668953"/>
                <a:ext cx="559512" cy="376578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1705C8-A45C-4AC8-BF82-3463069DD081}"/>
                  </a:ext>
                </a:extLst>
              </p:cNvPr>
              <p:cNvSpPr/>
              <p:nvPr/>
            </p:nvSpPr>
            <p:spPr>
              <a:xfrm>
                <a:off x="4161165" y="3115554"/>
                <a:ext cx="3507179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1705C8-A45C-4AC8-BF82-3463069DD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65" y="3115554"/>
                <a:ext cx="3507179" cy="536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6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CE18-2248-4D96-932E-735A550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ตัวอย่างการเชื่อมโยงระหว่าง </a:t>
            </a:r>
            <a:r>
              <a:rPr lang="en-US" dirty="0"/>
              <a:t>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C9CC88-435B-4EDC-86D7-CB7122C86C24}"/>
                  </a:ext>
                </a:extLst>
              </p:cNvPr>
              <p:cNvSpPr/>
              <p:nvPr/>
            </p:nvSpPr>
            <p:spPr>
              <a:xfrm>
                <a:off x="3835466" y="2034359"/>
                <a:ext cx="4099007" cy="537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C9CC88-435B-4EDC-86D7-CB7122C86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66" y="2034359"/>
                <a:ext cx="4099007" cy="537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1937BE-821C-4DA9-9492-F470D52499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9" t="51772" r="29889" b="7476"/>
          <a:stretch/>
        </p:blipFill>
        <p:spPr>
          <a:xfrm>
            <a:off x="107504" y="1563638"/>
            <a:ext cx="3177283" cy="27967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D5C5F2-8ECE-418F-A239-2057B1EABEB5}"/>
              </a:ext>
            </a:extLst>
          </p:cNvPr>
          <p:cNvCxnSpPr>
            <a:cxnSpLocks/>
          </p:cNvCxnSpPr>
          <p:nvPr/>
        </p:nvCxnSpPr>
        <p:spPr>
          <a:xfrm>
            <a:off x="607705" y="3542021"/>
            <a:ext cx="867951" cy="3258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BFF4E3-CF89-46D1-BCD5-035AAEB9C9B6}"/>
              </a:ext>
            </a:extLst>
          </p:cNvPr>
          <p:cNvCxnSpPr>
            <a:cxnSpLocks/>
          </p:cNvCxnSpPr>
          <p:nvPr/>
        </p:nvCxnSpPr>
        <p:spPr>
          <a:xfrm flipV="1">
            <a:off x="1475656" y="3147814"/>
            <a:ext cx="720080" cy="7200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E8F0E-A53E-40E2-980E-090F2139D63E}"/>
              </a:ext>
            </a:extLst>
          </p:cNvPr>
          <p:cNvCxnSpPr>
            <a:cxnSpLocks/>
          </p:cNvCxnSpPr>
          <p:nvPr/>
        </p:nvCxnSpPr>
        <p:spPr>
          <a:xfrm flipH="1">
            <a:off x="2195736" y="2283718"/>
            <a:ext cx="360040" cy="8640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EB42FF-1031-4306-BEA2-0AAD6D49C1FA}"/>
              </a:ext>
            </a:extLst>
          </p:cNvPr>
          <p:cNvCxnSpPr>
            <a:cxnSpLocks/>
          </p:cNvCxnSpPr>
          <p:nvPr/>
        </p:nvCxnSpPr>
        <p:spPr>
          <a:xfrm flipV="1">
            <a:off x="607705" y="2499742"/>
            <a:ext cx="795943" cy="10422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988F04-EBC5-4EA0-B127-B037D871EAC5}"/>
              </a:ext>
            </a:extLst>
          </p:cNvPr>
          <p:cNvCxnSpPr>
            <a:cxnSpLocks/>
          </p:cNvCxnSpPr>
          <p:nvPr/>
        </p:nvCxnSpPr>
        <p:spPr>
          <a:xfrm flipH="1">
            <a:off x="1403648" y="2283718"/>
            <a:ext cx="1152128" cy="2160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DB9B23-43C1-406B-9122-96735DC39BEC}"/>
                  </a:ext>
                </a:extLst>
              </p:cNvPr>
              <p:cNvSpPr/>
              <p:nvPr/>
            </p:nvSpPr>
            <p:spPr>
              <a:xfrm>
                <a:off x="661172" y="2534267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DB9B23-43C1-406B-9122-96735DC39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2" y="2534267"/>
                <a:ext cx="559512" cy="376578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9D7C8D6-F260-4620-BB4C-8B29DA7C2A60}"/>
                  </a:ext>
                </a:extLst>
              </p:cNvPr>
              <p:cNvSpPr/>
              <p:nvPr/>
            </p:nvSpPr>
            <p:spPr>
              <a:xfrm>
                <a:off x="1710155" y="2015152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9D7C8D6-F260-4620-BB4C-8B29DA7C2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55" y="2015152"/>
                <a:ext cx="559512" cy="376578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A998B33-4754-48F9-8339-19A08C938C33}"/>
                  </a:ext>
                </a:extLst>
              </p:cNvPr>
              <p:cNvSpPr/>
              <p:nvPr/>
            </p:nvSpPr>
            <p:spPr>
              <a:xfrm>
                <a:off x="2360769" y="2571750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A998B33-4754-48F9-8339-19A08C938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69" y="2571750"/>
                <a:ext cx="559512" cy="376578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CE31E93-1540-4BB4-86E7-439A8638B825}"/>
                  </a:ext>
                </a:extLst>
              </p:cNvPr>
              <p:cNvSpPr/>
              <p:nvPr/>
            </p:nvSpPr>
            <p:spPr>
              <a:xfrm>
                <a:off x="1668417" y="3480664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CE31E93-1540-4BB4-86E7-439A8638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17" y="3480664"/>
                <a:ext cx="559512" cy="376578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62E9F4-987E-4605-92F2-AF915B38AB67}"/>
                  </a:ext>
                </a:extLst>
              </p:cNvPr>
              <p:cNvSpPr/>
              <p:nvPr/>
            </p:nvSpPr>
            <p:spPr>
              <a:xfrm>
                <a:off x="529391" y="3668953"/>
                <a:ext cx="559512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62E9F4-987E-4605-92F2-AF915B3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1" y="3668953"/>
                <a:ext cx="559512" cy="376578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1705C8-A45C-4AC8-BF82-3463069DD081}"/>
                  </a:ext>
                </a:extLst>
              </p:cNvPr>
              <p:cNvSpPr/>
              <p:nvPr/>
            </p:nvSpPr>
            <p:spPr>
              <a:xfrm>
                <a:off x="3477548" y="2987129"/>
                <a:ext cx="4814844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1705C8-A45C-4AC8-BF82-3463069DD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48" y="2987129"/>
                <a:ext cx="4814844" cy="536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6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0AE9-DDAD-49A2-A644-4941DD21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ตัวอย่างการเชื่อมโยงระหว่าง </a:t>
            </a:r>
            <a:r>
              <a:rPr lang="en-US" dirty="0"/>
              <a:t>Frame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070E25B-B6FB-4008-9148-7ABCB17A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" y="1706979"/>
            <a:ext cx="3537266" cy="28291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E450E-F3EA-4B5A-B651-1E268665D0DA}"/>
                  </a:ext>
                </a:extLst>
              </p:cNvPr>
              <p:cNvSpPr/>
              <p:nvPr/>
            </p:nvSpPr>
            <p:spPr>
              <a:xfrm>
                <a:off x="4427984" y="1706979"/>
                <a:ext cx="3480505" cy="526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𝑀𝐼𝐹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𝑀𝐼𝐹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E450E-F3EA-4B5A-B651-1E268665D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6979"/>
                <a:ext cx="348050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0A0736-9BA1-44CA-B985-7B2C289BA11F}"/>
                  </a:ext>
                </a:extLst>
              </p:cNvPr>
              <p:cNvSpPr/>
              <p:nvPr/>
            </p:nvSpPr>
            <p:spPr>
              <a:xfrm>
                <a:off x="3563888" y="2571750"/>
                <a:ext cx="5384872" cy="596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𝑀𝐼𝐹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𝑀𝐼𝐹</m:t>
                        </m:r>
                      </m:sup>
                    </m:sSubSup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𝑀𝐼𝐹</m:t>
                            </m:r>
                          </m:sup>
                        </m:sSubSup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𝑐𝑎𝑚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𝑐𝑎𝑚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𝑀𝐼𝐹</m:t>
                            </m:r>
                          </m:sup>
                        </m:sSubSup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0A0736-9BA1-44CA-B985-7B2C289BA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71750"/>
                <a:ext cx="5384872" cy="596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C31CC-7B10-4A18-8F2E-CB6EC5E9FACD}"/>
                  </a:ext>
                </a:extLst>
              </p:cNvPr>
              <p:cNvSpPr/>
              <p:nvPr/>
            </p:nvSpPr>
            <p:spPr>
              <a:xfrm>
                <a:off x="4427984" y="3486435"/>
                <a:ext cx="3427605" cy="592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𝑀𝐼𝐹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𝑀𝐼𝐹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𝑜𝑏𝑗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C31CC-7B10-4A18-8F2E-CB6EC5E9F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86435"/>
                <a:ext cx="3427605" cy="592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CA7301-FC4E-4721-88A5-2CF4A99A621B}"/>
              </a:ext>
            </a:extLst>
          </p:cNvPr>
          <p:cNvSpPr/>
          <p:nvPr/>
        </p:nvSpPr>
        <p:spPr>
          <a:xfrm>
            <a:off x="1043608" y="3291830"/>
            <a:ext cx="57606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3540-AD58-4961-801B-38DFEFB5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ตัวอย่างการเชื่อมโยงระหว่าง </a:t>
            </a:r>
            <a:r>
              <a:rPr lang="en-US" dirty="0"/>
              <a:t>Frame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BD03D4-3005-4312-BD88-E3AE9A881AF2}"/>
              </a:ext>
            </a:extLst>
          </p:cNvPr>
          <p:cNvGrpSpPr/>
          <p:nvPr/>
        </p:nvGrpSpPr>
        <p:grpSpPr>
          <a:xfrm>
            <a:off x="451641" y="1392129"/>
            <a:ext cx="3136903" cy="3751371"/>
            <a:chOff x="2417058" y="1400102"/>
            <a:chExt cx="3136903" cy="375137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FFAB46-1F32-4E68-87A7-94D9203CE4FC}"/>
                </a:ext>
              </a:extLst>
            </p:cNvPr>
            <p:cNvGrpSpPr/>
            <p:nvPr/>
          </p:nvGrpSpPr>
          <p:grpSpPr>
            <a:xfrm>
              <a:off x="2607422" y="2729739"/>
              <a:ext cx="2662480" cy="2421734"/>
              <a:chOff x="659981" y="3257370"/>
              <a:chExt cx="1902987" cy="1730915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3C306C2-37E5-4049-B42F-1956424E0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5" y="4632723"/>
                <a:ext cx="1446344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7E847E-F21A-4385-9C48-81B0D00321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3484275"/>
                <a:ext cx="0" cy="11484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39B65A-A9E5-49C4-A928-5A1B8DA48055}"/>
                  </a:ext>
                </a:extLst>
              </p:cNvPr>
              <p:cNvSpPr txBox="1"/>
              <p:nvPr/>
            </p:nvSpPr>
            <p:spPr>
              <a:xfrm>
                <a:off x="2227620" y="4465065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92D05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X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6D7070B-D2B3-41EE-9B97-B0D5A79708FB}"/>
                  </a:ext>
                </a:extLst>
              </p:cNvPr>
              <p:cNvSpPr txBox="1"/>
              <p:nvPr/>
            </p:nvSpPr>
            <p:spPr>
              <a:xfrm>
                <a:off x="659981" y="3257370"/>
                <a:ext cx="31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Y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4249CAC-D288-491D-8D23-C14623140780}"/>
                </a:ext>
              </a:extLst>
            </p:cNvPr>
            <p:cNvGrpSpPr/>
            <p:nvPr/>
          </p:nvGrpSpPr>
          <p:grpSpPr>
            <a:xfrm>
              <a:off x="2417058" y="1400102"/>
              <a:ext cx="3136903" cy="3572493"/>
              <a:chOff x="2417058" y="1400102"/>
              <a:chExt cx="3136903" cy="357249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2D21E8E-F928-4248-9857-8FB81852256A}"/>
                  </a:ext>
                </a:extLst>
              </p:cNvPr>
              <p:cNvGrpSpPr/>
              <p:nvPr/>
            </p:nvGrpSpPr>
            <p:grpSpPr>
              <a:xfrm>
                <a:off x="2450870" y="1560184"/>
                <a:ext cx="2553178" cy="3412411"/>
                <a:chOff x="2450870" y="1999443"/>
                <a:chExt cx="1824864" cy="2438994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FB8B2CC-8849-4A9C-9265-A7F3C1B912B8}"/>
                    </a:ext>
                  </a:extLst>
                </p:cNvPr>
                <p:cNvGrpSpPr/>
                <p:nvPr/>
              </p:nvGrpSpPr>
              <p:grpSpPr>
                <a:xfrm>
                  <a:off x="2450870" y="4010072"/>
                  <a:ext cx="629489" cy="428365"/>
                  <a:chOff x="2450870" y="3795889"/>
                  <a:chExt cx="629489" cy="428365"/>
                </a:xfrm>
              </p:grpSpPr>
              <p:sp>
                <p:nvSpPr>
                  <p:cNvPr id="50" name="Snip Same Side Corner Rectangle 15">
                    <a:extLst>
                      <a:ext uri="{FF2B5EF4-FFF2-40B4-BE49-F238E27FC236}">
                        <a16:creationId xmlns:a16="http://schemas.microsoft.com/office/drawing/2014/main" id="{FBEEFB3E-B220-4B6C-9AB1-84FA853D2835}"/>
                      </a:ext>
                    </a:extLst>
                  </p:cNvPr>
                  <p:cNvSpPr/>
                  <p:nvPr/>
                </p:nvSpPr>
                <p:spPr>
                  <a:xfrm>
                    <a:off x="2450870" y="3795889"/>
                    <a:ext cx="629489" cy="428365"/>
                  </a:xfrm>
                  <a:prstGeom prst="snip2SameRect">
                    <a:avLst>
                      <a:gd name="adj1" fmla="val 49677"/>
                      <a:gd name="adj2" fmla="val 0"/>
                    </a:avLst>
                  </a:prstGeom>
                  <a:solidFill>
                    <a:srgbClr val="FFC000">
                      <a:alpha val="6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6CE6BF6E-C708-4EBA-842E-AA8C53DAA9D0}"/>
                      </a:ext>
                    </a:extLst>
                  </p:cNvPr>
                  <p:cNvSpPr/>
                  <p:nvPr/>
                </p:nvSpPr>
                <p:spPr>
                  <a:xfrm>
                    <a:off x="2657602" y="3876277"/>
                    <a:ext cx="216024" cy="216024"/>
                  </a:xfrm>
                  <a:prstGeom prst="ellipse">
                    <a:avLst/>
                  </a:prstGeom>
                  <a:solidFill>
                    <a:srgbClr val="FFFFFF">
                      <a:alpha val="29804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B036069-D187-43C5-92E0-3F99EC75C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61246" y="3700922"/>
                  <a:ext cx="586618" cy="50562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EAFDAB52-B553-4AC8-8373-5C38DCE79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2233" y="2764817"/>
                  <a:ext cx="132709" cy="936105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347A624-F3C3-486D-816F-55D4C3CDB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97134" y="2413624"/>
                  <a:ext cx="778600" cy="360039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A35D640-287E-41D2-9827-9DECA967F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7864" y="3106431"/>
                  <a:ext cx="648072" cy="5944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2E5FCA1-EC08-4943-921F-0BD247266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97134" y="1999443"/>
                  <a:ext cx="66754" cy="7742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350E509-61EF-4635-A791-717755868904}"/>
                  </a:ext>
                </a:extLst>
              </p:cNvPr>
              <p:cNvGrpSpPr/>
              <p:nvPr/>
            </p:nvGrpSpPr>
            <p:grpSpPr>
              <a:xfrm rot="19127120">
                <a:off x="2417058" y="3537163"/>
                <a:ext cx="1008798" cy="931559"/>
                <a:chOff x="827584" y="3484275"/>
                <a:chExt cx="1446345" cy="1148448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9E48691C-1BAE-419B-A0CF-435086545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E5326256-66EC-424C-8698-C7804D3C1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4345ADA-6658-4F14-A4C8-958ACCE4702E}"/>
                  </a:ext>
                </a:extLst>
              </p:cNvPr>
              <p:cNvGrpSpPr/>
              <p:nvPr/>
            </p:nvGrpSpPr>
            <p:grpSpPr>
              <a:xfrm rot="16671180">
                <a:off x="2723846" y="2816937"/>
                <a:ext cx="1053480" cy="1077484"/>
                <a:chOff x="827584" y="3484275"/>
                <a:chExt cx="1446345" cy="1148448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83DCAB4F-3282-4CC3-A1C5-C734C7042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0048CD82-B1DD-493A-A1FC-E38F86610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BE8139-ED49-483F-8A52-A1DB78D3BF92}"/>
                  </a:ext>
                </a:extLst>
              </p:cNvPr>
              <p:cNvGrpSpPr/>
              <p:nvPr/>
            </p:nvGrpSpPr>
            <p:grpSpPr>
              <a:xfrm rot="20105640">
                <a:off x="3634131" y="1400102"/>
                <a:ext cx="1053480" cy="1077484"/>
                <a:chOff x="827584" y="3484275"/>
                <a:chExt cx="1446345" cy="1148448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3CE6B69-7186-4F1B-AE1E-8C83E6F9E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7E005C62-5CB1-4B99-889C-5415FDEF7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6FDE2-DB96-4DBE-A2DB-297F3F886233}"/>
                  </a:ext>
                </a:extLst>
              </p:cNvPr>
              <p:cNvSpPr txBox="1"/>
              <p:nvPr/>
            </p:nvSpPr>
            <p:spPr>
              <a:xfrm>
                <a:off x="3665751" y="3826342"/>
                <a:ext cx="465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{1}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9B28ED-C005-4D33-9F52-4B2869548F8B}"/>
                  </a:ext>
                </a:extLst>
              </p:cNvPr>
              <p:cNvSpPr txBox="1"/>
              <p:nvPr/>
            </p:nvSpPr>
            <p:spPr>
              <a:xfrm>
                <a:off x="3083413" y="4299362"/>
                <a:ext cx="2470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{0}=world coordinate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F3E0CA-8312-4352-BF94-618113703A37}"/>
                  </a:ext>
                </a:extLst>
              </p:cNvPr>
              <p:cNvSpPr txBox="1"/>
              <p:nvPr/>
            </p:nvSpPr>
            <p:spPr>
              <a:xfrm>
                <a:off x="3430741" y="2366227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{2}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E7355A-5944-4651-8821-6BE0323DCFA9}"/>
                  </a:ext>
                </a:extLst>
              </p:cNvPr>
              <p:cNvSpPr txBox="1"/>
              <p:nvPr/>
            </p:nvSpPr>
            <p:spPr>
              <a:xfrm>
                <a:off x="4877859" y="1717031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{3}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FFC6933-1DAF-44A3-A193-974ED7EA16FC}"/>
                  </a:ext>
                </a:extLst>
              </p:cNvPr>
              <p:cNvSpPr/>
              <p:nvPr/>
            </p:nvSpPr>
            <p:spPr>
              <a:xfrm>
                <a:off x="4485585" y="2635427"/>
                <a:ext cx="2548839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FFC6933-1DAF-44A3-A193-974ED7EA1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85" y="2635427"/>
                <a:ext cx="2548839" cy="533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6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ตัวอย่างการคำนวณ </a:t>
            </a:r>
            <a:r>
              <a:rPr lang="en-US" dirty="0"/>
              <a:t>Homogenous Transform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D57A-0D03-4CD9-AB3A-9ABB5421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807536" cy="822214"/>
          </a:xfrm>
        </p:spPr>
        <p:txBody>
          <a:bodyPr/>
          <a:lstStyle/>
          <a:p>
            <a:r>
              <a:rPr lang="th-TH" dirty="0"/>
              <a:t>ตัวอย่างการหาตำแหน่งและความสัมพันธ์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A329-096A-420B-AE97-6C6E0562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วัตถุวางอยู่บน </a:t>
            </a:r>
            <a:r>
              <a:rPr lang="en-US" dirty="0"/>
              <a:t>User frame</a:t>
            </a:r>
            <a:r>
              <a:rPr lang="th-TH" dirty="0"/>
              <a:t> ที่ตำแหน่ง </a:t>
            </a:r>
            <a:r>
              <a:rPr lang="en-US" dirty="0"/>
              <a:t>(0,0,0)</a:t>
            </a:r>
            <a:r>
              <a:rPr lang="th-TH" dirty="0"/>
              <a:t> และ </a:t>
            </a:r>
            <a:r>
              <a:rPr lang="en-US" dirty="0"/>
              <a:t>user frame </a:t>
            </a:r>
            <a:r>
              <a:rPr lang="th-TH" dirty="0"/>
              <a:t>อยู่ห่างจาก </a:t>
            </a:r>
            <a:r>
              <a:rPr lang="en-US" dirty="0"/>
              <a:t>world frame </a:t>
            </a:r>
            <a:r>
              <a:rPr lang="th-TH" dirty="0"/>
              <a:t>เป็นระยะ </a:t>
            </a:r>
            <a:r>
              <a:rPr lang="en-US" dirty="0"/>
              <a:t>(-50, 50, 0)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ฐานหุ่นยนต์วางอยู่ห่างจาก </a:t>
            </a:r>
            <a:r>
              <a:rPr lang="en-US" dirty="0"/>
              <a:t>world frame </a:t>
            </a:r>
            <a:r>
              <a:rPr lang="th-TH" dirty="0"/>
              <a:t>เป็นระยะ </a:t>
            </a:r>
            <a:r>
              <a:rPr lang="en-US" dirty="0"/>
              <a:t>(-10,100,15)</a:t>
            </a:r>
          </a:p>
          <a:p>
            <a:pPr marL="0" indent="0">
              <a:buNone/>
            </a:pPr>
            <a:r>
              <a:rPr lang="en-US" dirty="0"/>
              <a:t>Tool </a:t>
            </a:r>
            <a:r>
              <a:rPr lang="th-TH" dirty="0"/>
              <a:t>ถูดติดตั้งอยู่ห่างจาก</a:t>
            </a:r>
            <a:r>
              <a:rPr lang="en-US" dirty="0"/>
              <a:t> wrist frame (5,20,5)</a:t>
            </a:r>
          </a:p>
          <a:p>
            <a:pPr marL="0" indent="0">
              <a:buNone/>
            </a:pPr>
            <a:r>
              <a:rPr lang="th-TH" dirty="0"/>
              <a:t>จงหา </a:t>
            </a:r>
            <a:r>
              <a:rPr lang="en-US" dirty="0"/>
              <a:t>wrist frame </a:t>
            </a:r>
            <a:r>
              <a:rPr lang="th-TH" dirty="0"/>
              <a:t>เมื่อเทียบกับ </a:t>
            </a:r>
            <a:r>
              <a:rPr lang="en-US" dirty="0"/>
              <a:t>base frame</a:t>
            </a:r>
          </a:p>
          <a:p>
            <a:pPr marL="0" indent="0">
              <a:buNone/>
            </a:pPr>
            <a:r>
              <a:rPr lang="th-TH" dirty="0"/>
              <a:t>เมื่อหุ่นยนต์ลงไปจับวัตถุที่ </a:t>
            </a:r>
            <a:r>
              <a:rPr lang="en-US" dirty="0"/>
              <a:t>user frame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7F6180-8371-4FAE-BB1F-C88FB88B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711501"/>
            <a:ext cx="3321721" cy="2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AB6B-6F84-44C8-846A-01210A5B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D012-1631-4511-B508-1818A83A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หาความสัมพันธ์อ้างอิง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5454D-2D9B-4020-8898-FB4977BE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74971"/>
            <a:ext cx="4392488" cy="31931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75235-E3E3-4699-880B-0FA30535E44A}"/>
              </a:ext>
            </a:extLst>
          </p:cNvPr>
          <p:cNvCxnSpPr>
            <a:cxnSpLocks/>
          </p:cNvCxnSpPr>
          <p:nvPr/>
        </p:nvCxnSpPr>
        <p:spPr>
          <a:xfrm flipV="1">
            <a:off x="2123728" y="4046339"/>
            <a:ext cx="2664296" cy="2739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1AC5CA-94CE-45F6-ACF5-30FD897528EA}"/>
              </a:ext>
            </a:extLst>
          </p:cNvPr>
          <p:cNvCxnSpPr>
            <a:cxnSpLocks/>
          </p:cNvCxnSpPr>
          <p:nvPr/>
        </p:nvCxnSpPr>
        <p:spPr>
          <a:xfrm flipV="1">
            <a:off x="2123728" y="3792736"/>
            <a:ext cx="1152128" cy="5072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2EA90-6208-40CA-A980-179E770DBA3C}"/>
              </a:ext>
            </a:extLst>
          </p:cNvPr>
          <p:cNvCxnSpPr>
            <a:cxnSpLocks/>
          </p:cNvCxnSpPr>
          <p:nvPr/>
        </p:nvCxnSpPr>
        <p:spPr>
          <a:xfrm flipV="1">
            <a:off x="3275856" y="2495960"/>
            <a:ext cx="833427" cy="12967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83F61-1FDD-47DE-9573-AF29F0145FCF}"/>
              </a:ext>
            </a:extLst>
          </p:cNvPr>
          <p:cNvCxnSpPr>
            <a:cxnSpLocks/>
          </p:cNvCxnSpPr>
          <p:nvPr/>
        </p:nvCxnSpPr>
        <p:spPr>
          <a:xfrm flipV="1">
            <a:off x="4109283" y="2427734"/>
            <a:ext cx="248226" cy="720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A7F4D-78CA-497B-BAF4-2DF8CF428BAF}"/>
              </a:ext>
            </a:extLst>
          </p:cNvPr>
          <p:cNvCxnSpPr>
            <a:cxnSpLocks/>
          </p:cNvCxnSpPr>
          <p:nvPr/>
        </p:nvCxnSpPr>
        <p:spPr>
          <a:xfrm>
            <a:off x="4357509" y="2427734"/>
            <a:ext cx="430515" cy="1656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663EBC-9325-4DD9-A59E-29C74CCBCD0D}"/>
                  </a:ext>
                </a:extLst>
              </p:cNvPr>
              <p:cNvSpPr/>
              <p:nvPr/>
            </p:nvSpPr>
            <p:spPr>
              <a:xfrm>
                <a:off x="1551516" y="3998656"/>
                <a:ext cx="656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663EBC-9325-4DD9-A59E-29C74CCBC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16" y="3998656"/>
                <a:ext cx="656975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6E7A5F-740C-4D26-8E96-5905025700FA}"/>
                  </a:ext>
                </a:extLst>
              </p:cNvPr>
              <p:cNvSpPr/>
              <p:nvPr/>
            </p:nvSpPr>
            <p:spPr>
              <a:xfrm>
                <a:off x="4716685" y="3677007"/>
                <a:ext cx="591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6E7A5F-740C-4D26-8E96-590502570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85" y="3677007"/>
                <a:ext cx="59150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1530122-DC9B-433C-9AE0-A0DEB3AEE3B4}"/>
                  </a:ext>
                </a:extLst>
              </p:cNvPr>
              <p:cNvSpPr/>
              <p:nvPr/>
            </p:nvSpPr>
            <p:spPr>
              <a:xfrm>
                <a:off x="3517774" y="1946348"/>
                <a:ext cx="631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1530122-DC9B-433C-9AE0-A0DEB3AEE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74" y="1946348"/>
                <a:ext cx="631134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CD4FA3-84FB-4BFD-9550-DBA3F170EAFC}"/>
                  </a:ext>
                </a:extLst>
              </p:cNvPr>
              <p:cNvSpPr/>
              <p:nvPr/>
            </p:nvSpPr>
            <p:spPr>
              <a:xfrm>
                <a:off x="4726815" y="2279072"/>
                <a:ext cx="571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CD4FA3-84FB-4BFD-9550-DBA3F170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15" y="2279072"/>
                <a:ext cx="571247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3ADF70B-4B24-4B84-B61D-B75C30F15E4D}"/>
                  </a:ext>
                </a:extLst>
              </p:cNvPr>
              <p:cNvSpPr/>
              <p:nvPr/>
            </p:nvSpPr>
            <p:spPr>
              <a:xfrm>
                <a:off x="3289651" y="3653166"/>
                <a:ext cx="586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3ADF70B-4B24-4B84-B61D-B75C30F15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651" y="3653166"/>
                <a:ext cx="58682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AB6B-6F84-44C8-846A-01210A5B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D012-1631-4511-B508-1818A83A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Homogenous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5454D-2D9B-4020-8898-FB4977BE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74971"/>
            <a:ext cx="4392488" cy="31931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75235-E3E3-4699-880B-0FA30535E44A}"/>
              </a:ext>
            </a:extLst>
          </p:cNvPr>
          <p:cNvCxnSpPr>
            <a:cxnSpLocks/>
          </p:cNvCxnSpPr>
          <p:nvPr/>
        </p:nvCxnSpPr>
        <p:spPr>
          <a:xfrm flipV="1">
            <a:off x="2123728" y="4046339"/>
            <a:ext cx="2664296" cy="2739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1AC5CA-94CE-45F6-ACF5-30FD897528EA}"/>
              </a:ext>
            </a:extLst>
          </p:cNvPr>
          <p:cNvCxnSpPr>
            <a:cxnSpLocks/>
          </p:cNvCxnSpPr>
          <p:nvPr/>
        </p:nvCxnSpPr>
        <p:spPr>
          <a:xfrm flipV="1">
            <a:off x="2123728" y="3792736"/>
            <a:ext cx="1152128" cy="5072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2EA90-6208-40CA-A980-179E770DBA3C}"/>
              </a:ext>
            </a:extLst>
          </p:cNvPr>
          <p:cNvCxnSpPr>
            <a:cxnSpLocks/>
          </p:cNvCxnSpPr>
          <p:nvPr/>
        </p:nvCxnSpPr>
        <p:spPr>
          <a:xfrm flipV="1">
            <a:off x="3275856" y="2495960"/>
            <a:ext cx="833427" cy="12967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83F61-1FDD-47DE-9573-AF29F0145FCF}"/>
              </a:ext>
            </a:extLst>
          </p:cNvPr>
          <p:cNvCxnSpPr>
            <a:cxnSpLocks/>
          </p:cNvCxnSpPr>
          <p:nvPr/>
        </p:nvCxnSpPr>
        <p:spPr>
          <a:xfrm flipV="1">
            <a:off x="4109283" y="2427734"/>
            <a:ext cx="248226" cy="720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A7F4D-78CA-497B-BAF4-2DF8CF428BAF}"/>
              </a:ext>
            </a:extLst>
          </p:cNvPr>
          <p:cNvCxnSpPr>
            <a:cxnSpLocks/>
          </p:cNvCxnSpPr>
          <p:nvPr/>
        </p:nvCxnSpPr>
        <p:spPr>
          <a:xfrm>
            <a:off x="4357509" y="2427734"/>
            <a:ext cx="430515" cy="1656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61AE51-E8CB-403B-8D2F-21AD3524041D}"/>
                  </a:ext>
                </a:extLst>
              </p:cNvPr>
              <p:cNvSpPr/>
              <p:nvPr/>
            </p:nvSpPr>
            <p:spPr>
              <a:xfrm>
                <a:off x="2295904" y="3657348"/>
                <a:ext cx="601768" cy="376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61AE51-E8CB-403B-8D2F-21AD3524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904" y="3657348"/>
                <a:ext cx="601768" cy="376000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4E2200-121E-429D-AD17-48238986EB2B}"/>
                  </a:ext>
                </a:extLst>
              </p:cNvPr>
              <p:cNvSpPr/>
              <p:nvPr/>
            </p:nvSpPr>
            <p:spPr>
              <a:xfrm>
                <a:off x="3198198" y="2768348"/>
                <a:ext cx="584968" cy="37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4E2200-121E-429D-AD17-48238986E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8" y="2768348"/>
                <a:ext cx="584968" cy="373307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19A25B-06D5-4AB6-AFAE-6B9A7C133ED3}"/>
                  </a:ext>
                </a:extLst>
              </p:cNvPr>
              <p:cNvSpPr/>
              <p:nvPr/>
            </p:nvSpPr>
            <p:spPr>
              <a:xfrm>
                <a:off x="3897387" y="1731538"/>
                <a:ext cx="584968" cy="37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19A25B-06D5-4AB6-AFAE-6B9A7C133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87" y="1731538"/>
                <a:ext cx="584968" cy="373307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D418EB-375B-4D7A-B087-3A15A5E521D2}"/>
                  </a:ext>
                </a:extLst>
              </p:cNvPr>
              <p:cNvSpPr/>
              <p:nvPr/>
            </p:nvSpPr>
            <p:spPr>
              <a:xfrm>
                <a:off x="3379416" y="4259416"/>
                <a:ext cx="601768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D418EB-375B-4D7A-B087-3A15A5E5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416" y="4259416"/>
                <a:ext cx="601768" cy="374590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32808E-724F-4B2C-B53C-EFF74DCE64DD}"/>
                  </a:ext>
                </a:extLst>
              </p:cNvPr>
              <p:cNvSpPr/>
              <p:nvPr/>
            </p:nvSpPr>
            <p:spPr>
              <a:xfrm>
                <a:off x="4499992" y="2862447"/>
                <a:ext cx="559512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32808E-724F-4B2C-B53C-EFF74DCE6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862447"/>
                <a:ext cx="559512" cy="375167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ED01B1-4BFC-4BF7-95B5-A3BDD8D1BC99}"/>
                  </a:ext>
                </a:extLst>
              </p:cNvPr>
              <p:cNvSpPr/>
              <p:nvPr/>
            </p:nvSpPr>
            <p:spPr>
              <a:xfrm>
                <a:off x="5657984" y="2031377"/>
                <a:ext cx="3364809" cy="929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1800" dirty="0">
                    <a:solidFill>
                      <a:schemeClr val="tx1"/>
                    </a:solidFill>
                    <a:cs typeface="TH Sarabun New" panose="020B0500040200020003"/>
                  </a:rPr>
                  <a:t>จากโจทย์ กำหนดว่า </a:t>
                </a:r>
                <a:r>
                  <a:rPr lang="en-US" sz="1800" dirty="0">
                    <a:solidFill>
                      <a:schemeClr val="tx1"/>
                    </a:solidFill>
                    <a:cs typeface="TH Sarabun New" panose="020B0500040200020003"/>
                  </a:rPr>
                  <a:t>Tool {T} </a:t>
                </a:r>
                <a:r>
                  <a:rPr lang="th-TH" sz="1800" dirty="0">
                    <a:solidFill>
                      <a:schemeClr val="tx1"/>
                    </a:solidFill>
                    <a:cs typeface="TH Sarabun New" panose="020B0500040200020003"/>
                  </a:rPr>
                  <a:t>ชี้ไปที่วัตถุที่ </a:t>
                </a:r>
                <a:r>
                  <a:rPr lang="en-US" sz="1800" dirty="0">
                    <a:solidFill>
                      <a:schemeClr val="tx1"/>
                    </a:solidFill>
                    <a:cs typeface="TH Sarabun New" panose="020B0500040200020003"/>
                  </a:rPr>
                  <a:t>User Frame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cs typeface="TH Sarabun New" panose="020B0500040200020003"/>
                  </a:rPr>
                  <a:t> </a:t>
                </a:r>
                <a:r>
                  <a:rPr lang="th-TH" sz="1800" dirty="0">
                    <a:solidFill>
                      <a:schemeClr val="tx1"/>
                    </a:solidFill>
                    <a:cs typeface="TH Sarabun New" panose="020B0500040200020003"/>
                  </a:rPr>
                  <a:t>ดังนั้น</a:t>
                </a:r>
              </a:p>
              <a:p>
                <a:r>
                  <a:rPr lang="th-TH" sz="1800" dirty="0">
                    <a:cs typeface="TH Sarabun New" panose="020B0500040200020003"/>
                  </a:rPr>
                  <a:t>ตำแหน่ง </a:t>
                </a:r>
                <a:r>
                  <a:rPr lang="en-US" sz="1800" dirty="0">
                    <a:cs typeface="TH Sarabun New" panose="020B0500040200020003"/>
                  </a:rPr>
                  <a:t>{T} = {U} </a:t>
                </a:r>
                <a:r>
                  <a:rPr lang="th-TH" sz="1800" dirty="0">
                    <a:cs typeface="TH Sarabun New" panose="020B0500040200020003"/>
                  </a:rPr>
                  <a:t>และ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sPre>
                  </m:oMath>
                </a14:m>
                <a:endParaRPr lang="en-US" sz="1800" dirty="0">
                  <a:solidFill>
                    <a:schemeClr val="tx1"/>
                  </a:solidFill>
                  <a:cs typeface="TH Sarabun New" panose="020B0500040200020003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ED01B1-4BFC-4BF7-95B5-A3BDD8D1B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4" y="2031377"/>
                <a:ext cx="3364809" cy="929165"/>
              </a:xfrm>
              <a:prstGeom prst="rect">
                <a:avLst/>
              </a:prstGeom>
              <a:blipFill>
                <a:blip r:embed="rId8"/>
                <a:stretch>
                  <a:fillRect l="-1449" t="-6536" b="-10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23CF8-7BC1-4FBE-B7D8-05BC569FE61E}"/>
                  </a:ext>
                </a:extLst>
              </p:cNvPr>
              <p:cNvSpPr/>
              <p:nvPr/>
            </p:nvSpPr>
            <p:spPr>
              <a:xfrm>
                <a:off x="5657984" y="3179619"/>
                <a:ext cx="2930610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23CF8-7BC1-4FBE-B7D8-05BC569FE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4" y="3179619"/>
                <a:ext cx="2930610" cy="122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24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Matrix </a:t>
            </a:r>
            <a:r>
              <a:rPr lang="th-TH" dirty="0"/>
              <a:t>พื้นฐาน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9C01F8-30B3-3643-B4AD-4B281230D83B}"/>
                  </a:ext>
                </a:extLst>
              </p:cNvPr>
              <p:cNvSpPr/>
              <p:nvPr/>
            </p:nvSpPr>
            <p:spPr>
              <a:xfrm>
                <a:off x="2411760" y="1779662"/>
                <a:ext cx="3357008" cy="1281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9C01F8-30B3-3643-B4AD-4B281230D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779662"/>
                <a:ext cx="3357008" cy="1281120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48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AB6B-6F84-44C8-846A-01210A5B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D012-1631-4511-B508-1818A83A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สร้างสมการ </a:t>
            </a:r>
            <a:r>
              <a:rPr lang="en-US" dirty="0"/>
              <a:t>Homogenous Transform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76E79-0E9F-45DC-B60A-D100F1CCA09E}"/>
              </a:ext>
            </a:extLst>
          </p:cNvPr>
          <p:cNvGrpSpPr/>
          <p:nvPr/>
        </p:nvGrpSpPr>
        <p:grpSpPr>
          <a:xfrm>
            <a:off x="107504" y="1731538"/>
            <a:ext cx="4392488" cy="3193101"/>
            <a:chOff x="107504" y="1731538"/>
            <a:chExt cx="4392488" cy="31931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C5454D-2D9B-4020-8898-FB4977BE5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731538"/>
              <a:ext cx="4392488" cy="319310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DAF728-8922-4AA7-B8A6-EA4DB80D24DB}"/>
                </a:ext>
              </a:extLst>
            </p:cNvPr>
            <p:cNvGrpSpPr/>
            <p:nvPr/>
          </p:nvGrpSpPr>
          <p:grpSpPr>
            <a:xfrm>
              <a:off x="755576" y="1779662"/>
              <a:ext cx="2935776" cy="2902468"/>
              <a:chOff x="2123728" y="1731538"/>
              <a:chExt cx="2935776" cy="290246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4F75235-E3E3-4699-880B-0FA30535E4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3728" y="4046339"/>
                <a:ext cx="2664296" cy="2739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11AC5CA-94CE-45F6-ACF5-30FD897528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3728" y="3792736"/>
                <a:ext cx="1152128" cy="50720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CB2EA90-6208-40CA-A980-179E770DBA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5856" y="2495960"/>
                <a:ext cx="833427" cy="129677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1D83F61-1FDD-47DE-9573-AF29F0145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9283" y="2427734"/>
                <a:ext cx="248226" cy="72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5BA7F4D-78CA-497B-BAF4-2DF8CF428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7509" y="2427734"/>
                <a:ext cx="430515" cy="165618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561AE51-E8CB-403B-8D2F-21AD3524041D}"/>
                      </a:ext>
                    </a:extLst>
                  </p:cNvPr>
                  <p:cNvSpPr/>
                  <p:nvPr/>
                </p:nvSpPr>
                <p:spPr>
                  <a:xfrm>
                    <a:off x="2295904" y="3657348"/>
                    <a:ext cx="601768" cy="376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561AE51-E8CB-403B-8D2F-21AD352404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904" y="3657348"/>
                    <a:ext cx="601768" cy="376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C4E2200-121E-429D-AD17-48238986EB2B}"/>
                      </a:ext>
                    </a:extLst>
                  </p:cNvPr>
                  <p:cNvSpPr/>
                  <p:nvPr/>
                </p:nvSpPr>
                <p:spPr>
                  <a:xfrm>
                    <a:off x="3198198" y="2768348"/>
                    <a:ext cx="584968" cy="3733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C4E2200-121E-429D-AD17-48238986EB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8198" y="2768348"/>
                    <a:ext cx="584968" cy="3733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C19A25B-06D5-4AB6-AFAE-6B9A7C133ED3}"/>
                      </a:ext>
                    </a:extLst>
                  </p:cNvPr>
                  <p:cNvSpPr/>
                  <p:nvPr/>
                </p:nvSpPr>
                <p:spPr>
                  <a:xfrm>
                    <a:off x="3897387" y="1731538"/>
                    <a:ext cx="584968" cy="3733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C19A25B-06D5-4AB6-AFAE-6B9A7C133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87" y="1731538"/>
                    <a:ext cx="584968" cy="3733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6D418EB-375B-4D7A-B087-3A15A5E521D2}"/>
                      </a:ext>
                    </a:extLst>
                  </p:cNvPr>
                  <p:cNvSpPr/>
                  <p:nvPr/>
                </p:nvSpPr>
                <p:spPr>
                  <a:xfrm>
                    <a:off x="3379416" y="4259416"/>
                    <a:ext cx="601768" cy="3745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6D418EB-375B-4D7A-B087-3A15A5E521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416" y="4259416"/>
                    <a:ext cx="601768" cy="3745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732808E-724F-4B2C-B53C-EFF74DCE64DD}"/>
                      </a:ext>
                    </a:extLst>
                  </p:cNvPr>
                  <p:cNvSpPr/>
                  <p:nvPr/>
                </p:nvSpPr>
                <p:spPr>
                  <a:xfrm>
                    <a:off x="4499992" y="2862447"/>
                    <a:ext cx="559512" cy="375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732808E-724F-4B2C-B53C-EFF74DCE6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9992" y="2862447"/>
                    <a:ext cx="559512" cy="3751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2B89DF-E50A-49A7-A291-DC7B44DE89D9}"/>
                  </a:ext>
                </a:extLst>
              </p:cNvPr>
              <p:cNvSpPr/>
              <p:nvPr/>
            </p:nvSpPr>
            <p:spPr>
              <a:xfrm>
                <a:off x="4938038" y="2287633"/>
                <a:ext cx="2298258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2B89DF-E50A-49A7-A291-DC7B44DE8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38" y="2287633"/>
                <a:ext cx="2298258" cy="376450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05BC9C-E0D6-4766-A663-3C40323397F7}"/>
                  </a:ext>
                </a:extLst>
              </p:cNvPr>
              <p:cNvSpPr/>
              <p:nvPr/>
            </p:nvSpPr>
            <p:spPr>
              <a:xfrm>
                <a:off x="4938038" y="3115725"/>
                <a:ext cx="192847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05BC9C-E0D6-4766-A663-3C4032339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38" y="3115725"/>
                <a:ext cx="1928477" cy="376450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59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CE45-CCE2-4F8F-9147-0F583E58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F26D-4227-4179-BCA0-C76D2E9F5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Homogenous Transform </a:t>
            </a:r>
            <a:r>
              <a:rPr lang="th-TH" dirty="0"/>
              <a:t>แต่ละ </a:t>
            </a:r>
            <a:r>
              <a:rPr lang="en-US" dirty="0"/>
              <a:t>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B8043-666E-472A-B8C6-68BA7A85490D}"/>
                  </a:ext>
                </a:extLst>
              </p:cNvPr>
              <p:cNvSpPr/>
              <p:nvPr/>
            </p:nvSpPr>
            <p:spPr>
              <a:xfrm>
                <a:off x="5004048" y="1684338"/>
                <a:ext cx="287347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B8043-666E-472A-B8C6-68BA7A85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684338"/>
                <a:ext cx="2873479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C85E1F6-C574-411E-A882-124F56525ADB}"/>
              </a:ext>
            </a:extLst>
          </p:cNvPr>
          <p:cNvGrpSpPr/>
          <p:nvPr/>
        </p:nvGrpSpPr>
        <p:grpSpPr>
          <a:xfrm>
            <a:off x="107504" y="1731538"/>
            <a:ext cx="4392488" cy="3193101"/>
            <a:chOff x="107504" y="1731538"/>
            <a:chExt cx="4392488" cy="31931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1EE0F1-CFE3-4B17-92C1-C4914CC3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731538"/>
              <a:ext cx="4392488" cy="319310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8C0564-04FA-417B-891F-88C35EC247B7}"/>
                </a:ext>
              </a:extLst>
            </p:cNvPr>
            <p:cNvGrpSpPr/>
            <p:nvPr/>
          </p:nvGrpSpPr>
          <p:grpSpPr>
            <a:xfrm>
              <a:off x="755576" y="1779662"/>
              <a:ext cx="2935776" cy="2902468"/>
              <a:chOff x="2123728" y="1731538"/>
              <a:chExt cx="2935776" cy="290246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41D53C7-5519-44BE-A7E3-B653F8DBE7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3728" y="4046339"/>
                <a:ext cx="2664296" cy="2739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8ACA24B-3896-4996-98C2-5F8779F4F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3728" y="3792736"/>
                <a:ext cx="1152128" cy="50720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6F1C3D-299A-416E-90AA-08859D07E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5856" y="2495960"/>
                <a:ext cx="833427" cy="129677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4A025AE-84EF-4C4B-8B4D-D37349862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9283" y="2427734"/>
                <a:ext cx="248226" cy="72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F402BAE-4250-4686-9BE6-0B0F1DAB9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7509" y="2427734"/>
                <a:ext cx="430515" cy="165618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FB101E5-2240-4005-948A-D1C6E012993E}"/>
                      </a:ext>
                    </a:extLst>
                  </p:cNvPr>
                  <p:cNvSpPr/>
                  <p:nvPr/>
                </p:nvSpPr>
                <p:spPr>
                  <a:xfrm>
                    <a:off x="2295904" y="3657348"/>
                    <a:ext cx="601768" cy="376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FB101E5-2240-4005-948A-D1C6E01299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904" y="3657348"/>
                    <a:ext cx="601768" cy="376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EB6E0D2-A0BB-4E32-A7FB-92E2A63959D2}"/>
                      </a:ext>
                    </a:extLst>
                  </p:cNvPr>
                  <p:cNvSpPr/>
                  <p:nvPr/>
                </p:nvSpPr>
                <p:spPr>
                  <a:xfrm>
                    <a:off x="3198198" y="2768348"/>
                    <a:ext cx="584968" cy="3733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EB6E0D2-A0BB-4E32-A7FB-92E2A6395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8198" y="2768348"/>
                    <a:ext cx="584968" cy="3733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0BC5F2D-C92F-4CE1-9107-232195C64536}"/>
                      </a:ext>
                    </a:extLst>
                  </p:cNvPr>
                  <p:cNvSpPr/>
                  <p:nvPr/>
                </p:nvSpPr>
                <p:spPr>
                  <a:xfrm>
                    <a:off x="3897387" y="1731538"/>
                    <a:ext cx="584968" cy="3733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0BC5F2D-C92F-4CE1-9107-232195C645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87" y="1731538"/>
                    <a:ext cx="584968" cy="3733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B2D67E0-F939-42E7-87B9-ED22FCBC7A70}"/>
                      </a:ext>
                    </a:extLst>
                  </p:cNvPr>
                  <p:cNvSpPr/>
                  <p:nvPr/>
                </p:nvSpPr>
                <p:spPr>
                  <a:xfrm>
                    <a:off x="3379416" y="4259416"/>
                    <a:ext cx="601768" cy="3745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B2D67E0-F939-42E7-87B9-ED22FCBC7A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416" y="4259416"/>
                    <a:ext cx="601768" cy="3745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03D4E61-1C41-4323-B4F1-7E6D66A4130B}"/>
                      </a:ext>
                    </a:extLst>
                  </p:cNvPr>
                  <p:cNvSpPr/>
                  <p:nvPr/>
                </p:nvSpPr>
                <p:spPr>
                  <a:xfrm>
                    <a:off x="4499992" y="2862447"/>
                    <a:ext cx="559512" cy="375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sPre>
                        </m:oMath>
                      </m:oMathPara>
                    </a14:m>
                    <a:endParaRPr lang="en-US" sz="1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03D4E61-1C41-4323-B4F1-7E6D66A41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9992" y="2862447"/>
                    <a:ext cx="559512" cy="37516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E51685-BD8A-4752-A2D3-DCF5B4396DA1}"/>
                  </a:ext>
                </a:extLst>
              </p:cNvPr>
              <p:cNvSpPr/>
              <p:nvPr/>
            </p:nvSpPr>
            <p:spPr>
              <a:xfrm>
                <a:off x="5004047" y="3081307"/>
                <a:ext cx="287347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E51685-BD8A-4752-A2D3-DCF5B439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7" y="3081307"/>
                <a:ext cx="2873479" cy="122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05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CE45-CCE2-4F8F-9147-0F583E58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F26D-4227-4179-BCA0-C76D2E9F5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แทนค่าเข้าสมการ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E51685-BD8A-4752-A2D3-DCF5B4396DA1}"/>
                  </a:ext>
                </a:extLst>
              </p:cNvPr>
              <p:cNvSpPr/>
              <p:nvPr/>
            </p:nvSpPr>
            <p:spPr>
              <a:xfrm>
                <a:off x="1043608" y="3381656"/>
                <a:ext cx="6525696" cy="1166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E51685-BD8A-4752-A2D3-DCF5B439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81656"/>
                <a:ext cx="6525696" cy="1166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73BE01-7388-442C-A29E-5155B2303885}"/>
                  </a:ext>
                </a:extLst>
              </p:cNvPr>
              <p:cNvSpPr/>
              <p:nvPr/>
            </p:nvSpPr>
            <p:spPr>
              <a:xfrm>
                <a:off x="2339752" y="1775660"/>
                <a:ext cx="192847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73BE01-7388-442C-A29E-5155B2303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775660"/>
                <a:ext cx="1928477" cy="376450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39F15DF-76CD-4BB9-A560-DE3272271F5E}"/>
                  </a:ext>
                </a:extLst>
              </p:cNvPr>
              <p:cNvSpPr/>
              <p:nvPr/>
            </p:nvSpPr>
            <p:spPr>
              <a:xfrm>
                <a:off x="2339751" y="2310992"/>
                <a:ext cx="192847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39F15DF-76CD-4BB9-A560-DE3272271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1" y="2310992"/>
                <a:ext cx="1928477" cy="376450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0C6FEC-129B-4E44-A2E3-A194CFDCE9A0}"/>
                  </a:ext>
                </a:extLst>
              </p:cNvPr>
              <p:cNvSpPr/>
              <p:nvPr/>
            </p:nvSpPr>
            <p:spPr>
              <a:xfrm>
                <a:off x="2339750" y="2846324"/>
                <a:ext cx="192847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0C6FEC-129B-4E44-A2E3-A194CFDC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0" y="2846324"/>
                <a:ext cx="1928477" cy="376450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74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1661-E8E6-41AF-B9A9-F0EB7FDB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CCBCE8-2A81-48FF-8D50-1818D017C932}"/>
                  </a:ext>
                </a:extLst>
              </p:cNvPr>
              <p:cNvSpPr/>
              <p:nvPr/>
            </p:nvSpPr>
            <p:spPr>
              <a:xfrm>
                <a:off x="1469092" y="1436488"/>
                <a:ext cx="619560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CCBCE8-2A81-48FF-8D50-1818D017C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92" y="1436488"/>
                <a:ext cx="6195607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CBE085-2A2D-4FFF-AF47-84F6E378964B}"/>
                  </a:ext>
                </a:extLst>
              </p:cNvPr>
              <p:cNvSpPr/>
              <p:nvPr/>
            </p:nvSpPr>
            <p:spPr>
              <a:xfrm>
                <a:off x="2627784" y="2859782"/>
                <a:ext cx="258769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−70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CBE085-2A2D-4FFF-AF47-84F6E378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59782"/>
                <a:ext cx="2587695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161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ตัวอย่างการคำนวณ </a:t>
            </a:r>
            <a:r>
              <a:rPr lang="en-US" dirty="0"/>
              <a:t>Homogenous Transform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D57A-0D03-4CD9-AB3A-9ABB542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ตัวอย่างการ</a:t>
            </a:r>
            <a:r>
              <a:rPr lang="th-TH" dirty="0"/>
              <a:t>นำไปใช้ร่วมกับหุ่นยนต์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A329-096A-420B-AE97-6C6E0562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หุ่นยนต์ สามแกน มีความยาว </a:t>
            </a:r>
            <a:r>
              <a:rPr lang="en-US" dirty="0"/>
              <a:t>Link 1,2,3</a:t>
            </a:r>
            <a:r>
              <a:rPr lang="th-TH" dirty="0"/>
              <a:t> คือ </a:t>
            </a:r>
            <a:r>
              <a:rPr lang="en-US" dirty="0"/>
              <a:t>24, 30, 12 mm </a:t>
            </a:r>
            <a:r>
              <a:rPr lang="th-TH" dirty="0"/>
              <a:t>ตามลำดับ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แต่ละแกนวางตัวบน </a:t>
            </a:r>
            <a:r>
              <a:rPr lang="en-US" dirty="0"/>
              <a:t>world coordinate </a:t>
            </a:r>
            <a:r>
              <a:rPr lang="th-TH" dirty="0"/>
              <a:t>แบบตามรูป จงหา </a:t>
            </a:r>
            <a:r>
              <a:rPr lang="en-US" dirty="0"/>
              <a:t>Position </a:t>
            </a:r>
            <a:r>
              <a:rPr lang="th-TH" dirty="0"/>
              <a:t>สุดท้ายของปลายแขนหุ่นยนต์ในแต่ละแกน อ้างอิง </a:t>
            </a:r>
            <a:r>
              <a:rPr lang="en-US" dirty="0"/>
              <a:t>world coordinate</a:t>
            </a:r>
            <a:endParaRPr lang="th-T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E47F2C-D326-F94D-BCCF-CA04F8BA07F8}"/>
              </a:ext>
            </a:extLst>
          </p:cNvPr>
          <p:cNvGrpSpPr/>
          <p:nvPr/>
        </p:nvGrpSpPr>
        <p:grpSpPr>
          <a:xfrm>
            <a:off x="2574435" y="3201495"/>
            <a:ext cx="1943883" cy="1818527"/>
            <a:chOff x="636404" y="3075806"/>
            <a:chExt cx="1943883" cy="18185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8A67EF5-3077-FC4B-90AB-A1911E4A8CC4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5" y="4632723"/>
              <a:ext cx="144634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E62A7E-867E-FB4C-8C3D-46E373AD6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84" y="3484275"/>
              <a:ext cx="0" cy="11484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192F87-14BC-E140-B66B-08846ED002E9}"/>
                </a:ext>
              </a:extLst>
            </p:cNvPr>
            <p:cNvSpPr txBox="1"/>
            <p:nvPr/>
          </p:nvSpPr>
          <p:spPr>
            <a:xfrm>
              <a:off x="2244939" y="4371113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92D05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293EE1-D38E-1345-BBBE-D0F5D6A5D651}"/>
                </a:ext>
              </a:extLst>
            </p:cNvPr>
            <p:cNvSpPr txBox="1"/>
            <p:nvPr/>
          </p:nvSpPr>
          <p:spPr>
            <a:xfrm>
              <a:off x="636404" y="3075806"/>
              <a:ext cx="3161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Y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75D62-C71A-ED4F-AB75-6A39E52F5FB2}"/>
              </a:ext>
            </a:extLst>
          </p:cNvPr>
          <p:cNvGrpSpPr/>
          <p:nvPr/>
        </p:nvGrpSpPr>
        <p:grpSpPr>
          <a:xfrm>
            <a:off x="2450870" y="2533601"/>
            <a:ext cx="1824864" cy="2438994"/>
            <a:chOff x="2450870" y="1999443"/>
            <a:chExt cx="1824864" cy="243899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4150EF4-C9D0-2145-AB9C-E7DE33DF0DEE}"/>
                </a:ext>
              </a:extLst>
            </p:cNvPr>
            <p:cNvGrpSpPr/>
            <p:nvPr/>
          </p:nvGrpSpPr>
          <p:grpSpPr>
            <a:xfrm>
              <a:off x="2450870" y="4010072"/>
              <a:ext cx="629489" cy="428365"/>
              <a:chOff x="2450870" y="3795889"/>
              <a:chExt cx="629489" cy="428365"/>
            </a:xfrm>
          </p:grpSpPr>
          <p:sp>
            <p:nvSpPr>
              <p:cNvPr id="36" name="Snip Same Side Corner Rectangle 35">
                <a:extLst>
                  <a:ext uri="{FF2B5EF4-FFF2-40B4-BE49-F238E27FC236}">
                    <a16:creationId xmlns:a16="http://schemas.microsoft.com/office/drawing/2014/main" id="{5430B17B-CF6D-4648-8036-97C4B7D0E7AB}"/>
                  </a:ext>
                </a:extLst>
              </p:cNvPr>
              <p:cNvSpPr/>
              <p:nvPr/>
            </p:nvSpPr>
            <p:spPr>
              <a:xfrm>
                <a:off x="2450870" y="3795889"/>
                <a:ext cx="629489" cy="428365"/>
              </a:xfrm>
              <a:prstGeom prst="snip2SameRect">
                <a:avLst>
                  <a:gd name="adj1" fmla="val 49677"/>
                  <a:gd name="adj2" fmla="val 0"/>
                </a:avLst>
              </a:prstGeom>
              <a:solidFill>
                <a:srgbClr val="FFC00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D670CE4-5678-174E-BB93-BD857016DA39}"/>
                  </a:ext>
                </a:extLst>
              </p:cNvPr>
              <p:cNvSpPr/>
              <p:nvPr/>
            </p:nvSpPr>
            <p:spPr>
              <a:xfrm>
                <a:off x="2657602" y="3876277"/>
                <a:ext cx="216024" cy="216024"/>
              </a:xfrm>
              <a:prstGeom prst="ellipse">
                <a:avLst/>
              </a:prstGeom>
              <a:solidFill>
                <a:srgbClr val="FFFFFF">
                  <a:alpha val="2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D10706-B2F8-5D47-BE04-3223AC3D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246" y="3700922"/>
              <a:ext cx="586618" cy="50562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B01701-2402-C34D-8A04-E3512DF3E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233" y="2764817"/>
              <a:ext cx="132709" cy="93610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3D3147-65A5-6A43-BDC8-26E8ADFEB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7134" y="2413624"/>
              <a:ext cx="778600" cy="360039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FEBA8A-47BE-754C-8C0C-8DA7583A9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864" y="3106431"/>
              <a:ext cx="648072" cy="594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F64FD7-4311-0546-A615-5CA94C26E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7134" y="1999443"/>
              <a:ext cx="66754" cy="774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516B43F-557E-D742-BB91-1AB97DDA0CC9}"/>
              </a:ext>
            </a:extLst>
          </p:cNvPr>
          <p:cNvSpPr txBox="1"/>
          <p:nvPr/>
        </p:nvSpPr>
        <p:spPr>
          <a:xfrm>
            <a:off x="3108441" y="43802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77C7A2-7D6B-364F-9A47-EE757A99BB78}"/>
              </a:ext>
            </a:extLst>
          </p:cNvPr>
          <p:cNvSpPr txBox="1"/>
          <p:nvPr/>
        </p:nvSpPr>
        <p:spPr>
          <a:xfrm>
            <a:off x="3418587" y="354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838C10-24B4-FC4C-B912-9BE90AC560EF}"/>
              </a:ext>
            </a:extLst>
          </p:cNvPr>
          <p:cNvSpPr txBox="1"/>
          <p:nvPr/>
        </p:nvSpPr>
        <p:spPr>
          <a:xfrm>
            <a:off x="3590043" y="270027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-45</a:t>
            </a:r>
          </a:p>
        </p:txBody>
      </p:sp>
    </p:spTree>
    <p:extLst>
      <p:ext uri="{BB962C8B-B14F-4D97-AF65-F5344CB8AC3E}">
        <p14:creationId xmlns:p14="http://schemas.microsoft.com/office/powerpoint/2010/main" val="327781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7CB0-C80E-2141-B215-2674904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73E2-EC15-404E-AA19-078BB4AA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Frame </a:t>
            </a:r>
            <a:r>
              <a:rPr lang="th-TH" dirty="0"/>
              <a:t>ของแต่ละแกนของแขนหุ่นยนต์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34E045-5097-4D85-A01A-BFD48E4D0970}"/>
              </a:ext>
            </a:extLst>
          </p:cNvPr>
          <p:cNvGrpSpPr/>
          <p:nvPr/>
        </p:nvGrpSpPr>
        <p:grpSpPr>
          <a:xfrm>
            <a:off x="2319620" y="1400102"/>
            <a:ext cx="3390269" cy="3751371"/>
            <a:chOff x="2319620" y="1400102"/>
            <a:chExt cx="3390269" cy="375137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CFA70D-9777-4BC1-95D0-8C363DD88DF5}"/>
                </a:ext>
              </a:extLst>
            </p:cNvPr>
            <p:cNvGrpSpPr/>
            <p:nvPr/>
          </p:nvGrpSpPr>
          <p:grpSpPr>
            <a:xfrm>
              <a:off x="2319620" y="1400102"/>
              <a:ext cx="3390269" cy="3751371"/>
              <a:chOff x="2319620" y="1400102"/>
              <a:chExt cx="3390269" cy="375137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47A91AC-946E-AA40-AEB2-4ED9BB47C85D}"/>
                  </a:ext>
                </a:extLst>
              </p:cNvPr>
              <p:cNvGrpSpPr/>
              <p:nvPr/>
            </p:nvGrpSpPr>
            <p:grpSpPr>
              <a:xfrm>
                <a:off x="2607422" y="2729739"/>
                <a:ext cx="2662480" cy="2421734"/>
                <a:chOff x="659981" y="3257370"/>
                <a:chExt cx="1902987" cy="1730915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1CB84129-D6A5-AC4E-A3C1-392AF8D0E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AB3B69D2-B46F-8443-BFA8-2951B0E04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23936A-21FC-9049-B874-C6CE2037FAD5}"/>
                    </a:ext>
                  </a:extLst>
                </p:cNvPr>
                <p:cNvSpPr txBox="1"/>
                <p:nvPr/>
              </p:nvSpPr>
              <p:spPr>
                <a:xfrm>
                  <a:off x="2227620" y="4465065"/>
                  <a:ext cx="3353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92D05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X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98B52D7-5359-9446-974F-04E599FC14E5}"/>
                    </a:ext>
                  </a:extLst>
                </p:cNvPr>
                <p:cNvSpPr txBox="1"/>
                <p:nvPr/>
              </p:nvSpPr>
              <p:spPr>
                <a:xfrm>
                  <a:off x="659981" y="3257370"/>
                  <a:ext cx="316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Y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51EFE8F-518A-4FC0-A5C4-F2B0688A08B9}"/>
                  </a:ext>
                </a:extLst>
              </p:cNvPr>
              <p:cNvGrpSpPr/>
              <p:nvPr/>
            </p:nvGrpSpPr>
            <p:grpSpPr>
              <a:xfrm>
                <a:off x="2319620" y="1400102"/>
                <a:ext cx="3390269" cy="3572493"/>
                <a:chOff x="2319620" y="1400102"/>
                <a:chExt cx="3390269" cy="3572493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1481D61-0331-6548-BEFF-340C15BCE5E5}"/>
                    </a:ext>
                  </a:extLst>
                </p:cNvPr>
                <p:cNvGrpSpPr/>
                <p:nvPr/>
              </p:nvGrpSpPr>
              <p:grpSpPr>
                <a:xfrm>
                  <a:off x="2450870" y="1560184"/>
                  <a:ext cx="2553178" cy="3412411"/>
                  <a:chOff x="2450870" y="1999443"/>
                  <a:chExt cx="1824864" cy="2438994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8B58F573-C927-9344-8775-B4CBF03528CF}"/>
                      </a:ext>
                    </a:extLst>
                  </p:cNvPr>
                  <p:cNvGrpSpPr/>
                  <p:nvPr/>
                </p:nvGrpSpPr>
                <p:grpSpPr>
                  <a:xfrm>
                    <a:off x="2450870" y="4010072"/>
                    <a:ext cx="629489" cy="428365"/>
                    <a:chOff x="2450870" y="3795889"/>
                    <a:chExt cx="629489" cy="428365"/>
                  </a:xfrm>
                </p:grpSpPr>
                <p:sp>
                  <p:nvSpPr>
                    <p:cNvPr id="16" name="Snip Same Side Corner Rectangle 15">
                      <a:extLst>
                        <a:ext uri="{FF2B5EF4-FFF2-40B4-BE49-F238E27FC236}">
                          <a16:creationId xmlns:a16="http://schemas.microsoft.com/office/drawing/2014/main" id="{A0FB1730-AD96-6148-B563-FAA68D057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0870" y="3795889"/>
                      <a:ext cx="629489" cy="428365"/>
                    </a:xfrm>
                    <a:prstGeom prst="snip2SameRect">
                      <a:avLst>
                        <a:gd name="adj1" fmla="val 49677"/>
                        <a:gd name="adj2" fmla="val 0"/>
                      </a:avLst>
                    </a:prstGeom>
                    <a:solidFill>
                      <a:srgbClr val="FFC000">
                        <a:alpha val="6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6DE6DBAD-A3DE-1B49-8D17-017ACD61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7602" y="3876277"/>
                      <a:ext cx="216024" cy="216024"/>
                    </a:xfrm>
                    <a:prstGeom prst="ellipse">
                      <a:avLst/>
                    </a:prstGeom>
                    <a:solidFill>
                      <a:srgbClr val="FFFFFF">
                        <a:alpha val="29804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CC13CCF-A2DB-E844-859B-D26FDDB206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61246" y="3700922"/>
                    <a:ext cx="586618" cy="505622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2176B0A5-CA3E-1F42-81CF-28B02D9C4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52233" y="2764817"/>
                    <a:ext cx="132709" cy="936105"/>
                  </a:xfrm>
                  <a:prstGeom prst="line">
                    <a:avLst/>
                  </a:prstGeom>
                  <a:ln w="762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8F206FE6-F922-AC40-97D7-DF2932BC8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7134" y="2413624"/>
                    <a:ext cx="778600" cy="36003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55BC8FDD-A893-3741-9833-6A3DD27B7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47864" y="3106431"/>
                    <a:ext cx="648072" cy="5944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F5C75D68-08BF-4443-B19E-97DA6B2F2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7134" y="1999443"/>
                    <a:ext cx="66754" cy="7742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0F8F2E2-C5A3-3447-9532-7574E9E2C7EE}"/>
                    </a:ext>
                  </a:extLst>
                </p:cNvPr>
                <p:cNvGrpSpPr/>
                <p:nvPr/>
              </p:nvGrpSpPr>
              <p:grpSpPr>
                <a:xfrm rot="19127120">
                  <a:off x="2417058" y="3537163"/>
                  <a:ext cx="1008798" cy="931559"/>
                  <a:chOff x="827584" y="3484275"/>
                  <a:chExt cx="1446345" cy="1148448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639BB39-DCE9-A64F-97C3-DF60C765B2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FA8F0A15-A670-8947-93DF-8FA598A885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9F0C3CF-EFDB-F24C-92FB-EF0AC9F68800}"/>
                    </a:ext>
                  </a:extLst>
                </p:cNvPr>
                <p:cNvGrpSpPr/>
                <p:nvPr/>
              </p:nvGrpSpPr>
              <p:grpSpPr>
                <a:xfrm rot="16671180">
                  <a:off x="2723846" y="2816937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D54ACE0-19D7-DD42-BAE8-DB04586296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5F55E88-1ACB-504F-82C5-095C81AD52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E31F7A8-A56E-EC41-BE90-BCB5D0E07B47}"/>
                    </a:ext>
                  </a:extLst>
                </p:cNvPr>
                <p:cNvGrpSpPr/>
                <p:nvPr/>
              </p:nvGrpSpPr>
              <p:grpSpPr>
                <a:xfrm rot="20105640">
                  <a:off x="3634131" y="1400102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89EAB21D-4A56-CF43-8650-A38B1A360D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59794E8F-1FB6-F74B-A7A9-96F77E4C1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B8FB81-E292-5546-959C-76661F3FF8A2}"/>
                    </a:ext>
                  </a:extLst>
                </p:cNvPr>
                <p:cNvSpPr txBox="1"/>
                <p:nvPr/>
              </p:nvSpPr>
              <p:spPr>
                <a:xfrm>
                  <a:off x="2319620" y="4419433"/>
                  <a:ext cx="465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{1}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E265DFE-A8E3-8D46-9940-FFA793E6164F}"/>
                    </a:ext>
                  </a:extLst>
                </p:cNvPr>
                <p:cNvSpPr txBox="1"/>
                <p:nvPr/>
              </p:nvSpPr>
              <p:spPr>
                <a:xfrm>
                  <a:off x="3239341" y="4214789"/>
                  <a:ext cx="24705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{0}=world coordinate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625B14-79D5-CA41-81CC-8780E05A4288}"/>
                    </a:ext>
                  </a:extLst>
                </p:cNvPr>
                <p:cNvSpPr txBox="1"/>
                <p:nvPr/>
              </p:nvSpPr>
              <p:spPr>
                <a:xfrm>
                  <a:off x="2923504" y="3906283"/>
                  <a:ext cx="465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{2}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35AF096-0247-9D4A-A927-FF6A4B06294A}"/>
                    </a:ext>
                  </a:extLst>
                </p:cNvPr>
                <p:cNvSpPr txBox="1"/>
                <p:nvPr/>
              </p:nvSpPr>
              <p:spPr>
                <a:xfrm>
                  <a:off x="3735445" y="3700404"/>
                  <a:ext cx="465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{3}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039B01-D062-4B5E-9EC6-6DACEC031256}"/>
                </a:ext>
              </a:extLst>
            </p:cNvPr>
            <p:cNvSpPr txBox="1"/>
            <p:nvPr/>
          </p:nvSpPr>
          <p:spPr>
            <a:xfrm>
              <a:off x="3375187" y="2862120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{4}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CA8067-38F2-4B4A-A3D5-BEB25A5A4F0B}"/>
                </a:ext>
              </a:extLst>
            </p:cNvPr>
            <p:cNvSpPr txBox="1"/>
            <p:nvPr/>
          </p:nvSpPr>
          <p:spPr>
            <a:xfrm>
              <a:off x="3746674" y="2181368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{5}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DD84F7-3BD0-4862-B8F3-2E72AC742639}"/>
                </a:ext>
              </a:extLst>
            </p:cNvPr>
            <p:cNvSpPr txBox="1"/>
            <p:nvPr/>
          </p:nvSpPr>
          <p:spPr>
            <a:xfrm>
              <a:off x="4791806" y="1720945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{6}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EADDE9C-63D8-475C-BBD7-49DCF712C053}"/>
              </a:ext>
            </a:extLst>
          </p:cNvPr>
          <p:cNvSpPr txBox="1"/>
          <p:nvPr/>
        </p:nvSpPr>
        <p:spPr>
          <a:xfrm>
            <a:off x="5580112" y="2925613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cs typeface="TH Sarabun New" panose="020B0500040200020003"/>
              </a:rPr>
              <a:t>Note</a:t>
            </a:r>
            <a:r>
              <a:rPr lang="en-US" sz="2400" dirty="0">
                <a:cs typeface="TH Sarabun New" panose="020B0500040200020003"/>
              </a:rPr>
              <a:t>: </a:t>
            </a:r>
            <a:r>
              <a:rPr lang="th-TH" sz="2400" dirty="0">
                <a:cs typeface="TH Sarabun New" panose="020B0500040200020003"/>
              </a:rPr>
              <a:t>การกำหนดเฟรม สามารถกำหนดได้ตามใจชอบ</a:t>
            </a:r>
            <a:endParaRPr lang="en-US" sz="2400" dirty="0"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487646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B76C-7CA6-3143-A1F6-E7F25AD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74F5-D062-EA46-AF86-DF66FF5E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H </a:t>
            </a:r>
            <a:r>
              <a:rPr lang="th-TH" dirty="0"/>
              <a:t>ในแต่ละเฟรมขึ้นมา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D97745-426A-F342-97BC-413EAC0B3092}"/>
                  </a:ext>
                </a:extLst>
              </p:cNvPr>
              <p:cNvSpPr txBox="1"/>
              <p:nvPr/>
            </p:nvSpPr>
            <p:spPr>
              <a:xfrm>
                <a:off x="261959" y="1710851"/>
                <a:ext cx="4196925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D97745-426A-F342-97BC-413EAC0B3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9" y="1710851"/>
                <a:ext cx="4196925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9FA0A-53B7-624B-86B9-4B7EFAA80C2A}"/>
                  </a:ext>
                </a:extLst>
              </p:cNvPr>
              <p:cNvSpPr txBox="1"/>
              <p:nvPr/>
            </p:nvSpPr>
            <p:spPr>
              <a:xfrm>
                <a:off x="4355976" y="1686024"/>
                <a:ext cx="3979304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9FA0A-53B7-624B-86B9-4B7EFAA8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686024"/>
                <a:ext cx="3979304" cy="1231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E1BDAA-33FD-453A-A309-9A139629E2D4}"/>
                  </a:ext>
                </a:extLst>
              </p:cNvPr>
              <p:cNvSpPr txBox="1"/>
              <p:nvPr/>
            </p:nvSpPr>
            <p:spPr>
              <a:xfrm>
                <a:off x="-321381" y="2939462"/>
                <a:ext cx="4196925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E1BDAA-33FD-453A-A309-9A139629E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1381" y="2939462"/>
                <a:ext cx="4196925" cy="122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CE07B-9D86-4D2B-B215-DABC84188537}"/>
                  </a:ext>
                </a:extLst>
              </p:cNvPr>
              <p:cNvSpPr txBox="1"/>
              <p:nvPr/>
            </p:nvSpPr>
            <p:spPr>
              <a:xfrm>
                <a:off x="3635896" y="3026888"/>
                <a:ext cx="4196925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CE07B-9D86-4D2B-B215-DABC8418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26888"/>
                <a:ext cx="4196925" cy="122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87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03E8-1917-40F1-8BEE-8A0C8F82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66275-EBA3-4E77-8287-67C86A4B0B4F}"/>
                  </a:ext>
                </a:extLst>
              </p:cNvPr>
              <p:cNvSpPr txBox="1"/>
              <p:nvPr/>
            </p:nvSpPr>
            <p:spPr>
              <a:xfrm>
                <a:off x="1043608" y="1635646"/>
                <a:ext cx="7560840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66275-EBA3-4E77-8287-67C86A4B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635646"/>
                <a:ext cx="7560840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468094-AD2B-4EA0-997C-14E544BDCC31}"/>
                  </a:ext>
                </a:extLst>
              </p:cNvPr>
              <p:cNvSpPr txBox="1"/>
              <p:nvPr/>
            </p:nvSpPr>
            <p:spPr>
              <a:xfrm>
                <a:off x="395536" y="3147814"/>
                <a:ext cx="4196925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468094-AD2B-4EA0-997C-14E544BDC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7814"/>
                <a:ext cx="4196925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223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A10-65F1-421E-9E4E-6BBDFAD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C4A-61EA-4E77-A747-5503C14F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28" y="1234202"/>
            <a:ext cx="7251930" cy="3408080"/>
          </a:xfrm>
        </p:spPr>
        <p:txBody>
          <a:bodyPr/>
          <a:lstStyle/>
          <a:p>
            <a:r>
              <a:rPr lang="th-TH" dirty="0"/>
              <a:t>สร้างสมการ </a:t>
            </a:r>
            <a:r>
              <a:rPr lang="en-US" dirty="0"/>
              <a:t>Homogenous transform</a:t>
            </a:r>
          </a:p>
          <a:p>
            <a:r>
              <a:rPr lang="th-TH" dirty="0"/>
              <a:t>ปลายแขน แกนที่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F67392-E84B-4DA1-88F7-2CF571E81C83}"/>
                  </a:ext>
                </a:extLst>
              </p:cNvPr>
              <p:cNvSpPr/>
              <p:nvPr/>
            </p:nvSpPr>
            <p:spPr>
              <a:xfrm>
                <a:off x="3421451" y="1705459"/>
                <a:ext cx="2068195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F67392-E84B-4DA1-88F7-2CF571E81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51" y="1705459"/>
                <a:ext cx="2068195" cy="53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F58659-D71D-4C33-85B6-762D38D948CD}"/>
                  </a:ext>
                </a:extLst>
              </p:cNvPr>
              <p:cNvSpPr/>
              <p:nvPr/>
            </p:nvSpPr>
            <p:spPr>
              <a:xfrm>
                <a:off x="2867878" y="2387679"/>
                <a:ext cx="5195781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971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F58659-D71D-4C33-85B6-762D38D94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878" y="2387679"/>
                <a:ext cx="5195781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88EBB0-6C84-459B-94B1-A98E690CD401}"/>
              </a:ext>
            </a:extLst>
          </p:cNvPr>
          <p:cNvGrpSpPr/>
          <p:nvPr/>
        </p:nvGrpSpPr>
        <p:grpSpPr>
          <a:xfrm>
            <a:off x="323528" y="2114740"/>
            <a:ext cx="2255862" cy="2868395"/>
            <a:chOff x="2319620" y="1400102"/>
            <a:chExt cx="2950282" cy="3751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649AEB-988F-4439-B03F-9C838B098972}"/>
                </a:ext>
              </a:extLst>
            </p:cNvPr>
            <p:cNvGrpSpPr/>
            <p:nvPr/>
          </p:nvGrpSpPr>
          <p:grpSpPr>
            <a:xfrm>
              <a:off x="2319620" y="1400102"/>
              <a:ext cx="2950282" cy="3751371"/>
              <a:chOff x="2319620" y="1400102"/>
              <a:chExt cx="2950282" cy="37513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8FC805-8AE3-417E-A92A-7FE5503C43C0}"/>
                  </a:ext>
                </a:extLst>
              </p:cNvPr>
              <p:cNvGrpSpPr/>
              <p:nvPr/>
            </p:nvGrpSpPr>
            <p:grpSpPr>
              <a:xfrm>
                <a:off x="2607422" y="2729739"/>
                <a:ext cx="2662480" cy="2421734"/>
                <a:chOff x="659981" y="3257370"/>
                <a:chExt cx="1902987" cy="1730915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F85DEEAF-A4CA-4B53-90E6-8BCCF559E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7D10615-76DD-40B2-809F-DB509DBEB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89D855-B3B0-41BA-9D35-2BCD67692FEF}"/>
                    </a:ext>
                  </a:extLst>
                </p:cNvPr>
                <p:cNvSpPr txBox="1"/>
                <p:nvPr/>
              </p:nvSpPr>
              <p:spPr>
                <a:xfrm>
                  <a:off x="2227620" y="4465065"/>
                  <a:ext cx="3353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92D05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X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AC35A67-ED07-4E28-A621-40BB26A9392A}"/>
                    </a:ext>
                  </a:extLst>
                </p:cNvPr>
                <p:cNvSpPr txBox="1"/>
                <p:nvPr/>
              </p:nvSpPr>
              <p:spPr>
                <a:xfrm>
                  <a:off x="659981" y="3257370"/>
                  <a:ext cx="316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2772954-9937-4080-9D2C-718B1414B37B}"/>
                  </a:ext>
                </a:extLst>
              </p:cNvPr>
              <p:cNvGrpSpPr/>
              <p:nvPr/>
            </p:nvGrpSpPr>
            <p:grpSpPr>
              <a:xfrm>
                <a:off x="2319620" y="1400102"/>
                <a:ext cx="2684428" cy="3703614"/>
                <a:chOff x="2319620" y="1400102"/>
                <a:chExt cx="2684428" cy="370361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350863A-97F4-44A8-9E12-E51BD4B5A464}"/>
                    </a:ext>
                  </a:extLst>
                </p:cNvPr>
                <p:cNvGrpSpPr/>
                <p:nvPr/>
              </p:nvGrpSpPr>
              <p:grpSpPr>
                <a:xfrm>
                  <a:off x="2450870" y="1560184"/>
                  <a:ext cx="2553178" cy="3412411"/>
                  <a:chOff x="2450870" y="1999443"/>
                  <a:chExt cx="1824864" cy="2438994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58D9812-0195-4A5D-8087-16336CA4D833}"/>
                      </a:ext>
                    </a:extLst>
                  </p:cNvPr>
                  <p:cNvGrpSpPr/>
                  <p:nvPr/>
                </p:nvGrpSpPr>
                <p:grpSpPr>
                  <a:xfrm>
                    <a:off x="2450870" y="4010072"/>
                    <a:ext cx="629489" cy="428365"/>
                    <a:chOff x="2450870" y="3795889"/>
                    <a:chExt cx="629489" cy="428365"/>
                  </a:xfrm>
                </p:grpSpPr>
                <p:sp>
                  <p:nvSpPr>
                    <p:cNvPr id="33" name="Snip Same Side Corner Rectangle 15">
                      <a:extLst>
                        <a:ext uri="{FF2B5EF4-FFF2-40B4-BE49-F238E27FC236}">
                          <a16:creationId xmlns:a16="http://schemas.microsoft.com/office/drawing/2014/main" id="{784A2210-93B3-4E9A-8E1A-804F3F54C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0870" y="3795889"/>
                      <a:ext cx="629489" cy="428365"/>
                    </a:xfrm>
                    <a:prstGeom prst="snip2SameRect">
                      <a:avLst>
                        <a:gd name="adj1" fmla="val 49677"/>
                        <a:gd name="adj2" fmla="val 0"/>
                      </a:avLst>
                    </a:prstGeom>
                    <a:solidFill>
                      <a:srgbClr val="FFC000">
                        <a:alpha val="6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6972D8E-F5AB-4B10-A783-4B9BF87A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7602" y="3876277"/>
                      <a:ext cx="216024" cy="216024"/>
                    </a:xfrm>
                    <a:prstGeom prst="ellipse">
                      <a:avLst/>
                    </a:prstGeom>
                    <a:solidFill>
                      <a:srgbClr val="FFFFFF">
                        <a:alpha val="29804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31BECF7-9B42-4E43-9236-63045B9E8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61246" y="3700922"/>
                    <a:ext cx="586618" cy="505622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8EA1E97-81B0-4F25-94C3-EC78A7D27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52233" y="2764817"/>
                    <a:ext cx="132709" cy="936105"/>
                  </a:xfrm>
                  <a:prstGeom prst="line">
                    <a:avLst/>
                  </a:prstGeom>
                  <a:ln w="762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1988120-17D9-4549-8E76-FE9CAE0D3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7134" y="2413624"/>
                    <a:ext cx="778600" cy="36003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BAD3B6-5CA3-43A5-8EEA-8DCE634B1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47864" y="3106431"/>
                    <a:ext cx="648072" cy="5944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4D9CCD9D-C3E9-44CE-9F7E-2302D28D2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7134" y="1999443"/>
                    <a:ext cx="66754" cy="7742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D45BEC7-BA78-431B-A759-821487F994A2}"/>
                    </a:ext>
                  </a:extLst>
                </p:cNvPr>
                <p:cNvGrpSpPr/>
                <p:nvPr/>
              </p:nvGrpSpPr>
              <p:grpSpPr>
                <a:xfrm rot="19127120">
                  <a:off x="2417058" y="3537163"/>
                  <a:ext cx="1008798" cy="931559"/>
                  <a:chOff x="827584" y="3484275"/>
                  <a:chExt cx="1446345" cy="1148448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9A900101-58D8-4B7E-8D3C-1E22DE7D9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C9FA1D10-090E-4A2A-8955-C2FBF3D41C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BD96211-1D6E-48FB-AED8-94689E0F3F1E}"/>
                    </a:ext>
                  </a:extLst>
                </p:cNvPr>
                <p:cNvGrpSpPr/>
                <p:nvPr/>
              </p:nvGrpSpPr>
              <p:grpSpPr>
                <a:xfrm rot="16671180">
                  <a:off x="2723846" y="2816937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AAE0AF2B-B8EC-49B9-AB40-50A2EF6F8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21B7F5AF-A1C8-461C-876A-D8BAF8C0E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7E23D3F-D0ED-4B0C-A720-4133F39D15CB}"/>
                    </a:ext>
                  </a:extLst>
                </p:cNvPr>
                <p:cNvGrpSpPr/>
                <p:nvPr/>
              </p:nvGrpSpPr>
              <p:grpSpPr>
                <a:xfrm rot="20105640">
                  <a:off x="3634131" y="1400102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6E8CD47-FD3D-41D5-9FAD-12E842F2F8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2F709793-0766-4E51-83D5-14D554F65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CF1667E-EEEA-4FD9-9BF4-E1A98F53AF67}"/>
                    </a:ext>
                  </a:extLst>
                </p:cNvPr>
                <p:cNvSpPr txBox="1"/>
                <p:nvPr/>
              </p:nvSpPr>
              <p:spPr>
                <a:xfrm>
                  <a:off x="2319620" y="4419433"/>
                  <a:ext cx="608392" cy="68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{1}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4BB47A-E3D3-499C-A28E-035FCCBE3DF8}"/>
                    </a:ext>
                  </a:extLst>
                </p:cNvPr>
                <p:cNvSpPr txBox="1"/>
                <p:nvPr/>
              </p:nvSpPr>
              <p:spPr>
                <a:xfrm>
                  <a:off x="2923504" y="3906282"/>
                  <a:ext cx="608392" cy="6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{2}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68B3A4-4D73-417A-BDCC-E4C200E4C25C}"/>
                    </a:ext>
                  </a:extLst>
                </p:cNvPr>
                <p:cNvSpPr txBox="1"/>
                <p:nvPr/>
              </p:nvSpPr>
              <p:spPr>
                <a:xfrm>
                  <a:off x="3735445" y="3700404"/>
                  <a:ext cx="465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{3}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CFE06B-C369-4E1D-8A9A-7C87403E48BE}"/>
                </a:ext>
              </a:extLst>
            </p:cNvPr>
            <p:cNvSpPr txBox="1"/>
            <p:nvPr/>
          </p:nvSpPr>
          <p:spPr>
            <a:xfrm>
              <a:off x="3375187" y="2862120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{4}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E3892C-6085-4F79-B6BE-7C979B276E69}"/>
                </a:ext>
              </a:extLst>
            </p:cNvPr>
            <p:cNvSpPr txBox="1"/>
            <p:nvPr/>
          </p:nvSpPr>
          <p:spPr>
            <a:xfrm>
              <a:off x="3746674" y="2181368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{5}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8604FE-98DF-494A-8AAB-09A0E77BBA09}"/>
                </a:ext>
              </a:extLst>
            </p:cNvPr>
            <p:cNvSpPr txBox="1"/>
            <p:nvPr/>
          </p:nvSpPr>
          <p:spPr>
            <a:xfrm>
              <a:off x="4791806" y="1720945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{6}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1F49A4-8FEB-49DA-8AC2-2FE6E218C979}"/>
                  </a:ext>
                </a:extLst>
              </p:cNvPr>
              <p:cNvSpPr txBox="1"/>
              <p:nvPr/>
            </p:nvSpPr>
            <p:spPr>
              <a:xfrm>
                <a:off x="2880347" y="3873610"/>
                <a:ext cx="5703856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dirty="0">
                    <a:cs typeface="TH Sarabun New" panose="020B0500040200020003"/>
                  </a:rPr>
                  <a:t>ปลายแขนแกนที่ </a:t>
                </a:r>
                <a:r>
                  <a:rPr lang="en-US" sz="2400" dirty="0">
                    <a:cs typeface="TH Sarabun New" panose="020B0500040200020003"/>
                  </a:rPr>
                  <a:t>1 </a:t>
                </a:r>
                <a:r>
                  <a:rPr lang="th-TH" sz="2400" dirty="0">
                    <a:cs typeface="TH Sarabun New" panose="020B0500040200020003"/>
                  </a:rPr>
                  <a:t>มีระยะ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971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971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cs typeface="TH Sarabun New" panose="020B0500040200020003"/>
                  </a:rPr>
                  <a:t> </a:t>
                </a:r>
                <a:r>
                  <a:rPr lang="th-TH" sz="2400" dirty="0">
                    <a:cs typeface="TH Sarabun New" panose="020B0500040200020003"/>
                  </a:rPr>
                  <a:t>หมุนไป </a:t>
                </a:r>
                <a:r>
                  <a:rPr lang="en-US" sz="2400" dirty="0">
                    <a:cs typeface="TH Sarabun New" panose="020B0500040200020003"/>
                  </a:rPr>
                  <a:t>45 </a:t>
                </a:r>
                <a:r>
                  <a:rPr lang="th-TH" sz="2400" dirty="0">
                    <a:cs typeface="TH Sarabun New" panose="020B0500040200020003"/>
                  </a:rPr>
                  <a:t>องศา</a:t>
                </a:r>
                <a:endParaRPr lang="en-US" sz="2400" dirty="0">
                  <a:cs typeface="TH Sarabun New" panose="020B0500040200020003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1F49A4-8FEB-49DA-8AC2-2FE6E218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47" y="3873610"/>
                <a:ext cx="5703856" cy="1068947"/>
              </a:xfrm>
              <a:prstGeom prst="rect">
                <a:avLst/>
              </a:prstGeom>
              <a:blipFill>
                <a:blip r:embed="rId4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F89A-BDFB-1243-8AAD-4D614E17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 </a:t>
            </a:r>
            <a:r>
              <a:rPr lang="en-US" dirty="0"/>
              <a:t>Rotation Matrix</a:t>
            </a:r>
            <a:r>
              <a:rPr lang="th-TH" dirty="0"/>
              <a:t> ในแต่ละแกน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6">
                <a:extLst>
                  <a:ext uri="{FF2B5EF4-FFF2-40B4-BE49-F238E27FC236}">
                    <a16:creationId xmlns:a16="http://schemas.microsoft.com/office/drawing/2014/main" id="{649B7962-C617-D048-99C4-A7AC721160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47664" y="1347614"/>
                <a:ext cx="5072310" cy="999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400" b="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16">
                <a:extLst>
                  <a:ext uri="{FF2B5EF4-FFF2-40B4-BE49-F238E27FC236}">
                    <a16:creationId xmlns:a16="http://schemas.microsoft.com/office/drawing/2014/main" id="{649B7962-C617-D048-99C4-A7AC72116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347614"/>
                <a:ext cx="5072310" cy="999954"/>
              </a:xfrm>
              <a:prstGeom prst="rect">
                <a:avLst/>
              </a:prstGeom>
              <a:blipFill>
                <a:blip r:embed="rId3"/>
                <a:stretch>
                  <a:fillRect t="-2500" b="-3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6">
                <a:extLst>
                  <a:ext uri="{FF2B5EF4-FFF2-40B4-BE49-F238E27FC236}">
                    <a16:creationId xmlns:a16="http://schemas.microsoft.com/office/drawing/2014/main" id="{AAD501F7-467B-9E40-891C-ABB5D9C6345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547664" y="2495366"/>
                <a:ext cx="5072310" cy="99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16">
                <a:extLst>
                  <a:ext uri="{FF2B5EF4-FFF2-40B4-BE49-F238E27FC236}">
                    <a16:creationId xmlns:a16="http://schemas.microsoft.com/office/drawing/2014/main" id="{AAD501F7-467B-9E40-891C-ABB5D9C6345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664" y="2495366"/>
                <a:ext cx="5072310" cy="999954"/>
              </a:xfrm>
              <a:prstGeom prst="rect">
                <a:avLst/>
              </a:prstGeom>
              <a:blipFill>
                <a:blip r:embed="rId4"/>
                <a:stretch>
                  <a:fillRect t="-37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6">
                <a:extLst>
                  <a:ext uri="{FF2B5EF4-FFF2-40B4-BE49-F238E27FC236}">
                    <a16:creationId xmlns:a16="http://schemas.microsoft.com/office/drawing/2014/main" id="{AAF8077B-3DBA-5143-B01E-C27234E84A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47664" y="3643118"/>
                <a:ext cx="5072310" cy="999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400" b="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16">
                <a:extLst>
                  <a:ext uri="{FF2B5EF4-FFF2-40B4-BE49-F238E27FC236}">
                    <a16:creationId xmlns:a16="http://schemas.microsoft.com/office/drawing/2014/main" id="{AAF8077B-3DBA-5143-B01E-C27234E8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643118"/>
                <a:ext cx="5072310" cy="999954"/>
              </a:xfrm>
              <a:prstGeom prst="rect">
                <a:avLst/>
              </a:prstGeom>
              <a:blipFill>
                <a:blip r:embed="rId5"/>
                <a:stretch>
                  <a:fillRect t="-3750" b="-3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418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A10-65F1-421E-9E4E-6BBDFAD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C4A-61EA-4E77-A747-5503C14F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28" y="1234202"/>
            <a:ext cx="7251930" cy="3408080"/>
          </a:xfrm>
        </p:spPr>
        <p:txBody>
          <a:bodyPr/>
          <a:lstStyle/>
          <a:p>
            <a:r>
              <a:rPr lang="th-TH" dirty="0"/>
              <a:t>ปลายแขน แกนที่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F67392-E84B-4DA1-88F7-2CF571E81C83}"/>
                  </a:ext>
                </a:extLst>
              </p:cNvPr>
              <p:cNvSpPr/>
              <p:nvPr/>
            </p:nvSpPr>
            <p:spPr>
              <a:xfrm>
                <a:off x="3532795" y="1118908"/>
                <a:ext cx="2507161" cy="532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F67392-E84B-4DA1-88F7-2CF571E81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95" y="1118908"/>
                <a:ext cx="2507161" cy="532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F58659-D71D-4C33-85B6-762D38D948CD}"/>
                  </a:ext>
                </a:extLst>
              </p:cNvPr>
              <p:cNvSpPr/>
              <p:nvPr/>
            </p:nvSpPr>
            <p:spPr>
              <a:xfrm>
                <a:off x="2953030" y="2237143"/>
                <a:ext cx="5195781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741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951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F58659-D71D-4C33-85B6-762D38D94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30" y="2237143"/>
                <a:ext cx="5195781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88EBB0-6C84-459B-94B1-A98E690CD401}"/>
              </a:ext>
            </a:extLst>
          </p:cNvPr>
          <p:cNvGrpSpPr/>
          <p:nvPr/>
        </p:nvGrpSpPr>
        <p:grpSpPr>
          <a:xfrm>
            <a:off x="323528" y="2114740"/>
            <a:ext cx="2255862" cy="2868395"/>
            <a:chOff x="2319620" y="1400102"/>
            <a:chExt cx="2950282" cy="3751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649AEB-988F-4439-B03F-9C838B098972}"/>
                </a:ext>
              </a:extLst>
            </p:cNvPr>
            <p:cNvGrpSpPr/>
            <p:nvPr/>
          </p:nvGrpSpPr>
          <p:grpSpPr>
            <a:xfrm>
              <a:off x="2319620" y="1400102"/>
              <a:ext cx="2950282" cy="3751371"/>
              <a:chOff x="2319620" y="1400102"/>
              <a:chExt cx="2950282" cy="37513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8FC805-8AE3-417E-A92A-7FE5503C43C0}"/>
                  </a:ext>
                </a:extLst>
              </p:cNvPr>
              <p:cNvGrpSpPr/>
              <p:nvPr/>
            </p:nvGrpSpPr>
            <p:grpSpPr>
              <a:xfrm>
                <a:off x="2607422" y="2729739"/>
                <a:ext cx="2662480" cy="2421734"/>
                <a:chOff x="659981" y="3257370"/>
                <a:chExt cx="1902987" cy="1730915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F85DEEAF-A4CA-4B53-90E6-8BCCF559E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7D10615-76DD-40B2-809F-DB509DBEB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89D855-B3B0-41BA-9D35-2BCD67692FEF}"/>
                    </a:ext>
                  </a:extLst>
                </p:cNvPr>
                <p:cNvSpPr txBox="1"/>
                <p:nvPr/>
              </p:nvSpPr>
              <p:spPr>
                <a:xfrm>
                  <a:off x="2227620" y="4465065"/>
                  <a:ext cx="3353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92D05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X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AC35A67-ED07-4E28-A621-40BB26A9392A}"/>
                    </a:ext>
                  </a:extLst>
                </p:cNvPr>
                <p:cNvSpPr txBox="1"/>
                <p:nvPr/>
              </p:nvSpPr>
              <p:spPr>
                <a:xfrm>
                  <a:off x="659981" y="3257370"/>
                  <a:ext cx="316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2772954-9937-4080-9D2C-718B1414B37B}"/>
                  </a:ext>
                </a:extLst>
              </p:cNvPr>
              <p:cNvGrpSpPr/>
              <p:nvPr/>
            </p:nvGrpSpPr>
            <p:grpSpPr>
              <a:xfrm>
                <a:off x="2319620" y="1400102"/>
                <a:ext cx="2684428" cy="3703614"/>
                <a:chOff x="2319620" y="1400102"/>
                <a:chExt cx="2684428" cy="370361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350863A-97F4-44A8-9E12-E51BD4B5A464}"/>
                    </a:ext>
                  </a:extLst>
                </p:cNvPr>
                <p:cNvGrpSpPr/>
                <p:nvPr/>
              </p:nvGrpSpPr>
              <p:grpSpPr>
                <a:xfrm>
                  <a:off x="2450870" y="1560184"/>
                  <a:ext cx="2553178" cy="3412411"/>
                  <a:chOff x="2450870" y="1999443"/>
                  <a:chExt cx="1824864" cy="2438994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58D9812-0195-4A5D-8087-16336CA4D833}"/>
                      </a:ext>
                    </a:extLst>
                  </p:cNvPr>
                  <p:cNvGrpSpPr/>
                  <p:nvPr/>
                </p:nvGrpSpPr>
                <p:grpSpPr>
                  <a:xfrm>
                    <a:off x="2450870" y="4010072"/>
                    <a:ext cx="629489" cy="428365"/>
                    <a:chOff x="2450870" y="3795889"/>
                    <a:chExt cx="629489" cy="428365"/>
                  </a:xfrm>
                </p:grpSpPr>
                <p:sp>
                  <p:nvSpPr>
                    <p:cNvPr id="33" name="Snip Same Side Corner Rectangle 15">
                      <a:extLst>
                        <a:ext uri="{FF2B5EF4-FFF2-40B4-BE49-F238E27FC236}">
                          <a16:creationId xmlns:a16="http://schemas.microsoft.com/office/drawing/2014/main" id="{784A2210-93B3-4E9A-8E1A-804F3F54C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0870" y="3795889"/>
                      <a:ext cx="629489" cy="428365"/>
                    </a:xfrm>
                    <a:prstGeom prst="snip2SameRect">
                      <a:avLst>
                        <a:gd name="adj1" fmla="val 49677"/>
                        <a:gd name="adj2" fmla="val 0"/>
                      </a:avLst>
                    </a:prstGeom>
                    <a:solidFill>
                      <a:srgbClr val="FFC000">
                        <a:alpha val="6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6972D8E-F5AB-4B10-A783-4B9BF87A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7602" y="3876277"/>
                      <a:ext cx="216024" cy="216024"/>
                    </a:xfrm>
                    <a:prstGeom prst="ellipse">
                      <a:avLst/>
                    </a:prstGeom>
                    <a:solidFill>
                      <a:srgbClr val="FFFFFF">
                        <a:alpha val="29804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31BECF7-9B42-4E43-9236-63045B9E8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61246" y="3700922"/>
                    <a:ext cx="586618" cy="505622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8EA1E97-81B0-4F25-94C3-EC78A7D27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52233" y="2764817"/>
                    <a:ext cx="132709" cy="936105"/>
                  </a:xfrm>
                  <a:prstGeom prst="line">
                    <a:avLst/>
                  </a:prstGeom>
                  <a:ln w="762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1988120-17D9-4549-8E76-FE9CAE0D3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7134" y="2413624"/>
                    <a:ext cx="778600" cy="36003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BAD3B6-5CA3-43A5-8EEA-8DCE634B1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47864" y="3106431"/>
                    <a:ext cx="648072" cy="5944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4D9CCD9D-C3E9-44CE-9F7E-2302D28D2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7134" y="1999443"/>
                    <a:ext cx="66754" cy="7742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D45BEC7-BA78-431B-A759-821487F994A2}"/>
                    </a:ext>
                  </a:extLst>
                </p:cNvPr>
                <p:cNvGrpSpPr/>
                <p:nvPr/>
              </p:nvGrpSpPr>
              <p:grpSpPr>
                <a:xfrm rot="19127120">
                  <a:off x="2417058" y="3537163"/>
                  <a:ext cx="1008798" cy="931559"/>
                  <a:chOff x="827584" y="3484275"/>
                  <a:chExt cx="1446345" cy="1148448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9A900101-58D8-4B7E-8D3C-1E22DE7D9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C9FA1D10-090E-4A2A-8955-C2FBF3D41C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BD96211-1D6E-48FB-AED8-94689E0F3F1E}"/>
                    </a:ext>
                  </a:extLst>
                </p:cNvPr>
                <p:cNvGrpSpPr/>
                <p:nvPr/>
              </p:nvGrpSpPr>
              <p:grpSpPr>
                <a:xfrm rot="16671180">
                  <a:off x="2723846" y="2816937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AAE0AF2B-B8EC-49B9-AB40-50A2EF6F8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21B7F5AF-A1C8-461C-876A-D8BAF8C0E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7E23D3F-D0ED-4B0C-A720-4133F39D15CB}"/>
                    </a:ext>
                  </a:extLst>
                </p:cNvPr>
                <p:cNvGrpSpPr/>
                <p:nvPr/>
              </p:nvGrpSpPr>
              <p:grpSpPr>
                <a:xfrm rot="20105640">
                  <a:off x="3634131" y="1400102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6E8CD47-FD3D-41D5-9FAD-12E842F2F8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2F709793-0766-4E51-83D5-14D554F65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CF1667E-EEEA-4FD9-9BF4-E1A98F53AF67}"/>
                    </a:ext>
                  </a:extLst>
                </p:cNvPr>
                <p:cNvSpPr txBox="1"/>
                <p:nvPr/>
              </p:nvSpPr>
              <p:spPr>
                <a:xfrm>
                  <a:off x="2319620" y="4419433"/>
                  <a:ext cx="608392" cy="68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{1}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4BB47A-E3D3-499C-A28E-035FCCBE3DF8}"/>
                    </a:ext>
                  </a:extLst>
                </p:cNvPr>
                <p:cNvSpPr txBox="1"/>
                <p:nvPr/>
              </p:nvSpPr>
              <p:spPr>
                <a:xfrm>
                  <a:off x="2923504" y="3906282"/>
                  <a:ext cx="608392" cy="6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{2}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68B3A4-4D73-417A-BDCC-E4C200E4C25C}"/>
                    </a:ext>
                  </a:extLst>
                </p:cNvPr>
                <p:cNvSpPr txBox="1"/>
                <p:nvPr/>
              </p:nvSpPr>
              <p:spPr>
                <a:xfrm>
                  <a:off x="3735445" y="3700404"/>
                  <a:ext cx="608392" cy="6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{3}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CFE06B-C369-4E1D-8A9A-7C87403E48BE}"/>
                </a:ext>
              </a:extLst>
            </p:cNvPr>
            <p:cNvSpPr txBox="1"/>
            <p:nvPr/>
          </p:nvSpPr>
          <p:spPr>
            <a:xfrm>
              <a:off x="3375187" y="2862120"/>
              <a:ext cx="608392" cy="68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{4}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E3892C-6085-4F79-B6BE-7C979B276E69}"/>
                </a:ext>
              </a:extLst>
            </p:cNvPr>
            <p:cNvSpPr txBox="1"/>
            <p:nvPr/>
          </p:nvSpPr>
          <p:spPr>
            <a:xfrm>
              <a:off x="3746674" y="2181368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{5}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8604FE-98DF-494A-8AAB-09A0E77BBA09}"/>
                </a:ext>
              </a:extLst>
            </p:cNvPr>
            <p:cNvSpPr txBox="1"/>
            <p:nvPr/>
          </p:nvSpPr>
          <p:spPr>
            <a:xfrm>
              <a:off x="4791806" y="1720945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{6}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1F49A4-8FEB-49DA-8AC2-2FE6E218C979}"/>
                  </a:ext>
                </a:extLst>
              </p:cNvPr>
              <p:cNvSpPr txBox="1"/>
              <p:nvPr/>
            </p:nvSpPr>
            <p:spPr>
              <a:xfrm>
                <a:off x="2880347" y="3873610"/>
                <a:ext cx="5703856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dirty="0">
                    <a:cs typeface="TH Sarabun New" panose="020B0500040200020003"/>
                  </a:rPr>
                  <a:t>ปลายแขนแกนที่ </a:t>
                </a:r>
                <a:r>
                  <a:rPr lang="en-US" sz="2400" dirty="0">
                    <a:cs typeface="TH Sarabun New" panose="020B0500040200020003"/>
                  </a:rPr>
                  <a:t>2 </a:t>
                </a:r>
                <a:r>
                  <a:rPr lang="th-TH" sz="2400" dirty="0">
                    <a:cs typeface="TH Sarabun New" panose="020B0500040200020003"/>
                  </a:rPr>
                  <a:t>มีระยะ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951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cs typeface="TH Sarabun New" panose="020B0500040200020003"/>
                  </a:rPr>
                  <a:t> </a:t>
                </a:r>
                <a:r>
                  <a:rPr lang="th-TH" sz="2400" dirty="0">
                    <a:cs typeface="TH Sarabun New" panose="020B0500040200020003"/>
                  </a:rPr>
                  <a:t>หมุนไป </a:t>
                </a:r>
                <a:r>
                  <a:rPr lang="en-US" sz="2400" dirty="0">
                    <a:cs typeface="TH Sarabun New" panose="020B0500040200020003"/>
                  </a:rPr>
                  <a:t>75 </a:t>
                </a:r>
                <a:r>
                  <a:rPr lang="th-TH" sz="2400" dirty="0">
                    <a:cs typeface="TH Sarabun New" panose="020B0500040200020003"/>
                  </a:rPr>
                  <a:t>องศา</a:t>
                </a:r>
                <a:endParaRPr lang="en-US" sz="2400" dirty="0">
                  <a:cs typeface="TH Sarabun New" panose="020B0500040200020003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1F49A4-8FEB-49DA-8AC2-2FE6E218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47" y="3873610"/>
                <a:ext cx="5703856" cy="1068947"/>
              </a:xfrm>
              <a:prstGeom prst="rect">
                <a:avLst/>
              </a:prstGeom>
              <a:blipFill>
                <a:blip r:embed="rId4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84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A10-65F1-421E-9E4E-6BBDFAD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C4A-61EA-4E77-A747-5503C14F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28" y="1234202"/>
            <a:ext cx="7251930" cy="3408080"/>
          </a:xfrm>
        </p:spPr>
        <p:txBody>
          <a:bodyPr/>
          <a:lstStyle/>
          <a:p>
            <a:r>
              <a:rPr lang="th-TH" dirty="0"/>
              <a:t>ปลายแขน แกนที่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F67392-E84B-4DA1-88F7-2CF571E81C83}"/>
                  </a:ext>
                </a:extLst>
              </p:cNvPr>
              <p:cNvSpPr/>
              <p:nvPr/>
            </p:nvSpPr>
            <p:spPr>
              <a:xfrm>
                <a:off x="3419872" y="1131590"/>
                <a:ext cx="3824060" cy="540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F67392-E84B-4DA1-88F7-2CF571E81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31590"/>
                <a:ext cx="3824060" cy="540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F58659-D71D-4C33-85B6-762D38D948CD}"/>
                  </a:ext>
                </a:extLst>
              </p:cNvPr>
              <p:cNvSpPr/>
              <p:nvPr/>
            </p:nvSpPr>
            <p:spPr>
              <a:xfrm>
                <a:off x="2701118" y="1795350"/>
                <a:ext cx="6035755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133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F58659-D71D-4C33-85B6-762D38D94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18" y="1795350"/>
                <a:ext cx="6035755" cy="1679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15CE017-F698-402C-A2A0-364EC3585162}"/>
              </a:ext>
            </a:extLst>
          </p:cNvPr>
          <p:cNvGrpSpPr/>
          <p:nvPr/>
        </p:nvGrpSpPr>
        <p:grpSpPr>
          <a:xfrm>
            <a:off x="323528" y="2114740"/>
            <a:ext cx="2355489" cy="2868395"/>
            <a:chOff x="2319620" y="1400102"/>
            <a:chExt cx="3080577" cy="3751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A29505-6FF3-42F2-A05A-17928C547631}"/>
                </a:ext>
              </a:extLst>
            </p:cNvPr>
            <p:cNvGrpSpPr/>
            <p:nvPr/>
          </p:nvGrpSpPr>
          <p:grpSpPr>
            <a:xfrm>
              <a:off x="2319620" y="1400102"/>
              <a:ext cx="2950282" cy="3751371"/>
              <a:chOff x="2319620" y="1400102"/>
              <a:chExt cx="2950282" cy="37513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3E4E724-C3F3-44A1-9B03-E77DF850BFFF}"/>
                  </a:ext>
                </a:extLst>
              </p:cNvPr>
              <p:cNvGrpSpPr/>
              <p:nvPr/>
            </p:nvGrpSpPr>
            <p:grpSpPr>
              <a:xfrm>
                <a:off x="2607422" y="2729739"/>
                <a:ext cx="2662480" cy="2421734"/>
                <a:chOff x="659981" y="3257370"/>
                <a:chExt cx="1902987" cy="1730915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0B084A-BEAD-4D4A-BF4D-E3617796B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85" y="4632723"/>
                  <a:ext cx="1446344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E276665-1362-41DE-B10A-497C6C5CF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584" y="3484275"/>
                  <a:ext cx="0" cy="11484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094069E-C84D-4DBA-B4C0-15E7BBFC1F2C}"/>
                    </a:ext>
                  </a:extLst>
                </p:cNvPr>
                <p:cNvSpPr txBox="1"/>
                <p:nvPr/>
              </p:nvSpPr>
              <p:spPr>
                <a:xfrm>
                  <a:off x="2227620" y="4465065"/>
                  <a:ext cx="3353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92D05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X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CDE036E-C7AA-46F0-A5FD-94390F079EF7}"/>
                    </a:ext>
                  </a:extLst>
                </p:cNvPr>
                <p:cNvSpPr txBox="1"/>
                <p:nvPr/>
              </p:nvSpPr>
              <p:spPr>
                <a:xfrm>
                  <a:off x="659981" y="3257370"/>
                  <a:ext cx="316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DF9129-CD46-4AD3-848D-A4909447A40B}"/>
                  </a:ext>
                </a:extLst>
              </p:cNvPr>
              <p:cNvGrpSpPr/>
              <p:nvPr/>
            </p:nvGrpSpPr>
            <p:grpSpPr>
              <a:xfrm>
                <a:off x="2319620" y="1400102"/>
                <a:ext cx="2684428" cy="3703614"/>
                <a:chOff x="2319620" y="1400102"/>
                <a:chExt cx="2684428" cy="370361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F9CD1EB-501F-4C19-A176-11F3D2F8F8A7}"/>
                    </a:ext>
                  </a:extLst>
                </p:cNvPr>
                <p:cNvGrpSpPr/>
                <p:nvPr/>
              </p:nvGrpSpPr>
              <p:grpSpPr>
                <a:xfrm>
                  <a:off x="2450870" y="1560184"/>
                  <a:ext cx="2553178" cy="3412411"/>
                  <a:chOff x="2450870" y="1999443"/>
                  <a:chExt cx="1824864" cy="2438994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F27E3D99-4A47-4E64-B779-DA35D0B7826A}"/>
                      </a:ext>
                    </a:extLst>
                  </p:cNvPr>
                  <p:cNvGrpSpPr/>
                  <p:nvPr/>
                </p:nvGrpSpPr>
                <p:grpSpPr>
                  <a:xfrm>
                    <a:off x="2450870" y="4010072"/>
                    <a:ext cx="629489" cy="428365"/>
                    <a:chOff x="2450870" y="3795889"/>
                    <a:chExt cx="629489" cy="428365"/>
                  </a:xfrm>
                </p:grpSpPr>
                <p:sp>
                  <p:nvSpPr>
                    <p:cNvPr id="32" name="Snip Same Side Corner Rectangle 15">
                      <a:extLst>
                        <a:ext uri="{FF2B5EF4-FFF2-40B4-BE49-F238E27FC236}">
                          <a16:creationId xmlns:a16="http://schemas.microsoft.com/office/drawing/2014/main" id="{1597C1C9-770E-4AD5-AD42-1C39C3E16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0870" y="3795889"/>
                      <a:ext cx="629489" cy="428365"/>
                    </a:xfrm>
                    <a:prstGeom prst="snip2SameRect">
                      <a:avLst>
                        <a:gd name="adj1" fmla="val 49677"/>
                        <a:gd name="adj2" fmla="val 0"/>
                      </a:avLst>
                    </a:prstGeom>
                    <a:solidFill>
                      <a:srgbClr val="FFC000">
                        <a:alpha val="6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637F7263-5A18-4152-B1CF-C24739175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7602" y="3876277"/>
                      <a:ext cx="216024" cy="216024"/>
                    </a:xfrm>
                    <a:prstGeom prst="ellipse">
                      <a:avLst/>
                    </a:prstGeom>
                    <a:solidFill>
                      <a:srgbClr val="FFFFFF">
                        <a:alpha val="29804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9030A9F-AFCC-4311-8A0A-B373A752A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61246" y="3700922"/>
                    <a:ext cx="586618" cy="505622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B2C18A0-2C43-4183-BEFA-AE95042DA7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52233" y="2764817"/>
                    <a:ext cx="132709" cy="936105"/>
                  </a:xfrm>
                  <a:prstGeom prst="line">
                    <a:avLst/>
                  </a:prstGeom>
                  <a:ln w="762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1E47CAE-61D3-41F3-A9A5-A3A66E3DC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7134" y="2413624"/>
                    <a:ext cx="778600" cy="36003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E63F03E-903F-4060-9E23-904BB8840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47864" y="3106431"/>
                    <a:ext cx="648072" cy="5944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2556C2AD-59AD-4047-86F7-3CDFF66A92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7134" y="1999443"/>
                    <a:ext cx="66754" cy="7742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7F9AF41-FDC0-4B01-ADA2-077DFA465492}"/>
                    </a:ext>
                  </a:extLst>
                </p:cNvPr>
                <p:cNvGrpSpPr/>
                <p:nvPr/>
              </p:nvGrpSpPr>
              <p:grpSpPr>
                <a:xfrm rot="19127120">
                  <a:off x="2417058" y="3537163"/>
                  <a:ext cx="1008798" cy="931559"/>
                  <a:chOff x="827584" y="3484275"/>
                  <a:chExt cx="1446345" cy="1148448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DE34334E-30FA-47E4-B276-69914B760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A55B3041-F5A2-4083-9BE1-92F18A6FB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C076BF4-5692-4592-A6C7-BF17268D19B8}"/>
                    </a:ext>
                  </a:extLst>
                </p:cNvPr>
                <p:cNvGrpSpPr/>
                <p:nvPr/>
              </p:nvGrpSpPr>
              <p:grpSpPr>
                <a:xfrm rot="16671180">
                  <a:off x="2723846" y="2816937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EE7E62E0-8B75-45F5-90C7-3BBE5D95C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1FBC0244-CD02-4548-9067-929C829AC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21A3144-FF77-4416-94D5-38AD3C9D5BDC}"/>
                    </a:ext>
                  </a:extLst>
                </p:cNvPr>
                <p:cNvGrpSpPr/>
                <p:nvPr/>
              </p:nvGrpSpPr>
              <p:grpSpPr>
                <a:xfrm rot="20105640">
                  <a:off x="3634131" y="1400102"/>
                  <a:ext cx="1053480" cy="1077484"/>
                  <a:chOff x="827584" y="3484275"/>
                  <a:chExt cx="1446345" cy="1148448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5D3ACE71-EDD5-4132-9901-EAEA60C14A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585" y="4632723"/>
                    <a:ext cx="1446344" cy="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145EF82-0964-4DD5-B9A7-CFFBB37F7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584" y="3484275"/>
                    <a:ext cx="0" cy="11484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03E9ED-F415-4E10-A24D-A1186FCC5A43}"/>
                    </a:ext>
                  </a:extLst>
                </p:cNvPr>
                <p:cNvSpPr txBox="1"/>
                <p:nvPr/>
              </p:nvSpPr>
              <p:spPr>
                <a:xfrm>
                  <a:off x="2319620" y="4419433"/>
                  <a:ext cx="608392" cy="68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{1}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73BDA3B-482B-4B10-AF5A-9AA2ED674B2A}"/>
                    </a:ext>
                  </a:extLst>
                </p:cNvPr>
                <p:cNvSpPr txBox="1"/>
                <p:nvPr/>
              </p:nvSpPr>
              <p:spPr>
                <a:xfrm>
                  <a:off x="2923504" y="3906282"/>
                  <a:ext cx="608392" cy="6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{2}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75E6CD-605B-4DA6-8EB1-79A69E546D41}"/>
                    </a:ext>
                  </a:extLst>
                </p:cNvPr>
                <p:cNvSpPr txBox="1"/>
                <p:nvPr/>
              </p:nvSpPr>
              <p:spPr>
                <a:xfrm>
                  <a:off x="3735445" y="3700404"/>
                  <a:ext cx="608392" cy="6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H SarabunPSK" panose="020B0500040200020003" pitchFamily="34" charset="-34"/>
                      <a:cs typeface="TH SarabunPSK" panose="020B0500040200020003" pitchFamily="34" charset="-34"/>
                    </a:rPr>
                    <a:t>{3}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A8B766-4722-4DB2-8C0A-F73B9DFF5692}"/>
                </a:ext>
              </a:extLst>
            </p:cNvPr>
            <p:cNvSpPr txBox="1"/>
            <p:nvPr/>
          </p:nvSpPr>
          <p:spPr>
            <a:xfrm>
              <a:off x="3375187" y="2862120"/>
              <a:ext cx="608392" cy="68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{4}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4F75A3-C98F-4F79-ACBB-787944972F14}"/>
                </a:ext>
              </a:extLst>
            </p:cNvPr>
            <p:cNvSpPr txBox="1"/>
            <p:nvPr/>
          </p:nvSpPr>
          <p:spPr>
            <a:xfrm>
              <a:off x="3746673" y="2181368"/>
              <a:ext cx="608392" cy="68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{5}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8E7EEB-37FB-4DB6-9B0E-E32070DEC9B5}"/>
                </a:ext>
              </a:extLst>
            </p:cNvPr>
            <p:cNvSpPr txBox="1"/>
            <p:nvPr/>
          </p:nvSpPr>
          <p:spPr>
            <a:xfrm>
              <a:off x="4791805" y="1720945"/>
              <a:ext cx="608392" cy="68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{6}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E28512-1FB0-4E70-B008-10BD8DC13993}"/>
                  </a:ext>
                </a:extLst>
              </p:cNvPr>
              <p:cNvSpPr txBox="1"/>
              <p:nvPr/>
            </p:nvSpPr>
            <p:spPr>
              <a:xfrm>
                <a:off x="2880347" y="3873610"/>
                <a:ext cx="5703856" cy="107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dirty="0">
                    <a:cs typeface="TH Sarabun New" panose="020B0500040200020003"/>
                  </a:rPr>
                  <a:t>ปลายแขนแกนที่ </a:t>
                </a:r>
                <a:r>
                  <a:rPr lang="en-US" sz="2400" dirty="0">
                    <a:cs typeface="TH Sarabun New" panose="020B0500040200020003"/>
                  </a:rPr>
                  <a:t>3 </a:t>
                </a:r>
                <a:r>
                  <a:rPr lang="th-TH" sz="2400" dirty="0">
                    <a:cs typeface="TH Sarabun New" panose="020B0500040200020003"/>
                  </a:rPr>
                  <a:t>มีระยะ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133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951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cs typeface="TH Sarabun New" panose="020B0500040200020003"/>
                  </a:rPr>
                  <a:t> </a:t>
                </a:r>
                <a:r>
                  <a:rPr lang="th-TH" sz="2400" dirty="0">
                    <a:cs typeface="TH Sarabun New" panose="020B0500040200020003"/>
                  </a:rPr>
                  <a:t>หมุนไป </a:t>
                </a:r>
                <a:r>
                  <a:rPr lang="en-US" sz="2400" dirty="0">
                    <a:cs typeface="TH Sarabun New" panose="020B0500040200020003"/>
                  </a:rPr>
                  <a:t>30 </a:t>
                </a:r>
                <a:r>
                  <a:rPr lang="th-TH" sz="2400" dirty="0">
                    <a:cs typeface="TH Sarabun New" panose="020B0500040200020003"/>
                  </a:rPr>
                  <a:t>องศา</a:t>
                </a:r>
                <a:endParaRPr lang="en-US" sz="2400" dirty="0">
                  <a:cs typeface="TH Sarabun New" panose="020B0500040200020003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E28512-1FB0-4E70-B008-10BD8DC1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47" y="3873610"/>
                <a:ext cx="5703856" cy="1076449"/>
              </a:xfrm>
              <a:prstGeom prst="rect">
                <a:avLst/>
              </a:prstGeom>
              <a:blipFill>
                <a:blip r:embed="rId4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16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D0ED-79D5-A34C-B1AD-41080C7B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ลักษณะการหมุนในเฟรม </a:t>
            </a:r>
            <a:r>
              <a:rPr lang="en-US" dirty="0"/>
              <a:t>3 </a:t>
            </a:r>
            <a:r>
              <a:rPr lang="th-TH" dirty="0"/>
              <a:t>มิติ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5CB8-F3F9-1748-B409-A4F72F6D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ต้องหมุน </a:t>
            </a:r>
            <a:r>
              <a:rPr lang="en-US" dirty="0"/>
              <a:t>3 </a:t>
            </a:r>
            <a:r>
              <a:rPr lang="th-TH" dirty="0"/>
              <a:t>ครั้ง ในแกนที่แตกต่างกัน เช่น </a:t>
            </a:r>
            <a:r>
              <a:rPr lang="en-US" dirty="0"/>
              <a:t>x-y-z, x-y-x</a:t>
            </a:r>
            <a:endParaRPr lang="th-TH" dirty="0"/>
          </a:p>
          <a:p>
            <a:r>
              <a:rPr lang="th-TH" dirty="0"/>
              <a:t>วิธีการหมุนในแต่ละรูปแบบจะได้สมการการหมุนพื้นฐานที่แตกต่างกัน</a:t>
            </a:r>
          </a:p>
          <a:p>
            <a:r>
              <a:rPr lang="en-US" dirty="0"/>
              <a:t>Rotation Matrix </a:t>
            </a:r>
            <a:r>
              <a:rPr lang="th-TH" dirty="0"/>
              <a:t>ผลลัพธ์สุดท้าย จะเหมือนกัน</a:t>
            </a:r>
          </a:p>
          <a:p>
            <a:r>
              <a:rPr lang="th-TH" dirty="0"/>
              <a:t>การนำการหมุนเฟรม </a:t>
            </a:r>
            <a:r>
              <a:rPr lang="en-US" dirty="0"/>
              <a:t>3 </a:t>
            </a:r>
            <a:r>
              <a:rPr lang="th-TH" dirty="0"/>
              <a:t>มิติไปใช้ จำเป็นต้องรู้ชื่อ </a:t>
            </a:r>
            <a:r>
              <a:rPr lang="en-US" dirty="0"/>
              <a:t>orientation </a:t>
            </a:r>
            <a:r>
              <a:rPr lang="th-TH" dirty="0"/>
              <a:t>ที่ใช้งาน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7D8-4497-8148-BE23-2C6EDD71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X-Y-Z Fixed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E1826-157A-7C4E-AE20-FF8840E8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ถูกเรียกว่าเป็นการหมุนแบบ </a:t>
                </a:r>
                <a:r>
                  <a:rPr lang="en-US" dirty="0"/>
                  <a:t>roll, pitch, yaw</a:t>
                </a:r>
                <a:endParaRPr lang="th-TH" dirty="0"/>
              </a:p>
              <a:p>
                <a:r>
                  <a:rPr lang="th-TH" dirty="0"/>
                  <a:t>หรือ เรียกว่า </a:t>
                </a:r>
                <a:r>
                  <a:rPr lang="en-US" dirty="0"/>
                  <a:t>Z-Y-X Euler Angles</a:t>
                </a:r>
              </a:p>
              <a:p>
                <a:r>
                  <a:rPr lang="th-TH" dirty="0"/>
                  <a:t>การหมุน จะเริ่มจากการหมุนในแกน </a:t>
                </a:r>
                <a:r>
                  <a:rPr lang="en-US" dirty="0"/>
                  <a:t>X</a:t>
                </a:r>
                <a:r>
                  <a:rPr lang="th-TH" dirty="0"/>
                  <a:t> ด้วยมุม </a:t>
                </a:r>
                <a14:m>
                  <m:oMath xmlns:m="http://schemas.openxmlformats.org/officeDocument/2006/math">
                    <m:r>
                      <a:rPr lang="th-T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แล้ว หมุนในแกน </a:t>
                </a:r>
                <a:r>
                  <a:rPr lang="en-US" dirty="0"/>
                  <a:t>Y</a:t>
                </a:r>
                <a:r>
                  <a:rPr lang="th-TH" dirty="0"/>
                  <a:t> ด้วยมุม </a:t>
                </a:r>
                <a14:m>
                  <m:oMath xmlns:m="http://schemas.openxmlformats.org/officeDocument/2006/math">
                    <m:r>
                      <a:rPr lang="th-T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จบด้วยหมุนในแกน </a:t>
                </a:r>
                <a:r>
                  <a:rPr lang="en-US" dirty="0"/>
                  <a:t>z </a:t>
                </a:r>
                <a:r>
                  <a:rPr lang="th-TH" dirty="0"/>
                  <a:t>ด้วยมุม </a:t>
                </a:r>
                <a14:m>
                  <m:oMath xmlns:m="http://schemas.openxmlformats.org/officeDocument/2006/math">
                    <m:r>
                      <a:rPr lang="th-T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th-TH" dirty="0"/>
                  <a:t>สมการ </a:t>
                </a:r>
                <a:r>
                  <a:rPr lang="en-US" dirty="0"/>
                  <a:t>Rotation Matrix </a:t>
                </a:r>
                <a:r>
                  <a:rPr lang="th-TH" dirty="0"/>
                  <a:t>คือ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E1826-157A-7C4E-AE20-FF8840E8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3346" r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F6E803-3297-4A4A-B9FD-FCE5D2C3929F}"/>
                  </a:ext>
                </a:extLst>
              </p:cNvPr>
              <p:cNvSpPr txBox="1"/>
              <p:nvPr/>
            </p:nvSpPr>
            <p:spPr>
              <a:xfrm>
                <a:off x="1719223" y="3699181"/>
                <a:ext cx="5472652" cy="439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𝑋𝑌𝑍</m:t>
                              </m:r>
                            </m:sub>
                          </m:sSub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F6E803-3297-4A4A-B9FD-FCE5D2C3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3" y="3699181"/>
                <a:ext cx="5472652" cy="439351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1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2EB3-A8D8-E64A-A722-976ED100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X-Y-Z Fixed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5F95-A33B-4342-A279-62863D01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ค่า </a:t>
            </a:r>
            <a:r>
              <a:rPr lang="en-US" dirty="0"/>
              <a:t>Rotation Matrix </a:t>
            </a:r>
            <a:r>
              <a:rPr lang="th-TH" dirty="0"/>
              <a:t>คือ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4C505C-CE83-A24F-AD56-87F9CCCB25C0}"/>
                  </a:ext>
                </a:extLst>
              </p:cNvPr>
              <p:cNvSpPr/>
              <p:nvPr/>
            </p:nvSpPr>
            <p:spPr>
              <a:xfrm>
                <a:off x="814242" y="1777897"/>
                <a:ext cx="8047524" cy="884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𝑋𝑌𝑍</m:t>
                              </m:r>
                            </m:sub>
                          </m:sSub>
                        </m:e>
                      </m:sPre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4C505C-CE83-A24F-AD56-87F9CCCB2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42" y="1777897"/>
                <a:ext cx="8047524" cy="884281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E1854-C313-BF49-8B57-6B9A47B31385}"/>
                  </a:ext>
                </a:extLst>
              </p:cNvPr>
              <p:cNvSpPr/>
              <p:nvPr/>
            </p:nvSpPr>
            <p:spPr>
              <a:xfrm>
                <a:off x="951139" y="2923462"/>
                <a:ext cx="7773731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E1854-C313-BF49-8B57-6B9A47B31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9" y="2923462"/>
                <a:ext cx="7773731" cy="902555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4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5386-1412-E747-969B-99E9ACEB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X-Y-Z Fixed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AC6E-485E-B84E-9E72-FF2C2A1A9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จากสมการ </a:t>
                </a:r>
                <a:r>
                  <a:rPr lang="en-US" dirty="0"/>
                  <a:t>Rotation </a:t>
                </a:r>
                <a:r>
                  <a:rPr lang="th-TH" dirty="0"/>
                  <a:t>จึงสามารถหาองศา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th-TH" dirty="0"/>
                  <a:t> คือ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AC6E-485E-B84E-9E72-FF2C2A1A9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668AEB-2E27-7B4E-85DE-D0FF36205E53}"/>
                  </a:ext>
                </a:extLst>
              </p:cNvPr>
              <p:cNvSpPr/>
              <p:nvPr/>
            </p:nvSpPr>
            <p:spPr>
              <a:xfrm>
                <a:off x="1619672" y="1779662"/>
                <a:ext cx="4456733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668AEB-2E27-7B4E-85DE-D0FF36205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79662"/>
                <a:ext cx="4456733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E83F93-C099-A440-9891-4D87BF20DDC9}"/>
                  </a:ext>
                </a:extLst>
              </p:cNvPr>
              <p:cNvSpPr/>
              <p:nvPr/>
            </p:nvSpPr>
            <p:spPr>
              <a:xfrm>
                <a:off x="1545764" y="2844981"/>
                <a:ext cx="5328592" cy="79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E83F93-C099-A440-9891-4D87BF20D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64" y="2844981"/>
                <a:ext cx="5328592" cy="799834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5C2AC9-8BC5-5D44-9876-06353EA9F2D0}"/>
                  </a:ext>
                </a:extLst>
              </p:cNvPr>
              <p:cNvSpPr/>
              <p:nvPr/>
            </p:nvSpPr>
            <p:spPr>
              <a:xfrm>
                <a:off x="1471857" y="3864950"/>
                <a:ext cx="5328592" cy="79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5C2AC9-8BC5-5D44-9876-06353EA9F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57" y="3864950"/>
                <a:ext cx="5328592" cy="799834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1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55C5-D991-4C41-AD17-E02F0462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Z-Y-Z Euler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171C-6F43-BF47-BF04-DB68D791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สมการ </a:t>
            </a:r>
            <a:r>
              <a:rPr lang="en-US" dirty="0"/>
              <a:t>Rotation Matrix </a:t>
            </a:r>
            <a:r>
              <a:rPr lang="th-TH" dirty="0"/>
              <a:t>คือ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7CB72-3CE8-5B42-B04E-1BEF4DCFA055}"/>
                  </a:ext>
                </a:extLst>
              </p:cNvPr>
              <p:cNvSpPr txBox="1"/>
              <p:nvPr/>
            </p:nvSpPr>
            <p:spPr>
              <a:xfrm>
                <a:off x="196020" y="1923678"/>
                <a:ext cx="8741752" cy="1829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Pre>
                      <m:sPre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𝑍𝑌𝑍</m:t>
                            </m:r>
                          </m:sub>
                        </m:sSub>
                      </m:e>
                    </m:sPre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7CB72-3CE8-5B42-B04E-1BEF4DCF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0" y="1923678"/>
                <a:ext cx="8741752" cy="1829668"/>
              </a:xfrm>
              <a:prstGeom prst="rect">
                <a:avLst/>
              </a:prstGeom>
              <a:blipFill>
                <a:blip r:embed="rId3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674225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Words>2515</Words>
  <Application>Microsoft Office PowerPoint</Application>
  <PresentationFormat>On-screen Show (16:9)</PresentationFormat>
  <Paragraphs>294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Browallia New</vt:lpstr>
      <vt:lpstr>Calibri</vt:lpstr>
      <vt:lpstr>Cambria Math</vt:lpstr>
      <vt:lpstr>Cordia New</vt:lpstr>
      <vt:lpstr>TH Sarabun New</vt:lpstr>
      <vt:lpstr>TH SarabunPSK</vt:lpstr>
      <vt:lpstr>Wingdings</vt:lpstr>
      <vt:lpstr>ชุดรูปแบบของ Office</vt:lpstr>
      <vt:lpstr>Homogenous Transform</vt:lpstr>
      <vt:lpstr>Rotation Matrix  ในเฟรม 3 มิติ</vt:lpstr>
      <vt:lpstr>Rotation Matrix พื้นฐาน</vt:lpstr>
      <vt:lpstr>สรุป Rotation Matrix ในแต่ละแกน</vt:lpstr>
      <vt:lpstr>ลักษณะการหมุนในเฟรม 3 มิติ</vt:lpstr>
      <vt:lpstr>X-Y-Z Fixed angles</vt:lpstr>
      <vt:lpstr>X-Y-Z Fixed Angle</vt:lpstr>
      <vt:lpstr>X-Y-Z Fixed Angles</vt:lpstr>
      <vt:lpstr>Z-Y-Z Euler Angle</vt:lpstr>
      <vt:lpstr>Z-Y-Z Euler Angles</vt:lpstr>
      <vt:lpstr>การแปลง Homogenous Transform</vt:lpstr>
      <vt:lpstr>Homogenous Transform</vt:lpstr>
      <vt:lpstr>วิธีการแปลง Homogenous Transform</vt:lpstr>
      <vt:lpstr>ตัวอย่างการแปลง Homogenous Transform</vt:lpstr>
      <vt:lpstr>ตัวอย่างการแปลง Homogenous Transform</vt:lpstr>
      <vt:lpstr>การหา Inverse Homogenous Transform</vt:lpstr>
      <vt:lpstr>ตัวอย่างการหา Inverse H</vt:lpstr>
      <vt:lpstr>ตัวอย่างการหา Inverse H</vt:lpstr>
      <vt:lpstr>ข้อดีของ Homogenous Transform</vt:lpstr>
      <vt:lpstr>วิธีการใช้งาน Homogenous Transform</vt:lpstr>
      <vt:lpstr>การใช้งาน Homogenous Transform</vt:lpstr>
      <vt:lpstr>ตัวอย่างการเชื่อมโยงระหว่าง Frame</vt:lpstr>
      <vt:lpstr>ตัวอย่างการเชื่อมโยงระหว่าง Frame</vt:lpstr>
      <vt:lpstr>ตัวอย่างการเชื่อมโยงระหว่าง Frame</vt:lpstr>
      <vt:lpstr>ตัวอย่างการเชื่อมโยงระหว่าง Frame</vt:lpstr>
      <vt:lpstr>ตัวอย่างการคำนวณ Homogenous Transform</vt:lpstr>
      <vt:lpstr>ตัวอย่างการหาตำแหน่งและความสัมพันธ์</vt:lpstr>
      <vt:lpstr>วิธีทำ</vt:lpstr>
      <vt:lpstr>วิธีทำ</vt:lpstr>
      <vt:lpstr>วิธีทำ</vt:lpstr>
      <vt:lpstr>วิธีทำ</vt:lpstr>
      <vt:lpstr>วิธีทำ</vt:lpstr>
      <vt:lpstr>วิธีทำ</vt:lpstr>
      <vt:lpstr>ตัวอย่างการคำนวณ Homogenous Transform</vt:lpstr>
      <vt:lpstr>ตัวอย่างการนำไปใช้ร่วมกับหุ่นยนต์</vt:lpstr>
      <vt:lpstr>วิธีทำ</vt:lpstr>
      <vt:lpstr>วิธีทำ</vt:lpstr>
      <vt:lpstr>วิธีทำ</vt:lpstr>
      <vt:lpstr>วิธีทำ</vt:lpstr>
      <vt:lpstr>วิธีทำ</vt:lpstr>
      <vt:lpstr>วิธีทำ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150</cp:revision>
  <dcterms:created xsi:type="dcterms:W3CDTF">2014-11-14T06:47:43Z</dcterms:created>
  <dcterms:modified xsi:type="dcterms:W3CDTF">2022-03-01T09:07:52Z</dcterms:modified>
</cp:coreProperties>
</file>