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322" r:id="rId2"/>
    <p:sldId id="274" r:id="rId3"/>
    <p:sldId id="318" r:id="rId4"/>
    <p:sldId id="324" r:id="rId5"/>
    <p:sldId id="325" r:id="rId6"/>
    <p:sldId id="323" r:id="rId7"/>
    <p:sldId id="327" r:id="rId8"/>
    <p:sldId id="326" r:id="rId9"/>
    <p:sldId id="328" r:id="rId10"/>
    <p:sldId id="329" r:id="rId11"/>
    <p:sldId id="330" r:id="rId12"/>
    <p:sldId id="331" r:id="rId13"/>
    <p:sldId id="332" r:id="rId14"/>
    <p:sldId id="333" r:id="rId15"/>
    <p:sldId id="334" r:id="rId16"/>
    <p:sldId id="335" r:id="rId17"/>
    <p:sldId id="336" r:id="rId18"/>
    <p:sldId id="337" r:id="rId19"/>
    <p:sldId id="338" r:id="rId20"/>
    <p:sldId id="339" r:id="rId21"/>
    <p:sldId id="340" r:id="rId22"/>
    <p:sldId id="341" r:id="rId23"/>
    <p:sldId id="342" r:id="rId24"/>
    <p:sldId id="343" r:id="rId25"/>
    <p:sldId id="344" r:id="rId26"/>
    <p:sldId id="345" r:id="rId27"/>
    <p:sldId id="346" r:id="rId28"/>
    <p:sldId id="347" r:id="rId29"/>
    <p:sldId id="348" r:id="rId30"/>
    <p:sldId id="349" r:id="rId31"/>
    <p:sldId id="350" r:id="rId32"/>
    <p:sldId id="351" r:id="rId33"/>
    <p:sldId id="352" r:id="rId34"/>
    <p:sldId id="353" r:id="rId35"/>
    <p:sldId id="354" r:id="rId36"/>
    <p:sldId id="355" r:id="rId37"/>
    <p:sldId id="356" r:id="rId38"/>
    <p:sldId id="357" r:id="rId39"/>
    <p:sldId id="358" r:id="rId40"/>
    <p:sldId id="359" r:id="rId41"/>
    <p:sldId id="360" r:id="rId42"/>
    <p:sldId id="361" r:id="rId43"/>
  </p:sldIdLst>
  <p:sldSz cx="9144000" cy="5143500" type="screen16x9"/>
  <p:notesSz cx="6858000" cy="9144000"/>
  <p:defaultTextStyle>
    <a:defPPr>
      <a:defRPr lang="th-TH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92105C-2903-458D-885A-9281EDB964D7}" v="131" dt="2019-05-17T05:44:59.6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0748" autoAdjust="0"/>
  </p:normalViewPr>
  <p:slideViewPr>
    <p:cSldViewPr>
      <p:cViewPr varScale="1">
        <p:scale>
          <a:sx n="61" d="100"/>
          <a:sy n="61" d="100"/>
        </p:scale>
        <p:origin x="915" y="21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97D563B-5696-41A9-BBFB-44C476D3EFBA}" type="datetimeFigureOut">
              <a:rPr lang="th-TH"/>
              <a:pPr>
                <a:defRPr/>
              </a:pPr>
              <a:t>08/08/62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th-TH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th-TH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5E9EF9B-7811-413F-9AF8-45874A02511F}" type="slidenum">
              <a:rPr lang="th-TH" altLang="en-US"/>
              <a:pPr>
                <a:defRPr/>
              </a:pPr>
              <a:t>‹#›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2520470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ในวิชาทฤษฎีหุ่นยนต์ จะมีการใช้คณิตศาสตร์อยู่มาก โดยเฉพาะการใช้คณิตศาสตร์ในรูปของ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เวคเตอร์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กับ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เมตริกซ์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สิ่งเหล่านี้สำคัญและขาดไม่ได้ในวิชานี้ค่ะ ต่อไปนี้จะขออธิบายปูพื้นคณิตศาสตร์พื้นฐานและไปถึง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เมตริกซ์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ที่ใช้งานในวิชานี้ค่ะ</a:t>
            </a:r>
            <a:endParaRPr lang="en-US" sz="1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E9EF9B-7811-413F-9AF8-45874A02511F}" type="slidenum">
              <a:rPr lang="th-TH" altLang="en-US" smtClean="0"/>
              <a:pPr>
                <a:defRPr/>
              </a:pPr>
              <a:t>1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2581300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ในวิชาทฤษฎีหุ่นยนต์ จะมีการใช้คณิตศาสตร์อยู่มาก โดยเฉพาะการใช้คณิตศาสตร์ในรูปของ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เวคเตอร์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กับ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เมตริกซ์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สิ่งเหล่านี้สำคัญและขาดไม่ได้ในวิชานี้ค่ะ ต่อไปนี้จะขออธิบายปูพื้นคณิตศาสตร์พื้นฐานและไปถึง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เมตริกซ์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ที่ใช้งานในวิชานี้ค่ะ</a:t>
            </a:r>
            <a:endParaRPr lang="en-US" sz="1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E9EF9B-7811-413F-9AF8-45874A02511F}" type="slidenum">
              <a:rPr lang="th-TH" altLang="en-US" smtClean="0"/>
              <a:pPr>
                <a:defRPr/>
              </a:pPr>
              <a:t>2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2581300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Lower pair </a:t>
            </a:r>
            <a:r>
              <a:rPr lang="th-TH" dirty="0"/>
              <a:t>คือการอธิบายการเชื่อมต่อระหว่างโครงสร้าง </a:t>
            </a:r>
            <a:r>
              <a:rPr lang="en-US" dirty="0"/>
              <a:t>Link</a:t>
            </a:r>
            <a:r>
              <a:rPr lang="th-TH" dirty="0"/>
              <a:t> และอธิบายถึงลักษณะการเคลื่อนตัวเมื่อเทียบกับอีก </a:t>
            </a:r>
            <a:r>
              <a:rPr lang="en-US" dirty="0"/>
              <a:t>Link </a:t>
            </a:r>
            <a:r>
              <a:rPr lang="th-TH" dirty="0"/>
              <a:t>หนึ่ง</a:t>
            </a:r>
            <a:r>
              <a:rPr lang="en-US" dirty="0"/>
              <a:t> </a:t>
            </a:r>
            <a:r>
              <a:rPr lang="th-TH" dirty="0"/>
              <a:t>โดยส่วนใหญ่ แขนหุ่นยนต์จะมีลักษณะ </a:t>
            </a:r>
            <a:r>
              <a:rPr lang="en-US" dirty="0"/>
              <a:t>joint </a:t>
            </a:r>
            <a:r>
              <a:rPr lang="th-TH" dirty="0"/>
              <a:t>หมุน ที่เรียกว่า </a:t>
            </a:r>
            <a:r>
              <a:rPr lang="en-US" dirty="0"/>
              <a:t>Revolute Joint </a:t>
            </a:r>
            <a:r>
              <a:rPr lang="th-TH" dirty="0"/>
              <a:t>กับแบบ </a:t>
            </a:r>
            <a:r>
              <a:rPr lang="en-US" dirty="0"/>
              <a:t>Slide </a:t>
            </a:r>
            <a:r>
              <a:rPr lang="th-TH" dirty="0"/>
              <a:t>แนวตรง ที่เรียกว่า </a:t>
            </a:r>
            <a:r>
              <a:rPr lang="en-US" dirty="0"/>
              <a:t>Prismatic Joint </a:t>
            </a:r>
            <a:r>
              <a:rPr lang="th-TH" dirty="0"/>
              <a:t>ทั้งสองอย่างนี้ จะมีเพียง </a:t>
            </a:r>
            <a:r>
              <a:rPr lang="en-US" dirty="0"/>
              <a:t>1 Degree of freedom </a:t>
            </a:r>
            <a:r>
              <a:rPr lang="th-TH" dirty="0"/>
              <a:t>ซึ่งส่วนน้อยจะมีการสร้าง</a:t>
            </a:r>
            <a:r>
              <a:rPr lang="th-TH" dirty="0" err="1"/>
              <a:t>แมค</a:t>
            </a:r>
            <a:r>
              <a:rPr lang="th-TH" dirty="0"/>
              <a:t>คาน</a:t>
            </a:r>
            <a:r>
              <a:rPr lang="th-TH" dirty="0" err="1"/>
              <a:t>ิคส์</a:t>
            </a:r>
            <a:r>
              <a:rPr lang="th-TH" dirty="0"/>
              <a:t> ให้มี หลาย </a:t>
            </a:r>
            <a:r>
              <a:rPr lang="en-US" dirty="0" err="1"/>
              <a:t>dof</a:t>
            </a:r>
            <a:r>
              <a:rPr lang="en-US" dirty="0"/>
              <a:t> </a:t>
            </a:r>
            <a:r>
              <a:rPr lang="th-TH" dirty="0"/>
              <a:t>ขึ้นไป เช่น สอง หรือสาม ดังนั้นจำนวน </a:t>
            </a:r>
            <a:r>
              <a:rPr lang="en-US" dirty="0"/>
              <a:t>Joint </a:t>
            </a:r>
            <a:r>
              <a:rPr lang="th-TH" dirty="0"/>
              <a:t>มักจะมีเท่ากับจำนวน </a:t>
            </a:r>
            <a:r>
              <a:rPr lang="en-US" dirty="0"/>
              <a:t>Link - 1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E9EF9B-7811-413F-9AF8-45874A02511F}" type="slidenum">
              <a:rPr lang="th-TH" altLang="en-US" smtClean="0"/>
              <a:pPr>
                <a:defRPr/>
              </a:pPr>
              <a:t>5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500421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E9EF9B-7811-413F-9AF8-45874A02511F}" type="slidenum">
              <a:rPr lang="th-TH" altLang="en-US" smtClean="0"/>
              <a:pPr>
                <a:defRPr/>
              </a:pPr>
              <a:t>6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2470957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ในวิชาทฤษฎีหุ่นยนต์ จะมีการใช้คณิตศาสตร์อยู่มาก โดยเฉพาะการใช้คณิตศาสตร์ในรูปของ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เวคเตอร์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กับ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เมตริกซ์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สิ่งเหล่านี้สำคัญและขาดไม่ได้ในวิชานี้ค่ะ ต่อไปนี้จะขออธิบายปูพื้นคณิตศาสตร์พื้นฐานและไปถึง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เมตริกซ์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ที่ใช้งานในวิชานี้ค่ะ</a:t>
            </a:r>
            <a:endParaRPr lang="en-US" sz="1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E9EF9B-7811-413F-9AF8-45874A02511F}" type="slidenum">
              <a:rPr lang="th-TH" altLang="en-US" smtClean="0"/>
              <a:pPr>
                <a:defRPr/>
              </a:pPr>
              <a:t>10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2581300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ในวิชาทฤษฎีหุ่นยนต์ จะมีการใช้คณิตศาสตร์อยู่มาก โดยเฉพาะการใช้คณิตศาสตร์ในรูปของ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เวคเตอร์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กับ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เมตริกซ์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สิ่งเหล่านี้สำคัญและขาดไม่ได้ในวิชานี้ค่ะ ต่อไปนี้จะขออธิบายปูพื้นคณิตศาสตร์พื้นฐานและไปถึง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เมตริกซ์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ที่ใช้งานในวิชานี้ค่ะ</a:t>
            </a:r>
            <a:endParaRPr lang="en-US" sz="1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E9EF9B-7811-413F-9AF8-45874A02511F}" type="slidenum">
              <a:rPr lang="th-TH" altLang="en-US" smtClean="0"/>
              <a:pPr>
                <a:defRPr/>
              </a:pPr>
              <a:t>19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2581300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ในวิชาทฤษฎีหุ่นยนต์ จะมีการใช้คณิตศาสตร์อยู่มาก โดยเฉพาะการใช้คณิตศาสตร์ในรูปของ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เวคเตอร์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กับ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เมตริกซ์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สิ่งเหล่านี้สำคัญและขาดไม่ได้ในวิชานี้ค่ะ ต่อไปนี้จะขออธิบายปูพื้นคณิตศาสตร์พื้นฐานและไปถึง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เมตริกซ์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ที่ใช้งานในวิชานี้ค่ะ</a:t>
            </a:r>
            <a:endParaRPr lang="en-US" sz="1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E9EF9B-7811-413F-9AF8-45874A02511F}" type="slidenum">
              <a:rPr lang="th-TH" altLang="en-US" smtClean="0"/>
              <a:pPr>
                <a:defRPr/>
              </a:pPr>
              <a:t>28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2581300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ในวิชาทฤษฎีหุ่นยนต์ จะมีการใช้คณิตศาสตร์อยู่มาก โดยเฉพาะการใช้คณิตศาสตร์ในรูปของ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เวคเตอร์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กับ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เมตริกซ์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สิ่งเหล่านี้สำคัญและขาดไม่ได้ในวิชานี้ค่ะ ต่อไปนี้จะขออธิบายปูพื้นคณิตศาสตร์พื้นฐานและไปถึง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เมตริกซ์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ที่ใช้งานในวิชานี้ค่ะ</a:t>
            </a:r>
            <a:endParaRPr lang="en-US" sz="1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E9EF9B-7811-413F-9AF8-45874A02511F}" type="slidenum">
              <a:rPr lang="th-TH" altLang="en-US" smtClean="0"/>
              <a:pPr>
                <a:defRPr/>
              </a:pPr>
              <a:t>35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2581300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938924"/>
            <a:ext cx="6858000" cy="1790700"/>
          </a:xfrm>
        </p:spPr>
        <p:txBody>
          <a:bodyPr anchor="b"/>
          <a:lstStyle>
            <a:lvl1pPr algn="ctr">
              <a:defRPr sz="6000" b="1">
                <a:effectLst/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 dirty="0"/>
              <a:t>คลิกเพื่อแก้ไข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877060"/>
            <a:ext cx="6858000" cy="124182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คลิกเพื่อแก้ไขลักษณะชื่อเรื่องรองต้นแบบ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043553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8" y="776288"/>
            <a:ext cx="7381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1262063"/>
            <a:ext cx="3103562" cy="3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994" y="342901"/>
            <a:ext cx="7721547" cy="936136"/>
          </a:xfrm>
        </p:spPr>
        <p:txBody>
          <a:bodyPr anchor="b">
            <a:normAutofit/>
          </a:bodyPr>
          <a:lstStyle>
            <a:lvl1pPr>
              <a:defRPr sz="4000" b="1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 dirty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543050"/>
            <a:ext cx="4629150" cy="2852738"/>
          </a:xfrm>
        </p:spPr>
        <p:txBody>
          <a:bodyPr rtlCol="0">
            <a:normAutofit/>
          </a:bodyPr>
          <a:lstStyle>
            <a:lvl1pPr marL="0" indent="0">
              <a:buNone/>
              <a:defRPr sz="32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th-TH" noProof="0"/>
              <a:t>คลิกไอคอนเพื่อเพิ่มรูปภาพ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9270" y="1543050"/>
            <a:ext cx="2949178" cy="2858691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</p:spTree>
    <p:extLst>
      <p:ext uri="{BB962C8B-B14F-4D97-AF65-F5344CB8AC3E}">
        <p14:creationId xmlns:p14="http://schemas.microsoft.com/office/powerpoint/2010/main" val="465109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เนื้อหาพร้อมคำอธิบายภาพ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8" y="776288"/>
            <a:ext cx="7381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1262063"/>
            <a:ext cx="3103563" cy="3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543050"/>
            <a:ext cx="4629150" cy="2852738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28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685800" indent="-228600">
              <a:buFont typeface="Wingdings" panose="05000000000000000000" pitchFamily="2" charset="2"/>
              <a:buChar char="§"/>
              <a:defRPr sz="2400"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800"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767003" y="342901"/>
            <a:ext cx="7749537" cy="936136"/>
          </a:xfrm>
        </p:spPr>
        <p:txBody>
          <a:bodyPr anchor="b">
            <a:normAutofit/>
          </a:bodyPr>
          <a:lstStyle>
            <a:lvl1pPr>
              <a:defRPr sz="4000" b="1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 dirty="0"/>
              <a:t>คลิกเพื่อแก้ไขลักษณะชื่อเรื่องต้นแบบ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1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93139D-56D6-40BC-8CB8-1F1C392356C2}" type="slidenum">
              <a:rPr lang="en-US" altLang="th-TH"/>
              <a:pPr>
                <a:defRPr/>
              </a:pPr>
              <a:t>‹#›</a:t>
            </a:fld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1817271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th-TH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1D6914-8EEB-41B0-9FF6-D8E4594FA450}" type="slidenum">
              <a:rPr lang="en-US" altLang="th-TH"/>
              <a:pPr>
                <a:defRPr/>
              </a:pPr>
              <a:t>‹#›</a:t>
            </a:fld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2409594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00" y="993775"/>
            <a:ext cx="6992938" cy="6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449263"/>
            <a:ext cx="7858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40928" y="377602"/>
            <a:ext cx="7029242" cy="822214"/>
          </a:xfrm>
        </p:spPr>
        <p:txBody>
          <a:bodyPr/>
          <a:lstStyle>
            <a:lvl1pPr>
              <a:defRPr b="1" baseline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 dirty="0"/>
              <a:t>คลิกเพื่อแก้ไข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931" y="1224643"/>
            <a:ext cx="7251930" cy="3408080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28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685800" indent="-228600">
              <a:buFont typeface="Wingdings" panose="05000000000000000000" pitchFamily="2" charset="2"/>
              <a:buChar char="§"/>
              <a:defRPr sz="2400" b="0"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800"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4648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322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94" y="477611"/>
            <a:ext cx="8352064" cy="4110953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28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685800" indent="-228600">
              <a:buFont typeface="Wingdings" panose="05000000000000000000" pitchFamily="2" charset="2"/>
              <a:buChar char="§"/>
              <a:defRPr sz="2400" b="0"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800"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4648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643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-47625"/>
            <a:ext cx="2163763" cy="206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39779" y="2226214"/>
            <a:ext cx="5976257" cy="836855"/>
          </a:xfrm>
        </p:spPr>
        <p:txBody>
          <a:bodyPr anchor="b"/>
          <a:lstStyle>
            <a:lvl1pPr>
              <a:defRPr sz="6000" b="1">
                <a:effectLst/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 dirty="0"/>
              <a:t>คลิกเพื่อแก้ไข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9779" y="3083310"/>
            <a:ext cx="5976257" cy="112514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tx1">
                    <a:tint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</p:spTree>
    <p:extLst>
      <p:ext uri="{BB962C8B-B14F-4D97-AF65-F5344CB8AC3E}">
        <p14:creationId xmlns:p14="http://schemas.microsoft.com/office/powerpoint/2010/main" val="3344579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425" y="2779713"/>
            <a:ext cx="3613150" cy="3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938924"/>
            <a:ext cx="6858000" cy="1790700"/>
          </a:xfrm>
        </p:spPr>
        <p:txBody>
          <a:bodyPr anchor="b"/>
          <a:lstStyle>
            <a:lvl1pPr algn="ctr">
              <a:defRPr sz="6000" b="1">
                <a:effectLst/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 dirty="0"/>
              <a:t>คลิกเพื่อแก้ไข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903187"/>
            <a:ext cx="6858000" cy="1241822"/>
          </a:xfrm>
        </p:spPr>
        <p:txBody>
          <a:bodyPr/>
          <a:lstStyle>
            <a:lvl1pPr marL="0" indent="0" algn="ctr">
              <a:buNone/>
              <a:defRPr sz="2400" b="1" baseline="0">
                <a:solidFill>
                  <a:schemeClr val="bg1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 dirty="0"/>
              <a:t>คลิกเพื่อแก้ไขลักษณะชื่อเรื่องรองต้นแบบ</a:t>
            </a:r>
          </a:p>
        </p:txBody>
      </p:sp>
    </p:spTree>
    <p:extLst>
      <p:ext uri="{BB962C8B-B14F-4D97-AF65-F5344CB8AC3E}">
        <p14:creationId xmlns:p14="http://schemas.microsoft.com/office/powerpoint/2010/main" val="642460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เนื้อหา 2 ส่วน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449263"/>
            <a:ext cx="7858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1092200"/>
            <a:ext cx="6991350" cy="6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1531" y="1369219"/>
            <a:ext cx="3886200" cy="3263504"/>
          </a:xfrm>
        </p:spPr>
        <p:txBody>
          <a:bodyPr/>
          <a:lstStyle>
            <a:lvl1pPr marL="457200" indent="-4572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800100" indent="-3429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 marL="1257300" indent="-3429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 marL="1657350" indent="-28575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 marL="2114550" indent="-28575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4888" y="1369219"/>
            <a:ext cx="3886200" cy="3263504"/>
          </a:xfrm>
        </p:spPr>
        <p:txBody>
          <a:bodyPr/>
          <a:lstStyle>
            <a:lvl1pPr marL="457200" indent="-4572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800100" indent="-3429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 marL="1257300" indent="-3429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 marL="1657350" indent="-28575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 marL="2114550" indent="-28575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940928" y="483518"/>
            <a:ext cx="7029242" cy="822214"/>
          </a:xfrm>
        </p:spPr>
        <p:txBody>
          <a:bodyPr/>
          <a:lstStyle>
            <a:lvl1pPr>
              <a:defRPr b="1" baseline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 dirty="0"/>
              <a:t>คลิกเพื่อแก้ไข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551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การเปรียบเทียบ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449263"/>
            <a:ext cx="7858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1092200"/>
            <a:ext cx="6991350" cy="6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2723" y="1323123"/>
            <a:ext cx="3868340" cy="555683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dirty="0"/>
              <a:t>คลิกเพื่อแก้ไขลักษณะของข้อความ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723" y="1878806"/>
            <a:ext cx="3868340" cy="2763441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822032" y="1323124"/>
            <a:ext cx="3887391" cy="555683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dirty="0"/>
              <a:t>คลิกเพื่อแก้ไขลักษณะของข้อความ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2032" y="1878806"/>
            <a:ext cx="3887391" cy="2763441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830714" y="328952"/>
            <a:ext cx="6991482" cy="994172"/>
          </a:xfrm>
        </p:spPr>
        <p:txBody>
          <a:bodyPr>
            <a:normAutofit/>
          </a:bodyPr>
          <a:lstStyle>
            <a:lvl1pPr>
              <a:defRPr sz="4400" b="1" baseline="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 dirty="0"/>
              <a:t>คลิกเพื่อแก้ไข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98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1092200"/>
            <a:ext cx="6991350" cy="6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449263"/>
            <a:ext cx="7858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2960" y="328952"/>
            <a:ext cx="6991482" cy="994172"/>
          </a:xfrm>
        </p:spPr>
        <p:txBody>
          <a:bodyPr/>
          <a:lstStyle>
            <a:lvl1pPr>
              <a:defRPr b="1" baseline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 dirty="0"/>
              <a:t>คลิกเพื่อแก้ไข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2963" y="1369219"/>
            <a:ext cx="6979234" cy="3263504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28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685800" indent="-228600">
              <a:buFont typeface="Wingdings" panose="05000000000000000000" pitchFamily="2" charset="2"/>
              <a:buChar char="§"/>
              <a:defRPr sz="2400" b="0"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800"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59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ว่างเปล่า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425" y="2779713"/>
            <a:ext cx="3613150" cy="3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-47625"/>
            <a:ext cx="2163763" cy="206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094015" y="1171606"/>
            <a:ext cx="6858000" cy="1790700"/>
          </a:xfrm>
        </p:spPr>
        <p:txBody>
          <a:bodyPr anchor="b"/>
          <a:lstStyle>
            <a:lvl1pPr algn="ctr">
              <a:defRPr sz="6000" b="1">
                <a:effectLst/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 dirty="0"/>
              <a:t>คลิกเพื่อแก้ไข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07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h-TH" altLang="en-US"/>
              <a:t>คลิกเพื่อแก้ไขลักษณะชื่อเรื่องต้นแบบ</a:t>
            </a:r>
            <a:endParaRPr lang="en-US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  Click to edit Master text styles</a:t>
            </a:r>
          </a:p>
          <a:p>
            <a:pPr lvl="1"/>
            <a:r>
              <a:rPr lang="en-US" altLang="en-US"/>
              <a:t>  Second level</a:t>
            </a:r>
          </a:p>
          <a:p>
            <a:pPr lvl="2"/>
            <a:r>
              <a:rPr lang="en-US" altLang="en-US"/>
              <a:t>  Third level</a:t>
            </a:r>
          </a:p>
          <a:p>
            <a:pPr lvl="3"/>
            <a:r>
              <a:rPr lang="en-US" altLang="en-US"/>
              <a:t>  Fourth level</a:t>
            </a:r>
          </a:p>
          <a:p>
            <a:pPr lvl="4"/>
            <a:r>
              <a:rPr lang="en-US" altLang="en-US"/>
              <a:t>  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D285773-90BE-4E0E-AAF5-FA1960D5F25F}" type="slidenum">
              <a:rPr lang="en-US" altLang="th-TH"/>
              <a:pPr>
                <a:defRPr/>
              </a:pPr>
              <a:t>‹#›</a:t>
            </a:fld>
            <a:endParaRPr lang="th-TH" altLang="th-TH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4648"/>
            <a:ext cx="9144000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7" r:id="rId10"/>
    <p:sldLayoutId id="2147483908" r:id="rId11"/>
    <p:sldLayoutId id="2147483895" r:id="rId12"/>
    <p:sldLayoutId id="2147483896" r:id="rId13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dia New" pitchFamily="34" charset="-34"/>
          <a:cs typeface="Browallia New" pitchFamily="34" charset="-34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dia New" pitchFamily="34" charset="-34"/>
          <a:cs typeface="Browallia New" pitchFamily="34" charset="-34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dia New" pitchFamily="34" charset="-34"/>
          <a:cs typeface="Browallia New" pitchFamily="34" charset="-34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dia New" pitchFamily="34" charset="-34"/>
          <a:cs typeface="Browallia New" pitchFamily="34" charset="-34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dia New" pitchFamily="34" charset="-34"/>
          <a:cs typeface="Browallia New" pitchFamily="34" charset="-34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dia New" pitchFamily="34" charset="-34"/>
          <a:cs typeface="Browallia New" pitchFamily="34" charset="-34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dia New" pitchFamily="34" charset="-34"/>
          <a:cs typeface="Browallia New" pitchFamily="34" charset="-34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dia New" pitchFamily="34" charset="-34"/>
          <a:cs typeface="Browallia New" pitchFamily="34" charset="-34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rowallia New" panose="020B0604020202020204" pitchFamily="34" charset="-34"/>
          <a:ea typeface="+mn-ea"/>
          <a:cs typeface="Browallia New" panose="020B0604020202020204" pitchFamily="34" charset="-34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rowallia New" panose="020B0604020202020204" pitchFamily="34" charset="-34"/>
          <a:ea typeface="+mn-ea"/>
          <a:cs typeface="Browallia New" panose="020B0604020202020204" pitchFamily="34" charset="-34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rowallia New" panose="020B0604020202020204" pitchFamily="34" charset="-34"/>
          <a:ea typeface="+mn-ea"/>
          <a:cs typeface="Browallia New" panose="020B0604020202020204" pitchFamily="34" charset="-34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Browallia New" panose="020B0604020202020204" pitchFamily="34" charset="-34"/>
          <a:ea typeface="+mn-ea"/>
          <a:cs typeface="Browallia New" panose="020B0604020202020204" pitchFamily="34" charset="-34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Browallia New" panose="020B0604020202020204" pitchFamily="34" charset="-34"/>
          <a:ea typeface="+mn-ea"/>
          <a:cs typeface="Browallia New" panose="020B0604020202020204" pitchFamily="34" charset="-34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../media/image28.png"/><Relationship Id="rId16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../media/image29.png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28.png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gif"/><Relationship Id="rId4" Type="http://schemas.openxmlformats.org/officeDocument/2006/relationships/image" Target="../media/image36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3.jpe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1143000" y="2876550"/>
            <a:ext cx="6858000" cy="124301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altLang="th-TH" sz="3000" dirty="0">
                <a:latin typeface="TH SarabunPSK" pitchFamily="34" charset="-34"/>
                <a:cs typeface="TH SarabunPSK" pitchFamily="34" charset="-34"/>
              </a:rPr>
              <a:t>อลิสา คูณ</a:t>
            </a:r>
            <a:r>
              <a:rPr lang="th-TH" altLang="th-TH" sz="3000" dirty="0" err="1">
                <a:latin typeface="TH SarabunPSK" pitchFamily="34" charset="-34"/>
                <a:cs typeface="TH SarabunPSK" pitchFamily="34" charset="-34"/>
              </a:rPr>
              <a:t>าภิ</a:t>
            </a:r>
            <a:r>
              <a:rPr lang="th-TH" altLang="th-TH" sz="3000" dirty="0">
                <a:latin typeface="TH SarabunPSK" pitchFamily="34" charset="-34"/>
                <a:cs typeface="TH SarabunPSK" pitchFamily="34" charset="-34"/>
              </a:rPr>
              <a:t>นันท์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62A54E-32FA-4927-B0D8-C738B86B8C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/>
              <a:t>การคำนวณ </a:t>
            </a:r>
            <a:r>
              <a:rPr lang="en-US" dirty="0"/>
              <a:t>Forward Kinematics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1143000" y="2876550"/>
            <a:ext cx="6858000" cy="124301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altLang="th-TH" sz="3000" dirty="0">
                <a:latin typeface="TH SarabunPSK" pitchFamily="34" charset="-34"/>
                <a:cs typeface="TH SarabunPSK" pitchFamily="34" charset="-34"/>
              </a:rPr>
              <a:t>อลิสา คูณ</a:t>
            </a:r>
            <a:r>
              <a:rPr lang="th-TH" altLang="th-TH" sz="3000" dirty="0" err="1">
                <a:latin typeface="TH SarabunPSK" pitchFamily="34" charset="-34"/>
                <a:cs typeface="TH SarabunPSK" pitchFamily="34" charset="-34"/>
              </a:rPr>
              <a:t>าภิ</a:t>
            </a:r>
            <a:r>
              <a:rPr lang="th-TH" altLang="th-TH" sz="3000" dirty="0">
                <a:latin typeface="TH SarabunPSK" pitchFamily="34" charset="-34"/>
                <a:cs typeface="TH SarabunPSK" pitchFamily="34" charset="-34"/>
              </a:rPr>
              <a:t>นันท์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62A54E-32FA-4927-B0D8-C738B86B8C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/>
              <a:t>การคำนวณ </a:t>
            </a:r>
            <a:r>
              <a:rPr lang="en-US" dirty="0"/>
              <a:t>Forward Kinematics </a:t>
            </a:r>
            <a:r>
              <a:rPr lang="th-TH" dirty="0"/>
              <a:t>ของหุ่นยนต์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D3348-A787-BB46-ABC5-DA0BAC9A8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Link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4BC2055-022D-4FA2-9B5E-615150F627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40931" y="1224643"/>
                <a:ext cx="7251930" cy="3408080"/>
              </a:xfrm>
            </p:spPr>
            <p:txBody>
              <a:bodyPr/>
              <a:lstStyle/>
              <a:p>
                <a:r>
                  <a:rPr lang="th-TH" dirty="0"/>
                  <a:t>มีจำนวน </a:t>
                </a:r>
                <a:r>
                  <a:rPr lang="en-US" dirty="0"/>
                  <a:t>n joints </a:t>
                </a:r>
                <a:r>
                  <a:rPr lang="th-TH" dirty="0"/>
                  <a:t>และ </a:t>
                </a:r>
                <a:r>
                  <a:rPr lang="en-US" dirty="0"/>
                  <a:t>n+1 links</a:t>
                </a:r>
              </a:p>
              <a:p>
                <a:r>
                  <a:rPr lang="th-TH" dirty="0"/>
                  <a:t>ระหว่าง </a:t>
                </a:r>
                <a:r>
                  <a:rPr lang="en-US" dirty="0"/>
                  <a:t>Link </a:t>
                </a:r>
                <a:r>
                  <a:rPr lang="th-TH" dirty="0"/>
                  <a:t>มี </a:t>
                </a:r>
                <a:r>
                  <a:rPr lang="en-US" dirty="0"/>
                  <a:t>joint </a:t>
                </a:r>
                <a:r>
                  <a:rPr lang="th-TH" dirty="0"/>
                  <a:t>แบบ </a:t>
                </a:r>
                <a:r>
                  <a:rPr lang="en-US" dirty="0"/>
                  <a:t>1 DOF </a:t>
                </a:r>
              </a:p>
              <a:p>
                <a:r>
                  <a:rPr lang="en-US" dirty="0"/>
                  <a:t>Joint</a:t>
                </a:r>
                <a:r>
                  <a:rPr lang="th-TH" dirty="0"/>
                  <a:t> มี </a:t>
                </a:r>
                <a:r>
                  <a:rPr lang="en-US" dirty="0"/>
                  <a:t>1</a:t>
                </a:r>
                <a:r>
                  <a:rPr lang="th-TH" dirty="0"/>
                  <a:t> ถึง </a:t>
                </a:r>
                <a:r>
                  <a:rPr lang="en-US" dirty="0"/>
                  <a:t>n </a:t>
                </a:r>
                <a:r>
                  <a:rPr lang="th-TH" dirty="0"/>
                  <a:t>ส่วน </a:t>
                </a:r>
                <a:r>
                  <a:rPr lang="en-US" dirty="0"/>
                  <a:t>link </a:t>
                </a:r>
                <a:r>
                  <a:rPr lang="th-TH" dirty="0"/>
                  <a:t>มี </a:t>
                </a:r>
                <a:r>
                  <a:rPr lang="en-US" dirty="0"/>
                  <a:t>0</a:t>
                </a:r>
                <a:r>
                  <a:rPr lang="th-TH" dirty="0"/>
                  <a:t> ถึง </a:t>
                </a:r>
                <a:r>
                  <a:rPr lang="en-US" dirty="0"/>
                  <a:t>n</a:t>
                </a:r>
                <a:endParaRPr lang="th-TH" dirty="0"/>
              </a:p>
              <a:p>
                <a:r>
                  <a:rPr lang="en-US" dirty="0"/>
                  <a:t>Joint </a:t>
                </a:r>
                <a:r>
                  <a:rPr lang="en-US" dirty="0" err="1"/>
                  <a:t>i</a:t>
                </a:r>
                <a:r>
                  <a:rPr lang="en-US" dirty="0"/>
                  <a:t> </a:t>
                </a:r>
                <a:r>
                  <a:rPr lang="th-TH" dirty="0"/>
                  <a:t>เพื่อขยับ </a:t>
                </a:r>
                <a:r>
                  <a:rPr lang="en-US" dirty="0"/>
                  <a:t>Link </a:t>
                </a:r>
                <a:r>
                  <a:rPr lang="en-US" dirty="0" err="1"/>
                  <a:t>i</a:t>
                </a:r>
                <a:endParaRPr lang="en-US" dirty="0"/>
              </a:p>
              <a:p>
                <a:r>
                  <a:rPr lang="th-TH" dirty="0"/>
                  <a:t>ตัวแปร </a:t>
                </a:r>
                <a:r>
                  <a:rPr lang="en-US" dirty="0"/>
                  <a:t>joint </a:t>
                </a:r>
                <a:r>
                  <a:rPr lang="th-TH" dirty="0"/>
                  <a:t>เป็น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th-TH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h-T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th-TH" dirty="0"/>
                  <a:t>เมื่อเป็นแกน </a:t>
                </a:r>
                <a:r>
                  <a:rPr lang="en-US" dirty="0"/>
                  <a:t>revolute (</a:t>
                </a:r>
                <a:r>
                  <a:rPr lang="th-TH" dirty="0"/>
                  <a:t>หมุน)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th-T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th-TH" dirty="0"/>
                  <a:t>เมื่อเป็นแกน </a:t>
                </a:r>
                <a:r>
                  <a:rPr lang="en-US" dirty="0"/>
                  <a:t>prismatic</a:t>
                </a:r>
                <a:r>
                  <a:rPr lang="th-TH" dirty="0"/>
                  <a:t> (เลื่อน)</a:t>
                </a:r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4BC2055-022D-4FA2-9B5E-615150F627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0931" y="1224643"/>
                <a:ext cx="7251930" cy="3408080"/>
              </a:xfrm>
              <a:blipFill>
                <a:blip r:embed="rId2"/>
                <a:stretch>
                  <a:fillRect l="-1429" t="-3220" b="-1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A5A8599E-5113-4319-A286-02387A01B8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297" b="41339"/>
          <a:stretch/>
        </p:blipFill>
        <p:spPr>
          <a:xfrm>
            <a:off x="4910338" y="1563638"/>
            <a:ext cx="3824790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941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ECF10-73D3-4FDC-BE9F-2ABC234C4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การคำนวณ </a:t>
            </a:r>
            <a:r>
              <a:rPr lang="en-US" dirty="0"/>
              <a:t>Forward kinematics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C834B6-89A1-4C52-BD5F-03C4E15C60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h-TH" dirty="0"/>
                  <a:t>สิ่งที่หุ่นยนต์มีให้อยู่แล้ว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th-T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th-TH" dirty="0"/>
                  <a:t>ความยาว </a:t>
                </a:r>
                <a:r>
                  <a:rPr lang="en-US" dirty="0"/>
                  <a:t>Link </a:t>
                </a:r>
                <a:r>
                  <a:rPr lang="th-TH" dirty="0"/>
                  <a:t>เกิดจากการออกแบบตัวหุ่นยนต์ เป็นค่าคงตัว</a:t>
                </a:r>
                <a:endParaRPr lang="en-US" dirty="0"/>
              </a:p>
              <a:p>
                <a:r>
                  <a:rPr lang="th-TH" dirty="0"/>
                  <a:t>สิ่งที่โจทย์กำหนดให้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th-T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h-T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th-T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th-TH" dirty="0"/>
              </a:p>
              <a:p>
                <a:pPr lvl="1"/>
                <a:r>
                  <a:rPr lang="th-TH" dirty="0"/>
                  <a:t>สามารถหาได้จากการเคลื่อนที่ที่ตัวหุ่นยนต์</a:t>
                </a:r>
                <a:endParaRPr lang="en-US" dirty="0"/>
              </a:p>
              <a:p>
                <a:r>
                  <a:rPr lang="th-TH" dirty="0"/>
                  <a:t>สิ่งที่โจทย์ต้องการ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  <a:r>
                  <a:rPr lang="th-TH" dirty="0"/>
                  <a:t>(ตำแหน่งและทิศทาง)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C834B6-89A1-4C52-BD5F-03C4E15C60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9" t="-2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6387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07EA-FC11-4542-82A8-2152970CE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การคำนวณ แขนหุ่นยนต์แบบ </a:t>
            </a:r>
            <a:r>
              <a:rPr lang="en-US" dirty="0"/>
              <a:t>2 </a:t>
            </a:r>
            <a:r>
              <a:rPr lang="th-TH" dirty="0"/>
              <a:t>มิติ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77EFDC-60AE-41FC-93F4-DC794994B2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Joint Coordinate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th-T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h-T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th-T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h-T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  <m:r>
                          <m:rPr>
                            <m:nor/>
                          </m:rPr>
                          <a:rPr lang="th-TH" dirty="0"/>
                          <m:t> 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th-TH" dirty="0"/>
                  <a:t>(ได้จากหุ่นยนต์)</a:t>
                </a:r>
              </a:p>
              <a:p>
                <a:r>
                  <a:rPr lang="en-US" dirty="0"/>
                  <a:t>Task Coordinate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  <m:r>
                          <m:rPr>
                            <m:nor/>
                          </m:rPr>
                          <a:rPr lang="th-TH" dirty="0"/>
                          <m:t> 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77EFDC-60AE-41FC-93F4-DC794994B2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9" t="-2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scs.hosted.panopto.com/Panopto/Pages/Viewer/Image.aspx?id=6627312&amp;number=4&amp;x=undefined">
            <a:extLst>
              <a:ext uri="{FF2B5EF4-FFF2-40B4-BE49-F238E27FC236}">
                <a16:creationId xmlns:a16="http://schemas.microsoft.com/office/drawing/2014/main" id="{2F824393-422B-40CA-8C45-F2A79EE3F3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0" t="19201" r="2751" b="44400"/>
          <a:stretch/>
        </p:blipFill>
        <p:spPr bwMode="auto">
          <a:xfrm>
            <a:off x="554090" y="2302691"/>
            <a:ext cx="7679439" cy="2349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8740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07EA-FC11-4542-82A8-2152970CE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การคำนวณ แขนหุ่นยนต์แบบ </a:t>
            </a:r>
            <a:r>
              <a:rPr lang="en-US" dirty="0"/>
              <a:t>2 </a:t>
            </a:r>
            <a:r>
              <a:rPr lang="th-TH" dirty="0"/>
              <a:t>มิติ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77EFDC-60AE-41FC-93F4-DC794994B2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th-T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th-T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h-T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th-T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th-T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th-T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th-T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h-T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th-TH" dirty="0"/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th-T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th-T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h-T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th-T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th-T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th-T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th-T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h-T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77EFDC-60AE-41FC-93F4-DC794994B2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9" b="-1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scs.hosted.panopto.com/Panopto/Pages/Viewer/Image.aspx?id=6627312&amp;number=4&amp;x=undefined">
            <a:extLst>
              <a:ext uri="{FF2B5EF4-FFF2-40B4-BE49-F238E27FC236}">
                <a16:creationId xmlns:a16="http://schemas.microsoft.com/office/drawing/2014/main" id="{2F824393-422B-40CA-8C45-F2A79EE3F3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0" t="19201" r="2751" b="44400"/>
          <a:stretch/>
        </p:blipFill>
        <p:spPr bwMode="auto">
          <a:xfrm>
            <a:off x="615829" y="1059582"/>
            <a:ext cx="7679439" cy="2349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734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DA4A0-A922-4569-8B1A-DF9DB4505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การกำหนดค่า </a:t>
            </a:r>
            <a:r>
              <a:rPr lang="en-US" dirty="0"/>
              <a:t>sin cos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E9ABF-4B6D-4B60-B4A2-DE6ECBFBD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เขียนในรูป</a:t>
            </a:r>
            <a:r>
              <a:rPr lang="th-TH" dirty="0" err="1"/>
              <a:t>เมตริกซ์</a:t>
            </a:r>
            <a:endParaRPr lang="th-TH" dirty="0"/>
          </a:p>
          <a:p>
            <a:endParaRPr lang="th-TH" dirty="0"/>
          </a:p>
          <a:p>
            <a:endParaRPr lang="th-TH" dirty="0"/>
          </a:p>
          <a:p>
            <a:r>
              <a:rPr lang="th-TH" dirty="0"/>
              <a:t>บางครั้ง </a:t>
            </a:r>
            <a:r>
              <a:rPr lang="en-US" dirty="0"/>
              <a:t>sin cos </a:t>
            </a:r>
            <a:r>
              <a:rPr lang="th-TH" dirty="0"/>
              <a:t>ยาวเกินไป จึงมักกำหนดให้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5D3B989-282D-4918-AC87-D7CE5F002DE6}"/>
                  </a:ext>
                </a:extLst>
              </p:cNvPr>
              <p:cNvSpPr/>
              <p:nvPr/>
            </p:nvSpPr>
            <p:spPr>
              <a:xfrm>
                <a:off x="1619672" y="1657525"/>
                <a:ext cx="5310336" cy="9142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th-TH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th-TH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th-TH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th-TH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h-TH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th-TH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th-TH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th-TH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5D3B989-282D-4918-AC87-D7CE5F002D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657525"/>
                <a:ext cx="5310336" cy="9142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1166765-21FC-47E7-AD85-C71B627BC3B7}"/>
                  </a:ext>
                </a:extLst>
              </p:cNvPr>
              <p:cNvSpPr/>
              <p:nvPr/>
            </p:nvSpPr>
            <p:spPr>
              <a:xfrm>
                <a:off x="611560" y="3340626"/>
                <a:ext cx="197791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th-T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h-T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1166765-21FC-47E7-AD85-C71B627BC3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340626"/>
                <a:ext cx="197791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32EA035-7308-4C79-A6FE-87A0868299DB}"/>
                  </a:ext>
                </a:extLst>
              </p:cNvPr>
              <p:cNvSpPr/>
              <p:nvPr/>
            </p:nvSpPr>
            <p:spPr>
              <a:xfrm>
                <a:off x="2597070" y="3340625"/>
                <a:ext cx="299274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th-T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th-T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th-T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h-T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32EA035-7308-4C79-A6FE-87A0868299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7070" y="3340625"/>
                <a:ext cx="299274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EE87054-C853-41EC-9D1E-CB2BDC2FA601}"/>
                  </a:ext>
                </a:extLst>
              </p:cNvPr>
              <p:cNvSpPr/>
              <p:nvPr/>
            </p:nvSpPr>
            <p:spPr>
              <a:xfrm>
                <a:off x="2587291" y="3986673"/>
                <a:ext cx="29430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th-T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th-T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th-T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h-T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EE87054-C853-41EC-9D1E-CB2BDC2FA6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291" y="3986673"/>
                <a:ext cx="294305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81A9B16-A0E7-4378-A413-F9741A70D9B6}"/>
                  </a:ext>
                </a:extLst>
              </p:cNvPr>
              <p:cNvSpPr/>
              <p:nvPr/>
            </p:nvSpPr>
            <p:spPr>
              <a:xfrm>
                <a:off x="611560" y="3986673"/>
                <a:ext cx="197791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fName>
                        <m:e>
                          <m:sSub>
                            <m:sSubPr>
                              <m:ctrlPr>
                                <a:rPr lang="th-T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h-T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81A9B16-A0E7-4378-A413-F9741A70D9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986673"/>
                <a:ext cx="197791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66C5FD8-15C1-4B25-8BDC-0EF187AB8DCB}"/>
                  </a:ext>
                </a:extLst>
              </p:cNvPr>
              <p:cNvSpPr/>
              <p:nvPr/>
            </p:nvSpPr>
            <p:spPr>
              <a:xfrm>
                <a:off x="6137224" y="3523332"/>
                <a:ext cx="2943050" cy="7910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th-TH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th-TH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th-TH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th-TH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h-TH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th-TH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th-TH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th-TH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66C5FD8-15C1-4B25-8BDC-0EF187AB8D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224" y="3523332"/>
                <a:ext cx="2943050" cy="7910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row: Right 9">
            <a:extLst>
              <a:ext uri="{FF2B5EF4-FFF2-40B4-BE49-F238E27FC236}">
                <a16:creationId xmlns:a16="http://schemas.microsoft.com/office/drawing/2014/main" id="{618B132A-84BD-4631-86AF-A5D4DF5FA325}"/>
              </a:ext>
            </a:extLst>
          </p:cNvPr>
          <p:cNvSpPr/>
          <p:nvPr/>
        </p:nvSpPr>
        <p:spPr>
          <a:xfrm>
            <a:off x="5694616" y="3804628"/>
            <a:ext cx="337803" cy="3640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72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50E4E-90BE-46B3-9BEF-C0D9E3682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</a:t>
            </a:r>
            <a:r>
              <a:rPr lang="th-TH" dirty="0"/>
              <a:t>กับ </a:t>
            </a:r>
            <a:r>
              <a:rPr lang="en-US" dirty="0"/>
              <a:t>Range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3B5BEA-D32E-495E-AC53-DCEBC4C084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Doman : </a:t>
                </a:r>
                <a:r>
                  <a:rPr lang="th-TH" dirty="0"/>
                  <a:t>เซ็ตของ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th-T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h-T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th-T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th-TH" dirty="0"/>
                  <a:t> ที่หุ่นยนต์สามารถขยับได้</a:t>
                </a:r>
              </a:p>
              <a:p>
                <a:pPr lvl="1"/>
                <a:r>
                  <a:rPr lang="th-TH" dirty="0"/>
                  <a:t>เกิดจากความสามารถของตัวหุ่นยนต์ หรือ</a:t>
                </a:r>
              </a:p>
              <a:p>
                <a:pPr lvl="1"/>
                <a:r>
                  <a:rPr lang="th-TH" dirty="0"/>
                  <a:t>การใช้โปรแกรม หรือ </a:t>
                </a:r>
                <a:r>
                  <a:rPr lang="th-TH" dirty="0" err="1"/>
                  <a:t>แมค</a:t>
                </a:r>
                <a:r>
                  <a:rPr lang="th-TH" dirty="0"/>
                  <a:t>คาน</a:t>
                </a:r>
                <a:r>
                  <a:rPr lang="th-TH" dirty="0" err="1"/>
                  <a:t>ิคส์</a:t>
                </a:r>
                <a:r>
                  <a:rPr lang="th-TH" dirty="0"/>
                  <a:t>กำหนดขอบเขต </a:t>
                </a:r>
                <a:r>
                  <a:rPr lang="en-US" dirty="0"/>
                  <a:t>(Joint Limit)</a:t>
                </a:r>
                <a:endParaRPr lang="th-TH" dirty="0"/>
              </a:p>
              <a:p>
                <a:pPr lvl="2"/>
                <a:r>
                  <a:rPr lang="th-TH" dirty="0"/>
                  <a:t>การกำหนดโดยใช้โปรแกรม คือ </a:t>
                </a:r>
                <a:r>
                  <a:rPr lang="en-US" dirty="0"/>
                  <a:t>Soft limit </a:t>
                </a:r>
                <a:r>
                  <a:rPr lang="th-TH" dirty="0"/>
                  <a:t>หรือ </a:t>
                </a:r>
                <a:r>
                  <a:rPr lang="en-US" dirty="0"/>
                  <a:t>Software limit</a:t>
                </a:r>
              </a:p>
              <a:p>
                <a:pPr lvl="2"/>
                <a:r>
                  <a:rPr lang="th-TH" dirty="0"/>
                  <a:t>การกำหนดที่เกิดจาก</a:t>
                </a:r>
                <a:r>
                  <a:rPr lang="th-TH" dirty="0" err="1"/>
                  <a:t>แมค</a:t>
                </a:r>
                <a:r>
                  <a:rPr lang="th-TH" dirty="0"/>
                  <a:t>คาน</a:t>
                </a:r>
                <a:r>
                  <a:rPr lang="th-TH" dirty="0" err="1"/>
                  <a:t>ิคส์</a:t>
                </a:r>
                <a:r>
                  <a:rPr lang="th-TH" dirty="0"/>
                  <a:t> คือ </a:t>
                </a:r>
                <a:r>
                  <a:rPr lang="en-US" dirty="0"/>
                  <a:t>Hard limit </a:t>
                </a:r>
                <a:r>
                  <a:rPr lang="th-TH" dirty="0"/>
                  <a:t>หรือ </a:t>
                </a:r>
                <a:r>
                  <a:rPr lang="en-US" dirty="0"/>
                  <a:t>Hardware limit</a:t>
                </a:r>
                <a:endParaRPr lang="th-TH" dirty="0"/>
              </a:p>
              <a:p>
                <a:r>
                  <a:rPr lang="en-US" dirty="0"/>
                  <a:t>Range</a:t>
                </a:r>
                <a:r>
                  <a:rPr lang="th-TH" dirty="0"/>
                  <a:t> </a:t>
                </a:r>
                <a:r>
                  <a:rPr lang="en-US" dirty="0"/>
                  <a:t>: </a:t>
                </a:r>
                <a:r>
                  <a:rPr lang="th-TH" dirty="0"/>
                  <a:t>เซ็ตของ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  <a:r>
                  <a:rPr lang="th-TH" dirty="0"/>
                  <a:t>ที่ปลายแขนหุ่นยนต์สามารถเอื้อมไปได้ถึง</a:t>
                </a:r>
              </a:p>
              <a:p>
                <a:pPr lvl="1"/>
                <a:r>
                  <a:rPr lang="th-TH" dirty="0"/>
                  <a:t>พื้นที่การเอื้อมถึงของปลายแขนหุ่นยนต์ เรียกว่า </a:t>
                </a:r>
                <a:r>
                  <a:rPr lang="en-US" dirty="0"/>
                  <a:t>workspace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3B5BEA-D32E-495E-AC53-DCEBC4C084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9" t="-2862" r="-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686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10B13-6C28-4C32-A738-F068DFEE4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Workspace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06561E-5AC6-4947-B0DB-2355ED94E9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Forward Kinematics </a:t>
                </a:r>
                <a:r>
                  <a:rPr lang="en-US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</m:mr>
                        </m:m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th-T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th-T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th-T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th-T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th-T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th-T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th-T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th-T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06561E-5AC6-4947-B0DB-2355ED94E9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9" t="-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https://scs.hosted.panopto.com/Panopto/Pages/Viewer/Image.aspx?id=6627312&amp;number=6&amp;x=undefined">
            <a:extLst>
              <a:ext uri="{FF2B5EF4-FFF2-40B4-BE49-F238E27FC236}">
                <a16:creationId xmlns:a16="http://schemas.microsoft.com/office/drawing/2014/main" id="{A41235D2-00A3-41FF-AE99-ACC7BB49F5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1" t="52800" r="62600" b="9448"/>
          <a:stretch/>
        </p:blipFill>
        <p:spPr bwMode="auto">
          <a:xfrm>
            <a:off x="4716016" y="2811113"/>
            <a:ext cx="2016224" cy="1941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scs.hosted.panopto.com/Panopto/Pages/Viewer/Image.aspx?id=6627312&amp;number=7&amp;x=undefined">
            <a:extLst>
              <a:ext uri="{FF2B5EF4-FFF2-40B4-BE49-F238E27FC236}">
                <a16:creationId xmlns:a16="http://schemas.microsoft.com/office/drawing/2014/main" id="{5295DE18-56DF-4B5D-AA43-B3F1D8BD95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0" t="20924" r="51701" b="43130"/>
          <a:stretch/>
        </p:blipFill>
        <p:spPr bwMode="auto">
          <a:xfrm>
            <a:off x="1195578" y="2857564"/>
            <a:ext cx="2808312" cy="1848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709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6FAE7-7E9D-41CF-8A7F-5ED09478A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Workspace </a:t>
            </a:r>
            <a:r>
              <a:rPr lang="th-TH" dirty="0"/>
              <a:t>ในหุ่นยนต์อุตสาหกรรม</a:t>
            </a:r>
            <a:endParaRPr lang="en-US" dirty="0"/>
          </a:p>
        </p:txBody>
      </p:sp>
      <p:pic>
        <p:nvPicPr>
          <p:cNvPr id="7" name="Picture 4" descr="Image result for robot workspace">
            <a:extLst>
              <a:ext uri="{FF2B5EF4-FFF2-40B4-BE49-F238E27FC236}">
                <a16:creationId xmlns:a16="http://schemas.microsoft.com/office/drawing/2014/main" id="{9A1D2448-06BF-438F-869F-51841319F6F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17" b="11865"/>
          <a:stretch/>
        </p:blipFill>
        <p:spPr bwMode="auto">
          <a:xfrm>
            <a:off x="1308049" y="1223963"/>
            <a:ext cx="6518378" cy="340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0947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1143000" y="2876550"/>
            <a:ext cx="6858000" cy="124301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altLang="th-TH" sz="3000" dirty="0">
                <a:latin typeface="TH SarabunPSK" pitchFamily="34" charset="-34"/>
                <a:cs typeface="TH SarabunPSK" pitchFamily="34" charset="-34"/>
              </a:rPr>
              <a:t>อลิสา คูณ</a:t>
            </a:r>
            <a:r>
              <a:rPr lang="th-TH" altLang="th-TH" sz="3000" dirty="0" err="1">
                <a:latin typeface="TH SarabunPSK" pitchFamily="34" charset="-34"/>
                <a:cs typeface="TH SarabunPSK" pitchFamily="34" charset="-34"/>
              </a:rPr>
              <a:t>าภิ</a:t>
            </a:r>
            <a:r>
              <a:rPr lang="th-TH" altLang="th-TH" sz="3000" dirty="0">
                <a:latin typeface="TH SarabunPSK" pitchFamily="34" charset="-34"/>
                <a:cs typeface="TH SarabunPSK" pitchFamily="34" charset="-34"/>
              </a:rPr>
              <a:t>นันท์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62A54E-32FA-4927-B0D8-C738B86B8C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/>
              <a:t>ตัวอย่างการคำนวณ </a:t>
            </a:r>
            <a:r>
              <a:rPr lang="en-US" dirty="0"/>
              <a:t>Forward Kinematics</a:t>
            </a:r>
            <a:r>
              <a:rPr lang="th-TH" dirty="0"/>
              <a:t> </a:t>
            </a:r>
            <a:r>
              <a:rPr lang="en-US" dirty="0"/>
              <a:t>(1)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1143000" y="2876550"/>
            <a:ext cx="6858000" cy="124301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altLang="th-TH" sz="3000" dirty="0">
                <a:latin typeface="TH SarabunPSK" pitchFamily="34" charset="-34"/>
                <a:cs typeface="TH SarabunPSK" pitchFamily="34" charset="-34"/>
              </a:rPr>
              <a:t>อลิสา คูณ</a:t>
            </a:r>
            <a:r>
              <a:rPr lang="th-TH" altLang="th-TH" sz="3000" dirty="0" err="1">
                <a:latin typeface="TH SarabunPSK" pitchFamily="34" charset="-34"/>
                <a:cs typeface="TH SarabunPSK" pitchFamily="34" charset="-34"/>
              </a:rPr>
              <a:t>าภิ</a:t>
            </a:r>
            <a:r>
              <a:rPr lang="th-TH" altLang="th-TH" sz="3000" dirty="0">
                <a:latin typeface="TH SarabunPSK" pitchFamily="34" charset="-34"/>
                <a:cs typeface="TH SarabunPSK" pitchFamily="34" charset="-34"/>
              </a:rPr>
              <a:t>นันท์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62A54E-32FA-4927-B0D8-C738B86B8C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Kinematics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D3348-A787-BB46-ABC5-DA0BAC9A8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 </a:t>
            </a:r>
            <a:r>
              <a:rPr lang="en-US" dirty="0"/>
              <a:t>3-DOF Robot arm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BC2055-022D-4FA2-9B5E-615150F62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931" y="1224643"/>
            <a:ext cx="7251930" cy="3408080"/>
          </a:xfrm>
        </p:spPr>
        <p:txBody>
          <a:bodyPr/>
          <a:lstStyle/>
          <a:p>
            <a:r>
              <a:rPr lang="th-TH" dirty="0"/>
              <a:t>แขนหุ่นยนต์ </a:t>
            </a:r>
            <a:r>
              <a:rPr lang="en-US" dirty="0"/>
              <a:t>3-DOF </a:t>
            </a:r>
            <a:r>
              <a:rPr lang="th-TH" dirty="0"/>
              <a:t>ถูกออกแบบมาในลักษณะดังรูป จงกำหนด และหา </a:t>
            </a:r>
            <a:r>
              <a:rPr lang="en-US" dirty="0"/>
              <a:t>Forward Kinematics </a:t>
            </a:r>
            <a:r>
              <a:rPr lang="th-TH" dirty="0"/>
              <a:t>ของหุ่นยนต์ตัวนี้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A7FBD0-CF69-4E6D-A186-1E82967F9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280" y="1995686"/>
            <a:ext cx="3498537" cy="293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120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AB7DE-6246-4200-9E20-77498B66D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วิธีทำ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1B2FA-A21E-4240-9CAA-6014E41F1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กำหนด </a:t>
            </a:r>
            <a:r>
              <a:rPr lang="en-US" dirty="0"/>
              <a:t>Link, Joint </a:t>
            </a:r>
            <a:r>
              <a:rPr lang="th-TH" dirty="0"/>
              <a:t>และส่วนปลาย</a:t>
            </a:r>
            <a:r>
              <a:rPr lang="en-US" dirty="0"/>
              <a:t> </a:t>
            </a:r>
            <a:r>
              <a:rPr lang="th-TH" dirty="0"/>
              <a:t>ให้กับหุ่นยนต์</a:t>
            </a:r>
            <a:r>
              <a:rPr lang="en-US" dirty="0"/>
              <a:t> </a:t>
            </a:r>
            <a:r>
              <a:rPr lang="th-TH" dirty="0"/>
              <a:t>และวาด </a:t>
            </a:r>
            <a:r>
              <a:rPr lang="en-US" dirty="0"/>
              <a:t>Free body diagram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94E9C06-90FF-4E9E-AD4B-AFF15F06FFAB}"/>
              </a:ext>
            </a:extLst>
          </p:cNvPr>
          <p:cNvGrpSpPr/>
          <p:nvPr/>
        </p:nvGrpSpPr>
        <p:grpSpPr>
          <a:xfrm>
            <a:off x="611560" y="2139702"/>
            <a:ext cx="3887289" cy="2934093"/>
            <a:chOff x="2706280" y="1995686"/>
            <a:chExt cx="3887289" cy="293409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0EF4E1B-E2C7-4ED6-9836-0C8E93082B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06280" y="1995686"/>
              <a:ext cx="3498537" cy="293409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CF0C205D-F47C-4DC1-9105-EDCD57F29BFB}"/>
                    </a:ext>
                  </a:extLst>
                </p:cNvPr>
                <p:cNvSpPr/>
                <p:nvPr/>
              </p:nvSpPr>
              <p:spPr>
                <a:xfrm>
                  <a:off x="3347864" y="2067694"/>
                  <a:ext cx="50411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CF0C205D-F47C-4DC1-9105-EDCD57F29B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7864" y="2067694"/>
                  <a:ext cx="504112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9B0E1F52-5A9B-49DE-93DC-87A89E34BE86}"/>
                    </a:ext>
                  </a:extLst>
                </p:cNvPr>
                <p:cNvSpPr/>
                <p:nvPr/>
              </p:nvSpPr>
              <p:spPr>
                <a:xfrm>
                  <a:off x="5036988" y="2052936"/>
                  <a:ext cx="510076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9B0E1F52-5A9B-49DE-93DC-87A89E34BE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6988" y="2052936"/>
                  <a:ext cx="510076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D9E1602C-93FD-4E4A-9A60-0055B34EB3D8}"/>
                    </a:ext>
                  </a:extLst>
                </p:cNvPr>
                <p:cNvSpPr/>
                <p:nvPr/>
              </p:nvSpPr>
              <p:spPr>
                <a:xfrm>
                  <a:off x="5868144" y="3568082"/>
                  <a:ext cx="51007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D9E1602C-93FD-4E4A-9A60-0055B34EB3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8144" y="3568082"/>
                  <a:ext cx="510075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ECB596F-D407-40AD-BC91-8DE36DA52EF3}"/>
                </a:ext>
              </a:extLst>
            </p:cNvPr>
            <p:cNvCxnSpPr/>
            <p:nvPr/>
          </p:nvCxnSpPr>
          <p:spPr>
            <a:xfrm flipV="1">
              <a:off x="3491880" y="2643758"/>
              <a:ext cx="1075016" cy="818974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EF0A428-B61B-4C17-8550-0E10B9AFC64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66896" y="2643312"/>
              <a:ext cx="1127846" cy="100855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4142227-03CF-47E5-A0AD-74B4E8EEDA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1880" y="3462732"/>
              <a:ext cx="0" cy="130316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2BF68CD9-AF10-40CA-8C37-B2B7B292C6FE}"/>
                    </a:ext>
                  </a:extLst>
                </p:cNvPr>
                <p:cNvSpPr/>
                <p:nvPr/>
              </p:nvSpPr>
              <p:spPr>
                <a:xfrm>
                  <a:off x="2987768" y="3968192"/>
                  <a:ext cx="45659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2BF68CD9-AF10-40CA-8C37-B2B7B292C6F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7768" y="3968192"/>
                  <a:ext cx="456599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D728EDCB-D937-4D5F-AF60-D702710C6DCE}"/>
                    </a:ext>
                  </a:extLst>
                </p:cNvPr>
                <p:cNvSpPr/>
                <p:nvPr/>
              </p:nvSpPr>
              <p:spPr>
                <a:xfrm>
                  <a:off x="4029388" y="2947536"/>
                  <a:ext cx="45659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D728EDCB-D937-4D5F-AF60-D702710C6D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9388" y="2947536"/>
                  <a:ext cx="456599" cy="400110"/>
                </a:xfrm>
                <a:prstGeom prst="rect">
                  <a:avLst/>
                </a:prstGeom>
                <a:blipFill>
                  <a:blip r:embed="rId7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0888160D-25EF-4B10-ABCF-90F2CC958CC9}"/>
                    </a:ext>
                  </a:extLst>
                </p:cNvPr>
                <p:cNvSpPr/>
                <p:nvPr/>
              </p:nvSpPr>
              <p:spPr>
                <a:xfrm>
                  <a:off x="5119252" y="2784167"/>
                  <a:ext cx="45659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0888160D-25EF-4B10-ABCF-90F2CC958C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9252" y="2784167"/>
                  <a:ext cx="456599" cy="400110"/>
                </a:xfrm>
                <a:prstGeom prst="rect">
                  <a:avLst/>
                </a:prstGeom>
                <a:blipFill>
                  <a:blip r:embed="rId8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CFA85BDF-0D80-43F4-8094-3BCB2608CFD4}"/>
                    </a:ext>
                  </a:extLst>
                </p:cNvPr>
                <p:cNvSpPr/>
                <p:nvPr/>
              </p:nvSpPr>
              <p:spPr>
                <a:xfrm>
                  <a:off x="5547064" y="3229790"/>
                  <a:ext cx="104650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CFA85BDF-0D80-43F4-8094-3BCB2608CF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7064" y="3229790"/>
                  <a:ext cx="1046505" cy="400110"/>
                </a:xfrm>
                <a:prstGeom prst="rect">
                  <a:avLst/>
                </a:prstGeom>
                <a:blipFill>
                  <a:blip r:embed="rId9"/>
                  <a:stretch>
                    <a:fillRect b="-181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D4C7BE5-B953-4826-8D5D-B0434D167EF0}"/>
              </a:ext>
            </a:extLst>
          </p:cNvPr>
          <p:cNvGrpSpPr/>
          <p:nvPr/>
        </p:nvGrpSpPr>
        <p:grpSpPr>
          <a:xfrm>
            <a:off x="5033905" y="2051948"/>
            <a:ext cx="3851999" cy="2922370"/>
            <a:chOff x="5033905" y="2051948"/>
            <a:chExt cx="3851999" cy="2922370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CCFC7007-B3B0-4154-A57E-14F49612F0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033905" y="2239177"/>
              <a:ext cx="3498537" cy="273514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D40BEE46-446D-4C85-BFB5-A8066DBD3ABA}"/>
                    </a:ext>
                  </a:extLst>
                </p:cNvPr>
                <p:cNvSpPr/>
                <p:nvPr/>
              </p:nvSpPr>
              <p:spPr>
                <a:xfrm>
                  <a:off x="5466580" y="3623522"/>
                  <a:ext cx="45659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D40BEE46-446D-4C85-BFB5-A8066DBD3A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6580" y="3623522"/>
                  <a:ext cx="456599" cy="400110"/>
                </a:xfrm>
                <a:prstGeom prst="rect">
                  <a:avLst/>
                </a:prstGeom>
                <a:blipFill>
                  <a:blip r:embed="rId11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1185F51B-7E37-4625-AD6A-037DA61810F0}"/>
                    </a:ext>
                  </a:extLst>
                </p:cNvPr>
                <p:cNvSpPr/>
                <p:nvPr/>
              </p:nvSpPr>
              <p:spPr>
                <a:xfrm>
                  <a:off x="6326574" y="2411765"/>
                  <a:ext cx="45659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1185F51B-7E37-4625-AD6A-037DA61810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6574" y="2411765"/>
                  <a:ext cx="456599" cy="400110"/>
                </a:xfrm>
                <a:prstGeom prst="rect">
                  <a:avLst/>
                </a:prstGeom>
                <a:blipFill>
                  <a:blip r:embed="rId12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B0E2357C-4FDD-4632-9D95-B51D5C67B186}"/>
                    </a:ext>
                  </a:extLst>
                </p:cNvPr>
                <p:cNvSpPr/>
                <p:nvPr/>
              </p:nvSpPr>
              <p:spPr>
                <a:xfrm>
                  <a:off x="7736262" y="2891497"/>
                  <a:ext cx="45659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B0E2357C-4FDD-4632-9D95-B51D5C67B1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6262" y="2891497"/>
                  <a:ext cx="456599" cy="400110"/>
                </a:xfrm>
                <a:prstGeom prst="rect">
                  <a:avLst/>
                </a:prstGeom>
                <a:blipFill>
                  <a:blip r:embed="rId13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08A0168F-13B9-4877-9E1C-DFB7BA1662FA}"/>
                    </a:ext>
                  </a:extLst>
                </p:cNvPr>
                <p:cNvSpPr/>
                <p:nvPr/>
              </p:nvSpPr>
              <p:spPr>
                <a:xfrm>
                  <a:off x="7839399" y="3800779"/>
                  <a:ext cx="104650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08A0168F-13B9-4877-9E1C-DFB7BA1662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39399" y="3800779"/>
                  <a:ext cx="1046505" cy="400110"/>
                </a:xfrm>
                <a:prstGeom prst="rect">
                  <a:avLst/>
                </a:prstGeom>
                <a:blipFill>
                  <a:blip r:embed="rId14"/>
                  <a:stretch>
                    <a:fillRect b="-181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0A6C462B-A3C7-4B7F-BDB9-5A8DB8AECF81}"/>
                    </a:ext>
                  </a:extLst>
                </p:cNvPr>
                <p:cNvSpPr/>
                <p:nvPr/>
              </p:nvSpPr>
              <p:spPr>
                <a:xfrm>
                  <a:off x="5227736" y="4346122"/>
                  <a:ext cx="50411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0A6C462B-A3C7-4B7F-BDB9-5A8DB8AECF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7736" y="4346122"/>
                  <a:ext cx="504112" cy="400110"/>
                </a:xfrm>
                <a:prstGeom prst="rect">
                  <a:avLst/>
                </a:prstGeom>
                <a:blipFill>
                  <a:blip r:embed="rId15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239C9233-9B44-435E-A4EC-1CD8350F2F5D}"/>
                    </a:ext>
                  </a:extLst>
                </p:cNvPr>
                <p:cNvSpPr/>
                <p:nvPr/>
              </p:nvSpPr>
              <p:spPr>
                <a:xfrm>
                  <a:off x="5309962" y="2614321"/>
                  <a:ext cx="51007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239C9233-9B44-435E-A4EC-1CD8350F2F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9962" y="2614321"/>
                  <a:ext cx="510075" cy="400110"/>
                </a:xfrm>
                <a:prstGeom prst="rect">
                  <a:avLst/>
                </a:prstGeom>
                <a:blipFill>
                  <a:blip r:embed="rId16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5763A949-A779-439D-8751-78DFF4D07755}"/>
                    </a:ext>
                  </a:extLst>
                </p:cNvPr>
                <p:cNvSpPr/>
                <p:nvPr/>
              </p:nvSpPr>
              <p:spPr>
                <a:xfrm>
                  <a:off x="7250996" y="2051948"/>
                  <a:ext cx="51007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5763A949-A779-439D-8751-78DFF4D077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0996" y="2051948"/>
                  <a:ext cx="510075" cy="400110"/>
                </a:xfrm>
                <a:prstGeom prst="rect">
                  <a:avLst/>
                </a:prstGeom>
                <a:blipFill>
                  <a:blip r:embed="rId17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703746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12F16-729B-40AA-8A50-6061D71F8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วิธีทำ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9ED3FC-2125-43AD-9542-64FED5C5E0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h-TH" dirty="0"/>
                  <a:t>กำหนด </a:t>
                </a:r>
                <a:r>
                  <a:rPr lang="en-US" dirty="0"/>
                  <a:t>Input </a:t>
                </a:r>
                <a:r>
                  <a:rPr lang="th-TH" dirty="0"/>
                  <a:t>และ </a:t>
                </a:r>
                <a:r>
                  <a:rPr lang="en-US" dirty="0"/>
                  <a:t>output</a:t>
                </a:r>
              </a:p>
              <a:p>
                <a:pPr lvl="1"/>
                <a:r>
                  <a:rPr lang="en-US" dirty="0"/>
                  <a:t>Joint Coordinate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th-T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h-T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th-T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h-T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th-T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h-T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  <m:r>
                          <m:rPr>
                            <m:nor/>
                          </m:rPr>
                          <a:rPr lang="th-TH" dirty="0"/>
                          <m:t> 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Task Coordinate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th-TH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th-TH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  <m:r>
                          <m:rPr>
                            <m:nor/>
                          </m:rPr>
                          <a:rPr lang="th-TH" dirty="0"/>
                          <m:t> 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9ED3FC-2125-43AD-9542-64FED5C5E0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9" t="-3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Image result for vector 3d">
            <a:extLst>
              <a:ext uri="{FF2B5EF4-FFF2-40B4-BE49-F238E27FC236}">
                <a16:creationId xmlns:a16="http://schemas.microsoft.com/office/drawing/2014/main" id="{96462B9E-1A96-46B1-BB4D-1D7E57720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1" y="2643759"/>
            <a:ext cx="2645349" cy="2209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87702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A9080-2BC6-42B5-B763-3BF6C6AD6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วิธีทำ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CA7AF-2E8A-43C7-9FB8-9A0434E27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แบ่งเป็น แกน </a:t>
            </a:r>
            <a:r>
              <a:rPr lang="en-US" dirty="0"/>
              <a:t>z </a:t>
            </a:r>
            <a:r>
              <a:rPr lang="th-TH" dirty="0"/>
              <a:t>กับ แกน </a:t>
            </a:r>
            <a:r>
              <a:rPr lang="en-US" dirty="0" err="1"/>
              <a:t>xy</a:t>
            </a:r>
            <a:r>
              <a:rPr lang="en-US" dirty="0"/>
              <a:t> </a:t>
            </a:r>
            <a:r>
              <a:rPr lang="th-TH" dirty="0"/>
              <a:t>ทำให้ภาพออกมา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AAC8512-6D3C-49AA-9116-06F8176C1D5B}"/>
                  </a:ext>
                </a:extLst>
              </p:cNvPr>
              <p:cNvSpPr/>
              <p:nvPr/>
            </p:nvSpPr>
            <p:spPr>
              <a:xfrm>
                <a:off x="4805225" y="1862654"/>
                <a:ext cx="3346109" cy="10502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ea typeface="Cambria Math" panose="02040503050406030204" pitchFamily="18" charset="0"/>
                    <a:cs typeface="TH Sarabun New" panose="020B0500040200020003"/>
                  </a:rPr>
                  <a:t>Task Coordinate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AAC8512-6D3C-49AA-9116-06F8176C1D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5225" y="1862654"/>
                <a:ext cx="3346109" cy="1050224"/>
              </a:xfrm>
              <a:prstGeom prst="rect">
                <a:avLst/>
              </a:prstGeom>
              <a:blipFill>
                <a:blip r:embed="rId2"/>
                <a:stretch>
                  <a:fillRect l="-2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D4270C7F-E8D0-4D5E-BE74-8EB21DAF17FA}"/>
              </a:ext>
            </a:extLst>
          </p:cNvPr>
          <p:cNvGrpSpPr/>
          <p:nvPr/>
        </p:nvGrpSpPr>
        <p:grpSpPr>
          <a:xfrm>
            <a:off x="603017" y="1491630"/>
            <a:ext cx="4202208" cy="3357258"/>
            <a:chOff x="928068" y="1503126"/>
            <a:chExt cx="4202208" cy="33572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E9BF7A55-E661-4BED-8D12-3ADD4047B9CC}"/>
                    </a:ext>
                  </a:extLst>
                </p:cNvPr>
                <p:cNvSpPr/>
                <p:nvPr/>
              </p:nvSpPr>
              <p:spPr>
                <a:xfrm>
                  <a:off x="4448936" y="4337164"/>
                  <a:ext cx="68134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brk m:alnAt="7"/>
                          </m:r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E9BF7A55-E661-4BED-8D12-3ADD4047B9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8936" y="4337164"/>
                  <a:ext cx="681340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9747D3E-4C7D-4003-AD70-F48B949BB090}"/>
                </a:ext>
              </a:extLst>
            </p:cNvPr>
            <p:cNvGrpSpPr/>
            <p:nvPr/>
          </p:nvGrpSpPr>
          <p:grpSpPr>
            <a:xfrm>
              <a:off x="928068" y="1503126"/>
              <a:ext cx="4075980" cy="3273756"/>
              <a:chOff x="928068" y="1503126"/>
              <a:chExt cx="4075980" cy="3273756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202825CB-2CB5-4912-A46B-70FAC15E8D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8068" y="1862654"/>
                <a:ext cx="3539882" cy="2914228"/>
              </a:xfrm>
              <a:prstGeom prst="rect">
                <a:avLst/>
              </a:prstGeom>
            </p:spPr>
          </p:pic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B14F90F0-7091-477A-AD7F-AFA2F381EABD}"/>
                  </a:ext>
                </a:extLst>
              </p:cNvPr>
              <p:cNvCxnSpPr/>
              <p:nvPr/>
            </p:nvCxnSpPr>
            <p:spPr>
              <a:xfrm flipV="1">
                <a:off x="1707582" y="1862654"/>
                <a:ext cx="0" cy="277006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C6AA1E81-DAE2-4FA2-B320-40BB63E311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7582" y="4632723"/>
                <a:ext cx="2859314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F9F8127E-7581-43C3-A6B7-98066F2C330F}"/>
                      </a:ext>
                    </a:extLst>
                  </p:cNvPr>
                  <p:cNvSpPr/>
                  <p:nvPr/>
                </p:nvSpPr>
                <p:spPr>
                  <a:xfrm>
                    <a:off x="1331640" y="1503126"/>
                    <a:ext cx="463332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F9F8127E-7581-43C3-A6B7-98066F2C330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31640" y="1503126"/>
                    <a:ext cx="463332" cy="52322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9B1DAEE9-8AAE-4550-B7DD-0B8A241B82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46745" y="3234041"/>
                <a:ext cx="596440" cy="514599"/>
              </a:xfrm>
              <a:prstGeom prst="line">
                <a:avLst/>
              </a:prstGeom>
              <a:ln w="38100">
                <a:solidFill>
                  <a:srgbClr val="92D05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77FC9D94-E9BD-4301-800D-27E0860FB0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46745" y="3234041"/>
                <a:ext cx="857303" cy="0"/>
              </a:xfrm>
              <a:prstGeom prst="line">
                <a:avLst/>
              </a:prstGeom>
              <a:ln w="38100">
                <a:solidFill>
                  <a:srgbClr val="92D05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744D0417-3507-4138-9369-294372BFB5DC}"/>
                      </a:ext>
                    </a:extLst>
                  </p:cNvPr>
                  <p:cNvSpPr/>
                  <p:nvPr/>
                </p:nvSpPr>
                <p:spPr>
                  <a:xfrm>
                    <a:off x="4507502" y="3208437"/>
                    <a:ext cx="496546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744D0417-3507-4138-9369-294372BFB5D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07502" y="3208437"/>
                    <a:ext cx="496546" cy="52322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19D7EC86-9809-4017-8318-38EF1E46BA55}"/>
                      </a:ext>
                    </a:extLst>
                  </p:cNvPr>
                  <p:cNvSpPr/>
                  <p:nvPr/>
                </p:nvSpPr>
                <p:spPr>
                  <a:xfrm>
                    <a:off x="2173410" y="2571750"/>
                    <a:ext cx="510075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th-TH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19D7EC86-9809-4017-8318-38EF1E46BA5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73410" y="2571750"/>
                    <a:ext cx="510075" cy="40011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303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38E25938-DCE6-49B4-9DB7-12AFAA484D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33399" y="2951820"/>
                <a:ext cx="1403840" cy="0"/>
              </a:xfrm>
              <a:prstGeom prst="line">
                <a:avLst/>
              </a:prstGeom>
              <a:ln w="38100">
                <a:solidFill>
                  <a:srgbClr val="92D05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7ECC6030-7A43-4AD2-9DD6-A5C588F00CD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87824" y="1779152"/>
                <a:ext cx="810795" cy="446974"/>
              </a:xfrm>
              <a:prstGeom prst="line">
                <a:avLst/>
              </a:prstGeom>
              <a:ln w="38100">
                <a:solidFill>
                  <a:srgbClr val="92D05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E02550F7-5FA8-4921-AC6F-68B3F2F6F8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7824" y="2245960"/>
                <a:ext cx="576064" cy="478199"/>
              </a:xfrm>
              <a:prstGeom prst="line">
                <a:avLst/>
              </a:prstGeom>
              <a:ln w="38100">
                <a:solidFill>
                  <a:srgbClr val="92D05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B4B6C886-3E76-4015-972B-F6A28AD46A03}"/>
                      </a:ext>
                    </a:extLst>
                  </p:cNvPr>
                  <p:cNvSpPr/>
                  <p:nvPr/>
                </p:nvSpPr>
                <p:spPr>
                  <a:xfrm>
                    <a:off x="3279650" y="2045904"/>
                    <a:ext cx="510075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th-TH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B4B6C886-3E76-4015-972B-F6A28AD46A0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79650" y="2045904"/>
                    <a:ext cx="510075" cy="40011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46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233894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D9D31-832E-4EED-B584-FF503C35B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วิธีทำ </a:t>
            </a:r>
            <a:r>
              <a:rPr lang="en-US" dirty="0"/>
              <a:t>- </a:t>
            </a:r>
            <a:r>
              <a:rPr lang="th-TH" dirty="0"/>
              <a:t>หา </a:t>
            </a:r>
            <a:r>
              <a:rPr lang="en-US" dirty="0"/>
              <a:t>Forward Kinematics</a:t>
            </a:r>
            <a:r>
              <a:rPr lang="th-TH" dirty="0"/>
              <a:t> ขั้นต้น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9FF1538-C42C-4D2D-8D11-B59DC9163F44}"/>
                  </a:ext>
                </a:extLst>
              </p:cNvPr>
              <p:cNvSpPr/>
              <p:nvPr/>
            </p:nvSpPr>
            <p:spPr>
              <a:xfrm>
                <a:off x="4572000" y="2371934"/>
                <a:ext cx="4216603" cy="1461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th-TH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th-TH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th-TH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th-TH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h-TH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th-TH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th-TH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th-TH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th-TH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9FF1538-C42C-4D2D-8D11-B59DC9163F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371934"/>
                <a:ext cx="4216603" cy="14618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03686CEE-1D84-4ED6-9E47-6C2EDC35C2E3}"/>
              </a:ext>
            </a:extLst>
          </p:cNvPr>
          <p:cNvGrpSpPr/>
          <p:nvPr/>
        </p:nvGrpSpPr>
        <p:grpSpPr>
          <a:xfrm>
            <a:off x="395536" y="1851670"/>
            <a:ext cx="3923569" cy="3134645"/>
            <a:chOff x="928068" y="1503126"/>
            <a:chExt cx="4202208" cy="33572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CB3ECC2A-48C3-4A8D-8DB5-2E525D5756A0}"/>
                    </a:ext>
                  </a:extLst>
                </p:cNvPr>
                <p:cNvSpPr/>
                <p:nvPr/>
              </p:nvSpPr>
              <p:spPr>
                <a:xfrm>
                  <a:off x="4448936" y="4337164"/>
                  <a:ext cx="68134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brk m:alnAt="7"/>
                          </m:r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CB3ECC2A-48C3-4A8D-8DB5-2E525D5756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8936" y="4337164"/>
                  <a:ext cx="681340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A59B968-61D6-4D43-A2AC-875C38495443}"/>
                </a:ext>
              </a:extLst>
            </p:cNvPr>
            <p:cNvGrpSpPr/>
            <p:nvPr/>
          </p:nvGrpSpPr>
          <p:grpSpPr>
            <a:xfrm>
              <a:off x="928068" y="1503126"/>
              <a:ext cx="4075980" cy="3273756"/>
              <a:chOff x="928068" y="1503126"/>
              <a:chExt cx="4075980" cy="3273756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4EDCD181-10CC-4C8E-A874-3760DC6CA4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8068" y="1862654"/>
                <a:ext cx="3539882" cy="2914228"/>
              </a:xfrm>
              <a:prstGeom prst="rect">
                <a:avLst/>
              </a:prstGeom>
            </p:spPr>
          </p:pic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19D533E1-33D6-4589-ACBD-A85740CD0DDE}"/>
                  </a:ext>
                </a:extLst>
              </p:cNvPr>
              <p:cNvCxnSpPr/>
              <p:nvPr/>
            </p:nvCxnSpPr>
            <p:spPr>
              <a:xfrm flipV="1">
                <a:off x="1707582" y="1862654"/>
                <a:ext cx="0" cy="277006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3EBABCF8-3C62-4C35-A8E3-F444F116CD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7582" y="4632723"/>
                <a:ext cx="2859314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66F2EAE3-CCA6-4183-AF02-7D399E9B5620}"/>
                      </a:ext>
                    </a:extLst>
                  </p:cNvPr>
                  <p:cNvSpPr/>
                  <p:nvPr/>
                </p:nvSpPr>
                <p:spPr>
                  <a:xfrm>
                    <a:off x="1331640" y="1503126"/>
                    <a:ext cx="463332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66F2EAE3-CCA6-4183-AF02-7D399E9B562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31640" y="1503126"/>
                    <a:ext cx="463332" cy="52322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5D5C3F6E-DF32-4E7F-8B9A-451A01C546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46745" y="3234041"/>
                <a:ext cx="596440" cy="514599"/>
              </a:xfrm>
              <a:prstGeom prst="line">
                <a:avLst/>
              </a:prstGeom>
              <a:ln w="38100">
                <a:solidFill>
                  <a:srgbClr val="92D05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EDD7F6D5-2550-4937-A1DD-12BEC7C9FC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46745" y="3234041"/>
                <a:ext cx="857303" cy="0"/>
              </a:xfrm>
              <a:prstGeom prst="line">
                <a:avLst/>
              </a:prstGeom>
              <a:ln w="38100">
                <a:solidFill>
                  <a:srgbClr val="92D05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2F842595-B67C-4DA3-8010-C955CFFC4F84}"/>
                      </a:ext>
                    </a:extLst>
                  </p:cNvPr>
                  <p:cNvSpPr/>
                  <p:nvPr/>
                </p:nvSpPr>
                <p:spPr>
                  <a:xfrm>
                    <a:off x="4507502" y="3208437"/>
                    <a:ext cx="496546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2F842595-B67C-4DA3-8010-C955CFFC4F8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07502" y="3208437"/>
                    <a:ext cx="496546" cy="52322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79227755-5AE8-4D0F-84C6-1B8CDCB90CB1}"/>
                      </a:ext>
                    </a:extLst>
                  </p:cNvPr>
                  <p:cNvSpPr/>
                  <p:nvPr/>
                </p:nvSpPr>
                <p:spPr>
                  <a:xfrm>
                    <a:off x="2173410" y="2571750"/>
                    <a:ext cx="510075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th-TH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79227755-5AE8-4D0F-84C6-1B8CDCB90CB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73410" y="2571750"/>
                    <a:ext cx="510075" cy="40011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96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657D4303-C55F-4592-BD52-5C302254D6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33399" y="2951820"/>
                <a:ext cx="1403840" cy="0"/>
              </a:xfrm>
              <a:prstGeom prst="line">
                <a:avLst/>
              </a:prstGeom>
              <a:ln w="38100">
                <a:solidFill>
                  <a:srgbClr val="92D05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B20F959-67B1-4F11-97FC-A897DA0A850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87824" y="1779152"/>
                <a:ext cx="810795" cy="446974"/>
              </a:xfrm>
              <a:prstGeom prst="line">
                <a:avLst/>
              </a:prstGeom>
              <a:ln w="38100">
                <a:solidFill>
                  <a:srgbClr val="92D05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8B244193-4CD7-4F2A-B187-BDBDBF9238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7824" y="2245960"/>
                <a:ext cx="576064" cy="478199"/>
              </a:xfrm>
              <a:prstGeom prst="line">
                <a:avLst/>
              </a:prstGeom>
              <a:ln w="38100">
                <a:solidFill>
                  <a:srgbClr val="92D05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B017A452-EF68-4C39-BD07-3A4A09613F75}"/>
                      </a:ext>
                    </a:extLst>
                  </p:cNvPr>
                  <p:cNvSpPr/>
                  <p:nvPr/>
                </p:nvSpPr>
                <p:spPr>
                  <a:xfrm>
                    <a:off x="3279650" y="2045904"/>
                    <a:ext cx="510075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th-TH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B017A452-EF68-4C39-BD07-3A4A09613F7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79650" y="2045904"/>
                    <a:ext cx="510075" cy="40011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14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7600312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1FC9C-B078-4068-B162-632C23076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วิธีทำ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B5FDB-ED19-473B-88B6-C7CBAE094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แยก </a:t>
            </a:r>
            <a:r>
              <a:rPr lang="en-US" dirty="0"/>
              <a:t>XY plane </a:t>
            </a:r>
            <a:r>
              <a:rPr lang="th-TH" dirty="0"/>
              <a:t>เป็นค่าแนวแกน </a:t>
            </a:r>
            <a:r>
              <a:rPr lang="en-US" dirty="0"/>
              <a:t>x </a:t>
            </a:r>
            <a:r>
              <a:rPr lang="th-TH" dirty="0"/>
              <a:t>กับ </a:t>
            </a:r>
            <a:r>
              <a:rPr lang="en-US" dirty="0"/>
              <a:t>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3B4670-3587-4EEA-AAA0-1B02311A7A8A}"/>
              </a:ext>
            </a:extLst>
          </p:cNvPr>
          <p:cNvGrpSpPr/>
          <p:nvPr/>
        </p:nvGrpSpPr>
        <p:grpSpPr>
          <a:xfrm>
            <a:off x="772348" y="1851670"/>
            <a:ext cx="3396306" cy="3169339"/>
            <a:chOff x="1331640" y="1503126"/>
            <a:chExt cx="3637500" cy="33944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69166D68-324C-40A4-8247-4AFB12BBEB00}"/>
                    </a:ext>
                  </a:extLst>
                </p:cNvPr>
                <p:cNvSpPr/>
                <p:nvPr/>
              </p:nvSpPr>
              <p:spPr>
                <a:xfrm>
                  <a:off x="4448936" y="4337164"/>
                  <a:ext cx="520204" cy="5603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brk m:alnAt="7"/>
                          </m:r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69166D68-324C-40A4-8247-4AFB12BBEB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8936" y="4337164"/>
                  <a:ext cx="520204" cy="56037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FEA1329-43E6-428B-9621-EBAD442F26FE}"/>
                </a:ext>
              </a:extLst>
            </p:cNvPr>
            <p:cNvGrpSpPr/>
            <p:nvPr/>
          </p:nvGrpSpPr>
          <p:grpSpPr>
            <a:xfrm>
              <a:off x="1331640" y="1503126"/>
              <a:ext cx="3235256" cy="3129597"/>
              <a:chOff x="1331640" y="1503126"/>
              <a:chExt cx="3235256" cy="3129597"/>
            </a:xfrm>
          </p:grpSpPr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65AFE36E-3D05-42B5-BF1A-86447A5628C6}"/>
                  </a:ext>
                </a:extLst>
              </p:cNvPr>
              <p:cNvCxnSpPr/>
              <p:nvPr/>
            </p:nvCxnSpPr>
            <p:spPr>
              <a:xfrm flipV="1">
                <a:off x="1707582" y="1862654"/>
                <a:ext cx="0" cy="277006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84D5DCE6-FB75-4FF5-B2CD-54079E853D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7582" y="4632723"/>
                <a:ext cx="2859314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9A654CD1-1F6C-4269-BD2B-1BD0941CFBC7}"/>
                      </a:ext>
                    </a:extLst>
                  </p:cNvPr>
                  <p:cNvSpPr/>
                  <p:nvPr/>
                </p:nvSpPr>
                <p:spPr>
                  <a:xfrm>
                    <a:off x="1331640" y="1503126"/>
                    <a:ext cx="525424" cy="5603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9A654CD1-1F6C-4269-BD2B-1BD0941CFBC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31640" y="1503126"/>
                    <a:ext cx="525424" cy="5603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AEEAF8D2-8398-4E0F-8DD4-F311617AE28B}"/>
                      </a:ext>
                    </a:extLst>
                  </p:cNvPr>
                  <p:cNvSpPr/>
                  <p:nvPr/>
                </p:nvSpPr>
                <p:spPr>
                  <a:xfrm>
                    <a:off x="2007773" y="4188828"/>
                    <a:ext cx="539912" cy="42852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th-TH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AEEAF8D2-8398-4E0F-8DD4-F311617AE28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7773" y="4188828"/>
                    <a:ext cx="539912" cy="42852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303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344C213-595E-4052-9352-0D4B2896903D}"/>
              </a:ext>
            </a:extLst>
          </p:cNvPr>
          <p:cNvCxnSpPr>
            <a:cxnSpLocks/>
          </p:cNvCxnSpPr>
          <p:nvPr/>
        </p:nvCxnSpPr>
        <p:spPr>
          <a:xfrm flipV="1">
            <a:off x="1123362" y="2931790"/>
            <a:ext cx="1864462" cy="184196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E23D99F-F66C-4197-9267-288AD28CACE8}"/>
                  </a:ext>
                </a:extLst>
              </p:cNvPr>
              <p:cNvSpPr/>
              <p:nvPr/>
            </p:nvSpPr>
            <p:spPr>
              <a:xfrm rot="18885987">
                <a:off x="896878" y="3303362"/>
                <a:ext cx="207249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th-T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th-T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th-T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E23D99F-F66C-4197-9267-288AD28CAC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85987">
                <a:off x="896878" y="3303362"/>
                <a:ext cx="207249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AC6CB13-1152-49BB-B589-123E7F69F74B}"/>
                  </a:ext>
                </a:extLst>
              </p:cNvPr>
              <p:cNvSpPr/>
              <p:nvPr/>
            </p:nvSpPr>
            <p:spPr>
              <a:xfrm>
                <a:off x="3149412" y="2571750"/>
                <a:ext cx="43543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h-TH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AC6CB13-1152-49BB-B589-123E7F69F7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9412" y="2571750"/>
                <a:ext cx="435439" cy="400110"/>
              </a:xfrm>
              <a:prstGeom prst="rect">
                <a:avLst/>
              </a:prstGeom>
              <a:blipFill>
                <a:blip r:embed="rId6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BCBEFD9-0E04-4568-94A4-865C03B37D85}"/>
              </a:ext>
            </a:extLst>
          </p:cNvPr>
          <p:cNvCxnSpPr>
            <a:cxnSpLocks/>
          </p:cNvCxnSpPr>
          <p:nvPr/>
        </p:nvCxnSpPr>
        <p:spPr>
          <a:xfrm>
            <a:off x="2962385" y="2971860"/>
            <a:ext cx="936824" cy="0"/>
          </a:xfrm>
          <a:prstGeom prst="straightConnector1">
            <a:avLst/>
          </a:prstGeom>
          <a:ln w="28575">
            <a:solidFill>
              <a:srgbClr val="00B0F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6B62F91-FF06-4DE1-88E1-735AB9824DD2}"/>
              </a:ext>
            </a:extLst>
          </p:cNvPr>
          <p:cNvCxnSpPr>
            <a:cxnSpLocks/>
          </p:cNvCxnSpPr>
          <p:nvPr/>
        </p:nvCxnSpPr>
        <p:spPr>
          <a:xfrm flipV="1">
            <a:off x="2965118" y="2235653"/>
            <a:ext cx="717825" cy="720123"/>
          </a:xfrm>
          <a:prstGeom prst="straightConnector1">
            <a:avLst/>
          </a:prstGeom>
          <a:ln w="28575">
            <a:solidFill>
              <a:srgbClr val="00B0F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2C37635-4A56-4C33-A323-B360111281FD}"/>
                  </a:ext>
                </a:extLst>
              </p:cNvPr>
              <p:cNvSpPr/>
              <p:nvPr/>
            </p:nvSpPr>
            <p:spPr>
              <a:xfrm>
                <a:off x="4373222" y="2746967"/>
                <a:ext cx="3222421" cy="10833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ea typeface="Cambria Math" panose="02040503050406030204" pitchFamily="18" charset="0"/>
                    <a:cs typeface="TH Sarabun New" panose="020B0500040200020003"/>
                  </a:rPr>
                  <a:t>Task Coordinate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2C37635-4A56-4C33-A323-B360111281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222" y="2746967"/>
                <a:ext cx="3222421" cy="1083374"/>
              </a:xfrm>
              <a:prstGeom prst="rect">
                <a:avLst/>
              </a:prstGeom>
              <a:blipFill>
                <a:blip r:embed="rId7"/>
                <a:stretch>
                  <a:fillRect l="-2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25617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1FC9C-B078-4068-B162-632C23076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วิธีทำ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B5FDB-ED19-473B-88B6-C7CBAE094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แยก </a:t>
            </a:r>
            <a:r>
              <a:rPr lang="en-US" dirty="0"/>
              <a:t>XY plane </a:t>
            </a:r>
            <a:r>
              <a:rPr lang="th-TH" dirty="0"/>
              <a:t>เป็นค่าแนวแกน </a:t>
            </a:r>
            <a:r>
              <a:rPr lang="en-US" dirty="0"/>
              <a:t>x </a:t>
            </a:r>
            <a:r>
              <a:rPr lang="th-TH" dirty="0"/>
              <a:t>กับ </a:t>
            </a:r>
            <a:r>
              <a:rPr lang="en-US" dirty="0"/>
              <a:t>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7B5EB7A-3E48-4BFB-B6E8-CD0E0A7F2B9C}"/>
              </a:ext>
            </a:extLst>
          </p:cNvPr>
          <p:cNvGrpSpPr/>
          <p:nvPr/>
        </p:nvGrpSpPr>
        <p:grpSpPr>
          <a:xfrm>
            <a:off x="772348" y="1851670"/>
            <a:ext cx="3396306" cy="3169339"/>
            <a:chOff x="772348" y="1851670"/>
            <a:chExt cx="3396306" cy="316933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C3B4670-3587-4EEA-AAA0-1B02311A7A8A}"/>
                </a:ext>
              </a:extLst>
            </p:cNvPr>
            <p:cNvGrpSpPr/>
            <p:nvPr/>
          </p:nvGrpSpPr>
          <p:grpSpPr>
            <a:xfrm>
              <a:off x="772348" y="1851670"/>
              <a:ext cx="3396306" cy="3169339"/>
              <a:chOff x="1331640" y="1503126"/>
              <a:chExt cx="3637500" cy="339441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69166D68-324C-40A4-8247-4AFB12BBEB00}"/>
                      </a:ext>
                    </a:extLst>
                  </p:cNvPr>
                  <p:cNvSpPr/>
                  <p:nvPr/>
                </p:nvSpPr>
                <p:spPr>
                  <a:xfrm>
                    <a:off x="4448936" y="4337164"/>
                    <a:ext cx="520204" cy="56037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brk m:alnAt="7"/>
                            </m:r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69166D68-324C-40A4-8247-4AFB12BBEB0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8936" y="4337164"/>
                    <a:ext cx="520204" cy="560378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3FEA1329-43E6-428B-9621-EBAD442F26FE}"/>
                  </a:ext>
                </a:extLst>
              </p:cNvPr>
              <p:cNvGrpSpPr/>
              <p:nvPr/>
            </p:nvGrpSpPr>
            <p:grpSpPr>
              <a:xfrm>
                <a:off x="1331640" y="1503126"/>
                <a:ext cx="3235256" cy="3129597"/>
                <a:chOff x="1331640" y="1503126"/>
                <a:chExt cx="3235256" cy="3129597"/>
              </a:xfrm>
            </p:grpSpPr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65AFE36E-3D05-42B5-BF1A-86447A5628C6}"/>
                    </a:ext>
                  </a:extLst>
                </p:cNvPr>
                <p:cNvCxnSpPr/>
                <p:nvPr/>
              </p:nvCxnSpPr>
              <p:spPr>
                <a:xfrm flipV="1">
                  <a:off x="1707582" y="1862654"/>
                  <a:ext cx="0" cy="2770069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84D5DCE6-FB75-4FF5-B2CD-54079E853D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7582" y="4632723"/>
                  <a:ext cx="2859314" cy="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Rectangle 9">
                      <a:extLst>
                        <a:ext uri="{FF2B5EF4-FFF2-40B4-BE49-F238E27FC236}">
                          <a16:creationId xmlns:a16="http://schemas.microsoft.com/office/drawing/2014/main" id="{9A654CD1-1F6C-4269-BD2B-1BD0941CFB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31640" y="1503126"/>
                      <a:ext cx="525424" cy="56037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" name="Rectangle 9">
                      <a:extLst>
                        <a:ext uri="{FF2B5EF4-FFF2-40B4-BE49-F238E27FC236}">
                          <a16:creationId xmlns:a16="http://schemas.microsoft.com/office/drawing/2014/main" id="{9A654CD1-1F6C-4269-BD2B-1BD0941CFBC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31640" y="1503126"/>
                      <a:ext cx="525424" cy="56037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Rectangle 13">
                      <a:extLst>
                        <a:ext uri="{FF2B5EF4-FFF2-40B4-BE49-F238E27FC236}">
                          <a16:creationId xmlns:a16="http://schemas.microsoft.com/office/drawing/2014/main" id="{AEEAF8D2-8398-4E0F-8DD4-F311617AE2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07773" y="4188828"/>
                      <a:ext cx="539912" cy="42852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th-TH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14" name="Rectangle 13">
                      <a:extLst>
                        <a:ext uri="{FF2B5EF4-FFF2-40B4-BE49-F238E27FC236}">
                          <a16:creationId xmlns:a16="http://schemas.microsoft.com/office/drawing/2014/main" id="{AEEAF8D2-8398-4E0F-8DD4-F311617AE28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07773" y="4188828"/>
                      <a:ext cx="539912" cy="428525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303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72C1EC5-F78C-47E1-9B2D-1F0EF42831FF}"/>
                </a:ext>
              </a:extLst>
            </p:cNvPr>
            <p:cNvGrpSpPr/>
            <p:nvPr/>
          </p:nvGrpSpPr>
          <p:grpSpPr>
            <a:xfrm>
              <a:off x="1123362" y="2235653"/>
              <a:ext cx="2775847" cy="2538097"/>
              <a:chOff x="1123362" y="2235653"/>
              <a:chExt cx="2775847" cy="2538097"/>
            </a:xfrm>
          </p:grpSpPr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1344C213-595E-4052-9352-0D4B2896903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3362" y="2931790"/>
                <a:ext cx="1864462" cy="1841960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EE23D99F-F66C-4197-9267-288AD28CACE8}"/>
                      </a:ext>
                    </a:extLst>
                  </p:cNvPr>
                  <p:cNvSpPr/>
                  <p:nvPr/>
                </p:nvSpPr>
                <p:spPr>
                  <a:xfrm rot="18885987">
                    <a:off x="896878" y="3303362"/>
                    <a:ext cx="2072490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th-T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th-T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th-T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th-T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EE23D99F-F66C-4197-9267-288AD28CACE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8885987">
                    <a:off x="896878" y="3303362"/>
                    <a:ext cx="2072490" cy="52322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7AC6CB13-1152-49BB-B589-123E7F69F74B}"/>
                      </a:ext>
                    </a:extLst>
                  </p:cNvPr>
                  <p:cNvSpPr/>
                  <p:nvPr/>
                </p:nvSpPr>
                <p:spPr>
                  <a:xfrm>
                    <a:off x="3149412" y="2571750"/>
                    <a:ext cx="435439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th-TH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7AC6CB13-1152-49BB-B589-123E7F69F74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49412" y="2571750"/>
                    <a:ext cx="435439" cy="4001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515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ABCBEFD9-0E04-4568-94A4-865C03B37D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2385" y="2971860"/>
                <a:ext cx="936824" cy="0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46B62F91-FF06-4DE1-88E1-735AB9824DD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65118" y="2235653"/>
                <a:ext cx="717825" cy="720123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7B3E4C3-52F9-4D1B-A5ED-78AC7D00B34C}"/>
                  </a:ext>
                </a:extLst>
              </p:cNvPr>
              <p:cNvSpPr/>
              <p:nvPr/>
            </p:nvSpPr>
            <p:spPr>
              <a:xfrm>
                <a:off x="4550791" y="2427828"/>
                <a:ext cx="4085670" cy="1461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th-T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 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th-TH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th-TH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th-TH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th-TH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  <m:sSub>
                                  <m:sSubPr>
                                    <m:ctrlPr>
                                      <a:rPr lang="th-TH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th-TH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th-TH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th-TH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th-TH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  <m:sSub>
                                  <m:sSubPr>
                                    <m:ctrlPr>
                                      <a:rPr lang="th-TH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7B3E4C3-52F9-4D1B-A5ED-78AC7D00B3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0791" y="2427828"/>
                <a:ext cx="4085670" cy="14618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32396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DA13B-4493-490A-AE07-4E59902D1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วิธีทำ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D7CC0-94D6-4F30-BB5C-18A835312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1142" y="1199816"/>
            <a:ext cx="7251930" cy="3408080"/>
          </a:xfrm>
        </p:spPr>
        <p:txBody>
          <a:bodyPr/>
          <a:lstStyle/>
          <a:p>
            <a:r>
              <a:rPr lang="th-TH" dirty="0"/>
              <a:t>รวมผลลัพธ์เข้าด้วยกัน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BCC1E56-CC60-4472-80C6-264C43F15FCC}"/>
                  </a:ext>
                </a:extLst>
              </p:cNvPr>
              <p:cNvSpPr/>
              <p:nvPr/>
            </p:nvSpPr>
            <p:spPr>
              <a:xfrm>
                <a:off x="4882845" y="2253727"/>
                <a:ext cx="3527183" cy="19486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r>
                                  <a:rPr lang="th-TH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mr>
                            <m:mr>
                              <m:e>
                                <m:r>
                                  <a:rPr lang="th-TH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  <m:r>
                                  <m:rPr>
                                    <m:nor/>
                                  </m:rPr>
                                  <a:rPr lang="en-US" sz="2400" dirty="0"/>
                                  <m:t> 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th-TH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th-TH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th-TH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th-TH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23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th-TH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th-TH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th-TH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th-TH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th-TH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23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th-TH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h-TH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th-TH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th-TH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th-TH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th-TH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BCC1E56-CC60-4472-80C6-264C43F15F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845" y="2253727"/>
                <a:ext cx="3527183" cy="19486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DE7C7A75-B8FC-478E-9408-26508290AEEC}"/>
              </a:ext>
            </a:extLst>
          </p:cNvPr>
          <p:cNvGrpSpPr/>
          <p:nvPr/>
        </p:nvGrpSpPr>
        <p:grpSpPr>
          <a:xfrm>
            <a:off x="229044" y="1563638"/>
            <a:ext cx="4133253" cy="3332233"/>
            <a:chOff x="229044" y="1563638"/>
            <a:chExt cx="4133253" cy="333223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02F3180-7A8C-48EC-A909-FCF44BA5AB39}"/>
                </a:ext>
              </a:extLst>
            </p:cNvPr>
            <p:cNvGrpSpPr/>
            <p:nvPr/>
          </p:nvGrpSpPr>
          <p:grpSpPr>
            <a:xfrm>
              <a:off x="229044" y="1563638"/>
              <a:ext cx="4133253" cy="2934093"/>
              <a:chOff x="2706280" y="1995686"/>
              <a:chExt cx="4133253" cy="2934093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EDE5F5ED-43CA-4419-A3D8-A5FBB1AD15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06280" y="1995686"/>
                <a:ext cx="3498537" cy="2934093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ABEE37D0-2B4A-459A-868E-38531868D149}"/>
                      </a:ext>
                    </a:extLst>
                  </p:cNvPr>
                  <p:cNvSpPr/>
                  <p:nvPr/>
                </p:nvSpPr>
                <p:spPr>
                  <a:xfrm>
                    <a:off x="3347864" y="2067694"/>
                    <a:ext cx="504112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th-TH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ABEE37D0-2B4A-459A-868E-38531868D14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7864" y="2067694"/>
                    <a:ext cx="504112" cy="400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303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E648A217-CD21-42CD-A1A1-406B471D916E}"/>
                      </a:ext>
                    </a:extLst>
                  </p:cNvPr>
                  <p:cNvSpPr/>
                  <p:nvPr/>
                </p:nvSpPr>
                <p:spPr>
                  <a:xfrm>
                    <a:off x="5036988" y="2052936"/>
                    <a:ext cx="510076" cy="40011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th-TH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E648A217-CD21-42CD-A1A1-406B471D916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36988" y="2052936"/>
                    <a:ext cx="510076" cy="4001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303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2E7C166A-E51A-48DA-8A2D-22BC2F79AA82}"/>
                      </a:ext>
                    </a:extLst>
                  </p:cNvPr>
                  <p:cNvSpPr/>
                  <p:nvPr/>
                </p:nvSpPr>
                <p:spPr>
                  <a:xfrm>
                    <a:off x="5868144" y="3568082"/>
                    <a:ext cx="510075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th-TH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2E7C166A-E51A-48DA-8A2D-22BC2F79AA8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68144" y="3568082"/>
                    <a:ext cx="510075" cy="4001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303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4AB96204-9E10-43C7-9EE7-52C73ACB5A4F}"/>
                  </a:ext>
                </a:extLst>
              </p:cNvPr>
              <p:cNvCxnSpPr/>
              <p:nvPr/>
            </p:nvCxnSpPr>
            <p:spPr>
              <a:xfrm flipV="1">
                <a:off x="3491880" y="2643758"/>
                <a:ext cx="1075016" cy="81897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02C55F0-538A-434A-8027-9B5F6DEE8E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66896" y="2643312"/>
                <a:ext cx="1127846" cy="100855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D8593365-45B2-4697-95BA-6327108DF8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83216" y="3462732"/>
                <a:ext cx="8664" cy="1217115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4BC01635-1A0D-494E-806B-76D76324B28F}"/>
                      </a:ext>
                    </a:extLst>
                  </p:cNvPr>
                  <p:cNvSpPr/>
                  <p:nvPr/>
                </p:nvSpPr>
                <p:spPr>
                  <a:xfrm>
                    <a:off x="2987768" y="3968192"/>
                    <a:ext cx="456599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th-TH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4BC01635-1A0D-494E-806B-76D76324B28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87768" y="3968192"/>
                    <a:ext cx="456599" cy="40011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303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DBE09153-105C-4471-91F5-B1DCD969E108}"/>
                      </a:ext>
                    </a:extLst>
                  </p:cNvPr>
                  <p:cNvSpPr/>
                  <p:nvPr/>
                </p:nvSpPr>
                <p:spPr>
                  <a:xfrm>
                    <a:off x="4029388" y="2947536"/>
                    <a:ext cx="456599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th-TH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DBE09153-105C-4471-91F5-B1DCD969E10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29388" y="2947536"/>
                    <a:ext cx="456599" cy="40011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46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0F0ACFC0-DE36-487A-98CF-EFCB7A62AFB5}"/>
                      </a:ext>
                    </a:extLst>
                  </p:cNvPr>
                  <p:cNvSpPr/>
                  <p:nvPr/>
                </p:nvSpPr>
                <p:spPr>
                  <a:xfrm>
                    <a:off x="5119252" y="2784167"/>
                    <a:ext cx="456599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th-TH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0F0ACFC0-DE36-487A-98CF-EFCB7A62AFB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19252" y="2784167"/>
                    <a:ext cx="456599" cy="40011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46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7B49FC1B-5419-4D39-9BD9-CE89938F6457}"/>
                      </a:ext>
                    </a:extLst>
                  </p:cNvPr>
                  <p:cNvSpPr/>
                  <p:nvPr/>
                </p:nvSpPr>
                <p:spPr>
                  <a:xfrm>
                    <a:off x="5547064" y="3229790"/>
                    <a:ext cx="1292469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th-TH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th-TH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7B49FC1B-5419-4D39-9BD9-CE89938F645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47064" y="3229790"/>
                    <a:ext cx="1292469" cy="33855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272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262FBE4-4B0A-41C2-89F5-47D2E11098FB}"/>
                </a:ext>
              </a:extLst>
            </p:cNvPr>
            <p:cNvCxnSpPr>
              <a:cxnSpLocks/>
            </p:cNvCxnSpPr>
            <p:nvPr/>
          </p:nvCxnSpPr>
          <p:spPr>
            <a:xfrm>
              <a:off x="1005980" y="4247799"/>
              <a:ext cx="2895003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63F08D4-9783-4E68-A2EF-F432B29417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7544" y="4220849"/>
              <a:ext cx="543521" cy="675022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E138A41-D031-40D4-B4D7-D902D19C31C3}"/>
                </a:ext>
              </a:extLst>
            </p:cNvPr>
            <p:cNvCxnSpPr>
              <a:cxnSpLocks/>
            </p:cNvCxnSpPr>
            <p:nvPr/>
          </p:nvCxnSpPr>
          <p:spPr>
            <a:xfrm>
              <a:off x="1005980" y="4247799"/>
              <a:ext cx="2063848" cy="575524"/>
            </a:xfrm>
            <a:prstGeom prst="line">
              <a:avLst/>
            </a:prstGeom>
            <a:ln w="3810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8F3C08A-02AD-4743-81AD-8203408948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1253" y="3219376"/>
              <a:ext cx="26253" cy="1655957"/>
            </a:xfrm>
            <a:prstGeom prst="line">
              <a:avLst/>
            </a:prstGeom>
            <a:ln w="38100"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646C4C7-9EA0-4A44-873B-05A8544ECE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5980" y="3219376"/>
              <a:ext cx="2198399" cy="1013350"/>
            </a:xfrm>
            <a:prstGeom prst="line">
              <a:avLst/>
            </a:prstGeom>
            <a:ln w="3810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5026D69-A9BC-44B8-867D-770B0848FB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00928" y="4268455"/>
              <a:ext cx="454512" cy="553765"/>
            </a:xfrm>
            <a:prstGeom prst="line">
              <a:avLst/>
            </a:prstGeom>
            <a:ln w="38100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E8B411-7930-4F45-9215-F154769413FB}"/>
                </a:ext>
              </a:extLst>
            </p:cNvPr>
            <p:cNvCxnSpPr>
              <a:cxnSpLocks/>
            </p:cNvCxnSpPr>
            <p:nvPr/>
          </p:nvCxnSpPr>
          <p:spPr>
            <a:xfrm>
              <a:off x="521561" y="4833175"/>
              <a:ext cx="2669692" cy="42158"/>
            </a:xfrm>
            <a:prstGeom prst="line">
              <a:avLst/>
            </a:pr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969649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1143000" y="2876550"/>
            <a:ext cx="6858000" cy="124301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altLang="th-TH" sz="3000" dirty="0">
                <a:latin typeface="TH SarabunPSK" pitchFamily="34" charset="-34"/>
                <a:cs typeface="TH SarabunPSK" pitchFamily="34" charset="-34"/>
              </a:rPr>
              <a:t>อลิสา คูณ</a:t>
            </a:r>
            <a:r>
              <a:rPr lang="th-TH" altLang="th-TH" sz="3000" dirty="0" err="1">
                <a:latin typeface="TH SarabunPSK" pitchFamily="34" charset="-34"/>
                <a:cs typeface="TH SarabunPSK" pitchFamily="34" charset="-34"/>
              </a:rPr>
              <a:t>าภิ</a:t>
            </a:r>
            <a:r>
              <a:rPr lang="th-TH" altLang="th-TH" sz="3000" dirty="0">
                <a:latin typeface="TH SarabunPSK" pitchFamily="34" charset="-34"/>
                <a:cs typeface="TH SarabunPSK" pitchFamily="34" charset="-34"/>
              </a:rPr>
              <a:t>นันท์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62A54E-32FA-4927-B0D8-C738B86B8C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Four bar linkage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D3348-A787-BB46-ABC5-DA0BAC9A8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bar linkage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BC2055-022D-4FA2-9B5E-615150F62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931" y="1224643"/>
            <a:ext cx="7251930" cy="3408080"/>
          </a:xfrm>
        </p:spPr>
        <p:txBody>
          <a:bodyPr>
            <a:normAutofit/>
          </a:bodyPr>
          <a:lstStyle/>
          <a:p>
            <a:r>
              <a:rPr lang="en-US" dirty="0"/>
              <a:t>Link </a:t>
            </a:r>
            <a:r>
              <a:rPr lang="th-TH" dirty="0"/>
              <a:t>เคลื่อนที่ได้แบบพื้นฐานที่สุด</a:t>
            </a:r>
            <a:endParaRPr lang="en-US" dirty="0"/>
          </a:p>
          <a:p>
            <a:r>
              <a:rPr lang="th-TH" dirty="0"/>
              <a:t>มี </a:t>
            </a:r>
            <a:r>
              <a:rPr lang="en-US" dirty="0"/>
              <a:t>4 Links </a:t>
            </a:r>
            <a:r>
              <a:rPr lang="th-TH" dirty="0"/>
              <a:t>เชื่อมต่อกันเป็นวง ด้วย </a:t>
            </a:r>
            <a:r>
              <a:rPr lang="en-US" dirty="0"/>
              <a:t>4 joints</a:t>
            </a:r>
          </a:p>
          <a:p>
            <a:r>
              <a:rPr lang="en-US" dirty="0"/>
              <a:t>Link </a:t>
            </a:r>
            <a:r>
              <a:rPr lang="th-TH" dirty="0"/>
              <a:t>เคลื่อนที่บนระนาบ แบบขนาน</a:t>
            </a:r>
          </a:p>
          <a:p>
            <a:r>
              <a:rPr lang="th-TH" dirty="0"/>
              <a:t>มี </a:t>
            </a:r>
            <a:r>
              <a:rPr lang="en-US" dirty="0"/>
              <a:t>1 DOF </a:t>
            </a:r>
            <a:r>
              <a:rPr lang="th-TH" dirty="0"/>
              <a:t>(ใช้มอเตอร์เคลื่อนที่เพียงแค่ </a:t>
            </a:r>
            <a:r>
              <a:rPr lang="en-US" dirty="0"/>
              <a:t>1 </a:t>
            </a:r>
            <a:r>
              <a:rPr lang="th-TH" dirty="0"/>
              <a:t>ตัว)</a:t>
            </a:r>
          </a:p>
          <a:p>
            <a:r>
              <a:rPr lang="en-US" dirty="0"/>
              <a:t>Link </a:t>
            </a:r>
            <a:r>
              <a:rPr lang="th-TH" dirty="0"/>
              <a:t>ที่เชื่อมต่อกันแบบ</a:t>
            </a:r>
            <a:r>
              <a:rPr lang="en-US" dirty="0"/>
              <a:t> revolute </a:t>
            </a:r>
            <a:r>
              <a:rPr lang="th-TH" dirty="0"/>
              <a:t>(แกนหมุน) เรียกว่า </a:t>
            </a:r>
            <a:r>
              <a:rPr lang="en-US" dirty="0"/>
              <a:t>crank</a:t>
            </a:r>
          </a:p>
          <a:p>
            <a:r>
              <a:rPr lang="en-US" dirty="0"/>
              <a:t>Link </a:t>
            </a:r>
            <a:r>
              <a:rPr lang="th-TH" dirty="0"/>
              <a:t>ที่มีการเคลื่อนที่แนวตรง </a:t>
            </a:r>
            <a:r>
              <a:rPr lang="en-US" dirty="0"/>
              <a:t>prismatic </a:t>
            </a:r>
            <a:r>
              <a:rPr lang="th-TH" dirty="0"/>
              <a:t>เรียกว่า </a:t>
            </a:r>
            <a:r>
              <a:rPr lang="en-US" dirty="0"/>
              <a:t>slider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797806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D3348-A787-BB46-ABC5-DA0BAC9A8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Kinematics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BC2055-022D-4FA2-9B5E-615150F62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931" y="1224643"/>
            <a:ext cx="7251930" cy="3408080"/>
          </a:xfrm>
        </p:spPr>
        <p:txBody>
          <a:bodyPr/>
          <a:lstStyle/>
          <a:p>
            <a:r>
              <a:rPr lang="th-TH" dirty="0"/>
              <a:t>การคำนวณการเคลื่อนไหว</a:t>
            </a:r>
          </a:p>
          <a:p>
            <a:r>
              <a:rPr lang="th-TH" dirty="0"/>
              <a:t>ไม่นำแรง </a:t>
            </a:r>
            <a:r>
              <a:rPr lang="en-US" dirty="0"/>
              <a:t>Force </a:t>
            </a:r>
            <a:r>
              <a:rPr lang="th-TH" dirty="0"/>
              <a:t>ทอร</a:t>
            </a:r>
            <a:r>
              <a:rPr lang="th-TH" dirty="0" err="1"/>
              <a:t>์ค</a:t>
            </a:r>
            <a:r>
              <a:rPr lang="th-TH" dirty="0"/>
              <a:t> </a:t>
            </a:r>
            <a:r>
              <a:rPr lang="en-US" dirty="0"/>
              <a:t>Torque </a:t>
            </a:r>
            <a:r>
              <a:rPr lang="th-TH" dirty="0"/>
              <a:t>มาเกี่ยวข้อง</a:t>
            </a:r>
          </a:p>
          <a:p>
            <a:r>
              <a:rPr lang="th-TH" dirty="0"/>
              <a:t>เกี่ยวข้องกับ</a:t>
            </a:r>
          </a:p>
          <a:p>
            <a:pPr lvl="1"/>
            <a:r>
              <a:rPr lang="th-TH" dirty="0"/>
              <a:t>ตำแหน่ง </a:t>
            </a:r>
            <a:r>
              <a:rPr lang="en-US" dirty="0"/>
              <a:t>Position</a:t>
            </a:r>
            <a:endParaRPr lang="th-TH" dirty="0"/>
          </a:p>
          <a:p>
            <a:pPr lvl="1"/>
            <a:r>
              <a:rPr lang="th-TH" dirty="0"/>
              <a:t>ความเร็ว </a:t>
            </a:r>
            <a:r>
              <a:rPr lang="en-US" dirty="0"/>
              <a:t>Velocity </a:t>
            </a:r>
            <a:r>
              <a:rPr lang="th-TH" dirty="0"/>
              <a:t>และ</a:t>
            </a:r>
            <a:endParaRPr lang="en-US" dirty="0"/>
          </a:p>
          <a:p>
            <a:pPr lvl="1"/>
            <a:r>
              <a:rPr lang="th-TH" dirty="0"/>
              <a:t>ความเร่ง </a:t>
            </a:r>
            <a:r>
              <a:rPr lang="en-US" dirty="0"/>
              <a:t>Acceleration</a:t>
            </a:r>
          </a:p>
        </p:txBody>
      </p:sp>
    </p:spTree>
    <p:extLst>
      <p:ext uri="{BB962C8B-B14F-4D97-AF65-F5344CB8AC3E}">
        <p14:creationId xmlns:p14="http://schemas.microsoft.com/office/powerpoint/2010/main" val="32514826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16B01-C0C5-4B55-A06D-2CEE6D98D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Link or coupler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D50798E-2EFA-4138-ADB8-933342120DAB}"/>
              </a:ext>
            </a:extLst>
          </p:cNvPr>
          <p:cNvSpPr txBox="1">
            <a:spLocks noGrp="1"/>
          </p:cNvSpPr>
          <p:nvPr>
            <p:ph idx="1"/>
          </p:nvPr>
        </p:nvSpPr>
        <p:spPr bwMode="auto">
          <a:xfrm>
            <a:off x="941388" y="1223963"/>
            <a:ext cx="7251700" cy="340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 b="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dirty="0"/>
              <a:t>เป็น </a:t>
            </a:r>
            <a:r>
              <a:rPr lang="en-US" dirty="0"/>
              <a:t>four bar linkage </a:t>
            </a:r>
            <a:r>
              <a:rPr lang="th-TH" dirty="0"/>
              <a:t>ที่เชื่อมต่อกับ </a:t>
            </a:r>
            <a:r>
              <a:rPr lang="en-US" dirty="0"/>
              <a:t>crank 2 </a:t>
            </a:r>
            <a:r>
              <a:rPr lang="th-TH" dirty="0"/>
              <a:t>อัน</a:t>
            </a:r>
          </a:p>
        </p:txBody>
      </p:sp>
      <p:pic>
        <p:nvPicPr>
          <p:cNvPr id="7" name="Picture 2" descr="Grashof Type I Four-Bar Kinematic Inversions.gif">
            <a:extLst>
              <a:ext uri="{FF2B5EF4-FFF2-40B4-BE49-F238E27FC236}">
                <a16:creationId xmlns:a16="http://schemas.microsoft.com/office/drawing/2014/main" id="{5C610EC8-0E97-4549-8F7C-7358409E9D1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88" y="1923678"/>
            <a:ext cx="7251700" cy="2923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16928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BFDDF-AEA4-47E4-92F7-C6059DA0E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928" y="377602"/>
            <a:ext cx="7591512" cy="822214"/>
          </a:xfrm>
        </p:spPr>
        <p:txBody>
          <a:bodyPr/>
          <a:lstStyle/>
          <a:p>
            <a:r>
              <a:rPr lang="en-US" dirty="0"/>
              <a:t>Connecting rod</a:t>
            </a:r>
            <a:r>
              <a:rPr lang="th-TH" dirty="0"/>
              <a:t> หรือ </a:t>
            </a:r>
            <a:r>
              <a:rPr lang="en-US" dirty="0"/>
              <a:t>slider crank linkage</a:t>
            </a:r>
          </a:p>
        </p:txBody>
      </p:sp>
      <p:pic>
        <p:nvPicPr>
          <p:cNvPr id="5122" name="Picture 2" descr="https://upload.wikimedia.org/wikipedia/commons/7/78/Crank_Sliders.gif">
            <a:extLst>
              <a:ext uri="{FF2B5EF4-FFF2-40B4-BE49-F238E27FC236}">
                <a16:creationId xmlns:a16="http://schemas.microsoft.com/office/drawing/2014/main" id="{C4A12EE7-F100-46ED-B25E-88F794437983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067694"/>
            <a:ext cx="4222299" cy="340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D7C37F1-1F69-4CBE-93EB-81DD0BCDE538}"/>
              </a:ext>
            </a:extLst>
          </p:cNvPr>
          <p:cNvSpPr txBox="1">
            <a:spLocks/>
          </p:cNvSpPr>
          <p:nvPr/>
        </p:nvSpPr>
        <p:spPr bwMode="auto">
          <a:xfrm>
            <a:off x="940931" y="1224643"/>
            <a:ext cx="7251930" cy="3408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 b="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dirty="0"/>
              <a:t>เป็น </a:t>
            </a:r>
            <a:r>
              <a:rPr lang="en-US" dirty="0"/>
              <a:t>four bar linkage </a:t>
            </a:r>
            <a:r>
              <a:rPr lang="th-TH" dirty="0"/>
              <a:t>ที่เชื่อมต่อกับ </a:t>
            </a:r>
            <a:r>
              <a:rPr lang="en-US" dirty="0"/>
              <a:t>crank </a:t>
            </a:r>
            <a:r>
              <a:rPr lang="th-TH" dirty="0"/>
              <a:t>และ </a:t>
            </a:r>
            <a:r>
              <a:rPr lang="en-US" dirty="0"/>
              <a:t>slider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1399973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A3256-68D4-478E-9312-546CDEE12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ตัวอย่างการใช้งาน</a:t>
            </a:r>
            <a:endParaRPr lang="en-US" dirty="0"/>
          </a:p>
        </p:txBody>
      </p:sp>
      <p:pic>
        <p:nvPicPr>
          <p:cNvPr id="1026" name="Picture 2" descr="Oil well pump jack, NE Colo (7632673158).jpg">
            <a:extLst>
              <a:ext uri="{FF2B5EF4-FFF2-40B4-BE49-F238E27FC236}">
                <a16:creationId xmlns:a16="http://schemas.microsoft.com/office/drawing/2014/main" id="{991EFC7E-99C5-4F3A-973C-3708CA4BC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24025"/>
            <a:ext cx="2418271" cy="1731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wing machine, The Howe Machine Company, Bridgeport CT, c. 1870, cast iron, steel, wood - Bennington Museum - Bennington, VT - DSC08590.JPG">
            <a:extLst>
              <a:ext uri="{FF2B5EF4-FFF2-40B4-BE49-F238E27FC236}">
                <a16:creationId xmlns:a16="http://schemas.microsoft.com/office/drawing/2014/main" id="{BCF71632-5505-4342-BED3-1ACC24D69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506284"/>
            <a:ext cx="2271799" cy="289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oor closer 20170214.jpg">
            <a:extLst>
              <a:ext uri="{FF2B5EF4-FFF2-40B4-BE49-F238E27FC236}">
                <a16:creationId xmlns:a16="http://schemas.microsoft.com/office/drawing/2014/main" id="{8CC5104C-C33C-4643-B511-96A8403D2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83" y="3075806"/>
            <a:ext cx="2404316" cy="180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upload.wikimedia.org/wikipedia/commons/b/b5/Universal_joint.gif">
            <a:extLst>
              <a:ext uri="{FF2B5EF4-FFF2-40B4-BE49-F238E27FC236}">
                <a16:creationId xmlns:a16="http://schemas.microsoft.com/office/drawing/2014/main" id="{CB014EC3-3F63-4FBB-AF09-55D501D7C74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061584"/>
            <a:ext cx="26670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36701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32A37-493F-4F48-8392-E09EBC25E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ชื่อของแต่ละ </a:t>
            </a:r>
            <a:r>
              <a:rPr lang="en-US" dirty="0"/>
              <a:t>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C8489-73DD-482C-BC8B-B9FA1F2BC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Frame = Link </a:t>
            </a:r>
            <a:r>
              <a:rPr lang="th-TH" sz="2400" dirty="0"/>
              <a:t>ส่วนที่ตรึงแน่นกับพื้นหรือผนัง</a:t>
            </a:r>
            <a:endParaRPr lang="en-US" sz="2400" dirty="0"/>
          </a:p>
          <a:p>
            <a:r>
              <a:rPr lang="en-US" sz="2400" dirty="0"/>
              <a:t>Crank = Input link</a:t>
            </a:r>
            <a:endParaRPr lang="th-TH" sz="2400" dirty="0"/>
          </a:p>
          <a:p>
            <a:r>
              <a:rPr lang="en-US" sz="2400" dirty="0"/>
              <a:t>Rocker = Follow Link</a:t>
            </a:r>
          </a:p>
          <a:p>
            <a:r>
              <a:rPr lang="en-US" sz="2400" dirty="0"/>
              <a:t>Coupler = Link </a:t>
            </a:r>
            <a:r>
              <a:rPr lang="th-TH" sz="2400" dirty="0"/>
              <a:t>ที่เชื่อมระหว่าง </a:t>
            </a:r>
            <a:r>
              <a:rPr lang="en-US" sz="2400" dirty="0"/>
              <a:t>Crank </a:t>
            </a:r>
            <a:r>
              <a:rPr lang="th-TH" sz="2400" dirty="0"/>
              <a:t>กับ </a:t>
            </a:r>
            <a:r>
              <a:rPr lang="en-US" sz="2400" dirty="0"/>
              <a:t>Rocker</a:t>
            </a:r>
            <a:endParaRPr lang="th-TH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2" descr="Image result for 4 bar linkage calculation">
            <a:extLst>
              <a:ext uri="{FF2B5EF4-FFF2-40B4-BE49-F238E27FC236}">
                <a16:creationId xmlns:a16="http://schemas.microsoft.com/office/drawing/2014/main" id="{4406DCB1-37D9-4ABC-ABF6-D02EF9D39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075806"/>
            <a:ext cx="2808312" cy="194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74153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79CE5-A7E7-42CE-B194-CEF718DE5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การจำแนกลักษณะ </a:t>
            </a:r>
            <a:r>
              <a:rPr lang="en-US" dirty="0"/>
              <a:t>Link</a:t>
            </a:r>
          </a:p>
        </p:txBody>
      </p:sp>
      <p:pic>
        <p:nvPicPr>
          <p:cNvPr id="6" name="Picture 2" descr="https://upload.wikimedia.org/wikipedia/commons/thumb/5/5f/Linkage_four_bar_fixed.svg/2880px-Linkage_four_bar_fixed.svg.png">
            <a:extLst>
              <a:ext uri="{FF2B5EF4-FFF2-40B4-BE49-F238E27FC236}">
                <a16:creationId xmlns:a16="http://schemas.microsoft.com/office/drawing/2014/main" id="{BC26C6CD-7C28-4DF0-85A1-8E4F53CDB81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07" y="2715766"/>
            <a:ext cx="8810547" cy="2211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68E0622-9066-4E62-B3EA-7C9D367AF663}"/>
              </a:ext>
            </a:extLst>
          </p:cNvPr>
          <p:cNvSpPr txBox="1">
            <a:spLocks/>
          </p:cNvSpPr>
          <p:nvPr/>
        </p:nvSpPr>
        <p:spPr bwMode="auto">
          <a:xfrm>
            <a:off x="940931" y="1224643"/>
            <a:ext cx="7251930" cy="3408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 b="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2400" dirty="0"/>
              <a:t>กำหนดให้</a:t>
            </a:r>
          </a:p>
          <a:p>
            <a:pPr lvl="1"/>
            <a:r>
              <a:rPr lang="en-US" sz="2000" dirty="0"/>
              <a:t>S = Link </a:t>
            </a:r>
            <a:r>
              <a:rPr lang="th-TH" sz="2000" dirty="0"/>
              <a:t>ที่สั้นที่สุด</a:t>
            </a:r>
          </a:p>
          <a:p>
            <a:pPr lvl="1"/>
            <a:r>
              <a:rPr lang="en-US" sz="2000" dirty="0"/>
              <a:t>L = </a:t>
            </a:r>
            <a:r>
              <a:rPr lang="en-US" sz="2000" dirty="0" err="1"/>
              <a:t>Linke</a:t>
            </a:r>
            <a:r>
              <a:rPr lang="en-US" sz="2000" dirty="0"/>
              <a:t> </a:t>
            </a:r>
            <a:r>
              <a:rPr lang="th-TH" sz="2000" dirty="0"/>
              <a:t>ที่ยาวที่สุด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508889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1143000" y="2876550"/>
            <a:ext cx="6858000" cy="124301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altLang="th-TH" sz="3000" dirty="0">
                <a:latin typeface="TH SarabunPSK" pitchFamily="34" charset="-34"/>
                <a:cs typeface="TH SarabunPSK" pitchFamily="34" charset="-34"/>
              </a:rPr>
              <a:t>อลิสา คูณ</a:t>
            </a:r>
            <a:r>
              <a:rPr lang="th-TH" altLang="th-TH" sz="3000" dirty="0" err="1">
                <a:latin typeface="TH SarabunPSK" pitchFamily="34" charset="-34"/>
                <a:cs typeface="TH SarabunPSK" pitchFamily="34" charset="-34"/>
              </a:rPr>
              <a:t>าภิ</a:t>
            </a:r>
            <a:r>
              <a:rPr lang="th-TH" altLang="th-TH" sz="3000" dirty="0">
                <a:latin typeface="TH SarabunPSK" pitchFamily="34" charset="-34"/>
                <a:cs typeface="TH SarabunPSK" pitchFamily="34" charset="-34"/>
              </a:rPr>
              <a:t>นันท์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62A54E-32FA-4927-B0D8-C738B86B8C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/>
              <a:t>การคำนวณ </a:t>
            </a:r>
            <a:r>
              <a:rPr lang="en-US" dirty="0"/>
              <a:t>Four bar linkage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D3348-A787-BB46-ABC5-DA0BAC9A8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หลักการเคลื่อนที่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BC2055-022D-4FA2-9B5E-615150F62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931" y="1224643"/>
            <a:ext cx="7251930" cy="3408080"/>
          </a:xfrm>
        </p:spPr>
        <p:txBody>
          <a:bodyPr>
            <a:normAutofit/>
          </a:bodyPr>
          <a:lstStyle/>
          <a:p>
            <a:r>
              <a:rPr lang="en-US" dirty="0"/>
              <a:t>Four bar Linkage </a:t>
            </a:r>
            <a:r>
              <a:rPr lang="th-TH" dirty="0"/>
              <a:t>ใช้มอเตอร์ หรืออุปกรณ์ที่ทำให้เกิดการเคลื่อนที่ ที่ </a:t>
            </a:r>
            <a:r>
              <a:rPr lang="en-US" dirty="0"/>
              <a:t>link crank </a:t>
            </a:r>
            <a:r>
              <a:rPr lang="th-TH" dirty="0"/>
              <a:t>เพียง </a:t>
            </a:r>
            <a:r>
              <a:rPr lang="en-US" dirty="0"/>
              <a:t>link </a:t>
            </a:r>
            <a:r>
              <a:rPr lang="th-TH" dirty="0"/>
              <a:t>เดียว</a:t>
            </a:r>
          </a:p>
          <a:p>
            <a:r>
              <a:rPr lang="th-TH" dirty="0"/>
              <a:t>การขยับทุก </a:t>
            </a:r>
            <a:r>
              <a:rPr lang="en-US" dirty="0"/>
              <a:t>link </a:t>
            </a:r>
            <a:r>
              <a:rPr lang="th-TH" dirty="0"/>
              <a:t>จะสัมพันธ์กันหมด จึงทำให้คำนวณองศาแต่ละแกนหมุนได้</a:t>
            </a:r>
            <a:endParaRPr lang="en-US" dirty="0"/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402920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FA974-A546-4081-AA28-C4F66D7C4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ตัวอย่างการคำนวณ</a:t>
            </a:r>
            <a:endParaRPr lang="en-US" dirty="0"/>
          </a:p>
        </p:txBody>
      </p:sp>
      <p:pic>
        <p:nvPicPr>
          <p:cNvPr id="5" name="Picture 2" descr="FBLDescFig1">
            <a:extLst>
              <a:ext uri="{FF2B5EF4-FFF2-40B4-BE49-F238E27FC236}">
                <a16:creationId xmlns:a16="http://schemas.microsoft.com/office/drawing/2014/main" id="{753ECDB2-2F05-457B-9FDA-53D4EE39AA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055" y="1223963"/>
            <a:ext cx="6166365" cy="340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15508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CC6A5-3747-4B74-92E0-E79028767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การกำหนดตัวแปร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A8C05-CA9A-4C63-AFAA-A3203DE3D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O</a:t>
            </a:r>
            <a:r>
              <a:rPr lang="en-GB" baseline="-25000" dirty="0"/>
              <a:t>1 </a:t>
            </a:r>
            <a:r>
              <a:rPr lang="th-TH" baseline="-25000" dirty="0"/>
              <a:t> </a:t>
            </a:r>
            <a:r>
              <a:rPr lang="en-GB" dirty="0"/>
              <a:t>O</a:t>
            </a:r>
            <a:r>
              <a:rPr lang="en-GB" baseline="-25000" dirty="0"/>
              <a:t>2</a:t>
            </a:r>
            <a:r>
              <a:rPr lang="en-GB" dirty="0"/>
              <a:t>    </a:t>
            </a:r>
            <a:r>
              <a:rPr lang="th-TH" dirty="0"/>
              <a:t>จุดหมุนที่ยืดพื้น ของ </a:t>
            </a:r>
            <a:r>
              <a:rPr lang="en-US" dirty="0"/>
              <a:t>link 1, link 2</a:t>
            </a:r>
            <a:endParaRPr lang="en-GB" dirty="0"/>
          </a:p>
          <a:p>
            <a:r>
              <a:rPr lang="en-GB" dirty="0"/>
              <a:t>l</a:t>
            </a:r>
            <a:r>
              <a:rPr lang="en-GB" baseline="-25000" dirty="0"/>
              <a:t>1</a:t>
            </a:r>
            <a:r>
              <a:rPr lang="en-GB" dirty="0"/>
              <a:t>  l</a:t>
            </a:r>
            <a:r>
              <a:rPr lang="en-GB" baseline="-25000" dirty="0"/>
              <a:t>2</a:t>
            </a:r>
            <a:r>
              <a:rPr lang="en-GB" dirty="0"/>
              <a:t>   l</a:t>
            </a:r>
            <a:r>
              <a:rPr lang="en-GB" baseline="-25000" dirty="0"/>
              <a:t>3</a:t>
            </a:r>
            <a:r>
              <a:rPr lang="en-GB" dirty="0"/>
              <a:t>  </a:t>
            </a:r>
            <a:r>
              <a:rPr lang="th-TH" dirty="0"/>
              <a:t>ความยาวของ </a:t>
            </a:r>
            <a:r>
              <a:rPr lang="en-US" dirty="0"/>
              <a:t>link 1, 2, 3 </a:t>
            </a:r>
            <a:r>
              <a:rPr lang="th-TH" dirty="0"/>
              <a:t>ตามลำดับ</a:t>
            </a:r>
          </a:p>
          <a:p>
            <a:r>
              <a:rPr lang="en-GB" dirty="0"/>
              <a:t>d</a:t>
            </a:r>
            <a:r>
              <a:rPr lang="en-GB" baseline="-25000" dirty="0"/>
              <a:t>1</a:t>
            </a:r>
            <a:r>
              <a:rPr lang="en-GB" dirty="0"/>
              <a:t>     </a:t>
            </a:r>
            <a:r>
              <a:rPr lang="th-TH" dirty="0"/>
              <a:t>     ระยะในแนวราบ (แกน </a:t>
            </a:r>
            <a:r>
              <a:rPr lang="en-US" dirty="0"/>
              <a:t>x) </a:t>
            </a:r>
            <a:r>
              <a:rPr lang="th-TH" dirty="0"/>
              <a:t>ระหว่างจุดหมุน </a:t>
            </a:r>
            <a:r>
              <a:rPr lang="en-GB" dirty="0"/>
              <a:t>O</a:t>
            </a:r>
            <a:r>
              <a:rPr lang="en-GB" baseline="-25000" dirty="0"/>
              <a:t>1 </a:t>
            </a:r>
            <a:r>
              <a:rPr lang="th-TH" baseline="-25000" dirty="0"/>
              <a:t> </a:t>
            </a:r>
            <a:r>
              <a:rPr lang="en-GB" dirty="0"/>
              <a:t>O</a:t>
            </a:r>
            <a:r>
              <a:rPr lang="en-GB" baseline="-25000" dirty="0"/>
              <a:t>2</a:t>
            </a:r>
            <a:endParaRPr lang="th-TH" baseline="-25000" dirty="0"/>
          </a:p>
          <a:p>
            <a:r>
              <a:rPr lang="en-GB" dirty="0"/>
              <a:t>d</a:t>
            </a:r>
            <a:r>
              <a:rPr lang="en-GB" baseline="-25000" dirty="0"/>
              <a:t>2</a:t>
            </a:r>
            <a:r>
              <a:rPr lang="en-GB" dirty="0"/>
              <a:t>     </a:t>
            </a:r>
            <a:r>
              <a:rPr lang="th-TH" dirty="0"/>
              <a:t>     ระยะในแนวตั้ง (แกน</a:t>
            </a:r>
            <a:r>
              <a:rPr lang="en-US" dirty="0"/>
              <a:t> y)</a:t>
            </a:r>
            <a:r>
              <a:rPr lang="th-TH" dirty="0"/>
              <a:t> ระหว่างจุดหมุน </a:t>
            </a:r>
            <a:r>
              <a:rPr lang="en-GB" dirty="0"/>
              <a:t>O</a:t>
            </a:r>
            <a:r>
              <a:rPr lang="en-GB" baseline="-25000" dirty="0"/>
              <a:t>1 </a:t>
            </a:r>
            <a:r>
              <a:rPr lang="th-TH" baseline="-25000" dirty="0"/>
              <a:t> </a:t>
            </a:r>
            <a:r>
              <a:rPr lang="en-GB" dirty="0"/>
              <a:t>O</a:t>
            </a:r>
            <a:r>
              <a:rPr lang="en-GB" baseline="-25000" dirty="0"/>
              <a:t>2 </a:t>
            </a:r>
          </a:p>
          <a:p>
            <a:r>
              <a:rPr lang="el-GR" dirty="0"/>
              <a:t>ϴ</a:t>
            </a:r>
            <a:r>
              <a:rPr lang="en-GB" baseline="-25000" dirty="0"/>
              <a:t>1</a:t>
            </a:r>
            <a:r>
              <a:rPr lang="en-GB" dirty="0"/>
              <a:t>         </a:t>
            </a:r>
            <a:r>
              <a:rPr lang="th-TH" dirty="0"/>
              <a:t>มุมที่ </a:t>
            </a:r>
            <a:r>
              <a:rPr lang="en-GB" dirty="0"/>
              <a:t>link 1 </a:t>
            </a:r>
            <a:r>
              <a:rPr lang="th-TH" dirty="0"/>
              <a:t>กระทำกับแกน</a:t>
            </a:r>
            <a:r>
              <a:rPr lang="en-GB" dirty="0"/>
              <a:t> x</a:t>
            </a:r>
          </a:p>
          <a:p>
            <a:r>
              <a:rPr lang="el-GR" dirty="0"/>
              <a:t>ϴ </a:t>
            </a:r>
            <a:r>
              <a:rPr lang="en-GB" baseline="-25000" dirty="0"/>
              <a:t>2</a:t>
            </a:r>
            <a:r>
              <a:rPr lang="en-GB" dirty="0"/>
              <a:t>    </a:t>
            </a:r>
            <a:r>
              <a:rPr lang="th-TH" dirty="0"/>
              <a:t>     มุมที่ </a:t>
            </a:r>
            <a:r>
              <a:rPr lang="en-GB" dirty="0"/>
              <a:t>link </a:t>
            </a:r>
            <a:r>
              <a:rPr lang="en-US" dirty="0"/>
              <a:t>2</a:t>
            </a:r>
            <a:r>
              <a:rPr lang="en-GB" dirty="0"/>
              <a:t> </a:t>
            </a:r>
            <a:r>
              <a:rPr lang="th-TH" dirty="0"/>
              <a:t>กระทำกับแกน</a:t>
            </a:r>
            <a:r>
              <a:rPr lang="en-GB" dirty="0"/>
              <a:t> x</a:t>
            </a:r>
          </a:p>
          <a:p>
            <a:r>
              <a:rPr lang="el-GR" dirty="0"/>
              <a:t>ϴ </a:t>
            </a:r>
            <a:r>
              <a:rPr lang="en-GB" baseline="-25000" dirty="0"/>
              <a:t>3</a:t>
            </a:r>
            <a:r>
              <a:rPr lang="en-GB" dirty="0"/>
              <a:t>        </a:t>
            </a:r>
            <a:r>
              <a:rPr lang="th-TH" dirty="0"/>
              <a:t> มุมที่ </a:t>
            </a:r>
            <a:r>
              <a:rPr lang="en-GB" dirty="0"/>
              <a:t>link 3 </a:t>
            </a:r>
            <a:r>
              <a:rPr lang="th-TH" dirty="0"/>
              <a:t>กระทำกับแกน</a:t>
            </a:r>
            <a:r>
              <a:rPr lang="en-GB" dirty="0"/>
              <a:t> x</a:t>
            </a:r>
          </a:p>
          <a:p>
            <a:r>
              <a:rPr lang="en-GB" dirty="0"/>
              <a:t>μ          </a:t>
            </a:r>
            <a:r>
              <a:rPr lang="th-TH" dirty="0"/>
              <a:t>มุมที่กระทำระหว่าง </a:t>
            </a:r>
            <a:r>
              <a:rPr lang="en-US" dirty="0"/>
              <a:t>link 2 </a:t>
            </a:r>
            <a:r>
              <a:rPr lang="th-TH" dirty="0"/>
              <a:t>กับ </a:t>
            </a:r>
            <a:r>
              <a:rPr lang="en-US" dirty="0"/>
              <a:t>link 3</a:t>
            </a:r>
          </a:p>
        </p:txBody>
      </p:sp>
    </p:spTree>
    <p:extLst>
      <p:ext uri="{BB962C8B-B14F-4D97-AF65-F5344CB8AC3E}">
        <p14:creationId xmlns:p14="http://schemas.microsoft.com/office/powerpoint/2010/main" val="7892909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61309-8710-4405-8292-9A8E7CEEF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สมการพื้นฐาน</a:t>
            </a:r>
            <a:endParaRPr lang="en-US" dirty="0"/>
          </a:p>
        </p:txBody>
      </p:sp>
      <p:pic>
        <p:nvPicPr>
          <p:cNvPr id="2050" name="Picture 2" descr="http://daerospace.com/wp-content/uploads/sites/4/2015/12/FBLDescEqn1.gif">
            <a:extLst>
              <a:ext uri="{FF2B5EF4-FFF2-40B4-BE49-F238E27FC236}">
                <a16:creationId xmlns:a16="http://schemas.microsoft.com/office/drawing/2014/main" id="{F8F485F3-0535-4769-9115-EF471A672D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936846"/>
            <a:ext cx="3649680" cy="829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FBLDescFig1">
            <a:extLst>
              <a:ext uri="{FF2B5EF4-FFF2-40B4-BE49-F238E27FC236}">
                <a16:creationId xmlns:a16="http://schemas.microsoft.com/office/drawing/2014/main" id="{E6105955-569B-486D-ABAE-0CC317979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99816"/>
            <a:ext cx="4649393" cy="2569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8203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0D5D9-EC3A-458E-A511-79AE12E5D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&amp; Joint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40C32-2685-4EE3-964F-2AC90A9E5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ตัวโครงแขน คือ </a:t>
            </a:r>
            <a:r>
              <a:rPr lang="en-US" dirty="0"/>
              <a:t>Link</a:t>
            </a:r>
            <a:endParaRPr lang="th-TH" dirty="0"/>
          </a:p>
          <a:p>
            <a:r>
              <a:rPr lang="th-TH" dirty="0"/>
              <a:t>แขนหุ่นยนต์เชื่อมต่อกันเป็นทอดๆ ด้วย </a:t>
            </a:r>
            <a:r>
              <a:rPr lang="en-US" dirty="0"/>
              <a:t>Joint</a:t>
            </a:r>
            <a:endParaRPr lang="th-TH" dirty="0"/>
          </a:p>
          <a:p>
            <a:pPr lvl="1"/>
            <a:r>
              <a:rPr lang="th-TH" dirty="0"/>
              <a:t>ระหว่าง </a:t>
            </a:r>
            <a:r>
              <a:rPr lang="en-US" dirty="0"/>
              <a:t>Link </a:t>
            </a:r>
            <a:r>
              <a:rPr lang="th-TH" dirty="0"/>
              <a:t>กับ </a:t>
            </a:r>
            <a:r>
              <a:rPr lang="en-US" dirty="0"/>
              <a:t>Link </a:t>
            </a:r>
            <a:r>
              <a:rPr lang="th-TH" dirty="0"/>
              <a:t>คือ </a:t>
            </a:r>
            <a:r>
              <a:rPr lang="en-US" dirty="0"/>
              <a:t>Join</a:t>
            </a:r>
            <a:endParaRPr lang="th-TH" dirty="0"/>
          </a:p>
          <a:p>
            <a:r>
              <a:rPr lang="th-TH" dirty="0"/>
              <a:t>การอธิบายลักษณะการเคลื่อนตัวของของแต่ละ </a:t>
            </a:r>
            <a:r>
              <a:rPr lang="en-US" dirty="0"/>
              <a:t>Joint </a:t>
            </a:r>
            <a:r>
              <a:rPr lang="th-TH" dirty="0"/>
              <a:t>เรียกว่า </a:t>
            </a:r>
            <a:r>
              <a:rPr lang="en-US" dirty="0"/>
              <a:t>Lower pair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771666-B20E-4F68-8F75-A5FA96562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219822"/>
            <a:ext cx="2181135" cy="177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9908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00318-AADD-490F-B22D-F66DEB0AC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เป้าหมายการคำนวณ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3AF17-360A-41A4-B741-1120FB307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 bar linkage </a:t>
            </a:r>
            <a:r>
              <a:rPr lang="th-TH" dirty="0"/>
              <a:t>จะใช้มุมเพียงมุมเดียวเพื่อหาตำแหน่งจุดปลายของแต่ละ </a:t>
            </a:r>
            <a:r>
              <a:rPr lang="en-US" dirty="0"/>
              <a:t>link </a:t>
            </a:r>
            <a:r>
              <a:rPr lang="th-TH" dirty="0"/>
              <a:t>แล้วจะสามารถคำนวณต่อยอดจากที่จุดปลายเหล่านั้น เพื่องาน</a:t>
            </a:r>
            <a:r>
              <a:rPr lang="th-TH" dirty="0" err="1"/>
              <a:t>ต่างๆ</a:t>
            </a:r>
            <a:endParaRPr lang="en-US" dirty="0"/>
          </a:p>
        </p:txBody>
      </p:sp>
      <p:pic>
        <p:nvPicPr>
          <p:cNvPr id="5" name="Picture 2" descr="FBLDescFig2">
            <a:extLst>
              <a:ext uri="{FF2B5EF4-FFF2-40B4-BE49-F238E27FC236}">
                <a16:creationId xmlns:a16="http://schemas.microsoft.com/office/drawing/2014/main" id="{8873ACE4-9637-4B6E-A270-F0C93918A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571750"/>
            <a:ext cx="3384376" cy="2256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83211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D08C5-35B2-4B5A-9E66-6036734C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การคำนวณ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E388C8-1442-4656-B859-01111451DC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h-TH" dirty="0"/>
                  <a:t>สิ่งที่ทราบ</a:t>
                </a:r>
                <a:r>
                  <a:rPr lang="en-US" dirty="0"/>
                  <a:t>: </a:t>
                </a:r>
                <a:r>
                  <a:rPr lang="th-TH" dirty="0"/>
                  <a:t>องศาการเคลื่อนที่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th-TH" dirty="0"/>
              </a:p>
              <a:p>
                <a:r>
                  <a:rPr lang="th-TH" dirty="0"/>
                  <a:t>สิ่งที่ต้องการ</a:t>
                </a:r>
              </a:p>
              <a:p>
                <a:pPr lvl="1"/>
                <a:r>
                  <a:rPr lang="th-TH" dirty="0"/>
                  <a:t>ตำแหน่งจุดปลายของ </a:t>
                </a:r>
                <a:r>
                  <a:rPr lang="en-US" dirty="0"/>
                  <a:t>link 1, link 2</a:t>
                </a:r>
                <a:endParaRPr lang="th-TH" dirty="0"/>
              </a:p>
              <a:p>
                <a:pPr lvl="1"/>
                <a:r>
                  <a:rPr lang="th-TH" dirty="0"/>
                  <a:t>องศาภายในของ </a:t>
                </a:r>
                <a:r>
                  <a:rPr lang="en-US" dirty="0"/>
                  <a:t>four bar </a:t>
                </a:r>
                <a:r>
                  <a:rPr lang="th-TH" dirty="0"/>
                  <a:t>ทั้งหมด</a:t>
                </a:r>
                <a:endParaRPr lang="en-US" dirty="0"/>
              </a:p>
              <a:p>
                <a:r>
                  <a:rPr lang="th-TH" dirty="0"/>
                  <a:t>หลักการ</a:t>
                </a:r>
              </a:p>
              <a:p>
                <a:pPr lvl="1"/>
                <a:r>
                  <a:rPr lang="th-TH" dirty="0"/>
                  <a:t>มุมภายในของสี่เหลี่ยม คือ </a:t>
                </a:r>
                <a:r>
                  <a:rPr lang="en-US" dirty="0"/>
                  <a:t>360 </a:t>
                </a:r>
                <a:r>
                  <a:rPr lang="th-TH" dirty="0"/>
                  <a:t>องศา</a:t>
                </a:r>
                <a:endParaRPr lang="en-US" dirty="0"/>
              </a:p>
              <a:p>
                <a:pPr lvl="1"/>
                <a:r>
                  <a:rPr lang="th-TH" dirty="0"/>
                  <a:t>มุมภายในของสามเหลี่ยม คือ </a:t>
                </a:r>
                <a:r>
                  <a:rPr lang="en-US" dirty="0"/>
                  <a:t>180 </a:t>
                </a:r>
                <a:r>
                  <a:rPr lang="th-TH" dirty="0"/>
                  <a:t>องศา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E388C8-1442-4656-B859-01111451DC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9" t="-2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4" descr="http://www.cse.unsw.edu.au/~en1811/09s2/assigns/ass2/4bargeom.png">
            <a:extLst>
              <a:ext uri="{FF2B5EF4-FFF2-40B4-BE49-F238E27FC236}">
                <a16:creationId xmlns:a16="http://schemas.microsoft.com/office/drawing/2014/main" id="{59B0E348-3D56-41CC-B410-D6D1CCAAE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757108"/>
            <a:ext cx="3781425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33653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623EE-AEBF-4853-AB54-EE2E2AB1B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วิธีคำนวณหาองศา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317FA0-D806-4A46-A17E-03C3B28ECB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th-TH" dirty="0"/>
                  <a:t>หาระยะ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</a:t>
                </a:r>
                <a:r>
                  <a:rPr lang="th-TH" dirty="0"/>
                  <a:t>โดยใช้กฎ </a:t>
                </a:r>
                <a:r>
                  <a:rPr lang="en-US" dirty="0"/>
                  <a:t>cosine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th-TH" dirty="0"/>
                  <a:t>คำนวณองศา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</a:t>
                </a:r>
                <a:r>
                  <a:rPr lang="th-TH" dirty="0"/>
                  <a:t>ด้วยกฎ </a:t>
                </a:r>
                <a:r>
                  <a:rPr lang="en-US" dirty="0"/>
                  <a:t>sine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th-TH" dirty="0"/>
                  <a:t>คำนวณองศา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th-TH" dirty="0"/>
                  <a:t> ด้วยกฎ </a:t>
                </a:r>
                <a:r>
                  <a:rPr lang="en-US" dirty="0"/>
                  <a:t>cosine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th-TH" dirty="0"/>
                  <a:t>หา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317FA0-D806-4A46-A17E-03C3B28ECB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5" t="-3757" b="-1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http://www.cse.unsw.edu.au/~en1811/09s2/assigns/ass2/4bargeom.png">
            <a:extLst>
              <a:ext uri="{FF2B5EF4-FFF2-40B4-BE49-F238E27FC236}">
                <a16:creationId xmlns:a16="http://schemas.microsoft.com/office/drawing/2014/main" id="{52FF20CE-C52D-4FA5-9F60-A1B9FCA8E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400175"/>
            <a:ext cx="3781425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977E0E1-40F8-4EFB-AF5C-2F75772BDBFF}"/>
                  </a:ext>
                </a:extLst>
              </p:cNvPr>
              <p:cNvSpPr/>
              <p:nvPr/>
            </p:nvSpPr>
            <p:spPr>
              <a:xfrm>
                <a:off x="1691680" y="1666449"/>
                <a:ext cx="304179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𝑝𝑞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977E0E1-40F8-4EFB-AF5C-2F75772BDB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1666449"/>
                <a:ext cx="3041794" cy="400110"/>
              </a:xfrm>
              <a:prstGeom prst="rect">
                <a:avLst/>
              </a:prstGeom>
              <a:blipFill>
                <a:blip r:embed="rId4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9528F66-9526-4813-A143-EF4FDCC5041F}"/>
                  </a:ext>
                </a:extLst>
              </p:cNvPr>
              <p:cNvSpPr/>
              <p:nvPr/>
            </p:nvSpPr>
            <p:spPr>
              <a:xfrm>
                <a:off x="2123728" y="2466591"/>
                <a:ext cx="1636602" cy="6767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func>
                            <m:func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9528F66-9526-4813-A143-EF4FDCC504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2466591"/>
                <a:ext cx="1636602" cy="6767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2CA685C-2519-4DA9-8A71-3AFFE36A951E}"/>
                  </a:ext>
                </a:extLst>
              </p:cNvPr>
              <p:cNvSpPr/>
              <p:nvPr/>
            </p:nvSpPr>
            <p:spPr>
              <a:xfrm>
                <a:off x="1599896" y="3543270"/>
                <a:ext cx="300909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𝑑𝑠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2CA685C-2519-4DA9-8A71-3AFFE36A95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896" y="3543270"/>
                <a:ext cx="3009093" cy="400110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4258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496BB-4E3F-4FFD-8537-2B7DC79AD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Lower pair</a:t>
            </a:r>
          </a:p>
        </p:txBody>
      </p:sp>
      <p:pic>
        <p:nvPicPr>
          <p:cNvPr id="2050" name="Picture 2" descr="Image result for lower-pair joints">
            <a:extLst>
              <a:ext uri="{FF2B5EF4-FFF2-40B4-BE49-F238E27FC236}">
                <a16:creationId xmlns:a16="http://schemas.microsoft.com/office/drawing/2014/main" id="{D9D1544B-2559-4666-BC38-CA47658DF1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30" t="20529" r="21373"/>
          <a:stretch/>
        </p:blipFill>
        <p:spPr bwMode="auto">
          <a:xfrm>
            <a:off x="611560" y="1347614"/>
            <a:ext cx="3672408" cy="3542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4E070D8-BF7F-4662-B254-B66150261A91}"/>
              </a:ext>
            </a:extLst>
          </p:cNvPr>
          <p:cNvSpPr/>
          <p:nvPr/>
        </p:nvSpPr>
        <p:spPr>
          <a:xfrm>
            <a:off x="683568" y="1419622"/>
            <a:ext cx="1440160" cy="12313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4A527E-B40C-422A-A967-9F5D851EE852}"/>
              </a:ext>
            </a:extLst>
          </p:cNvPr>
          <p:cNvSpPr/>
          <p:nvPr/>
        </p:nvSpPr>
        <p:spPr>
          <a:xfrm>
            <a:off x="2483768" y="1416663"/>
            <a:ext cx="1440160" cy="12313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279DA6A-EED3-4727-92C0-EB7F1814E53C}"/>
                  </a:ext>
                </a:extLst>
              </p:cNvPr>
              <p:cNvSpPr txBox="1"/>
              <p:nvPr/>
            </p:nvSpPr>
            <p:spPr>
              <a:xfrm>
                <a:off x="4893425" y="2787774"/>
                <a:ext cx="2838341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𝑗𝑜𝑖𝑛𝑡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𝑙𝑖𝑛𝑘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279DA6A-EED3-4727-92C0-EB7F1814E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425" y="2787774"/>
                <a:ext cx="2838341" cy="4655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9501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69FA8-4D04-4F1A-A7D4-BFE809CD5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Lower pair DOF</a:t>
            </a:r>
          </a:p>
        </p:txBody>
      </p:sp>
      <p:pic>
        <p:nvPicPr>
          <p:cNvPr id="6" name="Picture 4" descr="https://qph.fs.quoracdn.net/main-qimg-bacf630c98a5d09872ed258a979c7284-c">
            <a:extLst>
              <a:ext uri="{FF2B5EF4-FFF2-40B4-BE49-F238E27FC236}">
                <a16:creationId xmlns:a16="http://schemas.microsoft.com/office/drawing/2014/main" id="{1B473A5B-F239-498A-9ADB-7E8A195E05A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01" b="19200"/>
          <a:stretch/>
        </p:blipFill>
        <p:spPr bwMode="auto">
          <a:xfrm>
            <a:off x="1800666" y="1223963"/>
            <a:ext cx="5533144" cy="340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1F7C3B-8F36-47CA-9ACA-B60493E18205}"/>
                  </a:ext>
                </a:extLst>
              </p:cNvPr>
              <p:cNvSpPr txBox="1"/>
              <p:nvPr/>
            </p:nvSpPr>
            <p:spPr>
              <a:xfrm>
                <a:off x="1187624" y="1635646"/>
                <a:ext cx="102233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𝐷𝑂𝐹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1F7C3B-8F36-47CA-9ACA-B60493E18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1635646"/>
                <a:ext cx="1022331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24AB0F0-1FA0-42F4-965E-36BF8AC8ECB8}"/>
                  </a:ext>
                </a:extLst>
              </p:cNvPr>
              <p:cNvSpPr txBox="1"/>
              <p:nvPr/>
            </p:nvSpPr>
            <p:spPr>
              <a:xfrm>
                <a:off x="1187623" y="2861524"/>
                <a:ext cx="102233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𝐷𝑂𝐹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24AB0F0-1FA0-42F4-965E-36BF8AC8EC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3" y="2861524"/>
                <a:ext cx="1022331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C581BED-4E5E-401B-9D66-898959A9A02B}"/>
                  </a:ext>
                </a:extLst>
              </p:cNvPr>
              <p:cNvSpPr txBox="1"/>
              <p:nvPr/>
            </p:nvSpPr>
            <p:spPr>
              <a:xfrm>
                <a:off x="1187623" y="4011910"/>
                <a:ext cx="102233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𝐷𝑂𝐹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C581BED-4E5E-401B-9D66-898959A9A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3" y="4011910"/>
                <a:ext cx="1022331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7F6F1CA-458A-4960-BFDF-1EEEBEC12561}"/>
                  </a:ext>
                </a:extLst>
              </p:cNvPr>
              <p:cNvSpPr txBox="1"/>
              <p:nvPr/>
            </p:nvSpPr>
            <p:spPr>
              <a:xfrm>
                <a:off x="7092280" y="1641774"/>
                <a:ext cx="102233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𝐷𝑂𝐹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7F6F1CA-458A-4960-BFDF-1EEEBEC12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280" y="1641774"/>
                <a:ext cx="1022331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25107B1-283B-4D4E-8188-25C5AFF55FFB}"/>
                  </a:ext>
                </a:extLst>
              </p:cNvPr>
              <p:cNvSpPr txBox="1"/>
              <p:nvPr/>
            </p:nvSpPr>
            <p:spPr>
              <a:xfrm>
                <a:off x="7092280" y="2855396"/>
                <a:ext cx="102233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𝐷𝑂𝐹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25107B1-283B-4D4E-8188-25C5AFF55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280" y="2855396"/>
                <a:ext cx="1022331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5403A35-BEB5-4E49-911F-2F951729E6D8}"/>
                  </a:ext>
                </a:extLst>
              </p:cNvPr>
              <p:cNvSpPr txBox="1"/>
              <p:nvPr/>
            </p:nvSpPr>
            <p:spPr>
              <a:xfrm>
                <a:off x="7092279" y="4011909"/>
                <a:ext cx="102233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𝐷𝑂𝐹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5403A35-BEB5-4E49-911F-2F951729E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279" y="4011909"/>
                <a:ext cx="1022331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9306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E7CFC-62BE-47C0-89E4-C3B6B6FD8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การจัดเรียง </a:t>
            </a:r>
            <a:r>
              <a:rPr lang="en-US" dirty="0"/>
              <a:t>Link </a:t>
            </a:r>
            <a:r>
              <a:rPr lang="th-TH" dirty="0"/>
              <a:t>กับ </a:t>
            </a:r>
            <a:r>
              <a:rPr lang="en-US" dirty="0"/>
              <a:t>Joint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EDC54-882F-4FE8-9033-64057B03C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</a:t>
            </a:r>
            <a:r>
              <a:rPr lang="th-TH" dirty="0"/>
              <a:t> จะเริ่มจาก </a:t>
            </a:r>
            <a:r>
              <a:rPr lang="en-US" dirty="0"/>
              <a:t>0 Joint </a:t>
            </a:r>
            <a:r>
              <a:rPr lang="th-TH" dirty="0"/>
              <a:t>จะเริ่มจาก </a:t>
            </a:r>
            <a:r>
              <a:rPr lang="en-US" dirty="0"/>
              <a:t>1</a:t>
            </a:r>
          </a:p>
          <a:p>
            <a:r>
              <a:rPr lang="en-US"/>
              <a:t>Joint </a:t>
            </a:r>
            <a:r>
              <a:rPr lang="th-TH" dirty="0"/>
              <a:t>จะนำก่อน </a:t>
            </a:r>
            <a:r>
              <a:rPr lang="en-US" dirty="0"/>
              <a:t>Link </a:t>
            </a:r>
            <a:r>
              <a:rPr lang="th-TH" dirty="0"/>
              <a:t>เช่น </a:t>
            </a:r>
            <a:r>
              <a:rPr lang="en-US" dirty="0"/>
              <a:t>Joint1 </a:t>
            </a:r>
            <a:r>
              <a:rPr lang="th-TH" dirty="0"/>
              <a:t>ตามด้วย </a:t>
            </a:r>
            <a:r>
              <a:rPr lang="en-US" dirty="0"/>
              <a:t>Link1</a:t>
            </a:r>
          </a:p>
          <a:p>
            <a:r>
              <a:rPr lang="th-TH" dirty="0"/>
              <a:t>ชื่อ </a:t>
            </a:r>
            <a:r>
              <a:rPr lang="en-US" dirty="0"/>
              <a:t>Joint </a:t>
            </a:r>
            <a:r>
              <a:rPr lang="th-TH" dirty="0"/>
              <a:t>กับ </a:t>
            </a:r>
            <a:r>
              <a:rPr lang="en-US" dirty="0"/>
              <a:t>Link </a:t>
            </a:r>
            <a:r>
              <a:rPr lang="th-TH" dirty="0"/>
              <a:t>ห้ามซ้ำกัน</a:t>
            </a:r>
          </a:p>
        </p:txBody>
      </p:sp>
      <p:pic>
        <p:nvPicPr>
          <p:cNvPr id="4" name="Picture 2" descr="Image result for Link twist robotics">
            <a:extLst>
              <a:ext uri="{FF2B5EF4-FFF2-40B4-BE49-F238E27FC236}">
                <a16:creationId xmlns:a16="http://schemas.microsoft.com/office/drawing/2014/main" id="{EE963035-9521-4788-AE40-CD41F4FE8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198144"/>
            <a:ext cx="4032448" cy="2569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9514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2B7CA-F7CA-4D0B-88D2-1EFF2E6BD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928" y="377602"/>
            <a:ext cx="8023560" cy="822214"/>
          </a:xfrm>
        </p:spPr>
        <p:txBody>
          <a:bodyPr/>
          <a:lstStyle/>
          <a:p>
            <a:r>
              <a:rPr lang="th-TH" dirty="0"/>
              <a:t>การวาด </a:t>
            </a:r>
            <a:r>
              <a:rPr lang="en-US" dirty="0"/>
              <a:t>Joint </a:t>
            </a:r>
            <a:r>
              <a:rPr lang="th-TH" dirty="0"/>
              <a:t>เพื่ออธิบาย </a:t>
            </a:r>
            <a:r>
              <a:rPr lang="en-US" dirty="0"/>
              <a:t>Free body diagram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84A2E2-31A6-4F11-8423-07C20DB71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นิยมใช้ทรงกระบอก หรือสี่เหลียมกับวงกลม เพื่อกำหนดจุดหมุน</a:t>
            </a:r>
            <a:endParaRPr lang="en-US" dirty="0"/>
          </a:p>
        </p:txBody>
      </p:sp>
      <p:pic>
        <p:nvPicPr>
          <p:cNvPr id="1030" name="Picture 6" descr="Image result for Symbol of revolute (rotary) and prismatic joints.">
            <a:extLst>
              <a:ext uri="{FF2B5EF4-FFF2-40B4-BE49-F238E27FC236}">
                <a16:creationId xmlns:a16="http://schemas.microsoft.com/office/drawing/2014/main" id="{4FECD405-2934-4C67-92AC-995AA1F88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95686"/>
            <a:ext cx="4175254" cy="2505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forward kinematics">
            <a:extLst>
              <a:ext uri="{FF2B5EF4-FFF2-40B4-BE49-F238E27FC236}">
                <a16:creationId xmlns:a16="http://schemas.microsoft.com/office/drawing/2014/main" id="{7E144397-A708-48D3-B8D0-6C6501E26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150" y="1995686"/>
            <a:ext cx="3612530" cy="2661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9330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1D65C-B5E1-4F5F-B0B2-793950ACD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</a:t>
            </a:r>
            <a:r>
              <a:rPr lang="th-TH" dirty="0"/>
              <a:t> </a:t>
            </a:r>
            <a:r>
              <a:rPr lang="en-US" dirty="0"/>
              <a:t>&amp; Inverse kinematics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191251-DC46-4747-81B0-3E9A25E5D38B}"/>
              </a:ext>
            </a:extLst>
          </p:cNvPr>
          <p:cNvSpPr txBox="1"/>
          <p:nvPr/>
        </p:nvSpPr>
        <p:spPr>
          <a:xfrm>
            <a:off x="1331640" y="2591271"/>
            <a:ext cx="2232248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Joint Angles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C4200-A1D6-4C76-8175-C16CC3ADBAEF}"/>
              </a:ext>
            </a:extLst>
          </p:cNvPr>
          <p:cNvSpPr txBox="1"/>
          <p:nvPr/>
        </p:nvSpPr>
        <p:spPr>
          <a:xfrm>
            <a:off x="5292080" y="2591271"/>
            <a:ext cx="2232248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End Effector</a:t>
            </a:r>
          </a:p>
        </p:txBody>
      </p:sp>
      <p:sp>
        <p:nvSpPr>
          <p:cNvPr id="7" name="Arrow: Curved Down 6">
            <a:extLst>
              <a:ext uri="{FF2B5EF4-FFF2-40B4-BE49-F238E27FC236}">
                <a16:creationId xmlns:a16="http://schemas.microsoft.com/office/drawing/2014/main" id="{C46773C4-9E76-4EB5-BFD4-34995F31EEA9}"/>
              </a:ext>
            </a:extLst>
          </p:cNvPr>
          <p:cNvSpPr/>
          <p:nvPr/>
        </p:nvSpPr>
        <p:spPr>
          <a:xfrm>
            <a:off x="2843808" y="1563638"/>
            <a:ext cx="3600400" cy="79208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Forward</a:t>
            </a:r>
          </a:p>
        </p:txBody>
      </p:sp>
      <p:sp>
        <p:nvSpPr>
          <p:cNvPr id="9" name="Arrow: Curved Up 8">
            <a:extLst>
              <a:ext uri="{FF2B5EF4-FFF2-40B4-BE49-F238E27FC236}">
                <a16:creationId xmlns:a16="http://schemas.microsoft.com/office/drawing/2014/main" id="{4EC63F27-6222-458E-8C4B-C6C8CC63EC29}"/>
              </a:ext>
            </a:extLst>
          </p:cNvPr>
          <p:cNvSpPr/>
          <p:nvPr/>
        </p:nvSpPr>
        <p:spPr>
          <a:xfrm flipH="1">
            <a:off x="2843808" y="3291830"/>
            <a:ext cx="3600400" cy="79208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Inverse</a:t>
            </a:r>
          </a:p>
        </p:txBody>
      </p:sp>
    </p:spTree>
    <p:extLst>
      <p:ext uri="{BB962C8B-B14F-4D97-AF65-F5344CB8AC3E}">
        <p14:creationId xmlns:p14="http://schemas.microsoft.com/office/powerpoint/2010/main" val="457241617"/>
      </p:ext>
    </p:extLst>
  </p:cSld>
  <p:clrMapOvr>
    <a:masterClrMapping/>
  </p:clrMapOvr>
</p:sld>
</file>

<file path=ppt/theme/theme1.xml><?xml version="1.0" encoding="utf-8"?>
<a:theme xmlns:a="http://schemas.openxmlformats.org/drawingml/2006/main" name="ชุดรูปแบบของ Offic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4">
      <a:majorFont>
        <a:latin typeface="Cordia New"/>
        <a:ea typeface=""/>
        <a:cs typeface="Browallia New"/>
      </a:majorFont>
      <a:minorFont>
        <a:latin typeface="Browallia New"/>
        <a:ea typeface=""/>
        <a:cs typeface="Browalli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ister.pptx" id="{5B0E6E07-2C1E-4A34-A883-38F9C9AE2144}" vid="{17DFD0A5-312B-4DF9-958A-7A602FA1C2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5738</TotalTime>
  <Words>1391</Words>
  <Application>Microsoft Office PowerPoint</Application>
  <PresentationFormat>On-screen Show (16:9)</PresentationFormat>
  <Paragraphs>225</Paragraphs>
  <Slides>42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TH Sarabun New</vt:lpstr>
      <vt:lpstr>Arial</vt:lpstr>
      <vt:lpstr>Browallia New</vt:lpstr>
      <vt:lpstr>Calibri</vt:lpstr>
      <vt:lpstr>Cambria Math</vt:lpstr>
      <vt:lpstr>Cordia New</vt:lpstr>
      <vt:lpstr>TH SarabunPSK</vt:lpstr>
      <vt:lpstr>Wingdings</vt:lpstr>
      <vt:lpstr>ชุดรูปแบบของ Office</vt:lpstr>
      <vt:lpstr>การคำนวณ Forward Kinematics</vt:lpstr>
      <vt:lpstr>Kinematics</vt:lpstr>
      <vt:lpstr>Kinematics</vt:lpstr>
      <vt:lpstr>Link &amp; Joint</vt:lpstr>
      <vt:lpstr>Lower pair</vt:lpstr>
      <vt:lpstr>Lower pair DOF</vt:lpstr>
      <vt:lpstr>การจัดเรียง Link กับ Joint</vt:lpstr>
      <vt:lpstr>การวาด Joint เพื่ออธิบาย Free body diagram</vt:lpstr>
      <vt:lpstr>Forward &amp; Inverse kinematics</vt:lpstr>
      <vt:lpstr>การคำนวณ Forward Kinematics ของหุ่นยนต์</vt:lpstr>
      <vt:lpstr>Serial Link</vt:lpstr>
      <vt:lpstr>การคำนวณ Forward kinematics</vt:lpstr>
      <vt:lpstr>การคำนวณ แขนหุ่นยนต์แบบ 2 มิติ</vt:lpstr>
      <vt:lpstr>การคำนวณ แขนหุ่นยนต์แบบ 2 มิติ</vt:lpstr>
      <vt:lpstr>การกำหนดค่า sin cos</vt:lpstr>
      <vt:lpstr>Domain กับ Range</vt:lpstr>
      <vt:lpstr>Visualizing Workspace</vt:lpstr>
      <vt:lpstr>Workspace ในหุ่นยนต์อุตสาหกรรม</vt:lpstr>
      <vt:lpstr>ตัวอย่างการคำนวณ Forward Kinematics (1)</vt:lpstr>
      <vt:lpstr>ตัวอย่าง 3-DOF Robot arm</vt:lpstr>
      <vt:lpstr>วิธีทำ</vt:lpstr>
      <vt:lpstr>วิธีทำ</vt:lpstr>
      <vt:lpstr>วิธีทำ</vt:lpstr>
      <vt:lpstr>วิธีทำ - หา Forward Kinematics ขั้นต้น</vt:lpstr>
      <vt:lpstr>วิธีทำ</vt:lpstr>
      <vt:lpstr>วิธีทำ</vt:lpstr>
      <vt:lpstr>วิธีทำ</vt:lpstr>
      <vt:lpstr>Four bar linkage</vt:lpstr>
      <vt:lpstr>Four bar linkage</vt:lpstr>
      <vt:lpstr>Floating Link or coupler</vt:lpstr>
      <vt:lpstr>Connecting rod หรือ slider crank linkage</vt:lpstr>
      <vt:lpstr>ตัวอย่างการใช้งาน</vt:lpstr>
      <vt:lpstr>ชื่อของแต่ละ Link</vt:lpstr>
      <vt:lpstr>การจำแนกลักษณะ Link</vt:lpstr>
      <vt:lpstr>การคำนวณ Four bar linkage</vt:lpstr>
      <vt:lpstr>หลักการเคลื่อนที่</vt:lpstr>
      <vt:lpstr>ตัวอย่างการคำนวณ</vt:lpstr>
      <vt:lpstr>การกำหนดตัวแปร</vt:lpstr>
      <vt:lpstr>สมการพื้นฐาน</vt:lpstr>
      <vt:lpstr>เป้าหมายการคำนวณ</vt:lpstr>
      <vt:lpstr>การคำนวณ</vt:lpstr>
      <vt:lpstr>วิธีคำนวณหาองศา</vt:lpstr>
    </vt:vector>
  </TitlesOfParts>
  <Company>nzn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หน่วยที่ 14 การบำรุงรักษาระบบไฟฟ้า (Electrical System Maintenance)</dc:title>
  <dc:creator>WincoolV5</dc:creator>
  <cp:lastModifiedBy>Alisa Kunapinun</cp:lastModifiedBy>
  <cp:revision>147</cp:revision>
  <dcterms:created xsi:type="dcterms:W3CDTF">2014-11-14T06:47:43Z</dcterms:created>
  <dcterms:modified xsi:type="dcterms:W3CDTF">2019-08-08T11:13:31Z</dcterms:modified>
</cp:coreProperties>
</file>