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22" r:id="rId2"/>
    <p:sldId id="274" r:id="rId3"/>
    <p:sldId id="318" r:id="rId4"/>
    <p:sldId id="331" r:id="rId5"/>
    <p:sldId id="332" r:id="rId6"/>
    <p:sldId id="333" r:id="rId7"/>
    <p:sldId id="334" r:id="rId8"/>
    <p:sldId id="335" r:id="rId9"/>
    <p:sldId id="340" r:id="rId10"/>
    <p:sldId id="339" r:id="rId11"/>
    <p:sldId id="338" r:id="rId12"/>
    <p:sldId id="337" r:id="rId13"/>
    <p:sldId id="336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C421C-897B-44A7-83B3-CF91C107E940}" v="955" dt="2019-07-21T12:08:4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60" d="100"/>
          <a:sy n="60" d="100"/>
        </p:scale>
        <p:origin x="36" y="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21/07/62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5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36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36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7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36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" Type="http://schemas.openxmlformats.org/officeDocument/2006/relationships/image" Target="../media/image38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15" Type="http://schemas.openxmlformats.org/officeDocument/2006/relationships/image" Target="../media/image240.png"/><Relationship Id="rId1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en-US" dirty="0"/>
              <a:t>Forward Kinematics </a:t>
            </a:r>
            <a:r>
              <a:rPr lang="th-TH" dirty="0"/>
              <a:t>แบบ </a:t>
            </a:r>
            <a:r>
              <a:rPr lang="en-US" dirty="0" err="1"/>
              <a:t>Denavit-Hartenberg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0609-8EA1-4FAF-A6A0-6A28E419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DH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7E52-74E8-44E9-9E90-FBE0D35A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อ้างอิงจากสมการ </a:t>
            </a:r>
            <a:r>
              <a:rPr lang="en-US" dirty="0"/>
              <a:t>DH Matrix </a:t>
            </a:r>
            <a:r>
              <a:rPr lang="th-TH" dirty="0"/>
              <a:t>แทนค่าแต่ละ </a:t>
            </a:r>
            <a:r>
              <a:rPr lang="en-US" dirty="0"/>
              <a:t>Link </a:t>
            </a:r>
            <a:r>
              <a:rPr lang="th-TH" dirty="0"/>
              <a:t>ลงไปใน </a:t>
            </a:r>
            <a:r>
              <a:rPr lang="en-US" dirty="0"/>
              <a:t>DH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872200-6156-4243-9B16-43E69C06AAD1}"/>
                  </a:ext>
                </a:extLst>
              </p:cNvPr>
              <p:cNvSpPr/>
              <p:nvPr/>
            </p:nvSpPr>
            <p:spPr>
              <a:xfrm>
                <a:off x="1443676" y="1707654"/>
                <a:ext cx="6246440" cy="1127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872200-6156-4243-9B16-43E69C06A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76" y="1707654"/>
                <a:ext cx="6246440" cy="112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665E82-6636-4586-BC18-C94BF34EB3E6}"/>
                  </a:ext>
                </a:extLst>
              </p:cNvPr>
              <p:cNvSpPr/>
              <p:nvPr/>
            </p:nvSpPr>
            <p:spPr>
              <a:xfrm>
                <a:off x="17890" y="2928683"/>
                <a:ext cx="4176464" cy="99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665E82-6636-4586-BC18-C94BF34EB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" y="2928683"/>
                <a:ext cx="4176464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6D9AE-5304-45B2-AF6D-295D92B5DDDD}"/>
                  </a:ext>
                </a:extLst>
              </p:cNvPr>
              <p:cNvSpPr/>
              <p:nvPr/>
            </p:nvSpPr>
            <p:spPr>
              <a:xfrm>
                <a:off x="3764334" y="2953510"/>
                <a:ext cx="4176464" cy="99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6D9AE-5304-45B2-AF6D-295D92B5D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4" y="2953510"/>
                <a:ext cx="4176464" cy="99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16AF93-CB61-4857-93E5-9692834AE8F9}"/>
                  </a:ext>
                </a:extLst>
              </p:cNvPr>
              <p:cNvSpPr/>
              <p:nvPr/>
            </p:nvSpPr>
            <p:spPr>
              <a:xfrm>
                <a:off x="1907704" y="3977778"/>
                <a:ext cx="4176464" cy="99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16AF93-CB61-4857-93E5-9692834AE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977778"/>
                <a:ext cx="4176464" cy="99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วิธีการสร้างตาราง </a:t>
            </a:r>
            <a:r>
              <a:rPr lang="en-US" dirty="0"/>
              <a:t>DH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21F-E196-4778-A6FD-46F59D1F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5FBA-66F1-4EB8-84F9-402D1263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Joint axis</a:t>
            </a:r>
          </a:p>
        </p:txBody>
      </p:sp>
      <p:pic>
        <p:nvPicPr>
          <p:cNvPr id="3074" name="Picture 2" descr="https://i.stack.imgur.com/6Laqb.png">
            <a:extLst>
              <a:ext uri="{FF2B5EF4-FFF2-40B4-BE49-F238E27FC236}">
                <a16:creationId xmlns:a16="http://schemas.microsoft.com/office/drawing/2014/main" id="{E2775FFB-F1DF-4195-8895-6D7355B7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9662"/>
            <a:ext cx="30099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i.stack.imgur.com/6Laqb.png">
            <a:extLst>
              <a:ext uri="{FF2B5EF4-FFF2-40B4-BE49-F238E27FC236}">
                <a16:creationId xmlns:a16="http://schemas.microsoft.com/office/drawing/2014/main" id="{26C8D228-5614-43B5-9BF3-73778E5F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9662"/>
            <a:ext cx="30099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464A-F26E-450A-9AF5-5E0548739232}"/>
              </a:ext>
            </a:extLst>
          </p:cNvPr>
          <p:cNvCxnSpPr>
            <a:cxnSpLocks/>
          </p:cNvCxnSpPr>
          <p:nvPr/>
        </p:nvCxnSpPr>
        <p:spPr>
          <a:xfrm>
            <a:off x="4355976" y="3795886"/>
            <a:ext cx="360040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AFE1B9-611B-422B-86C7-416584038C56}"/>
              </a:ext>
            </a:extLst>
          </p:cNvPr>
          <p:cNvCxnSpPr>
            <a:cxnSpLocks/>
          </p:cNvCxnSpPr>
          <p:nvPr/>
        </p:nvCxnSpPr>
        <p:spPr>
          <a:xfrm>
            <a:off x="4716016" y="3291830"/>
            <a:ext cx="792088" cy="65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B0F30-3D46-4A60-AF22-36A20D102AEC}"/>
              </a:ext>
            </a:extLst>
          </p:cNvPr>
          <p:cNvCxnSpPr>
            <a:cxnSpLocks/>
          </p:cNvCxnSpPr>
          <p:nvPr/>
        </p:nvCxnSpPr>
        <p:spPr>
          <a:xfrm>
            <a:off x="4860032" y="2211710"/>
            <a:ext cx="864096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DADEF4-4A23-4060-9822-8C4CC465D6CA}"/>
                  </a:ext>
                </a:extLst>
              </p:cNvPr>
              <p:cNvSpPr/>
              <p:nvPr/>
            </p:nvSpPr>
            <p:spPr>
              <a:xfrm>
                <a:off x="3937105" y="3291830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DADEF4-4A23-4060-9822-8C4CC465D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05" y="3291830"/>
                <a:ext cx="6155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0D8AB0-AEA2-41B0-B401-3652E4CE53E5}"/>
                  </a:ext>
                </a:extLst>
              </p:cNvPr>
              <p:cNvSpPr/>
              <p:nvPr/>
            </p:nvSpPr>
            <p:spPr>
              <a:xfrm>
                <a:off x="4355976" y="2787026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0D8AB0-AEA2-41B0-B401-3652E4CE5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787026"/>
                <a:ext cx="6155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38A1BE3-3F98-4F0F-9A04-59F657679A89}"/>
                  </a:ext>
                </a:extLst>
              </p:cNvPr>
              <p:cNvSpPr/>
              <p:nvPr/>
            </p:nvSpPr>
            <p:spPr>
              <a:xfrm>
                <a:off x="4484151" y="1724687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38A1BE3-3F98-4F0F-9A04-59F657679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51" y="1724687"/>
                <a:ext cx="6155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B32BFB-5D76-4A7D-A75B-E24D0E3054EE}"/>
                  </a:ext>
                </a:extLst>
              </p:cNvPr>
              <p:cNvSpPr/>
              <p:nvPr/>
            </p:nvSpPr>
            <p:spPr>
              <a:xfrm>
                <a:off x="6156176" y="1088063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B32BFB-5D76-4A7D-A75B-E24D0E30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088063"/>
                <a:ext cx="6155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F78AC-0D83-44C3-B3AF-294A4B191570}"/>
              </a:ext>
            </a:extLst>
          </p:cNvPr>
          <p:cNvCxnSpPr>
            <a:cxnSpLocks/>
          </p:cNvCxnSpPr>
          <p:nvPr/>
        </p:nvCxnSpPr>
        <p:spPr>
          <a:xfrm flipH="1">
            <a:off x="6075512" y="1487848"/>
            <a:ext cx="296688" cy="678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8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9347-82F9-45E2-8D9C-5BA85C71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5382E-F2E9-478E-BB52-DF0F4D78F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ตั้งแกน </a:t>
                </a:r>
                <a:r>
                  <a:rPr lang="en-US" dirty="0"/>
                  <a:t>Axis </a:t>
                </a:r>
                <a:r>
                  <a:rPr lang="th-TH" dirty="0"/>
                  <a:t>แต่ละ </a:t>
                </a:r>
                <a:r>
                  <a:rPr lang="en-US" dirty="0"/>
                  <a:t>Joint </a:t>
                </a:r>
                <a:r>
                  <a:rPr lang="th-TH" dirty="0"/>
                  <a:t>โดยกำหนดให้แกนหมุน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ด้วยแกน </a:t>
                </a:r>
                <a:r>
                  <a:rPr lang="en-US" dirty="0"/>
                  <a:t>z </a:t>
                </a:r>
                <a:r>
                  <a:rPr lang="th-TH" dirty="0"/>
                  <a:t>ทุกครั้ง ส่วน </a:t>
                </a:r>
                <a:r>
                  <a:rPr lang="en-US" dirty="0" err="1"/>
                  <a:t>x,y</a:t>
                </a:r>
                <a:r>
                  <a:rPr lang="en-US" dirty="0"/>
                  <a:t> </a:t>
                </a:r>
                <a:r>
                  <a:rPr lang="th-TH" dirty="0"/>
                  <a:t>ให้อ้างอิงด้วย</a:t>
                </a:r>
                <a:r>
                  <a:rPr lang="th-TH" dirty="0" err="1"/>
                  <a:t>กฏ</a:t>
                </a:r>
                <a:r>
                  <a:rPr lang="th-TH" dirty="0"/>
                  <a:t>มือขวาได้ทันที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5382E-F2E9-478E-BB52-DF0F4D78F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4580B-DACA-4A38-8B61-CDF063202CBA}"/>
              </a:ext>
            </a:extLst>
          </p:cNvPr>
          <p:cNvGrpSpPr/>
          <p:nvPr/>
        </p:nvGrpSpPr>
        <p:grpSpPr>
          <a:xfrm>
            <a:off x="2195736" y="2139702"/>
            <a:ext cx="2520280" cy="2795337"/>
            <a:chOff x="2195736" y="2139702"/>
            <a:chExt cx="2520280" cy="2795337"/>
          </a:xfrm>
        </p:grpSpPr>
        <p:pic>
          <p:nvPicPr>
            <p:cNvPr id="26" name="Picture 2" descr="https://i.stack.imgur.com/6Laqb.png">
              <a:extLst>
                <a:ext uri="{FF2B5EF4-FFF2-40B4-BE49-F238E27FC236}">
                  <a16:creationId xmlns:a16="http://schemas.microsoft.com/office/drawing/2014/main" id="{4F9F8342-2ADF-4934-8D94-49A0A192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295125"/>
              <a:ext cx="2520280" cy="263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750663-E85E-4BFB-B6F6-DD4E54239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2904373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4A217D-926E-4C28-A51F-E56F93B21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2139702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31BABCE-BA57-4FD8-AF2A-D11AD0EAE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615" y="4630710"/>
              <a:ext cx="739261" cy="20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22CA87-007D-42E8-922D-D2E8ED9A3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795887"/>
              <a:ext cx="576064" cy="36003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E4EA5-5378-4CF9-A7D7-0B192E020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3150593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29BCE7-9A7F-4432-AF01-98941EAE32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6245" y="2372395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FB22534-7B0C-42AD-AAF5-A2534F979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845" y="3562236"/>
              <a:ext cx="414019" cy="609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052C0-13EF-40F5-A276-4FD823AE4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429" y="3854437"/>
              <a:ext cx="1" cy="7638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BC7970-D331-495A-B1A1-A0F7F3BF49DC}"/>
              </a:ext>
            </a:extLst>
          </p:cNvPr>
          <p:cNvCxnSpPr>
            <a:cxnSpLocks/>
          </p:cNvCxnSpPr>
          <p:nvPr/>
        </p:nvCxnSpPr>
        <p:spPr>
          <a:xfrm flipV="1">
            <a:off x="2710429" y="4618296"/>
            <a:ext cx="1" cy="12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9074B5-FD75-4857-8EA7-22259FA251B8}"/>
              </a:ext>
            </a:extLst>
          </p:cNvPr>
          <p:cNvCxnSpPr>
            <a:cxnSpLocks/>
          </p:cNvCxnSpPr>
          <p:nvPr/>
        </p:nvCxnSpPr>
        <p:spPr>
          <a:xfrm flipV="1">
            <a:off x="3347864" y="4083918"/>
            <a:ext cx="10638" cy="87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1830-B0A5-4552-A4F3-C5251D7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1C63-E18D-4B35-A6ED-DD20DDEE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อ้างอิง </a:t>
            </a:r>
            <a:r>
              <a:rPr lang="en-US" dirty="0"/>
              <a:t>origin </a:t>
            </a:r>
            <a:r>
              <a:rPr lang="th-TH" dirty="0"/>
              <a:t>เทียบกับแกน </a:t>
            </a:r>
            <a:r>
              <a:rPr lang="en-US" dirty="0"/>
              <a:t>Z </a:t>
            </a:r>
            <a:r>
              <a:rPr lang="th-TH" dirty="0"/>
              <a:t>ค่าที่ได้คือ </a:t>
            </a:r>
            <a:r>
              <a:rPr lang="en-US" dirty="0"/>
              <a:t>d</a:t>
            </a:r>
          </a:p>
          <a:p>
            <a:pPr lvl="1"/>
            <a:r>
              <a:rPr lang="th-TH" dirty="0"/>
              <a:t>ถ้ามีระยะที่แกน </a:t>
            </a:r>
            <a:r>
              <a:rPr lang="en-US" dirty="0"/>
              <a:t>Z </a:t>
            </a:r>
            <a:r>
              <a:rPr lang="th-TH" dirty="0"/>
              <a:t>ให้กำหนดระยะ</a:t>
            </a:r>
            <a:r>
              <a:rPr lang="en-US" dirty="0"/>
              <a:t> origin </a:t>
            </a:r>
            <a:r>
              <a:rPr lang="th-TH" dirty="0"/>
              <a:t>ใหม่นั้นอ้างกับแกน </a:t>
            </a:r>
            <a:r>
              <a:rPr lang="en-US" dirty="0"/>
              <a:t>Z</a:t>
            </a:r>
          </a:p>
          <a:p>
            <a:pPr lvl="1"/>
            <a:r>
              <a:rPr lang="th-TH" dirty="0"/>
              <a:t>ถ้าแกน </a:t>
            </a:r>
            <a:r>
              <a:rPr lang="en-US" dirty="0"/>
              <a:t>Z </a:t>
            </a:r>
            <a:r>
              <a:rPr lang="th-TH" dirty="0"/>
              <a:t>ใหม่ ขนานกับแกนเดิม </a:t>
            </a:r>
            <a:r>
              <a:rPr lang="en-US" dirty="0"/>
              <a:t>origin </a:t>
            </a:r>
            <a:r>
              <a:rPr lang="th-TH" dirty="0"/>
              <a:t>ไว้ที่ใดก็ได้ที่ขนานกับแกน </a:t>
            </a:r>
            <a:r>
              <a:rPr lang="en-US" dirty="0"/>
              <a:t>Z </a:t>
            </a:r>
            <a:r>
              <a:rPr lang="th-TH" dirty="0"/>
              <a:t>นั้น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8A56E-2732-4A7B-8295-3ADE7FFC0D41}"/>
              </a:ext>
            </a:extLst>
          </p:cNvPr>
          <p:cNvGrpSpPr/>
          <p:nvPr/>
        </p:nvGrpSpPr>
        <p:grpSpPr>
          <a:xfrm>
            <a:off x="1475656" y="2571750"/>
            <a:ext cx="2130745" cy="2363289"/>
            <a:chOff x="2195736" y="2139702"/>
            <a:chExt cx="2520280" cy="2795337"/>
          </a:xfrm>
        </p:grpSpPr>
        <p:pic>
          <p:nvPicPr>
            <p:cNvPr id="5" name="Picture 2" descr="https://i.stack.imgur.com/6Laqb.png">
              <a:extLst>
                <a:ext uri="{FF2B5EF4-FFF2-40B4-BE49-F238E27FC236}">
                  <a16:creationId xmlns:a16="http://schemas.microsoft.com/office/drawing/2014/main" id="{F649CEDC-CAD9-439C-8E98-681BC4F1B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295125"/>
              <a:ext cx="2520280" cy="263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525F59-AEEC-4A22-B59E-A62D90438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92" y="3635799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180996-1B62-4C6B-B013-4945F072C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2139702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9831C9-0157-4755-AA28-B70E46FC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615" y="4630710"/>
              <a:ext cx="739261" cy="20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BDD0F3-34A9-4A4B-AF58-3617902BA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795887"/>
              <a:ext cx="576064" cy="36003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EE9444-13C8-47B0-8A7A-5D34713018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568" y="3895727"/>
              <a:ext cx="720080" cy="25622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D6A18F-D8BE-4D42-B702-E72528060B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6245" y="2372395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DAFF49-D0B8-4EF6-ACFC-37DBE90B5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845" y="3562236"/>
              <a:ext cx="414019" cy="609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1234CD-40FE-4AC8-B23D-924E7E8387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429" y="3854437"/>
              <a:ext cx="1" cy="7638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A1B8F4-9411-4401-9671-1D90F7B1C78B}"/>
              </a:ext>
            </a:extLst>
          </p:cNvPr>
          <p:cNvSpPr txBox="1"/>
          <p:nvPr/>
        </p:nvSpPr>
        <p:spPr>
          <a:xfrm>
            <a:off x="3661221" y="2703151"/>
            <a:ext cx="3608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ระยะอ้างจากแกน </a:t>
            </a:r>
            <a:r>
              <a:rPr lang="en-US" dirty="0"/>
              <a:t>z </a:t>
            </a:r>
            <a:r>
              <a:rPr lang="th-TH" dirty="0"/>
              <a:t>เดิมคือ </a:t>
            </a:r>
            <a:r>
              <a:rPr lang="en-US" dirty="0"/>
              <a:t>d </a:t>
            </a:r>
            <a:r>
              <a:rPr lang="th-TH" dirty="0"/>
              <a:t>ดังนั้นถ้า </a:t>
            </a:r>
            <a:r>
              <a:rPr lang="en-US" dirty="0"/>
              <a:t>z </a:t>
            </a:r>
            <a:r>
              <a:rPr lang="th-TH" dirty="0"/>
              <a:t>ขนานกัน </a:t>
            </a:r>
            <a:r>
              <a:rPr lang="en-US" dirty="0"/>
              <a:t>d </a:t>
            </a:r>
            <a:r>
              <a:rPr lang="th-TH" dirty="0"/>
              <a:t>จึงเป็น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233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B30D-1AB8-40A4-B04D-A81CB27B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13F0-F8CE-45E2-9F97-28B75CF7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กำหนดระยะ </a:t>
            </a:r>
            <a:r>
              <a:rPr lang="en-US" dirty="0"/>
              <a:t>x </a:t>
            </a:r>
            <a:r>
              <a:rPr lang="th-TH" dirty="0"/>
              <a:t>โดยเทียบเหมือนแกน </a:t>
            </a:r>
            <a:r>
              <a:rPr lang="en-US" dirty="0"/>
              <a:t>z </a:t>
            </a:r>
            <a:r>
              <a:rPr lang="th-TH" dirty="0"/>
              <a:t>ตาม </a:t>
            </a:r>
            <a:r>
              <a:rPr lang="en-US" dirty="0"/>
              <a:t>step </a:t>
            </a:r>
            <a:r>
              <a:rPr lang="th-TH" dirty="0"/>
              <a:t>ที่ </a:t>
            </a:r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D89AA9-B3A1-4C38-9D3A-8FBF5D6D991A}"/>
              </a:ext>
            </a:extLst>
          </p:cNvPr>
          <p:cNvGrpSpPr/>
          <p:nvPr/>
        </p:nvGrpSpPr>
        <p:grpSpPr>
          <a:xfrm>
            <a:off x="1691680" y="2269434"/>
            <a:ext cx="2130745" cy="2363289"/>
            <a:chOff x="2195736" y="2139702"/>
            <a:chExt cx="2520280" cy="2795337"/>
          </a:xfrm>
        </p:grpSpPr>
        <p:pic>
          <p:nvPicPr>
            <p:cNvPr id="5" name="Picture 2" descr="https://i.stack.imgur.com/6Laqb.png">
              <a:extLst>
                <a:ext uri="{FF2B5EF4-FFF2-40B4-BE49-F238E27FC236}">
                  <a16:creationId xmlns:a16="http://schemas.microsoft.com/office/drawing/2014/main" id="{7444DAAE-3C9A-4D82-B8F9-BA0D045EB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295125"/>
              <a:ext cx="2520280" cy="263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5FDBDDB-5473-481D-BA6D-65329F2CA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92" y="3635799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4F4619-BCFE-4D27-B571-DAAA30FBC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2139702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1959A2-18A9-461D-B544-1A606259A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615" y="4630710"/>
              <a:ext cx="739261" cy="20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C29AC0-C71C-4136-8080-7F865860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795887"/>
              <a:ext cx="576064" cy="36003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69D936-6B0C-460F-A1B8-47B749758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568" y="3895727"/>
              <a:ext cx="720080" cy="25622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20FF84-4A92-4FFA-9EDF-CB23291E3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6245" y="2372395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6E36D4-EE29-4B7E-9ABE-6AA40D67E1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845" y="3562236"/>
              <a:ext cx="414019" cy="609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767AF8-119C-4C1D-9D32-A2F98C679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429" y="3854437"/>
              <a:ext cx="1" cy="7638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80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4559-053D-4816-9EAE-4A5AA214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DB78-20BE-455F-9B1B-0D6E140D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อ้างอิงแกน </a:t>
            </a:r>
            <a:r>
              <a:rPr lang="en-US" dirty="0"/>
              <a:t>y </a:t>
            </a:r>
            <a:r>
              <a:rPr lang="th-TH" dirty="0"/>
              <a:t>ด้วย</a:t>
            </a:r>
            <a:r>
              <a:rPr lang="th-TH" dirty="0" err="1"/>
              <a:t>กฏ</a:t>
            </a:r>
            <a:r>
              <a:rPr lang="th-TH" dirty="0"/>
              <a:t>มือขวา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2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1B29-97EE-4A35-BA03-AAD3AA36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3E52-35A1-4CB9-8E30-1F8B5C96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กำหนดระยะ </a:t>
            </a:r>
            <a:r>
              <a:rPr lang="en-US" dirty="0"/>
              <a:t>a, d </a:t>
            </a:r>
            <a:r>
              <a:rPr lang="th-TH" dirty="0"/>
              <a:t>ที่เกิดขึ้น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A5A761-1746-458E-82DC-2E76E599E49D}"/>
              </a:ext>
            </a:extLst>
          </p:cNvPr>
          <p:cNvGrpSpPr/>
          <p:nvPr/>
        </p:nvGrpSpPr>
        <p:grpSpPr>
          <a:xfrm>
            <a:off x="1691680" y="2269434"/>
            <a:ext cx="2130745" cy="2363289"/>
            <a:chOff x="2195736" y="2139702"/>
            <a:chExt cx="2520280" cy="2795337"/>
          </a:xfrm>
        </p:grpSpPr>
        <p:pic>
          <p:nvPicPr>
            <p:cNvPr id="5" name="Picture 2" descr="https://i.stack.imgur.com/6Laqb.png">
              <a:extLst>
                <a:ext uri="{FF2B5EF4-FFF2-40B4-BE49-F238E27FC236}">
                  <a16:creationId xmlns:a16="http://schemas.microsoft.com/office/drawing/2014/main" id="{92A324CE-D809-4573-9696-83B005AE6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295125"/>
              <a:ext cx="2520280" cy="263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3994D5-A726-4CE6-A03F-FC8E43D3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92" y="3635799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6F9B0B-3A33-42C0-A7F9-D89AE7FEB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2139702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78EEBA-B7F5-4785-8A28-6004D8C1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615" y="4630710"/>
              <a:ext cx="739261" cy="20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FA5330-9595-4DF8-806B-B5875D15E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795887"/>
              <a:ext cx="576064" cy="36003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35B58C-2B1F-432C-B213-7D39D35A5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568" y="3895727"/>
              <a:ext cx="720080" cy="25622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0AC63F-A2E4-44B9-919A-0825AEF90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6245" y="2372395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7A50EC-6A1E-46A4-A010-FF39D135B0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845" y="3562236"/>
              <a:ext cx="414019" cy="609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BB9544-4654-4D7F-9F24-77E3AFA45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429" y="3854437"/>
              <a:ext cx="1" cy="7638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Content Placeholder 3">
                <a:extLst>
                  <a:ext uri="{FF2B5EF4-FFF2-40B4-BE49-F238E27FC236}">
                    <a16:creationId xmlns:a16="http://schemas.microsoft.com/office/drawing/2014/main" id="{B3C91D8A-5923-403D-93B7-7690B74369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423139"/>
                  </p:ext>
                </p:extLst>
              </p:nvPr>
            </p:nvGraphicFramePr>
            <p:xfrm>
              <a:off x="4408878" y="1830070"/>
              <a:ext cx="26113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465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Content Placeholder 3">
                <a:extLst>
                  <a:ext uri="{FF2B5EF4-FFF2-40B4-BE49-F238E27FC236}">
                    <a16:creationId xmlns:a16="http://schemas.microsoft.com/office/drawing/2014/main" id="{B3C91D8A-5923-403D-93B7-7690B74369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423139"/>
                  </p:ext>
                </p:extLst>
              </p:nvPr>
            </p:nvGraphicFramePr>
            <p:xfrm>
              <a:off x="4408878" y="1830070"/>
              <a:ext cx="26113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465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9" t="-8197" r="-1027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8197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9" t="-108197" r="-1027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108197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9" t="-208197" r="-1027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208197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9" t="-308197" r="-1027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308197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430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695-5C92-4088-8E45-8C48C3E9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680A-D933-4704-BF97-DCED0668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13" y="1126826"/>
            <a:ext cx="7251930" cy="3408080"/>
          </a:xfrm>
        </p:spPr>
        <p:txBody>
          <a:bodyPr/>
          <a:lstStyle/>
          <a:p>
            <a:r>
              <a:rPr lang="th-TH" dirty="0"/>
              <a:t>สร้างตาราง </a:t>
            </a:r>
            <a:r>
              <a:rPr lang="en-US" dirty="0"/>
              <a:t>DH parameters </a:t>
            </a:r>
            <a:r>
              <a:rPr lang="th-TH" dirty="0"/>
              <a:t>โดยให้ใส่การหมุน</a:t>
            </a:r>
            <a:r>
              <a:rPr lang="th-TH" dirty="0" err="1"/>
              <a:t>ต่างๆ</a:t>
            </a:r>
            <a:r>
              <a:rPr lang="th-TH" dirty="0"/>
              <a:t> เข้าไปในระบบด้วย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FC2FC-5732-403F-93C7-98BF31B54EDA}"/>
              </a:ext>
            </a:extLst>
          </p:cNvPr>
          <p:cNvGrpSpPr/>
          <p:nvPr/>
        </p:nvGrpSpPr>
        <p:grpSpPr>
          <a:xfrm>
            <a:off x="1691680" y="2269434"/>
            <a:ext cx="2130745" cy="2363289"/>
            <a:chOff x="2195736" y="2139702"/>
            <a:chExt cx="2520280" cy="2795337"/>
          </a:xfrm>
        </p:grpSpPr>
        <p:pic>
          <p:nvPicPr>
            <p:cNvPr id="5" name="Picture 2" descr="https://i.stack.imgur.com/6Laqb.png">
              <a:extLst>
                <a:ext uri="{FF2B5EF4-FFF2-40B4-BE49-F238E27FC236}">
                  <a16:creationId xmlns:a16="http://schemas.microsoft.com/office/drawing/2014/main" id="{F2CF2153-A4F4-4275-BEAE-7E9F2E8FF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295125"/>
              <a:ext cx="2520280" cy="263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9B00934-D86B-44CD-A4F2-EB233A986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92" y="3635799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788B17-D750-4050-AB33-834F42C0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912" y="2139702"/>
              <a:ext cx="144016" cy="492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F7C924-9B40-4A26-93CF-AF6624E71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615" y="4630710"/>
              <a:ext cx="739261" cy="20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69631A9-6E1D-4B9B-80AC-314EB63B1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795887"/>
              <a:ext cx="576064" cy="36003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D709D2-AE8F-459E-955D-BD4FB28A62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568" y="3895727"/>
              <a:ext cx="720080" cy="25622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ED88D8-8CE6-4E22-9311-53B61B823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6245" y="2372395"/>
              <a:ext cx="720080" cy="2562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82E3B4-F88A-461C-9E9C-5028464D7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845" y="3562236"/>
              <a:ext cx="414019" cy="60923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9EB999-8B69-4AAC-8636-7E9F944BB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429" y="3854437"/>
              <a:ext cx="1" cy="7638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17C9E0AB-B0DD-4487-91CB-B68E432A53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8991302"/>
                  </p:ext>
                </p:extLst>
              </p:nvPr>
            </p:nvGraphicFramePr>
            <p:xfrm>
              <a:off x="4012317" y="2050934"/>
              <a:ext cx="4369425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369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1289462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7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17C9E0AB-B0DD-4487-91CB-B68E432A53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8991302"/>
                  </p:ext>
                </p:extLst>
              </p:nvPr>
            </p:nvGraphicFramePr>
            <p:xfrm>
              <a:off x="4012317" y="2050934"/>
              <a:ext cx="4369425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369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1289462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05" t="-8197" r="-538947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92" t="-8197" r="-260563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0719" t="-8197" r="-14183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8679" t="-8197" r="-2358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05" t="-108197" r="-538947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92" t="-108197" r="-260563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0719" t="-108197" r="-141830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8679" t="-108197" r="-2358" b="-2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05" t="-208197" r="-538947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92" t="-208197" r="-260563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0719" t="-208197" r="-141830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8679" t="-208197" r="-2358" b="-1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05" t="-313333" r="-538947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92" t="-313333" r="-260563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0719" t="-313333" r="-141830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8679" t="-313333" r="-2358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072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ตัวอย่างการสร้างตาราง </a:t>
            </a:r>
            <a:r>
              <a:rPr lang="en-US" dirty="0"/>
              <a:t>DH</a:t>
            </a:r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DD6-1961-4894-B736-C613117C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8BC06-1787-4364-B087-539EFBAAD203}"/>
              </a:ext>
            </a:extLst>
          </p:cNvPr>
          <p:cNvGrpSpPr/>
          <p:nvPr/>
        </p:nvGrpSpPr>
        <p:grpSpPr>
          <a:xfrm>
            <a:off x="480328" y="1831805"/>
            <a:ext cx="3887289" cy="2934093"/>
            <a:chOff x="2706280" y="1995686"/>
            <a:chExt cx="3887289" cy="293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759D8-1E1A-46EA-93B2-42C3967D8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80" y="1995686"/>
              <a:ext cx="3498537" cy="29340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A2089C7-8D29-4DD0-A97E-C5F44474BB51}"/>
                    </a:ext>
                  </a:extLst>
                </p:cNvPr>
                <p:cNvSpPr/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743BBBB-FBD2-479C-B8AC-536FF2A30744}"/>
                    </a:ext>
                  </a:extLst>
                </p:cNvPr>
                <p:cNvSpPr/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3273373-3F08-41E6-A490-E0AC51F34380}"/>
                    </a:ext>
                  </a:extLst>
                </p:cNvPr>
                <p:cNvSpPr/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167269-E240-447B-93EB-05FF3043DC47}"/>
                </a:ext>
              </a:extLst>
            </p:cNvPr>
            <p:cNvCxnSpPr/>
            <p:nvPr/>
          </p:nvCxnSpPr>
          <p:spPr>
            <a:xfrm flipV="1">
              <a:off x="3491880" y="2643758"/>
              <a:ext cx="1075016" cy="8189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4E5581-3343-4490-9885-9AEF0AE7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6896" y="2643312"/>
              <a:ext cx="1127846" cy="100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69D18E-0EF0-42EB-9F1C-E0CCBD4CD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3462732"/>
              <a:ext cx="0" cy="1303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B738A2E-897A-4E45-8772-1E5D4DBC96FC}"/>
                    </a:ext>
                  </a:extLst>
                </p:cNvPr>
                <p:cNvSpPr/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198997-1F11-4B80-9C2D-B20C730D1E39}"/>
                    </a:ext>
                  </a:extLst>
                </p:cNvPr>
                <p:cNvSpPr/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61BCF5-E921-4D55-BD7E-78F49757FEB1}"/>
                    </a:ext>
                  </a:extLst>
                </p:cNvPr>
                <p:cNvSpPr/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371A0D5-3D56-48F7-9BBC-FF9C50D26017}"/>
                    </a:ext>
                  </a:extLst>
                </p:cNvPr>
                <p:cNvSpPr/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A85BDF-0D80-43F4-8094-3BCB2608C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EF7B5C-C05E-4243-B69F-9BC1617BB11C}"/>
              </a:ext>
            </a:extLst>
          </p:cNvPr>
          <p:cNvGrpSpPr/>
          <p:nvPr/>
        </p:nvGrpSpPr>
        <p:grpSpPr>
          <a:xfrm>
            <a:off x="4152267" y="1804779"/>
            <a:ext cx="3851999" cy="2922370"/>
            <a:chOff x="5033905" y="2051948"/>
            <a:chExt cx="3851999" cy="292237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EA61D4-F866-4875-AD72-6C0ABEA7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236FD3A-BFC1-487A-A744-33F677421925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406472-DA4F-48AD-A040-0AF4465FB19E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15A4DD3-7FEF-4B64-8206-58CAED399731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09EA8D-81CC-47F0-8A89-05888ED4F8EC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0EBF5EC-90C6-4BE1-B519-A45560C03737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5911350-B491-42BD-924E-F48AD8DDFB3C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6EF99C1-3744-405C-8C56-CF46A8621AF7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437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700A-059B-4AD3-91F5-82B088B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th-TH" dirty="0"/>
              <a:t>กำหนด </a:t>
            </a:r>
            <a:r>
              <a:rPr lang="en-US" dirty="0"/>
              <a:t>joint axis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4C99F-1DFF-4DCD-94B1-07E33D7C290B}"/>
              </a:ext>
            </a:extLst>
          </p:cNvPr>
          <p:cNvGrpSpPr/>
          <p:nvPr/>
        </p:nvGrpSpPr>
        <p:grpSpPr>
          <a:xfrm>
            <a:off x="2051720" y="1491630"/>
            <a:ext cx="3851999" cy="2922370"/>
            <a:chOff x="5033905" y="2051948"/>
            <a:chExt cx="3851999" cy="292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961122-84FB-4E38-9F47-42D73207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0573E35-D6FD-4936-B76D-8012B7CBF88A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94F68B1-718E-4E6E-A3E9-7A73F9B0B3F0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BF720C-9B22-4CD4-8D63-D54C0872920F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E20086E-5ED6-4F44-9D0E-A4FCB26CEF5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662509-B86C-41FC-9025-48D4F34AAA6D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22C6ED1-14C1-4E7A-950D-FA9F13E946CF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A4A7B23-4AE6-4EB2-AAC8-6DF15E45ECF2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099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700A-059B-4AD3-91F5-82B088B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</a:t>
            </a:r>
            <a:r>
              <a:rPr lang="th-TH" dirty="0"/>
              <a:t>ตั้งแกน โดยใส่ แกน </a:t>
            </a:r>
            <a:r>
              <a:rPr lang="en-US" dirty="0"/>
              <a:t>Z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8AFBA-E204-4E42-8E89-233926BC1E80}"/>
              </a:ext>
            </a:extLst>
          </p:cNvPr>
          <p:cNvGrpSpPr/>
          <p:nvPr/>
        </p:nvGrpSpPr>
        <p:grpSpPr>
          <a:xfrm>
            <a:off x="2051720" y="1491630"/>
            <a:ext cx="3851999" cy="2922370"/>
            <a:chOff x="2051720" y="1491630"/>
            <a:chExt cx="3851999" cy="29223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83ED13-B027-4C3E-A4CE-1AC4FBE1E8E5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A14C99F-1DFF-4DCD-94B1-07E33D7C290B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5033905" y="2051948"/>
                <a:chExt cx="3851999" cy="29223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2961122-84FB-4E38-9F47-42D73207B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33905" y="2239177"/>
                  <a:ext cx="3498537" cy="27351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30573E35-D6FD-4936-B76D-8012B7CBF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6580" y="3623522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40BEE46-446D-4C85-BFB5-A8066DBD3A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6580" y="3623522"/>
                      <a:ext cx="456599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F94F68B1-718E-4E6E-A3E9-7A73F9B0B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6574" y="2411765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185F51B-7E37-4625-AD6A-037DA6181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574" y="2411765"/>
                      <a:ext cx="456599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6FBF720C-9B22-4CD4-8D63-D54C08729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6262" y="2891497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B0E2357C-4FDD-4632-9D95-B51D5C67B1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6262" y="2891497"/>
                      <a:ext cx="456599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0E20086E-5ED6-4F44-9D0E-A4FCB26CE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9399" y="3800779"/>
                      <a:ext cx="10465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8A0168F-13B9-4877-9E1C-DFB7BA166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9399" y="3800779"/>
                      <a:ext cx="1046505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69662509-B86C-41FC-9025-48D4F34AA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7736" y="4346122"/>
                      <a:ext cx="504112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0A6C462B-A3C7-4B7F-BDB9-5A8DB8AECF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7736" y="4346122"/>
                      <a:ext cx="504112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922C6ED1-14C1-4E7A-950D-FA9F13E9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9962" y="2614321"/>
                      <a:ext cx="51007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39C9233-9B44-435E-A4EC-1CD8350F2F5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9962" y="2614321"/>
                      <a:ext cx="510075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A4A7B23-4AE6-4EB2-AAC8-6DF15E45E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0996" y="2051948"/>
                      <a:ext cx="51007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5763A949-A779-439D-8751-78DFF4D077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996" y="2051948"/>
                      <a:ext cx="510075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B23047E-3181-4D65-ABD8-15D441D33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852" y="3363838"/>
                <a:ext cx="0" cy="5760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3B8095D-7553-4B6D-9D98-5078DBB3B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0903" y="1891740"/>
                <a:ext cx="506537" cy="5634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3647571-1249-4BF2-8BEC-850B1A992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6531" y="1565098"/>
                <a:ext cx="460184" cy="5726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5003DD-251F-4CBA-9044-BEF8CD530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714" y="2856924"/>
              <a:ext cx="444422" cy="3939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02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A86F-2AA0-4B0E-81C8-E87A5E08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  <a:r>
              <a:rPr lang="th-TH" dirty="0"/>
              <a:t>อ้างอิง </a:t>
            </a:r>
            <a:r>
              <a:rPr lang="en-US" dirty="0"/>
              <a:t>origin </a:t>
            </a:r>
            <a:r>
              <a:rPr lang="th-TH" dirty="0"/>
              <a:t>ของแต่ละแกน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74E612-624C-43E1-9CFC-F692CC1AA702}"/>
              </a:ext>
            </a:extLst>
          </p:cNvPr>
          <p:cNvGrpSpPr/>
          <p:nvPr/>
        </p:nvGrpSpPr>
        <p:grpSpPr>
          <a:xfrm>
            <a:off x="2051720" y="1491630"/>
            <a:ext cx="3851999" cy="2922370"/>
            <a:chOff x="2051720" y="1491630"/>
            <a:chExt cx="3851999" cy="29223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00DB5E-0E44-4673-AC1C-4C81150910FE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4F80CAC-3243-4022-B92D-181EC2C73542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5033905" y="2051948"/>
                <a:chExt cx="3851999" cy="2922370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E753631-845B-4BD7-83C4-587FA902F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33905" y="2239177"/>
                  <a:ext cx="3498537" cy="27351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63795054-17BB-44D5-8473-1564A452E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6580" y="3623522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D40BEE46-446D-4C85-BFB5-A8066DBD3A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6580" y="3623522"/>
                      <a:ext cx="456599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7FA2CD2D-1679-477C-B755-A16F758AA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6574" y="2411765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185F51B-7E37-4625-AD6A-037DA6181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574" y="2411765"/>
                      <a:ext cx="456599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BDBF70E-DFF2-42EC-AB2F-46A84E0F8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6262" y="2891497"/>
                      <a:ext cx="456599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B0E2357C-4FDD-4632-9D95-B51D5C67B1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6262" y="2891497"/>
                      <a:ext cx="456599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962EC07B-765A-40E3-B04C-DE4579339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9399" y="3800779"/>
                      <a:ext cx="10465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8A0168F-13B9-4877-9E1C-DFB7BA166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9399" y="3800779"/>
                      <a:ext cx="1046505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382386-7DCD-4F93-847D-768108F1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7736" y="4346122"/>
                      <a:ext cx="504112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0A6C462B-A3C7-4B7F-BDB9-5A8DB8AECF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7736" y="4346122"/>
                      <a:ext cx="504112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40015021-1EDF-4D74-8C37-BC5BC9FFC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9962" y="2614321"/>
                      <a:ext cx="51007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39C9233-9B44-435E-A4EC-1CD8350F2F5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9962" y="2614321"/>
                      <a:ext cx="510075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9DAADBB6-4089-41C3-825F-C4BDF9A33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0996" y="2051948"/>
                      <a:ext cx="51007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th-TH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5763A949-A779-439D-8751-78DFF4D077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996" y="2051948"/>
                      <a:ext cx="510075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11E9488-2DEE-492B-A32A-1EC9FB39A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852" y="3363838"/>
                <a:ext cx="0" cy="5760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3606720-CE9D-473D-B346-F72CF99E7D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0903" y="1891740"/>
                <a:ext cx="506537" cy="5634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9B0C974-0A89-4472-A3EA-CF0CA4319D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6531" y="1565098"/>
                <a:ext cx="460184" cy="5726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0F5D-D5E6-49F9-AAD3-E9BAB68BD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714" y="2856924"/>
              <a:ext cx="444422" cy="3939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5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2813-4818-48D2-846C-3C2D8F4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  <a:r>
              <a:rPr lang="th-TH" dirty="0"/>
              <a:t> กำหนดระยะแกน </a:t>
            </a:r>
            <a:r>
              <a:rPr lang="en-US" dirty="0"/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4196D0-9128-4BD0-9280-03C86F6C2BF2}"/>
              </a:ext>
            </a:extLst>
          </p:cNvPr>
          <p:cNvGrpSpPr/>
          <p:nvPr/>
        </p:nvGrpSpPr>
        <p:grpSpPr>
          <a:xfrm>
            <a:off x="2051720" y="1491630"/>
            <a:ext cx="3851999" cy="2922370"/>
            <a:chOff x="2051720" y="1491630"/>
            <a:chExt cx="3851999" cy="29223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8A913A-1A95-44FB-BA51-056E0A9F37BB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51181C8-56D1-4B27-9ABF-B7FCEA54FBB1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2051720" y="1491630"/>
                <a:chExt cx="3851999" cy="292237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C68DA03-AC86-4BA2-9CCD-D2CC245E8735}"/>
                    </a:ext>
                  </a:extLst>
                </p:cNvPr>
                <p:cNvGrpSpPr/>
                <p:nvPr/>
              </p:nvGrpSpPr>
              <p:grpSpPr>
                <a:xfrm>
                  <a:off x="2051720" y="1491630"/>
                  <a:ext cx="3851999" cy="2922370"/>
                  <a:chOff x="5033905" y="2051948"/>
                  <a:chExt cx="3851999" cy="2922370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D5CFD856-2A77-4272-883B-F0907A25DF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033905" y="2239177"/>
                    <a:ext cx="3498537" cy="273514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DFC7DF29-4AB3-4440-B2B5-774F8C3A24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6580" y="3623522"/>
                        <a:ext cx="456599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D40BEE46-446D-4C85-BFB5-A8066DBD3AB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6580" y="3623522"/>
                        <a:ext cx="456599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303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754F4AF9-CFAB-42AB-8DE6-9AE7DD535F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6574" y="2411765"/>
                        <a:ext cx="456599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1185F51B-7E37-4625-AD6A-037DA61810F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6574" y="2411765"/>
                        <a:ext cx="456599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46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D9C39350-C33A-4D35-8DD7-4527375B5F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6262" y="2891497"/>
                        <a:ext cx="456599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B0E2357C-4FDD-4632-9D95-B51D5C67B18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36262" y="2891497"/>
                        <a:ext cx="456599" cy="40011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303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0F265F4B-9B6A-4A9B-9117-4AA48779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9399" y="3800779"/>
                        <a:ext cx="10465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08A0168F-13B9-4877-9E1C-DFB7BA1662F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9399" y="3800779"/>
                        <a:ext cx="1046505" cy="40011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B10D12FA-30FF-48F2-804F-6A7557187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7736" y="4346122"/>
                        <a:ext cx="504112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0A6C462B-A3C7-4B7F-BDB9-5A8DB8AECF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27736" y="4346122"/>
                        <a:ext cx="504112" cy="40011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15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E99E44B-1E96-44D1-8A9A-3235C8E6E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9962" y="2614321"/>
                        <a:ext cx="51007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239C9233-9B44-435E-A4EC-1CD8350F2F5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09962" y="2614321"/>
                        <a:ext cx="510075" cy="40011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46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095C3C1-47FF-4DC4-BF49-2F0632F6F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50996" y="2051948"/>
                        <a:ext cx="51007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h-TH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5763A949-A779-439D-8751-78DFF4D077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0996" y="2051948"/>
                        <a:ext cx="510075" cy="40011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46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4BBFFA2-CFBF-43EC-8C5A-273901053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7852" y="3363838"/>
                  <a:ext cx="0" cy="57606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7CF50AE-95E1-4812-9FDE-3C667390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7852" y="1973413"/>
                  <a:ext cx="582020" cy="67034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BBFF479-7DCC-4CBC-9312-5C7CB2C32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1816" y="1678859"/>
                  <a:ext cx="460184" cy="57269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B77AF27-3BDA-4DAD-9A0B-2C3F96186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1714" y="2859782"/>
                <a:ext cx="372414" cy="39105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94DFF6-134D-4E03-BC03-9D7D314A8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9819" y="3919700"/>
              <a:ext cx="645644" cy="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966EBB-80FB-4B21-961A-2B5C221AA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7852" y="2641341"/>
              <a:ext cx="645644" cy="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10D3E8-1BEE-4AEC-9E48-ECCC5C316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758" y="1973413"/>
              <a:ext cx="726154" cy="26415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1468D7-2E95-44BD-9FCE-FC13669A153B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19" y="3272148"/>
              <a:ext cx="380809" cy="36842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1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2FE-244E-4F56-8571-F6F24E1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  <a:r>
              <a:rPr lang="th-TH" dirty="0"/>
              <a:t>อ้างอิงแกน </a:t>
            </a:r>
            <a:r>
              <a:rPr lang="en-US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80B3-D497-4635-8176-CF3E40B4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B2F39F-E111-4186-B4FB-20976EFD2C4A}"/>
              </a:ext>
            </a:extLst>
          </p:cNvPr>
          <p:cNvGrpSpPr/>
          <p:nvPr/>
        </p:nvGrpSpPr>
        <p:grpSpPr>
          <a:xfrm>
            <a:off x="2051720" y="1491630"/>
            <a:ext cx="3851999" cy="2922370"/>
            <a:chOff x="2051720" y="1491630"/>
            <a:chExt cx="3851999" cy="29223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A02BBC-62EF-4D1A-AD38-EB2817F338D6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2888464-A7C7-47DF-BD04-C19C1E2485E9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2051720" y="1491630"/>
                <a:chExt cx="3851999" cy="292237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ECE722F-0429-4FE9-832C-34ACACAFA704}"/>
                    </a:ext>
                  </a:extLst>
                </p:cNvPr>
                <p:cNvGrpSpPr/>
                <p:nvPr/>
              </p:nvGrpSpPr>
              <p:grpSpPr>
                <a:xfrm>
                  <a:off x="2051720" y="1491630"/>
                  <a:ext cx="3851999" cy="2922370"/>
                  <a:chOff x="2051720" y="1491630"/>
                  <a:chExt cx="3851999" cy="2922370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696A59AE-836A-43D4-A41F-4BA23C204887}"/>
                      </a:ext>
                    </a:extLst>
                  </p:cNvPr>
                  <p:cNvGrpSpPr/>
                  <p:nvPr/>
                </p:nvGrpSpPr>
                <p:grpSpPr>
                  <a:xfrm>
                    <a:off x="2051720" y="1491630"/>
                    <a:ext cx="3851999" cy="2922370"/>
                    <a:chOff x="5033905" y="2051948"/>
                    <a:chExt cx="3851999" cy="2922370"/>
                  </a:xfrm>
                </p:grpSpPr>
                <p:pic>
                  <p:nvPicPr>
                    <p:cNvPr id="16" name="Picture 15">
                      <a:extLst>
                        <a:ext uri="{FF2B5EF4-FFF2-40B4-BE49-F238E27FC236}">
                          <a16:creationId xmlns:a16="http://schemas.microsoft.com/office/drawing/2014/main" id="{1A2D382E-C044-4BEF-83AC-EA2B17A8B4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5033905" y="2239177"/>
                      <a:ext cx="3498537" cy="273514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1975C9BE-9051-48A8-B7C9-A95982561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D40BEE46-446D-4C85-BFB5-A8066DBD3AB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9FC8405C-5D51-46B4-B65B-AA3A380FC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1185F51B-7E37-4625-AD6A-037DA61810F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7D08D375-9132-41AF-B607-07B04A09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B0E2357C-4FDD-4632-9D95-B51D5C67B18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64CE5629-362B-458E-82EC-E48D7326D2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08A0168F-13B9-4877-9E1C-DFB7BA1662F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81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9D94F039-9690-4634-A69E-A91FC978B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0A6C462B-A3C7-4B7F-BDB9-5A8DB8AECF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15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B2F7A5CE-BCFA-435E-B1F9-B696EFF682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239C9233-9B44-435E-A4EC-1CD8350F2F5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723A0343-3F90-4BD2-9D78-A342EF4B0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5763A949-A779-439D-8751-78DFF4D0775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04F0AF85-EEBD-45CE-9DAF-92ECE77C2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3363838"/>
                    <a:ext cx="0" cy="57606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5CE9FAF-19AE-4668-98FD-6046693C0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2080296"/>
                    <a:ext cx="582020" cy="56346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6B7EE062-C346-49E6-9D47-9557B6D43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11816" y="1779662"/>
                    <a:ext cx="388176" cy="47189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8F95BED-CDF8-49C9-86F9-2B010D1FBA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51714" y="2787774"/>
                  <a:ext cx="410967" cy="46306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73274DD-85B0-4335-85D1-C09E1A57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9819" y="3919700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477F76C-6CC1-422A-A3FD-964DF6C929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852" y="2641341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552DA71-806A-484A-AFFB-18A2C17A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758" y="1973413"/>
                <a:ext cx="726154" cy="26415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72C135-7CE4-408D-93F7-CEBC9D2807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714" y="3281208"/>
                <a:ext cx="410967" cy="35936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DF8D57-541A-4E1B-A0E1-27322E9D934F}"/>
                </a:ext>
              </a:extLst>
            </p:cNvPr>
            <p:cNvGrpSpPr/>
            <p:nvPr/>
          </p:nvGrpSpPr>
          <p:grpSpPr>
            <a:xfrm>
              <a:off x="2484395" y="2278601"/>
              <a:ext cx="2875151" cy="2021341"/>
              <a:chOff x="2484395" y="2278601"/>
              <a:chExt cx="2875151" cy="202134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7811C61-7709-47DF-A56D-3C664A923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4395" y="3923098"/>
                <a:ext cx="345424" cy="37684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E62A271-C8A5-4B88-852F-ED92450CA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292" y="2642551"/>
                <a:ext cx="0" cy="63865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10C70FB-4E1A-4B8F-8BD9-F98C3187F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0705" y="2278601"/>
                <a:ext cx="245271" cy="60912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8BDFC9A-5DB3-4481-9B73-FE403C1FE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4048" y="3272773"/>
                <a:ext cx="355498" cy="30708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3087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5609-A2D1-4482-96FA-067A086A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</a:t>
            </a:r>
            <a:r>
              <a:rPr lang="th-TH" dirty="0"/>
              <a:t>หาระยะ </a:t>
            </a:r>
            <a:r>
              <a:rPr lang="en-US" dirty="0"/>
              <a:t>a,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97CE14A-CCD1-4478-A0C5-8CD3793D36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1862127"/>
                  </p:ext>
                </p:extLst>
              </p:nvPr>
            </p:nvGraphicFramePr>
            <p:xfrm>
              <a:off x="4905501" y="1464913"/>
              <a:ext cx="26113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465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97CE14A-CCD1-4478-A0C5-8CD3793D36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1862127"/>
                  </p:ext>
                </p:extLst>
              </p:nvPr>
            </p:nvGraphicFramePr>
            <p:xfrm>
              <a:off x="4905501" y="1464913"/>
              <a:ext cx="26113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465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870465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1020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99" t="-8197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197" r="-1020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99" t="-108197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20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99" t="-208197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2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99" t="-308197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D045AC3-1988-4B39-A500-41DC0FD3EEC2}"/>
              </a:ext>
            </a:extLst>
          </p:cNvPr>
          <p:cNvGrpSpPr/>
          <p:nvPr/>
        </p:nvGrpSpPr>
        <p:grpSpPr>
          <a:xfrm>
            <a:off x="827584" y="1432205"/>
            <a:ext cx="3851999" cy="2922370"/>
            <a:chOff x="2051720" y="1491630"/>
            <a:chExt cx="3851999" cy="29223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A0BF4E-299B-48A3-9DB8-55CFC1A152D6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62FDACD-B600-40E5-8AE0-47EC0B55A887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2051720" y="1491630"/>
                <a:chExt cx="3851999" cy="292237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C6A11C6-D7EB-4A29-8022-C22BCCE4E907}"/>
                    </a:ext>
                  </a:extLst>
                </p:cNvPr>
                <p:cNvGrpSpPr/>
                <p:nvPr/>
              </p:nvGrpSpPr>
              <p:grpSpPr>
                <a:xfrm>
                  <a:off x="2051720" y="1491630"/>
                  <a:ext cx="3851999" cy="2922370"/>
                  <a:chOff x="2051720" y="1491630"/>
                  <a:chExt cx="3851999" cy="2922370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F7D9F12-A80D-4B0B-8783-A85D83DA4148}"/>
                      </a:ext>
                    </a:extLst>
                  </p:cNvPr>
                  <p:cNvGrpSpPr/>
                  <p:nvPr/>
                </p:nvGrpSpPr>
                <p:grpSpPr>
                  <a:xfrm>
                    <a:off x="2051720" y="1491630"/>
                    <a:ext cx="3851999" cy="2922370"/>
                    <a:chOff x="5033905" y="2051948"/>
                    <a:chExt cx="3851999" cy="2922370"/>
                  </a:xfrm>
                </p:grpSpPr>
                <p:pic>
                  <p:nvPicPr>
                    <p:cNvPr id="49" name="Picture 48">
                      <a:extLst>
                        <a:ext uri="{FF2B5EF4-FFF2-40B4-BE49-F238E27FC236}">
                          <a16:creationId xmlns:a16="http://schemas.microsoft.com/office/drawing/2014/main" id="{D32B901F-E922-4ADB-BCD8-14CDB96BA8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033905" y="2239177"/>
                      <a:ext cx="3498537" cy="273514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ectangle 49">
                          <a:extLst>
                            <a:ext uri="{FF2B5EF4-FFF2-40B4-BE49-F238E27FC236}">
                              <a16:creationId xmlns:a16="http://schemas.microsoft.com/office/drawing/2014/main" id="{472D9159-A77B-49D2-91F4-40214E21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D40BEE46-446D-4C85-BFB5-A8066DBD3AB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Rectangle 50">
                          <a:extLst>
                            <a:ext uri="{FF2B5EF4-FFF2-40B4-BE49-F238E27FC236}">
                              <a16:creationId xmlns:a16="http://schemas.microsoft.com/office/drawing/2014/main" id="{5B843265-2B12-458A-B52A-C3705692A1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1185F51B-7E37-4625-AD6A-037DA61810F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89C8FD97-4DF6-4DD1-A137-761AC3685E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B0E2357C-4FDD-4632-9D95-B51D5C67B18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09A39BF1-8993-4E3A-95E6-16DC2A2561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08A0168F-13B9-4877-9E1C-DFB7BA1662F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81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732CCEBF-1E7B-45D3-9BC4-763EED7E31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0A6C462B-A3C7-4B7F-BDB9-5A8DB8AECF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15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7DEEA73B-36E9-49F4-A7CC-BAAC55DCFE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239C9233-9B44-435E-A4EC-1CD8350F2F5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5D753A17-2248-4A4B-AD2F-9E8208539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5763A949-A779-439D-8751-78DFF4D0775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3B6F4099-9DDB-4FDD-A939-5302CFAD2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3363838"/>
                    <a:ext cx="0" cy="57606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870A7120-7045-40EA-A668-74EA16266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2080296"/>
                    <a:ext cx="582020" cy="56346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E7498ECC-A234-4178-92E0-C7DC99486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11816" y="1779662"/>
                    <a:ext cx="388176" cy="47189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BC107BC-F16E-44E0-BF95-45337051A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51714" y="2787774"/>
                  <a:ext cx="410967" cy="46306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3F8264-FD84-41A3-B67E-2F1479395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9819" y="3919700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2B7F0F4-743B-4C36-A6FA-D18697199B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852" y="2641341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62B115-0B7A-41FD-80FE-2A2451C30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758" y="1973413"/>
                <a:ext cx="726154" cy="26415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2E8372A-42B7-483E-A6B0-89580FC60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714" y="3281208"/>
                <a:ext cx="410967" cy="35936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B01BBA-1A87-4D3A-AC9A-5BBEC22CEF82}"/>
                </a:ext>
              </a:extLst>
            </p:cNvPr>
            <p:cNvGrpSpPr/>
            <p:nvPr/>
          </p:nvGrpSpPr>
          <p:grpSpPr>
            <a:xfrm>
              <a:off x="2484395" y="2278601"/>
              <a:ext cx="2875151" cy="2021341"/>
              <a:chOff x="2484395" y="2278601"/>
              <a:chExt cx="2875151" cy="202134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FCD449-E806-42B6-BA30-09C09C96C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4395" y="3923098"/>
                <a:ext cx="345424" cy="37684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467056E-416B-4916-B3C8-8F6F474CD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292" y="2642551"/>
                <a:ext cx="0" cy="63865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ADE56-66FB-4B57-8142-F04151635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0705" y="2278601"/>
                <a:ext cx="245271" cy="60912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1EF6BD1-5B52-4B6F-86CC-550697B9A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4048" y="3272773"/>
                <a:ext cx="355498" cy="30708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36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D9E2-0C05-44F6-982A-4F02F33A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สร้างตาราง </a:t>
            </a:r>
            <a:r>
              <a:rPr lang="en-US" dirty="0"/>
              <a:t>DH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2649354-FDAC-4CB6-930A-C6379EC6C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7919313"/>
                  </p:ext>
                </p:extLst>
              </p:nvPr>
            </p:nvGraphicFramePr>
            <p:xfrm>
              <a:off x="4455549" y="1237486"/>
              <a:ext cx="362751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14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77097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75711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7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2649354-FDAC-4CB6-930A-C6379EC6C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7919313"/>
                  </p:ext>
                </p:extLst>
              </p:nvPr>
            </p:nvGraphicFramePr>
            <p:xfrm>
              <a:off x="4455549" y="1237486"/>
              <a:ext cx="362751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14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77097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75711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387" t="-6557" r="-35495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06" t="-6557" r="-2203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1311" t="-6557" r="-12213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583" t="-6557" r="-347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387" t="-106557" r="-35495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06" t="-106557" r="-2203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1311" t="-106557" r="-1221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583" t="-106557" r="-347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387" t="-203226" r="-35495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06" t="-203226" r="-22032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1311" t="-203226" r="-12213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583" t="-203226" r="-3472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387" t="-313333" r="-3549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06" t="-313333" r="-2203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1311" t="-313333" r="-12213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583" t="-313333" r="-347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2BDDF05-4067-45D5-8237-0EED23AD7B3E}"/>
              </a:ext>
            </a:extLst>
          </p:cNvPr>
          <p:cNvGrpSpPr/>
          <p:nvPr/>
        </p:nvGrpSpPr>
        <p:grpSpPr>
          <a:xfrm>
            <a:off x="467544" y="1563638"/>
            <a:ext cx="3851999" cy="2922370"/>
            <a:chOff x="2051720" y="1491630"/>
            <a:chExt cx="3851999" cy="29223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10870B-0074-4834-98C3-1C5878650613}"/>
                </a:ext>
              </a:extLst>
            </p:cNvPr>
            <p:cNvGrpSpPr/>
            <p:nvPr/>
          </p:nvGrpSpPr>
          <p:grpSpPr>
            <a:xfrm>
              <a:off x="2051720" y="1491630"/>
              <a:ext cx="3851999" cy="2922370"/>
              <a:chOff x="2051720" y="1491630"/>
              <a:chExt cx="3851999" cy="292237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9D67E17-451C-41BA-BC79-82694CE31D23}"/>
                  </a:ext>
                </a:extLst>
              </p:cNvPr>
              <p:cNvGrpSpPr/>
              <p:nvPr/>
            </p:nvGrpSpPr>
            <p:grpSpPr>
              <a:xfrm>
                <a:off x="2051720" y="1491630"/>
                <a:ext cx="3851999" cy="2922370"/>
                <a:chOff x="2051720" y="1491630"/>
                <a:chExt cx="3851999" cy="292237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7E1DDA5-EE55-411B-91D3-5EE9388C4153}"/>
                    </a:ext>
                  </a:extLst>
                </p:cNvPr>
                <p:cNvGrpSpPr/>
                <p:nvPr/>
              </p:nvGrpSpPr>
              <p:grpSpPr>
                <a:xfrm>
                  <a:off x="2051720" y="1491630"/>
                  <a:ext cx="3851999" cy="2922370"/>
                  <a:chOff x="2051720" y="1491630"/>
                  <a:chExt cx="3851999" cy="2922370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C2AE28AA-350C-4CA6-8931-45834C5D65C5}"/>
                      </a:ext>
                    </a:extLst>
                  </p:cNvPr>
                  <p:cNvGrpSpPr/>
                  <p:nvPr/>
                </p:nvGrpSpPr>
                <p:grpSpPr>
                  <a:xfrm>
                    <a:off x="2051720" y="1491630"/>
                    <a:ext cx="3851999" cy="2922370"/>
                    <a:chOff x="5033905" y="2051948"/>
                    <a:chExt cx="3851999" cy="2922370"/>
                  </a:xfrm>
                </p:grpSpPr>
                <p:pic>
                  <p:nvPicPr>
                    <p:cNvPr id="49" name="Picture 48">
                      <a:extLst>
                        <a:ext uri="{FF2B5EF4-FFF2-40B4-BE49-F238E27FC236}">
                          <a16:creationId xmlns:a16="http://schemas.microsoft.com/office/drawing/2014/main" id="{63B137F6-C1FA-4558-A358-68781BAE39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033905" y="2239177"/>
                      <a:ext cx="3498537" cy="273514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ectangle 49">
                          <a:extLst>
                            <a:ext uri="{FF2B5EF4-FFF2-40B4-BE49-F238E27FC236}">
                              <a16:creationId xmlns:a16="http://schemas.microsoft.com/office/drawing/2014/main" id="{02F7FAD7-C566-4743-9007-CFF1D77C1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D40BEE46-446D-4C85-BFB5-A8066DBD3AB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6580" y="3623522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Rectangle 50">
                          <a:extLst>
                            <a:ext uri="{FF2B5EF4-FFF2-40B4-BE49-F238E27FC236}">
                              <a16:creationId xmlns:a16="http://schemas.microsoft.com/office/drawing/2014/main" id="{B172E5F6-2B20-4C3E-8A3A-4917EF25F8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1185F51B-7E37-4625-AD6A-037DA61810F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26574" y="2411765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D46B7DF1-608B-4DA4-BD4E-B23ACF156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B0E2357C-4FDD-4632-9D95-B51D5C67B18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36262" y="2891497"/>
                          <a:ext cx="456599" cy="400110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b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A66E4B2A-2425-4FD6-AE35-037E811852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08A0168F-13B9-4877-9E1C-DFB7BA1662F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39399" y="3800779"/>
                          <a:ext cx="1046505" cy="4001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81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795942FC-99FC-4D76-81F8-7ECD7F2DC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0A6C462B-A3C7-4B7F-BDB9-5A8DB8AECF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27736" y="4346122"/>
                          <a:ext cx="504112" cy="400110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15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3D821AE2-29F7-418D-A914-5BF948CD8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239C9233-9B44-435E-A4EC-1CD8350F2F5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09962" y="2614321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6621C2D8-BBC5-41DC-B589-3187B9C377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5763A949-A779-439D-8751-78DFF4D0775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0996" y="2051948"/>
                          <a:ext cx="510075" cy="400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D296C461-993D-423A-94C2-180EC17933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3363838"/>
                    <a:ext cx="0" cy="57606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EB606E31-BEDF-4A0D-8491-639B8544B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7852" y="2080296"/>
                    <a:ext cx="582020" cy="56346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F28DBC1F-2BA5-477D-AF0F-1683B55F38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11816" y="1779662"/>
                    <a:ext cx="388176" cy="47189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4A2935F6-398E-4C1E-9060-0B76F7711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51714" y="2787774"/>
                  <a:ext cx="410967" cy="46306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8ECEB41-2DA9-4F6B-A947-E3375EFFC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9819" y="3919700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2A5B6CD-EFC8-4C3C-9859-D6DC66A2A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7852" y="2641341"/>
                <a:ext cx="645644" cy="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365C2B-C2CD-4BB0-9C9B-E0328DFB3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758" y="1973413"/>
                <a:ext cx="726154" cy="26415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802ACB-FCB7-429B-B7E2-10681C6C6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714" y="3281208"/>
                <a:ext cx="410967" cy="35936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FB93ADD-C39B-4D34-8134-C704410BA7CF}"/>
                </a:ext>
              </a:extLst>
            </p:cNvPr>
            <p:cNvGrpSpPr/>
            <p:nvPr/>
          </p:nvGrpSpPr>
          <p:grpSpPr>
            <a:xfrm>
              <a:off x="2484395" y="2278601"/>
              <a:ext cx="2875151" cy="2021341"/>
              <a:chOff x="2484395" y="2278601"/>
              <a:chExt cx="2875151" cy="202134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EC7ABE-9A80-4771-87AD-A48551A5A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4395" y="3923098"/>
                <a:ext cx="345424" cy="37684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161096D-2C0A-4B56-B620-81F472DA2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292" y="2642551"/>
                <a:ext cx="0" cy="63865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45FBD20-403A-4DAF-8ECB-49B3580EA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0705" y="2278601"/>
                <a:ext cx="245271" cy="60912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722992F-E19A-4CAD-99DF-FCC82887EC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4048" y="3272773"/>
                <a:ext cx="355498" cy="30708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546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DH </a:t>
            </a:r>
            <a:r>
              <a:rPr lang="th-TH" dirty="0"/>
              <a:t>ของหุ่นยนต์</a:t>
            </a:r>
            <a:r>
              <a:rPr lang="th-TH" dirty="0" err="1"/>
              <a:t>อื่นๆ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39E-25A6-4057-8ABB-E8548C7E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Puma robot</a:t>
            </a:r>
          </a:p>
        </p:txBody>
      </p:sp>
      <p:pic>
        <p:nvPicPr>
          <p:cNvPr id="4102" name="Picture 6" descr="Image result for DH parameter pumarobot">
            <a:extLst>
              <a:ext uri="{FF2B5EF4-FFF2-40B4-BE49-F238E27FC236}">
                <a16:creationId xmlns:a16="http://schemas.microsoft.com/office/drawing/2014/main" id="{F8C2015D-5DDB-46C0-8D4E-3981748A9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6"/>
          <a:stretch/>
        </p:blipFill>
        <p:spPr bwMode="auto">
          <a:xfrm>
            <a:off x="467544" y="1275606"/>
            <a:ext cx="72008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591512" cy="822214"/>
          </a:xfrm>
        </p:spPr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เรียกสั้นๆ ว่า </a:t>
            </a:r>
            <a:r>
              <a:rPr lang="en-US" dirty="0"/>
              <a:t>DH parameters</a:t>
            </a:r>
            <a:endParaRPr lang="th-TH" dirty="0"/>
          </a:p>
          <a:p>
            <a:r>
              <a:rPr lang="th-TH" dirty="0"/>
              <a:t>มี </a:t>
            </a:r>
            <a:r>
              <a:rPr lang="en-US" dirty="0"/>
              <a:t>Parameters 4 </a:t>
            </a:r>
            <a:r>
              <a:rPr lang="th-TH" dirty="0"/>
              <a:t>ตัว เพื่อบอกเล่าลักษณะของแกนเทียบกับเฟรมอ้างอิง</a:t>
            </a:r>
          </a:p>
          <a:p>
            <a:r>
              <a:rPr lang="th-TH" dirty="0"/>
              <a:t>ใช้สำหรับ </a:t>
            </a:r>
            <a:r>
              <a:rPr lang="en-US" dirty="0"/>
              <a:t>kinematic chain </a:t>
            </a:r>
            <a:r>
              <a:rPr lang="th-TH" dirty="0"/>
              <a:t>หรือ </a:t>
            </a:r>
            <a:r>
              <a:rPr lang="en-US" dirty="0"/>
              <a:t>manipulator</a:t>
            </a:r>
          </a:p>
          <a:p>
            <a:r>
              <a:rPr lang="de-DE" dirty="0"/>
              <a:t>Jacques Denavit </a:t>
            </a:r>
            <a:r>
              <a:rPr lang="th-TH" dirty="0"/>
              <a:t>และ</a:t>
            </a:r>
            <a:r>
              <a:rPr lang="de-DE" dirty="0"/>
              <a:t> Richard Hartenberg </a:t>
            </a:r>
            <a:r>
              <a:rPr lang="th-TH" dirty="0"/>
              <a:t>เสนอขึ้นในปี </a:t>
            </a:r>
            <a:r>
              <a:rPr lang="en-US" dirty="0"/>
              <a:t>1955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148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8798-4B57-4848-B871-AFC130D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robot</a:t>
            </a:r>
          </a:p>
        </p:txBody>
      </p:sp>
      <p:pic>
        <p:nvPicPr>
          <p:cNvPr id="16386" name="Picture 2" descr="Image result for DH parameter Stanford robot">
            <a:extLst>
              <a:ext uri="{FF2B5EF4-FFF2-40B4-BE49-F238E27FC236}">
                <a16:creationId xmlns:a16="http://schemas.microsoft.com/office/drawing/2014/main" id="{4FAFDE9C-5222-438A-B351-6B13AC11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" y="1275606"/>
            <a:ext cx="27146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DH parameter Stanford robot">
            <a:extLst>
              <a:ext uri="{FF2B5EF4-FFF2-40B4-BE49-F238E27FC236}">
                <a16:creationId xmlns:a16="http://schemas.microsoft.com/office/drawing/2014/main" id="{9D9CA9DC-7DC0-46DF-8C84-43756664B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43368"/>
          <a:stretch/>
        </p:blipFill>
        <p:spPr bwMode="auto">
          <a:xfrm>
            <a:off x="4211960" y="1807337"/>
            <a:ext cx="2808312" cy="29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47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901F-B670-4C43-B88C-1DA729A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SCARA robot</a:t>
            </a:r>
          </a:p>
        </p:txBody>
      </p:sp>
      <p:pic>
        <p:nvPicPr>
          <p:cNvPr id="5" name="Picture 4" descr="A picture containing object, appliance&#10;&#10;Description automatically generated">
            <a:extLst>
              <a:ext uri="{FF2B5EF4-FFF2-40B4-BE49-F238E27FC236}">
                <a16:creationId xmlns:a16="http://schemas.microsoft.com/office/drawing/2014/main" id="{CF8B154F-5CB6-4793-87EE-146D2184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35646"/>
            <a:ext cx="2271603" cy="2464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2F842A49-804D-4C6C-8D71-49E4FF915A7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9969281"/>
                  </p:ext>
                </p:extLst>
              </p:nvPr>
            </p:nvGraphicFramePr>
            <p:xfrm>
              <a:off x="4211960" y="1491630"/>
              <a:ext cx="3627516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14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77097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75711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7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27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2F842A49-804D-4C6C-8D71-49E4FF915A7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9969281"/>
                  </p:ext>
                </p:extLst>
              </p:nvPr>
            </p:nvGraphicFramePr>
            <p:xfrm>
              <a:off x="4211960" y="1491630"/>
              <a:ext cx="3627516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14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77097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45247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75711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607" t="-8197" r="-35089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11" t="-8197" r="-22213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106" t="-8197" r="-12032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278" t="-8197" r="-277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607" t="-108197" r="-35089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11" t="-108197" r="-22213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106" t="-108197" r="-12032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278" t="-108197" r="-2778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607" t="-208197" r="-35089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11" t="-208197" r="-22213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106" t="-208197" r="-12032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278" t="-208197" r="-277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607" t="-308197" r="-35089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11" t="-308197" r="-22213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106" t="-308197" r="-12032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278" t="-308197" r="-277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607" t="-415000" r="-35089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11" t="-415000" r="-22213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9106" t="-415000" r="-1203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278" t="-415000" r="-277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533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E1CF-6017-40E4-A009-CFC2408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DH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6944-B146-4BEC-94B1-BE6A11A0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เป็นตารางสำเร็จรูป ใช้งานได้ทันที</a:t>
            </a:r>
          </a:p>
          <a:p>
            <a:r>
              <a:rPr lang="th-TH" dirty="0"/>
              <a:t>การกำหนดแกนเป็นไปตามมาตรฐาน ทำให้ไม่สับสนต่อผู้ใช้คนอื่น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61D-A266-4FF1-945D-95569FB7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  <a:r>
              <a:rPr lang="th-TH" dirty="0"/>
              <a:t>ทั้ง </a:t>
            </a:r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861AE-D7E2-4FAE-8311-E6062C49A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 </a:t>
                </a:r>
                <a:r>
                  <a:rPr lang="th-TH" dirty="0"/>
                  <a:t>จะถูกกำหนดเป็นตัวอักษร </a:t>
                </a:r>
                <a:r>
                  <a:rPr lang="en-US" dirty="0"/>
                  <a:t>4 </a:t>
                </a:r>
                <a:r>
                  <a:rPr lang="th-TH" dirty="0"/>
                  <a:t>ชนิด คือ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ระยะเทียบกับแกน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th-TH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อ้างอิง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เมื่อไปถึง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 </a:t>
                </a:r>
                <a:r>
                  <a:rPr lang="th-TH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ถัดไป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h-TH" dirty="0">
                    <a:ea typeface="Cambria Math" panose="02040503050406030204" pitchFamily="18" charset="0"/>
                  </a:rPr>
                  <a:t>องศาที่หมุนแนวแกน </a:t>
                </a:r>
                <a:r>
                  <a:rPr lang="en-US" dirty="0">
                    <a:ea typeface="Cambria Math" panose="02040503050406030204" pitchFamily="18" charset="0"/>
                  </a:rPr>
                  <a:t>X</a:t>
                </a:r>
                <a:r>
                  <a:rPr lang="th-TH" dirty="0">
                    <a:ea typeface="Cambria Math" panose="02040503050406030204" pitchFamily="18" charset="0"/>
                  </a:rPr>
                  <a:t> ที่ทำให้เกิดมุมกับแกน </a:t>
                </a:r>
                <a:r>
                  <a:rPr lang="en-US" dirty="0">
                    <a:ea typeface="Cambria Math" panose="02040503050406030204" pitchFamily="18" charset="0"/>
                  </a:rPr>
                  <a:t>Z </a:t>
                </a:r>
                <a:r>
                  <a:rPr lang="th-TH" dirty="0">
                    <a:ea typeface="Cambria Math" panose="02040503050406030204" pitchFamily="18" charset="0"/>
                  </a:rPr>
                  <a:t>ใหม่เทียบเฟรมอ้างอิง</a:t>
                </a:r>
                <a:endParaRPr lang="th-T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th-TH" dirty="0">
                    <a:ea typeface="Cambria Math" panose="02040503050406030204" pitchFamily="18" charset="0"/>
                  </a:rPr>
                  <a:t> ระยะเทียบกับแกน </a:t>
                </a:r>
                <a:r>
                  <a:rPr lang="en-US" dirty="0">
                    <a:ea typeface="Cambria Math" panose="02040503050406030204" pitchFamily="18" charset="0"/>
                  </a:rPr>
                  <a:t>Z </a:t>
                </a:r>
                <a:r>
                  <a:rPr lang="th-TH" dirty="0">
                    <a:ea typeface="Cambria Math" panose="02040503050406030204" pitchFamily="18" charset="0"/>
                  </a:rPr>
                  <a:t>อ้างอิง เมื่อไปถึง </a:t>
                </a:r>
                <a:r>
                  <a:rPr lang="en-US" dirty="0">
                    <a:ea typeface="Cambria Math" panose="02040503050406030204" pitchFamily="18" charset="0"/>
                  </a:rPr>
                  <a:t>joint </a:t>
                </a:r>
                <a:r>
                  <a:rPr lang="th-TH" dirty="0">
                    <a:ea typeface="Cambria Math" panose="02040503050406030204" pitchFamily="18" charset="0"/>
                  </a:rPr>
                  <a:t>ถัดไป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h-TH" i="1" dirty="0">
                    <a:ea typeface="Cambria Math" panose="02040503050406030204" pitchFamily="18" charset="0"/>
                  </a:rPr>
                  <a:t> </a:t>
                </a:r>
                <a:r>
                  <a:rPr lang="th-TH" dirty="0">
                    <a:ea typeface="Cambria Math" panose="02040503050406030204" pitchFamily="18" charset="0"/>
                  </a:rPr>
                  <a:t>องศาที่หมุนแนวแกน </a:t>
                </a:r>
                <a:r>
                  <a:rPr lang="en-US" dirty="0">
                    <a:ea typeface="Cambria Math" panose="02040503050406030204" pitchFamily="18" charset="0"/>
                  </a:rPr>
                  <a:t>Z</a:t>
                </a:r>
                <a:r>
                  <a:rPr lang="th-TH" dirty="0">
                    <a:ea typeface="Cambria Math" panose="02040503050406030204" pitchFamily="18" charset="0"/>
                  </a:rPr>
                  <a:t> ที่ทำให้เกิดมุมกับแกน </a:t>
                </a:r>
                <a:r>
                  <a:rPr lang="en-US" dirty="0">
                    <a:ea typeface="Cambria Math" panose="02040503050406030204" pitchFamily="18" charset="0"/>
                  </a:rPr>
                  <a:t>X </a:t>
                </a:r>
                <a:r>
                  <a:rPr lang="th-TH" dirty="0">
                    <a:ea typeface="Cambria Math" panose="02040503050406030204" pitchFamily="18" charset="0"/>
                  </a:rPr>
                  <a:t>ใหม่เทียบเฟรมอ้างอิง</a:t>
                </a:r>
                <a:endParaRPr lang="th-TH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861AE-D7E2-4FAE-8311-E6062C49A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F7C-F59C-45C3-A077-F5FAAF3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หลักการดู </a:t>
            </a:r>
            <a:r>
              <a:rPr lang="en-US" dirty="0"/>
              <a:t>Parameters</a:t>
            </a:r>
          </a:p>
        </p:txBody>
      </p:sp>
      <p:pic>
        <p:nvPicPr>
          <p:cNvPr id="1026" name="Picture 2" descr="Sample Denavit-Hartenberg Diagram.png">
            <a:extLst>
              <a:ext uri="{FF2B5EF4-FFF2-40B4-BE49-F238E27FC236}">
                <a16:creationId xmlns:a16="http://schemas.microsoft.com/office/drawing/2014/main" id="{711AD98D-DF79-416C-A396-2B4FCF4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6155"/>
            <a:ext cx="3240360" cy="362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3/Classic-DHparameters.png/568px-Classic-DHparameters.png">
            <a:extLst>
              <a:ext uri="{FF2B5EF4-FFF2-40B4-BE49-F238E27FC236}">
                <a16:creationId xmlns:a16="http://schemas.microsoft.com/office/drawing/2014/main" id="{A4E08B71-208E-43C4-951F-CECE36F3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29816"/>
            <a:ext cx="4577308" cy="29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5B36-3976-4D6D-9AC3-8970C3F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 ของ </a:t>
            </a:r>
            <a:r>
              <a:rPr lang="en-US" dirty="0"/>
              <a:t>DH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B66-ECE6-4210-A5BB-AD9F71D2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DH</a:t>
            </a:r>
            <a:r>
              <a:rPr lang="th-TH" dirty="0"/>
              <a:t> กำหนดด้วย </a:t>
            </a:r>
            <a:r>
              <a:rPr lang="en-US" dirty="0"/>
              <a:t>Homogenous Transform 4 </a:t>
            </a:r>
            <a:r>
              <a:rPr lang="th-TH" dirty="0"/>
              <a:t>ตัวคือ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F1D0D-0839-453F-9FE8-621419E8C808}"/>
                  </a:ext>
                </a:extLst>
              </p:cNvPr>
              <p:cNvSpPr txBox="1"/>
              <p:nvPr/>
            </p:nvSpPr>
            <p:spPr>
              <a:xfrm>
                <a:off x="1907704" y="1779662"/>
                <a:ext cx="5691173" cy="4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𝑇𝑟𝑎𝑛𝑠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𝑇𝑟𝑎𝑛𝑠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F1D0D-0839-453F-9FE8-621419E8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9662"/>
                <a:ext cx="5691173" cy="472950"/>
              </a:xfrm>
              <a:prstGeom prst="rect">
                <a:avLst/>
              </a:prstGeom>
              <a:blipFill>
                <a:blip r:embed="rId2"/>
                <a:stretch>
                  <a:fillRect l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011156-0130-45B2-BAC2-452E6DADBFDC}"/>
                  </a:ext>
                </a:extLst>
              </p:cNvPr>
              <p:cNvSpPr/>
              <p:nvPr/>
            </p:nvSpPr>
            <p:spPr>
              <a:xfrm>
                <a:off x="683568" y="2419825"/>
                <a:ext cx="3211328" cy="1017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𝑅𝑜𝑡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011156-0130-45B2-BAC2-452E6DADB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19825"/>
                <a:ext cx="3211328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6BBCD-7D00-454D-BABA-7A5B29A8EDEA}"/>
                  </a:ext>
                </a:extLst>
              </p:cNvPr>
              <p:cNvSpPr/>
              <p:nvPr/>
            </p:nvSpPr>
            <p:spPr>
              <a:xfrm>
                <a:off x="4067944" y="3615008"/>
                <a:ext cx="3075970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𝑅𝑜𝑡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6BBCD-7D00-454D-BABA-7A5B29A8E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615008"/>
                <a:ext cx="3075970" cy="99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8D6221-795C-4AF5-A9F2-04623A9B11D5}"/>
                  </a:ext>
                </a:extLst>
              </p:cNvPr>
              <p:cNvSpPr/>
              <p:nvPr/>
            </p:nvSpPr>
            <p:spPr>
              <a:xfrm>
                <a:off x="4067944" y="2438841"/>
                <a:ext cx="2399183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𝑇𝑟𝑎𝑛𝑠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8D6221-795C-4AF5-A9F2-04623A9B1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38841"/>
                <a:ext cx="2399183" cy="99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48CD34-1B83-475E-A23F-0AE557988117}"/>
                  </a:ext>
                </a:extLst>
              </p:cNvPr>
              <p:cNvSpPr/>
              <p:nvPr/>
            </p:nvSpPr>
            <p:spPr>
              <a:xfrm>
                <a:off x="683568" y="3600280"/>
                <a:ext cx="2397516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𝑇𝑟𝑎𝑛𝑠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48CD34-1B83-475E-A23F-0AE557988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00280"/>
                <a:ext cx="2397516" cy="99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1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A520-FBD4-4E4B-A24D-3E613F9F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1CC0AC-FB3C-4D91-9191-B0649546B7A5}"/>
                  </a:ext>
                </a:extLst>
              </p:cNvPr>
              <p:cNvSpPr txBox="1"/>
              <p:nvPr/>
            </p:nvSpPr>
            <p:spPr>
              <a:xfrm>
                <a:off x="395536" y="1347614"/>
                <a:ext cx="7705699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1CC0AC-FB3C-4D91-9191-B0649546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7614"/>
                <a:ext cx="7705699" cy="102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AE7ECE-EC36-429A-AB92-5ADCC8ADE2C3}"/>
                  </a:ext>
                </a:extLst>
              </p:cNvPr>
              <p:cNvSpPr/>
              <p:nvPr/>
            </p:nvSpPr>
            <p:spPr>
              <a:xfrm>
                <a:off x="395536" y="2795705"/>
                <a:ext cx="6336670" cy="1242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AE7ECE-EC36-429A-AB92-5ADCC8ADE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95705"/>
                <a:ext cx="6336670" cy="124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42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BBB4-2F13-4197-A56B-71E9F94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 </a:t>
            </a:r>
            <a:r>
              <a:rPr lang="en-US" dirty="0"/>
              <a:t>DH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D4E640B-6110-4663-9C77-87060265C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8393638"/>
                  </p:ext>
                </p:extLst>
              </p:nvPr>
            </p:nvGraphicFramePr>
            <p:xfrm>
              <a:off x="4067944" y="1414542"/>
              <a:ext cx="39906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30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D4E640B-6110-4663-9C77-87060265C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8393638"/>
                  </p:ext>
                </p:extLst>
              </p:nvPr>
            </p:nvGraphicFramePr>
            <p:xfrm>
              <a:off x="4067944" y="1414542"/>
              <a:ext cx="39906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30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798130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3" t="-8197" r="-3038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63" t="-8197" r="-2038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63" t="-8197" r="-1038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8197" r="-381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3" t="-108197" r="-3038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108197" r="-381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3" t="-208197" r="-3038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208197" r="-381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3" t="-308197" r="-3038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308197" r="-381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2" name="Picture 4" descr="Image result for 2 links DH parameters">
            <a:extLst>
              <a:ext uri="{FF2B5EF4-FFF2-40B4-BE49-F238E27FC236}">
                <a16:creationId xmlns:a16="http://schemas.microsoft.com/office/drawing/2014/main" id="{0355F49B-5B84-4D46-9B1C-048202C99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3" t="6076" r="25498" b="36643"/>
          <a:stretch/>
        </p:blipFill>
        <p:spPr bwMode="auto">
          <a:xfrm>
            <a:off x="755576" y="1401307"/>
            <a:ext cx="2775788" cy="32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9215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</TotalTime>
  <Words>1000</Words>
  <Application>Microsoft Office PowerPoint</Application>
  <PresentationFormat>On-screen Show (16:9)</PresentationFormat>
  <Paragraphs>260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Forward Kinematics แบบ Denavit-Hartenberg</vt:lpstr>
      <vt:lpstr>Denavit-Hartenberg Parameters</vt:lpstr>
      <vt:lpstr>Denavit-Hartenberg Parameters</vt:lpstr>
      <vt:lpstr>Parameters ทั้ง 4</vt:lpstr>
      <vt:lpstr>หลักการดู Parameters</vt:lpstr>
      <vt:lpstr>สมการ DH Parameters</vt:lpstr>
      <vt:lpstr>สมการ ของ DH</vt:lpstr>
      <vt:lpstr>DH Matrix</vt:lpstr>
      <vt:lpstr>ตาราง DH Parameters</vt:lpstr>
      <vt:lpstr>ตัวอย่างการใช้งาน DH Matrix</vt:lpstr>
      <vt:lpstr>วิธีการสร้างตาราง DH</vt:lpstr>
      <vt:lpstr>Step 1</vt:lpstr>
      <vt:lpstr>Step 2</vt:lpstr>
      <vt:lpstr>Step 3</vt:lpstr>
      <vt:lpstr>Step 4</vt:lpstr>
      <vt:lpstr>Step 5</vt:lpstr>
      <vt:lpstr>Step 6</vt:lpstr>
      <vt:lpstr>Step 7</vt:lpstr>
      <vt:lpstr>ตัวอย่างการสร้างตาราง DH</vt:lpstr>
      <vt:lpstr>ตัวอย่าง 1</vt:lpstr>
      <vt:lpstr>Step 1 กำหนด joint axis</vt:lpstr>
      <vt:lpstr>Step 2 ตั้งแกน โดยใส่ แกน Z </vt:lpstr>
      <vt:lpstr>Step 3 อ้างอิง origin ของแต่ละแกน</vt:lpstr>
      <vt:lpstr>Step 4 กำหนดระยะแกน x</vt:lpstr>
      <vt:lpstr>Step 5 อ้างอิงแกน y</vt:lpstr>
      <vt:lpstr>Step 6 หาระยะ a, d</vt:lpstr>
      <vt:lpstr>สร้างตาราง DH</vt:lpstr>
      <vt:lpstr>ตัวอย่าง DH ของหุ่นยนต์อื่นๆ</vt:lpstr>
      <vt:lpstr>Puma robot</vt:lpstr>
      <vt:lpstr>Stanford robot</vt:lpstr>
      <vt:lpstr>SCARA robot</vt:lpstr>
      <vt:lpstr>ข้อดีของ DH parameters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147</cp:revision>
  <dcterms:created xsi:type="dcterms:W3CDTF">2014-11-14T06:47:43Z</dcterms:created>
  <dcterms:modified xsi:type="dcterms:W3CDTF">2019-07-21T12:10:39Z</dcterms:modified>
</cp:coreProperties>
</file>