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22" r:id="rId2"/>
    <p:sldId id="333" r:id="rId3"/>
    <p:sldId id="387" r:id="rId4"/>
    <p:sldId id="414" r:id="rId5"/>
    <p:sldId id="415" r:id="rId6"/>
    <p:sldId id="416" r:id="rId7"/>
    <p:sldId id="417" r:id="rId8"/>
    <p:sldId id="418" r:id="rId9"/>
    <p:sldId id="419" r:id="rId10"/>
    <p:sldId id="274" r:id="rId11"/>
    <p:sldId id="392" r:id="rId12"/>
    <p:sldId id="420" r:id="rId13"/>
    <p:sldId id="421" r:id="rId14"/>
    <p:sldId id="422" r:id="rId15"/>
    <p:sldId id="338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346" r:id="rId24"/>
    <p:sldId id="430" r:id="rId25"/>
    <p:sldId id="432" r:id="rId26"/>
    <p:sldId id="433" r:id="rId27"/>
    <p:sldId id="434" r:id="rId28"/>
    <p:sldId id="436" r:id="rId29"/>
    <p:sldId id="431" r:id="rId30"/>
    <p:sldId id="435" r:id="rId31"/>
    <p:sldId id="437" r:id="rId32"/>
    <p:sldId id="438" r:id="rId33"/>
    <p:sldId id="439" r:id="rId34"/>
    <p:sldId id="357" r:id="rId35"/>
    <p:sldId id="440" r:id="rId36"/>
    <p:sldId id="441" r:id="rId37"/>
  </p:sldIdLst>
  <p:sldSz cx="9144000" cy="5143500" type="screen16x9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1" autoAdjust="0"/>
    <p:restoredTop sz="86993" autoAdjust="0"/>
  </p:normalViewPr>
  <p:slideViewPr>
    <p:cSldViewPr>
      <p:cViewPr varScale="1">
        <p:scale>
          <a:sx n="57" d="100"/>
          <a:sy n="57" d="100"/>
        </p:scale>
        <p:origin x="30" y="2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7D563B-5696-41A9-BBFB-44C476D3EFBA}" type="datetimeFigureOut">
              <a:rPr lang="th-TH"/>
              <a:pPr>
                <a:defRPr/>
              </a:pPr>
              <a:t>04/08/62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E9EF9B-7811-413F-9AF8-45874A02511F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20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63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10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15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2035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23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58081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34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65550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77060"/>
            <a:ext cx="6858000" cy="124182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355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262063"/>
            <a:ext cx="3103562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94" y="342901"/>
            <a:ext cx="772154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543050"/>
            <a:ext cx="4629150" cy="2852738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/>
              <a:t>คลิกไอคอนเพื่อเพิ่มรูปภาพ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70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46510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เนื้อหาพร้อมคำอธิบายภาพ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62063"/>
            <a:ext cx="3103563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0"/>
            <a:ext cx="4629150" cy="285273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67003" y="342901"/>
            <a:ext cx="774953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3139D-56D6-40BC-8CB8-1F1C392356C2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81727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D6914-8EEB-41B0-9FF6-D8E4594FA450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4095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993775"/>
            <a:ext cx="6992938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377602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2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4" y="477611"/>
            <a:ext cx="8352064" cy="411095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9779" y="2226214"/>
            <a:ext cx="5976257" cy="836855"/>
          </a:xfrm>
        </p:spPr>
        <p:txBody>
          <a:bodyPr anchor="b"/>
          <a:lstStyle>
            <a:lvl1pPr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779" y="3083310"/>
            <a:ext cx="5976257" cy="112514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33445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03187"/>
            <a:ext cx="6858000" cy="124182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dirty="0"/>
              <a:t>คลิกเพื่อแก้ไขลักษณะชื่อเรื่องรองต้นแบบ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64246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531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88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483518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5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การเปรียบเทียบ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723" y="1323123"/>
            <a:ext cx="3868340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23" y="1878806"/>
            <a:ext cx="3868340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2032" y="1323124"/>
            <a:ext cx="3887391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1878806"/>
            <a:ext cx="3887391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0714" y="328952"/>
            <a:ext cx="6991482" cy="994172"/>
          </a:xfrm>
        </p:spPr>
        <p:txBody>
          <a:bodyPr>
            <a:normAutofit/>
          </a:bodyPr>
          <a:lstStyle>
            <a:lvl1pPr>
              <a:defRPr sz="4400" b="1" baseline="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960" y="328952"/>
            <a:ext cx="6991482" cy="994172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3" y="1369219"/>
            <a:ext cx="6979234" cy="3263504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ว่างเปล่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94015" y="1171606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คลิกเพื่อแก้ไขลักษณะชื่อเรื่องต้นแบบ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  Click to edit Master text styles</a:t>
            </a:r>
          </a:p>
          <a:p>
            <a:pPr lvl="1"/>
            <a:r>
              <a:rPr lang="en-US" altLang="en-US"/>
              <a:t>  Second level</a:t>
            </a:r>
          </a:p>
          <a:p>
            <a:pPr lvl="2"/>
            <a:r>
              <a:rPr lang="en-US" altLang="en-US"/>
              <a:t>  Third level</a:t>
            </a:r>
          </a:p>
          <a:p>
            <a:pPr lvl="3"/>
            <a:r>
              <a:rPr lang="en-US" altLang="en-US"/>
              <a:t>  Fourth level</a:t>
            </a:r>
          </a:p>
          <a:p>
            <a:pPr lvl="4"/>
            <a:r>
              <a:rPr lang="en-US" altLang="en-US"/>
              <a:t> 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285773-90BE-4E0E-AAF5-FA1960D5F25F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7" r:id="rId10"/>
    <p:sldLayoutId id="2147483908" r:id="rId11"/>
    <p:sldLayoutId id="2147483895" r:id="rId12"/>
    <p:sldLayoutId id="2147483896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8924"/>
            <a:ext cx="6858000" cy="1790700"/>
          </a:xfrm>
        </p:spPr>
        <p:txBody>
          <a:bodyPr/>
          <a:lstStyle/>
          <a:p>
            <a:r>
              <a:rPr lang="th-TH" dirty="0"/>
              <a:t>ตัวอย่างหุ่นยนต์อุตสาหกรรมชนิด</a:t>
            </a:r>
            <a:r>
              <a:rPr lang="th-TH" dirty="0" err="1"/>
              <a:t>อื่นๆ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robot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D48B-C08D-4B50-B9E7-DB1B1814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66CEF-2898-421B-B70A-CB1FF574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ใช้ตัวควบคุมที่ไม่ได้ต่อแบบอนุกรม เพื่อควบคุมการเคลื่อนที่ของตำแหน่งปลายเพียงชุดเดียว</a:t>
            </a:r>
            <a:endParaRPr lang="en-US" dirty="0"/>
          </a:p>
          <a:p>
            <a:r>
              <a:rPr lang="th-TH" dirty="0"/>
              <a:t>เป็นลักษณะของเครือข่าย </a:t>
            </a:r>
            <a:r>
              <a:rPr lang="en-US" dirty="0"/>
              <a:t>(topological)</a:t>
            </a:r>
            <a:r>
              <a:rPr lang="th-TH" dirty="0"/>
              <a:t> มากกว่าเรขาคณิต</a:t>
            </a:r>
            <a:r>
              <a:rPr lang="en-US" dirty="0"/>
              <a:t> (geometrical)</a:t>
            </a:r>
            <a:endParaRPr lang="th-TH" dirty="0"/>
          </a:p>
          <a:p>
            <a:r>
              <a:rPr lang="th-TH" dirty="0"/>
              <a:t>ตัวอย่างเช่น อุปกรณ์จำลองการบิน</a:t>
            </a:r>
            <a:r>
              <a:rPr lang="en-US" dirty="0"/>
              <a:t>, Delta robot</a:t>
            </a:r>
            <a:endParaRPr lang="th-TH" dirty="0"/>
          </a:p>
        </p:txBody>
      </p:sp>
      <p:pic>
        <p:nvPicPr>
          <p:cNvPr id="5122" name="Picture 2" descr="Image result for Parallel robot">
            <a:extLst>
              <a:ext uri="{FF2B5EF4-FFF2-40B4-BE49-F238E27FC236}">
                <a16:creationId xmlns:a16="http://schemas.microsoft.com/office/drawing/2014/main" id="{2BE457AA-05FC-4DCC-A59A-98F3E212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40348"/>
            <a:ext cx="2592288" cy="145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Parallel robot">
            <a:extLst>
              <a:ext uri="{FF2B5EF4-FFF2-40B4-BE49-F238E27FC236}">
                <a16:creationId xmlns:a16="http://schemas.microsoft.com/office/drawing/2014/main" id="{8902402E-85C0-4602-B5C4-1A8B38084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496" y="3440348"/>
            <a:ext cx="2250896" cy="149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Parallel robot">
            <a:extLst>
              <a:ext uri="{FF2B5EF4-FFF2-40B4-BE49-F238E27FC236}">
                <a16:creationId xmlns:a16="http://schemas.microsoft.com/office/drawing/2014/main" id="{34211203-7920-4486-8455-0EC58E5F3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758430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9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DF8B-4C5E-40EF-9902-64BDCE46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หลักการคำนวณ </a:t>
            </a:r>
            <a:r>
              <a:rPr lang="en-US" dirty="0"/>
              <a:t>FK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B4D3-66AB-4B79-BBB7-EE9C4047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การคำนวณ </a:t>
            </a:r>
            <a:r>
              <a:rPr lang="en-US" dirty="0"/>
              <a:t>FK </a:t>
            </a:r>
            <a:r>
              <a:rPr lang="th-TH" dirty="0"/>
              <a:t>ให้แยกทีละแขน โดยอ้างอิงว่า ตำแหน่งจุดปลายทั้งหมดของแขนทุกแขนคือตำแหน่งจุดเดียวกัน แล้วให้คิดคำนวณย้อนกลับ เพื่อหาจุดร่วมของปลายแขนนั้น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B2D7ED2-9522-4A7B-857D-98C439672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3594"/>
            <a:ext cx="3096344" cy="215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1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763F-A19E-4F0D-AB96-3439CCF5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หลักการคำนวณ </a:t>
            </a:r>
            <a:r>
              <a:rPr lang="en-US" dirty="0"/>
              <a:t>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F001-0AF6-4526-A548-98D8B0A0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การคำนวณ </a:t>
            </a:r>
            <a:r>
              <a:rPr lang="en-US" dirty="0"/>
              <a:t>IK </a:t>
            </a:r>
            <a:r>
              <a:rPr lang="th-TH" dirty="0"/>
              <a:t>ของ </a:t>
            </a:r>
            <a:r>
              <a:rPr lang="en-US" dirty="0"/>
              <a:t>Parallel robot </a:t>
            </a:r>
            <a:r>
              <a:rPr lang="th-TH" dirty="0"/>
              <a:t>จะนำเอาสมการของ </a:t>
            </a:r>
            <a:r>
              <a:rPr lang="en-US" dirty="0"/>
              <a:t>FK </a:t>
            </a:r>
            <a:r>
              <a:rPr lang="th-TH" dirty="0"/>
              <a:t>มาร่วมคิดรวมกัน และใช้หลักการของ ตรีโกณมิติ โดยอ้างอิงว่าจุดปลายของหุ่นยนต์ อยู่ที่จุดเดียวกัน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4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C296-66EF-4714-9E9A-811C8321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 </a:t>
            </a:r>
            <a:r>
              <a:rPr lang="en-US" dirty="0"/>
              <a:t>Parallel robot </a:t>
            </a:r>
            <a:r>
              <a:rPr lang="th-TH" dirty="0"/>
              <a:t>ไปใช้งาน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1B4E-430B-4CA7-B802-50BFB0251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เนื่องจากบน </a:t>
            </a:r>
            <a:r>
              <a:rPr lang="en-US" dirty="0"/>
              <a:t>plate </a:t>
            </a:r>
            <a:r>
              <a:rPr lang="th-TH" dirty="0"/>
              <a:t>ที่เชื่อมต่อกับ </a:t>
            </a:r>
            <a:r>
              <a:rPr lang="en-US" dirty="0"/>
              <a:t>link </a:t>
            </a:r>
            <a:r>
              <a:rPr lang="th-TH" dirty="0"/>
              <a:t>สามารถเกิดการหมุนเหวี่ยงโดยที่ไม่เลื่อนของออกจากพื้นที่ จึงนำไปสร้างเป็น </a:t>
            </a:r>
            <a:r>
              <a:rPr lang="en-US" dirty="0"/>
              <a:t>space simulator </a:t>
            </a:r>
            <a:r>
              <a:rPr lang="th-TH" dirty="0" err="1"/>
              <a:t>ต่างๆ</a:t>
            </a:r>
            <a:r>
              <a:rPr lang="th-TH" dirty="0"/>
              <a:t> เช่น เครื่องเล่นยานพาหนะที่มีการจำลองฉากภายนอก เป็นต้น</a:t>
            </a:r>
          </a:p>
          <a:p>
            <a:r>
              <a:rPr lang="en-US" dirty="0"/>
              <a:t>Parallel robot </a:t>
            </a:r>
            <a:r>
              <a:rPr lang="th-TH" dirty="0"/>
              <a:t>เคลื่อนที่ได้โดยใช้การหมุนของมอเตอร์ที่น้อยกว่าหุ่นยนต์ </a:t>
            </a:r>
            <a:r>
              <a:rPr lang="en-US" dirty="0"/>
              <a:t>serial robot</a:t>
            </a:r>
            <a:r>
              <a:rPr lang="th-TH" dirty="0"/>
              <a:t> จึงทำให้หุ่นยนต์มีความเร็วสูงกว่า มักใช้ในงานหยิบจับเรียงวัตถุที่ใช้ความรวดเร็ว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1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Humanoid robot</a:t>
            </a:r>
          </a:p>
        </p:txBody>
      </p:sp>
    </p:spTree>
    <p:extLst>
      <p:ext uri="{BB962C8B-B14F-4D97-AF65-F5344CB8AC3E}">
        <p14:creationId xmlns:p14="http://schemas.microsoft.com/office/powerpoint/2010/main" val="30486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BBFD-F2DB-430E-B7E1-792ACFB9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Humanoid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FEA0D-0375-44EE-B1B2-E60DDFF3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เป็นหุ่นยนต์ที่สร้างขึ้นเพื่อให้รูปร่างคล้ายกับมนุษย์</a:t>
            </a:r>
          </a:p>
          <a:p>
            <a:r>
              <a:rPr lang="th-TH" dirty="0"/>
              <a:t>บางครั้งสร้างขาขึ้นมาด้วยเพื่อให้เคลื่อนที่ได้</a:t>
            </a:r>
          </a:p>
          <a:p>
            <a:r>
              <a:rPr lang="th-TH" dirty="0"/>
              <a:t>ใช้เพื่อการขนส่ง หรือ การทำงานแทนที่มนุษย์</a:t>
            </a:r>
          </a:p>
          <a:p>
            <a:r>
              <a:rPr lang="th-TH" dirty="0"/>
              <a:t>ใช้เพื่องานประชาสัมพันธ์ ต้อนรับ</a:t>
            </a:r>
            <a:endParaRPr lang="en-US" dirty="0"/>
          </a:p>
        </p:txBody>
      </p:sp>
      <p:pic>
        <p:nvPicPr>
          <p:cNvPr id="3074" name="Picture 2" descr="Image result for Humanoid robot">
            <a:extLst>
              <a:ext uri="{FF2B5EF4-FFF2-40B4-BE49-F238E27FC236}">
                <a16:creationId xmlns:a16="http://schemas.microsoft.com/office/drawing/2014/main" id="{E23A4C0C-665C-4BE9-95ED-CBCDE79DE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39" y="3219822"/>
            <a:ext cx="1004236" cy="171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Humanoid robot">
            <a:extLst>
              <a:ext uri="{FF2B5EF4-FFF2-40B4-BE49-F238E27FC236}">
                <a16:creationId xmlns:a16="http://schemas.microsoft.com/office/drawing/2014/main" id="{41703CD8-1DFD-4365-829F-0F8261476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75025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commons/thumb/6/6c/Atlas_from_boston_dynamics.jpg/220px-Atlas_from_boston_dynamics.jpg">
            <a:extLst>
              <a:ext uri="{FF2B5EF4-FFF2-40B4-BE49-F238E27FC236}">
                <a16:creationId xmlns:a16="http://schemas.microsoft.com/office/drawing/2014/main" id="{53B426CA-AA37-4E25-9D34-EC8B93160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628141"/>
            <a:ext cx="1522810" cy="228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Denso humanoid">
            <a:extLst>
              <a:ext uri="{FF2B5EF4-FFF2-40B4-BE49-F238E27FC236}">
                <a16:creationId xmlns:a16="http://schemas.microsoft.com/office/drawing/2014/main" id="{5D2BA6F8-4C95-42E4-A6A4-A2EEFA0BE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97" y="2628141"/>
            <a:ext cx="1694105" cy="226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85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A8D6-1DE2-498E-A5BE-7D7B2ABB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หุ่นยนต์ </a:t>
            </a:r>
            <a:r>
              <a:rPr lang="en-US" dirty="0"/>
              <a:t>Boston </a:t>
            </a:r>
            <a:r>
              <a:rPr lang="en-US" dirty="0" err="1"/>
              <a:t>Dynamice</a:t>
            </a:r>
            <a:endParaRPr lang="en-US" dirty="0"/>
          </a:p>
        </p:txBody>
      </p:sp>
      <p:pic>
        <p:nvPicPr>
          <p:cNvPr id="6" name="Picture 2" descr="Image result for boston dynamics">
            <a:extLst>
              <a:ext uri="{FF2B5EF4-FFF2-40B4-BE49-F238E27FC236}">
                <a16:creationId xmlns:a16="http://schemas.microsoft.com/office/drawing/2014/main" id="{AF0D52D3-84CC-4524-9530-4F5826ED03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83" y="1419622"/>
            <a:ext cx="5601818" cy="313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oston dynamics">
            <a:extLst>
              <a:ext uri="{FF2B5EF4-FFF2-40B4-BE49-F238E27FC236}">
                <a16:creationId xmlns:a16="http://schemas.microsoft.com/office/drawing/2014/main" id="{FF050A36-C051-4533-892D-27F223CE6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5" r="8016"/>
          <a:stretch/>
        </p:blipFill>
        <p:spPr bwMode="auto">
          <a:xfrm>
            <a:off x="6228184" y="1932666"/>
            <a:ext cx="2232248" cy="211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27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2932-2F61-4A99-9AF9-814AFE71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หุ่นยนต์ต้อนรับ</a:t>
            </a:r>
            <a:endParaRPr lang="en-US" dirty="0"/>
          </a:p>
        </p:txBody>
      </p:sp>
      <p:pic>
        <p:nvPicPr>
          <p:cNvPr id="4098" name="Picture 2" descr="https://upload.wikimedia.org/wikipedia/commons/thumb/2/2d/Enon_robot.jpg/140px-Enon_robot.jpg">
            <a:extLst>
              <a:ext uri="{FF2B5EF4-FFF2-40B4-BE49-F238E27FC236}">
                <a16:creationId xmlns:a16="http://schemas.microsoft.com/office/drawing/2014/main" id="{1C923D41-4CD7-46DB-84EA-744EA6E7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491631"/>
            <a:ext cx="2483925" cy="331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Humanoid robot">
            <a:extLst>
              <a:ext uri="{FF2B5EF4-FFF2-40B4-BE49-F238E27FC236}">
                <a16:creationId xmlns:a16="http://schemas.microsoft.com/office/drawing/2014/main" id="{1A6B0C3E-B4C7-43CA-83E7-C8379A9F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328" y="1635646"/>
            <a:ext cx="5159018" cy="267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935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F2CA-2BC6-4FE8-B686-EBB26BF7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Humanoid robot </a:t>
            </a:r>
            <a:r>
              <a:rPr lang="th-TH" dirty="0"/>
              <a:t>ใน </a:t>
            </a:r>
            <a:r>
              <a:rPr lang="en-US" dirty="0"/>
              <a:t>Industrial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5997-A0E7-45D3-9314-E5D77CBA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Hiro robot</a:t>
            </a:r>
          </a:p>
          <a:p>
            <a:r>
              <a:rPr lang="en-US" dirty="0"/>
              <a:t>Kawada robot</a:t>
            </a:r>
          </a:p>
          <a:p>
            <a:r>
              <a:rPr lang="en-US" dirty="0" err="1"/>
              <a:t>Baxtor</a:t>
            </a:r>
            <a:r>
              <a:rPr lang="en-US" dirty="0"/>
              <a:t> / Rethink robotics</a:t>
            </a:r>
          </a:p>
        </p:txBody>
      </p:sp>
      <p:pic>
        <p:nvPicPr>
          <p:cNvPr id="5124" name="Picture 4" descr="Image result for humanoid robot industrial robot">
            <a:extLst>
              <a:ext uri="{FF2B5EF4-FFF2-40B4-BE49-F238E27FC236}">
                <a16:creationId xmlns:a16="http://schemas.microsoft.com/office/drawing/2014/main" id="{6FC2DA6B-D6B6-4105-97FE-84ABCC58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96445"/>
            <a:ext cx="2790333" cy="20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humanoid robot industrial robot">
            <a:extLst>
              <a:ext uri="{FF2B5EF4-FFF2-40B4-BE49-F238E27FC236}">
                <a16:creationId xmlns:a16="http://schemas.microsoft.com/office/drawing/2014/main" id="{BF2FBF89-D026-49A1-9458-E59A20BE0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18" y="2896446"/>
            <a:ext cx="3062607" cy="203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humanoid robot industrial robot">
            <a:extLst>
              <a:ext uri="{FF2B5EF4-FFF2-40B4-BE49-F238E27FC236}">
                <a16:creationId xmlns:a16="http://schemas.microsoft.com/office/drawing/2014/main" id="{E68668C6-2D5C-4FA3-964E-82F2F3320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798" y="2896445"/>
            <a:ext cx="2706777" cy="202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57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76" y="987574"/>
            <a:ext cx="7461448" cy="1790700"/>
          </a:xfrm>
        </p:spPr>
        <p:txBody>
          <a:bodyPr/>
          <a:lstStyle/>
          <a:p>
            <a:r>
              <a:rPr lang="en-US" dirty="0"/>
              <a:t>Co-operate robot</a:t>
            </a:r>
          </a:p>
        </p:txBody>
      </p:sp>
    </p:spTree>
    <p:extLst>
      <p:ext uri="{BB962C8B-B14F-4D97-AF65-F5344CB8AC3E}">
        <p14:creationId xmlns:p14="http://schemas.microsoft.com/office/powerpoint/2010/main" val="122422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2CBD-E76F-4C5B-8B65-648CF143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Humanoid robot </a:t>
            </a:r>
            <a:r>
              <a:rPr lang="th-TH" dirty="0"/>
              <a:t>ใน</a:t>
            </a:r>
            <a:r>
              <a:rPr lang="en-US" dirty="0"/>
              <a:t> industrial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96CF-F667-4BEA-9C1C-EA91D9B9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44" y="1222839"/>
            <a:ext cx="7251930" cy="3408080"/>
          </a:xfrm>
        </p:spPr>
        <p:txBody>
          <a:bodyPr/>
          <a:lstStyle/>
          <a:p>
            <a:r>
              <a:rPr lang="en-US" dirty="0"/>
              <a:t>Yaskawa </a:t>
            </a:r>
            <a:r>
              <a:rPr lang="en-US" dirty="0" err="1"/>
              <a:t>motoman</a:t>
            </a:r>
            <a:r>
              <a:rPr lang="en-US" dirty="0"/>
              <a:t> humanoid</a:t>
            </a:r>
          </a:p>
          <a:p>
            <a:r>
              <a:rPr lang="en-US" dirty="0"/>
              <a:t>Nachi / dual arms</a:t>
            </a:r>
          </a:p>
          <a:p>
            <a:endParaRPr lang="en-US" dirty="0"/>
          </a:p>
        </p:txBody>
      </p:sp>
      <p:pic>
        <p:nvPicPr>
          <p:cNvPr id="6146" name="Picture 2" descr="Image result for Yaskawa robot humanoid">
            <a:extLst>
              <a:ext uri="{FF2B5EF4-FFF2-40B4-BE49-F238E27FC236}">
                <a16:creationId xmlns:a16="http://schemas.microsoft.com/office/drawing/2014/main" id="{F8B26ECE-8380-4778-9580-A96C3386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75817"/>
            <a:ext cx="2627701" cy="193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Image result for nachi collaborative robot">
            <a:extLst>
              <a:ext uri="{FF2B5EF4-FFF2-40B4-BE49-F238E27FC236}">
                <a16:creationId xmlns:a16="http://schemas.microsoft.com/office/drawing/2014/main" id="{54DCCD29-BFC2-40BD-AF66-9EC1993B0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82"/>
          <a:stretch/>
        </p:blipFill>
        <p:spPr bwMode="auto">
          <a:xfrm>
            <a:off x="4455995" y="2875817"/>
            <a:ext cx="2619374" cy="189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515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4EF7-CAE8-4EA9-8795-D43537D4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ข้อดีของการใช้งาน </a:t>
            </a:r>
            <a:r>
              <a:rPr lang="en-US" dirty="0"/>
              <a:t>Humanoid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A216-BFBD-4BC2-9907-95B965180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มีความแปลกใหม่</a:t>
            </a:r>
          </a:p>
          <a:p>
            <a:r>
              <a:rPr lang="th-TH" dirty="0"/>
              <a:t>ตัว </a:t>
            </a:r>
            <a:r>
              <a:rPr lang="en-US" dirty="0"/>
              <a:t>Humanoid robot </a:t>
            </a:r>
            <a:r>
              <a:rPr lang="th-TH" dirty="0"/>
              <a:t>จำเป็นต้องมีความฉลาดในตัว</a:t>
            </a:r>
          </a:p>
          <a:p>
            <a:r>
              <a:rPr lang="th-TH" dirty="0"/>
              <a:t>ผู้ใช้งานสามารถจินตนาการถึงการนำไปใช้งานหุ่น </a:t>
            </a:r>
            <a:r>
              <a:rPr lang="en-US" dirty="0" err="1"/>
              <a:t>Homanoid</a:t>
            </a:r>
            <a:r>
              <a:rPr lang="en-US" dirty="0"/>
              <a:t> robot </a:t>
            </a:r>
            <a:r>
              <a:rPr lang="th-TH" dirty="0"/>
              <a:t>แทนมนุษย์ได้ง่าย ทำให้ใช้งานแทนมนุษย์ได้แทบจะทันที</a:t>
            </a:r>
          </a:p>
          <a:p>
            <a:r>
              <a:rPr lang="th-TH" dirty="0"/>
              <a:t>เป็นหุ่นยนต์ที่เคลื่อนที่ได้ ทำให้ไม่จำกัดพื้นที่การเคลื่อนไหว</a:t>
            </a:r>
          </a:p>
          <a:p>
            <a:r>
              <a:rPr lang="th-TH" dirty="0"/>
              <a:t>สามารถทำงานต่อเนื่องได้ จนกว่าพลังงานจะหมด จึงเหมาะจะทำหน้าที่</a:t>
            </a:r>
            <a:r>
              <a:rPr lang="th-TH" dirty="0" err="1"/>
              <a:t>ซ้ำๆ</a:t>
            </a:r>
            <a:r>
              <a:rPr lang="th-TH" dirty="0"/>
              <a:t> เช่น บอกทาง หรือ </a:t>
            </a:r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913151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BB34-860A-482E-9EB6-53FF1E66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ข้อเสีย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3C4B-C5C5-4C9C-B986-525AAEA5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หุ่นยนต์ </a:t>
            </a:r>
            <a:r>
              <a:rPr lang="en-US" dirty="0"/>
              <a:t>Humanoid robot </a:t>
            </a:r>
            <a:r>
              <a:rPr lang="th-TH" dirty="0"/>
              <a:t>มีจำนวนข้อต่อที่มาก ทำให้การสร้าง การคำนวณมาก และเยอะ ถ้ามีขาก็ต้องคำนวณถึงสมดุลการเคลื่อนที่ ซึ่งจำเป็นต้องใช้ศาสตร์ที่มาก และยากกว่าหุ่นยนต์ชนิด</a:t>
            </a:r>
            <a:r>
              <a:rPr lang="th-TH" dirty="0" err="1"/>
              <a:t>อื่นๆ</a:t>
            </a:r>
            <a:endParaRPr lang="th-TH" dirty="0"/>
          </a:p>
          <a:p>
            <a:r>
              <a:rPr lang="th-TH" dirty="0"/>
              <a:t>มีราคาแพง</a:t>
            </a:r>
          </a:p>
          <a:p>
            <a:r>
              <a:rPr lang="th-TH" dirty="0"/>
              <a:t>เทคโนโลยีในปัจจุบัน ตัวหุ่นยนต์อาจจะยังมีความฉลาดไม่เพียงพอ</a:t>
            </a:r>
          </a:p>
          <a:p>
            <a:r>
              <a:rPr lang="th-TH" dirty="0"/>
              <a:t>อาจจะมีการเคลื่อนไหวที่ค่อนข้างช้า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70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AGV</a:t>
            </a:r>
          </a:p>
        </p:txBody>
      </p:sp>
    </p:spTree>
    <p:extLst>
      <p:ext uri="{BB962C8B-B14F-4D97-AF65-F5344CB8AC3E}">
        <p14:creationId xmlns:p14="http://schemas.microsoft.com/office/powerpoint/2010/main" val="2348163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ECE9-ED7E-49D8-9909-2D8CA093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B802-DA3E-4948-BEE0-166068E5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AGV </a:t>
            </a:r>
            <a:r>
              <a:rPr lang="th-TH" dirty="0"/>
              <a:t>ย่อมาจาก </a:t>
            </a:r>
            <a:r>
              <a:rPr lang="en-US" dirty="0"/>
              <a:t>Automatics Guiding vehicle </a:t>
            </a:r>
            <a:r>
              <a:rPr lang="th-TH" dirty="0"/>
              <a:t>คือรถที่มีการเคลื่อนที่อัตโนมัติ</a:t>
            </a:r>
          </a:p>
          <a:p>
            <a:r>
              <a:rPr lang="th-TH" dirty="0"/>
              <a:t>ใช้ในการขนส่ง</a:t>
            </a:r>
            <a:r>
              <a:rPr lang="th-TH" dirty="0" err="1"/>
              <a:t>ต่างๆ</a:t>
            </a:r>
            <a:r>
              <a:rPr lang="th-TH" dirty="0"/>
              <a:t> เช่น วัสดุ ชิ้นงาน หรือ มนุษย์</a:t>
            </a:r>
          </a:p>
          <a:p>
            <a:r>
              <a:rPr lang="th-TH" dirty="0"/>
              <a:t>เป้าหมายของ </a:t>
            </a:r>
            <a:r>
              <a:rPr lang="en-US" dirty="0"/>
              <a:t>AGV</a:t>
            </a:r>
          </a:p>
          <a:p>
            <a:pPr lvl="1"/>
            <a:r>
              <a:rPr lang="th-TH" dirty="0"/>
              <a:t>เคลื่อนที่จากจุดหนึ่งไปอีกจุดหนึ่ง</a:t>
            </a:r>
          </a:p>
          <a:p>
            <a:pPr lvl="1"/>
            <a:r>
              <a:rPr lang="th-TH" dirty="0"/>
              <a:t>จอดได้ถูกตำแหน่ง</a:t>
            </a:r>
          </a:p>
          <a:p>
            <a:pPr lvl="1"/>
            <a:r>
              <a:rPr lang="th-TH" dirty="0"/>
              <a:t>มีความปลอดภัยต่อสิ่งของที่ขนส่ง และสิ่งกีดขวาง</a:t>
            </a:r>
            <a:r>
              <a:rPr lang="th-TH" dirty="0" err="1"/>
              <a:t>ต่างๆ</a:t>
            </a:r>
            <a:endParaRPr lang="en-US" dirty="0"/>
          </a:p>
        </p:txBody>
      </p:sp>
      <p:pic>
        <p:nvPicPr>
          <p:cNvPr id="7170" name="Picture 2" descr="Image result for agv car">
            <a:extLst>
              <a:ext uri="{FF2B5EF4-FFF2-40B4-BE49-F238E27FC236}">
                <a16:creationId xmlns:a16="http://schemas.microsoft.com/office/drawing/2014/main" id="{6B11C226-761C-45B0-9071-AC607470F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428714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587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C24A-3099-4928-8A68-950B445D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รูปแบบของ </a:t>
            </a:r>
            <a:r>
              <a:rPr lang="en-US" dirty="0"/>
              <a:t>AGV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C5096-DDB0-4FAC-9D29-C5D6B5503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วางสิ่งของไว้บนตัวหุ่นยนต์</a:t>
            </a:r>
            <a:r>
              <a:rPr lang="en-US" dirty="0"/>
              <a:t>: </a:t>
            </a:r>
            <a:r>
              <a:rPr lang="th-TH" dirty="0"/>
              <a:t>รับน้ำหนักไม่ได้มาก แต่คำนวณการเคลื่อนที่ได้ง่ายกว่า</a:t>
            </a:r>
            <a:endParaRPr lang="en-US" dirty="0"/>
          </a:p>
        </p:txBody>
      </p:sp>
      <p:pic>
        <p:nvPicPr>
          <p:cNvPr id="1026" name="Picture 2" descr="Image result for agv car">
            <a:extLst>
              <a:ext uri="{FF2B5EF4-FFF2-40B4-BE49-F238E27FC236}">
                <a16:creationId xmlns:a16="http://schemas.microsoft.com/office/drawing/2014/main" id="{899B90B0-B59B-4816-A7D0-7DAAB569D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7325"/>
            <a:ext cx="25336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gv car">
            <a:extLst>
              <a:ext uri="{FF2B5EF4-FFF2-40B4-BE49-F238E27FC236}">
                <a16:creationId xmlns:a16="http://schemas.microsoft.com/office/drawing/2014/main" id="{A061F72B-7451-4C42-8308-E7577654C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874" y="2762075"/>
            <a:ext cx="2419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kiva robot">
            <a:extLst>
              <a:ext uri="{FF2B5EF4-FFF2-40B4-BE49-F238E27FC236}">
                <a16:creationId xmlns:a16="http://schemas.microsoft.com/office/drawing/2014/main" id="{CE7BC128-6E4B-446D-A624-2F64AA65E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566" y="2814462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534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B765-E673-4CCA-B819-111DABFA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รูปแบบของ </a:t>
            </a:r>
            <a:r>
              <a:rPr lang="en-US" dirty="0"/>
              <a:t>AGV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BFAE-067F-4104-B68A-A3680136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ชนิดรถเข็น</a:t>
            </a:r>
            <a:r>
              <a:rPr lang="en-US" dirty="0"/>
              <a:t>: </a:t>
            </a:r>
            <a:r>
              <a:rPr lang="th-TH" dirty="0"/>
              <a:t>ขนวัตถุได้น้ำหนักมากกว่า แต่ตัวรถเข็นสามารถเลื่อนที่ได้ ทำให้ตำแหน่งการเคลื่อนที่ของรถเข็นอาจจะเลื่อนไปจากที่ควรเป็นและเกิดอุบัติเหตุได้</a:t>
            </a:r>
          </a:p>
          <a:p>
            <a:pPr lvl="1"/>
            <a:r>
              <a:rPr lang="th-TH" dirty="0"/>
              <a:t>รถเข็นบนตัวรถ</a:t>
            </a:r>
          </a:p>
          <a:p>
            <a:pPr lvl="1"/>
            <a:r>
              <a:rPr lang="th-TH" dirty="0"/>
              <a:t>รถเข็นลากหลังตัวรถ</a:t>
            </a:r>
            <a:endParaRPr lang="en-US" dirty="0"/>
          </a:p>
        </p:txBody>
      </p:sp>
      <p:pic>
        <p:nvPicPr>
          <p:cNvPr id="2050" name="Picture 2" descr="Image result for agv car">
            <a:extLst>
              <a:ext uri="{FF2B5EF4-FFF2-40B4-BE49-F238E27FC236}">
                <a16:creationId xmlns:a16="http://schemas.microsoft.com/office/drawing/2014/main" id="{768186DC-7560-4DBC-9999-2853BA716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554" y="3244872"/>
            <a:ext cx="1563339" cy="156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gv car">
            <a:extLst>
              <a:ext uri="{FF2B5EF4-FFF2-40B4-BE49-F238E27FC236}">
                <a16:creationId xmlns:a16="http://schemas.microsoft.com/office/drawing/2014/main" id="{39663B57-E831-44E1-9F99-B69971873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724" y="3244872"/>
            <a:ext cx="2664295" cy="162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512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972C-DFD1-496A-A406-4930ABD9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AGV Folk lift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8797-7111-44E4-9A44-B12A00C7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ดัดแปลงรถ </a:t>
            </a:r>
            <a:r>
              <a:rPr lang="en-US" dirty="0"/>
              <a:t>Folk lift </a:t>
            </a:r>
            <a:r>
              <a:rPr lang="th-TH" dirty="0"/>
              <a:t>มาสร้างให้เข็นของที่มีน้ำหนักมากใน </a:t>
            </a:r>
            <a:r>
              <a:rPr lang="en-US" dirty="0"/>
              <a:t>warehouse </a:t>
            </a:r>
          </a:p>
        </p:txBody>
      </p:sp>
      <p:pic>
        <p:nvPicPr>
          <p:cNvPr id="3074" name="Picture 2" descr="Image result for agv forklift">
            <a:extLst>
              <a:ext uri="{FF2B5EF4-FFF2-40B4-BE49-F238E27FC236}">
                <a16:creationId xmlns:a16="http://schemas.microsoft.com/office/drawing/2014/main" id="{8DE92666-601B-4230-90C2-FA8E04905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502065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gv forklift">
            <a:extLst>
              <a:ext uri="{FF2B5EF4-FFF2-40B4-BE49-F238E27FC236}">
                <a16:creationId xmlns:a16="http://schemas.microsoft.com/office/drawing/2014/main" id="{A77FBA53-DB67-4F2E-934B-47E142B28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10077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agv forklift line">
            <a:extLst>
              <a:ext uri="{FF2B5EF4-FFF2-40B4-BE49-F238E27FC236}">
                <a16:creationId xmlns:a16="http://schemas.microsoft.com/office/drawing/2014/main" id="{07ADDCB0-2D71-49C7-B067-D87694F37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2610077"/>
            <a:ext cx="398615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354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30BC-D9F0-40A2-B74D-F7641B63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ชนิดของ </a:t>
            </a:r>
            <a:r>
              <a:rPr lang="en-US" dirty="0"/>
              <a:t>AGV </a:t>
            </a:r>
            <a:r>
              <a:rPr lang="th-TH" dirty="0"/>
              <a:t>โดยแยกตามเซนเซอร์</a:t>
            </a:r>
            <a:endParaRPr lang="en-US" dirty="0"/>
          </a:p>
        </p:txBody>
      </p:sp>
      <p:sp>
        <p:nvSpPr>
          <p:cNvPr id="4" name="AutoShape 2" descr="Image result for agv forklift line">
            <a:extLst>
              <a:ext uri="{FF2B5EF4-FFF2-40B4-BE49-F238E27FC236}">
                <a16:creationId xmlns:a16="http://schemas.microsoft.com/office/drawing/2014/main" id="{379AC502-6D38-4B9B-A678-1264ABA82B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4200" y="2090738"/>
            <a:ext cx="28956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4" descr="Image result for agv forklift line">
            <a:extLst>
              <a:ext uri="{FF2B5EF4-FFF2-40B4-BE49-F238E27FC236}">
                <a16:creationId xmlns:a16="http://schemas.microsoft.com/office/drawing/2014/main" id="{109603F7-B3B0-4329-A83E-7F27046D72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747044"/>
            <a:ext cx="71056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620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AC5C-77DE-489E-9A7E-C3485DFA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ชนิดของ </a:t>
            </a:r>
            <a:r>
              <a:rPr lang="en-US" dirty="0"/>
              <a:t>AGV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E6D1-3604-4A67-9CB2-08E1CC9F6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วิ่งตามเส้น</a:t>
            </a:r>
          </a:p>
          <a:p>
            <a:pPr lvl="1"/>
            <a:r>
              <a:rPr lang="th-TH" dirty="0"/>
              <a:t>แถบสี</a:t>
            </a:r>
            <a:r>
              <a:rPr lang="en-US" dirty="0"/>
              <a:t>: </a:t>
            </a:r>
            <a:r>
              <a:rPr lang="th-TH" dirty="0"/>
              <a:t>ไม่นิยม สีอาจจะหลุดลอก หรือพื้นมีสีที่แตกต่าง</a:t>
            </a:r>
          </a:p>
          <a:p>
            <a:pPr lvl="1"/>
            <a:r>
              <a:rPr lang="th-TH" dirty="0"/>
              <a:t>แถบแม่เหล็ก</a:t>
            </a:r>
            <a:r>
              <a:rPr lang="en-US" dirty="0"/>
              <a:t>: </a:t>
            </a:r>
            <a:r>
              <a:rPr lang="th-TH" dirty="0"/>
              <a:t>นิยมใช้ในงานอุตสาหกรรม เมื่อใช้ไป</a:t>
            </a:r>
            <a:r>
              <a:rPr lang="th-TH" dirty="0" err="1"/>
              <a:t>นานๆ</a:t>
            </a:r>
            <a:r>
              <a:rPr lang="th-TH" dirty="0"/>
              <a:t> แถบแม่เหล็กอาจจะขาด หลุดลอก</a:t>
            </a:r>
            <a:endParaRPr lang="en-US" dirty="0"/>
          </a:p>
        </p:txBody>
      </p:sp>
      <p:pic>
        <p:nvPicPr>
          <p:cNvPr id="8194" name="Picture 2" descr="Image result for agv car">
            <a:extLst>
              <a:ext uri="{FF2B5EF4-FFF2-40B4-BE49-F238E27FC236}">
                <a16:creationId xmlns:a16="http://schemas.microsoft.com/office/drawing/2014/main" id="{C9E5405E-D9A0-4D75-B4D9-5CABFA3DF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0" b="12755"/>
          <a:stretch/>
        </p:blipFill>
        <p:spPr bwMode="auto">
          <a:xfrm>
            <a:off x="1043608" y="2905793"/>
            <a:ext cx="2520280" cy="18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agv car">
            <a:extLst>
              <a:ext uri="{FF2B5EF4-FFF2-40B4-BE49-F238E27FC236}">
                <a16:creationId xmlns:a16="http://schemas.microsoft.com/office/drawing/2014/main" id="{EC0E853F-F5D6-4436-B7B0-72B71220C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1" b="16001"/>
          <a:stretch/>
        </p:blipFill>
        <p:spPr bwMode="auto">
          <a:xfrm>
            <a:off x="4374329" y="2904355"/>
            <a:ext cx="3077991" cy="186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76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FB8D-4F92-43E2-B43E-B2771CD5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Co-operate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5F5A-325B-4648-8097-4DB87E5F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เรียกอีกชื่อว่า </a:t>
            </a:r>
            <a:r>
              <a:rPr lang="en-US" dirty="0"/>
              <a:t>collaborative robot</a:t>
            </a:r>
            <a:endParaRPr lang="th-TH" dirty="0"/>
          </a:p>
          <a:p>
            <a:r>
              <a:rPr lang="th-TH" dirty="0"/>
              <a:t>หุ่นยนต์ที่สามารถทำงานร่วมกับมนุษย์ได้</a:t>
            </a:r>
          </a:p>
          <a:p>
            <a:r>
              <a:rPr lang="th-TH" dirty="0"/>
              <a:t>มีแบบแขนเดียว และ </a:t>
            </a:r>
            <a:r>
              <a:rPr lang="en-US" dirty="0"/>
              <a:t>2 </a:t>
            </a:r>
            <a:r>
              <a:rPr lang="th-TH" dirty="0"/>
              <a:t>แขน</a:t>
            </a:r>
            <a:r>
              <a:rPr lang="en-US" dirty="0"/>
              <a:t> </a:t>
            </a:r>
            <a:r>
              <a:rPr lang="th-TH" dirty="0"/>
              <a:t>บางครั้งมีกล้องติดตั้ง</a:t>
            </a:r>
          </a:p>
        </p:txBody>
      </p:sp>
      <p:pic>
        <p:nvPicPr>
          <p:cNvPr id="5" name="Picture 4" descr="A picture containing wall, indoor, sky&#10;&#10;Description automatically generated">
            <a:extLst>
              <a:ext uri="{FF2B5EF4-FFF2-40B4-BE49-F238E27FC236}">
                <a16:creationId xmlns:a16="http://schemas.microsoft.com/office/drawing/2014/main" id="{AACE5AA3-4288-40CB-AA13-4E8D521750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5" y="3087434"/>
            <a:ext cx="2133600" cy="1359408"/>
          </a:xfrm>
          <a:prstGeom prst="rect">
            <a:avLst/>
          </a:prstGeom>
        </p:spPr>
      </p:pic>
      <p:pic>
        <p:nvPicPr>
          <p:cNvPr id="1026" name="Picture 2" descr="Image result for ur robot">
            <a:extLst>
              <a:ext uri="{FF2B5EF4-FFF2-40B4-BE49-F238E27FC236}">
                <a16:creationId xmlns:a16="http://schemas.microsoft.com/office/drawing/2014/main" id="{E4E1F417-EC05-40C6-9EB8-7062E6F89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847" y="2997408"/>
            <a:ext cx="1297180" cy="147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llaborative robot cnc">
            <a:extLst>
              <a:ext uri="{FF2B5EF4-FFF2-40B4-BE49-F238E27FC236}">
                <a16:creationId xmlns:a16="http://schemas.microsoft.com/office/drawing/2014/main" id="{19BA5B77-4807-44C4-91DF-F6346115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065" y="3066694"/>
            <a:ext cx="2133600" cy="133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uaro">
            <a:extLst>
              <a:ext uri="{FF2B5EF4-FFF2-40B4-BE49-F238E27FC236}">
                <a16:creationId xmlns:a16="http://schemas.microsoft.com/office/drawing/2014/main" id="{AA831495-CDB3-4243-8FAF-B7E0A5964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27" y="24621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517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3F89-E1D4-4BFA-876C-7908EB17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ชนิดของ </a:t>
            </a:r>
            <a:r>
              <a:rPr lang="en-US" dirty="0"/>
              <a:t>AGV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4F2B-0691-4BF1-8677-099584C1F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510" y="1225934"/>
            <a:ext cx="7251930" cy="3408080"/>
          </a:xfrm>
        </p:spPr>
        <p:txBody>
          <a:bodyPr/>
          <a:lstStyle/>
          <a:p>
            <a:r>
              <a:rPr lang="th-TH" dirty="0"/>
              <a:t>ไม่วิ่งตามเส้น</a:t>
            </a:r>
          </a:p>
          <a:p>
            <a:pPr lvl="1"/>
            <a:r>
              <a:rPr lang="th-TH" dirty="0"/>
              <a:t>ใช้ </a:t>
            </a:r>
            <a:r>
              <a:rPr lang="en-US" dirty="0"/>
              <a:t>Laser </a:t>
            </a:r>
            <a:r>
              <a:rPr lang="th-TH" dirty="0"/>
              <a:t>หรือที่เรียกกันว่า </a:t>
            </a:r>
            <a:r>
              <a:rPr lang="en-US" dirty="0"/>
              <a:t>Lidar</a:t>
            </a:r>
          </a:p>
          <a:p>
            <a:pPr lvl="1"/>
            <a:r>
              <a:rPr lang="th-TH" dirty="0"/>
              <a:t>ใช้ </a:t>
            </a:r>
            <a:r>
              <a:rPr lang="en-US" dirty="0"/>
              <a:t>Barcode </a:t>
            </a:r>
            <a:r>
              <a:rPr lang="th-TH" dirty="0"/>
              <a:t>หรือ </a:t>
            </a:r>
            <a:r>
              <a:rPr lang="en-US" dirty="0"/>
              <a:t>QR code : </a:t>
            </a:r>
            <a:r>
              <a:rPr lang="th-TH" dirty="0"/>
              <a:t>ใช้ใน </a:t>
            </a:r>
            <a:r>
              <a:rPr lang="en-US" dirty="0"/>
              <a:t>warehouse </a:t>
            </a:r>
            <a:r>
              <a:rPr lang="th-TH" dirty="0"/>
              <a:t>เป็นหลัก</a:t>
            </a:r>
            <a:endParaRPr lang="en-US" dirty="0"/>
          </a:p>
        </p:txBody>
      </p:sp>
      <p:pic>
        <p:nvPicPr>
          <p:cNvPr id="5122" name="Picture 2" descr="Image result for kiva robot">
            <a:extLst>
              <a:ext uri="{FF2B5EF4-FFF2-40B4-BE49-F238E27FC236}">
                <a16:creationId xmlns:a16="http://schemas.microsoft.com/office/drawing/2014/main" id="{75C64C4F-E0BE-43D9-A250-E67A9E97E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593" y="2479251"/>
            <a:ext cx="3096344" cy="23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agv forklift line">
            <a:extLst>
              <a:ext uri="{FF2B5EF4-FFF2-40B4-BE49-F238E27FC236}">
                <a16:creationId xmlns:a16="http://schemas.microsoft.com/office/drawing/2014/main" id="{4E654553-B9F7-473C-B90D-AE4F2E4AD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6" b="9847"/>
          <a:stretch/>
        </p:blipFill>
        <p:spPr bwMode="auto">
          <a:xfrm>
            <a:off x="940928" y="2400726"/>
            <a:ext cx="3199024" cy="256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4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5990-3162-490A-AB40-D2928B55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ความรู้ที่ใช้ในการสร้าง </a:t>
            </a:r>
            <a:r>
              <a:rPr lang="en-US" dirty="0"/>
              <a:t>AGV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C94C-D1AC-4F51-B788-DA26660B6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ระบบ </a:t>
            </a:r>
            <a:r>
              <a:rPr lang="en-US" dirty="0"/>
              <a:t>Mechanics</a:t>
            </a:r>
          </a:p>
          <a:p>
            <a:pPr lvl="1"/>
            <a:r>
              <a:rPr lang="th-TH" dirty="0"/>
              <a:t>ความสามารถการรับน้ำหนัก</a:t>
            </a:r>
          </a:p>
          <a:p>
            <a:pPr lvl="1"/>
            <a:r>
              <a:rPr lang="th-TH" dirty="0"/>
              <a:t>การเลือกใช้ล้อ</a:t>
            </a:r>
          </a:p>
          <a:p>
            <a:r>
              <a:rPr lang="th-TH" dirty="0"/>
              <a:t>ระบบ </a:t>
            </a:r>
            <a:r>
              <a:rPr lang="en-US" dirty="0"/>
              <a:t>Control</a:t>
            </a:r>
            <a:r>
              <a:rPr lang="th-TH" dirty="0"/>
              <a:t> </a:t>
            </a:r>
            <a:r>
              <a:rPr lang="en-US" dirty="0"/>
              <a:t>system</a:t>
            </a:r>
          </a:p>
          <a:p>
            <a:pPr lvl="1"/>
            <a:r>
              <a:rPr lang="th-TH" dirty="0"/>
              <a:t>การควบคุมความเร็ว การเลี้ยวโค้ง</a:t>
            </a:r>
            <a:endParaRPr lang="en-US" dirty="0"/>
          </a:p>
          <a:p>
            <a:r>
              <a:rPr lang="th-TH" dirty="0"/>
              <a:t>ส่วนของ </a:t>
            </a:r>
            <a:r>
              <a:rPr lang="en-US" dirty="0"/>
              <a:t>Electronics </a:t>
            </a:r>
            <a:r>
              <a:rPr lang="th-TH" dirty="0"/>
              <a:t>หรือ </a:t>
            </a:r>
            <a:r>
              <a:rPr lang="en-US" dirty="0"/>
              <a:t>PLC</a:t>
            </a:r>
            <a:endParaRPr lang="th-TH" dirty="0"/>
          </a:p>
          <a:p>
            <a:pPr lvl="1"/>
            <a:r>
              <a:rPr lang="th-TH" dirty="0"/>
              <a:t>เซนเซอร์</a:t>
            </a:r>
            <a:r>
              <a:rPr lang="th-TH" dirty="0" err="1"/>
              <a:t>ต่างๆ</a:t>
            </a:r>
            <a:r>
              <a:rPr lang="th-TH" dirty="0"/>
              <a:t> เช่น ตัวกำหนดระยะทาง </a:t>
            </a:r>
            <a:r>
              <a:rPr lang="en-US" dirty="0"/>
              <a:t>Encoder compass</a:t>
            </a:r>
          </a:p>
        </p:txBody>
      </p:sp>
    </p:spTree>
    <p:extLst>
      <p:ext uri="{BB962C8B-B14F-4D97-AF65-F5344CB8AC3E}">
        <p14:creationId xmlns:p14="http://schemas.microsoft.com/office/powerpoint/2010/main" val="1068409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09FF-C91B-45DD-8C08-878AE4EC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E0C6-F548-40F0-99E5-82E46643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ระบบแสกนด้วยเลเซอร์ หรือ สิ่งที่สามารถวัดระยะ</a:t>
            </a:r>
            <a:r>
              <a:rPr lang="th-TH" dirty="0" err="1"/>
              <a:t>ใดๆ</a:t>
            </a:r>
            <a:r>
              <a:rPr lang="th-TH" dirty="0"/>
              <a:t> เช่น โซนา</a:t>
            </a:r>
            <a:r>
              <a:rPr lang="th-TH" dirty="0" err="1"/>
              <a:t>ร์</a:t>
            </a:r>
            <a:r>
              <a:rPr lang="th-TH" dirty="0"/>
              <a:t> </a:t>
            </a:r>
            <a:r>
              <a:rPr lang="en-US" dirty="0"/>
              <a:t>IR</a:t>
            </a:r>
            <a:endParaRPr lang="th-TH" dirty="0"/>
          </a:p>
          <a:p>
            <a:r>
              <a:rPr lang="th-TH" dirty="0"/>
              <a:t>มีทั้งแบบแนวระนาบ (ขนานกับพื้น) และ </a:t>
            </a:r>
            <a:r>
              <a:rPr lang="en-US" dirty="0"/>
              <a:t>3 </a:t>
            </a:r>
            <a:r>
              <a:rPr lang="th-TH" dirty="0"/>
              <a:t>มิติ</a:t>
            </a:r>
          </a:p>
          <a:p>
            <a:r>
              <a:rPr lang="th-TH" dirty="0"/>
              <a:t>สิ่งที่ต้องเรียนรู้ ถ้าใช้งานระบบนี้</a:t>
            </a:r>
            <a:endParaRPr lang="en-US" dirty="0"/>
          </a:p>
          <a:p>
            <a:pPr lvl="1"/>
            <a:r>
              <a:rPr lang="en-US" dirty="0"/>
              <a:t>Mapping </a:t>
            </a:r>
            <a:r>
              <a:rPr lang="th-TH" dirty="0"/>
              <a:t>ระบบสร้างแผนที่ หรือการค้นหาตำแหน่งในแผนที่</a:t>
            </a:r>
            <a:endParaRPr lang="en-US" dirty="0"/>
          </a:p>
          <a:p>
            <a:pPr lvl="1"/>
            <a:r>
              <a:rPr lang="en-US" dirty="0"/>
              <a:t>Navigation</a:t>
            </a:r>
            <a:r>
              <a:rPr lang="th-TH" dirty="0"/>
              <a:t> ระบบนำทาง</a:t>
            </a:r>
            <a:endParaRPr lang="en-US" dirty="0"/>
          </a:p>
        </p:txBody>
      </p:sp>
      <p:pic>
        <p:nvPicPr>
          <p:cNvPr id="6146" name="Picture 2" descr="Image result for LIDAR">
            <a:extLst>
              <a:ext uri="{FF2B5EF4-FFF2-40B4-BE49-F238E27FC236}">
                <a16:creationId xmlns:a16="http://schemas.microsoft.com/office/drawing/2014/main" id="{78C9354B-168D-410A-A8F4-227307EDA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09920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079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530C-8DCA-4382-8C3C-A494AA1C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KIVA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879D-0823-45E8-843A-34851906D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หุ่น </a:t>
            </a:r>
            <a:r>
              <a:rPr lang="en-US" dirty="0"/>
              <a:t>AGV </a:t>
            </a:r>
            <a:r>
              <a:rPr lang="th-TH" dirty="0"/>
              <a:t>ที่ยกชั้นวางของ หรือวัตถุ</a:t>
            </a:r>
            <a:r>
              <a:rPr lang="th-TH" dirty="0" err="1"/>
              <a:t>ใดๆ</a:t>
            </a:r>
            <a:r>
              <a:rPr lang="th-TH" dirty="0"/>
              <a:t>ภายใน </a:t>
            </a:r>
            <a:r>
              <a:rPr lang="en-US" dirty="0"/>
              <a:t>Warehouse</a:t>
            </a:r>
          </a:p>
          <a:p>
            <a:r>
              <a:rPr lang="th-TH" dirty="0"/>
              <a:t>มีการกำหนดตำแหน่งด้วย </a:t>
            </a:r>
            <a:r>
              <a:rPr lang="en-US" dirty="0"/>
              <a:t>QR code</a:t>
            </a:r>
          </a:p>
          <a:p>
            <a:r>
              <a:rPr lang="en-US" dirty="0"/>
              <a:t>AGV </a:t>
            </a:r>
            <a:r>
              <a:rPr lang="th-TH" dirty="0"/>
              <a:t>มีการทำงานแบบเป็นระบบทีม (มีหลายคันในระบบ)</a:t>
            </a:r>
          </a:p>
          <a:p>
            <a:r>
              <a:rPr lang="th-TH" dirty="0"/>
              <a:t>ต้องสร้างระบบควบคุมการเคลื่อนที่กลาง</a:t>
            </a:r>
            <a:endParaRPr lang="en-US" dirty="0"/>
          </a:p>
        </p:txBody>
      </p:sp>
      <p:pic>
        <p:nvPicPr>
          <p:cNvPr id="7170" name="Picture 2" descr="Image result for kiva robot">
            <a:extLst>
              <a:ext uri="{FF2B5EF4-FFF2-40B4-BE49-F238E27FC236}">
                <a16:creationId xmlns:a16="http://schemas.microsoft.com/office/drawing/2014/main" id="{EB76D7F9-6DAE-4A9A-A4B9-DB4B50E17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73" y="329869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kiva robot">
            <a:extLst>
              <a:ext uri="{FF2B5EF4-FFF2-40B4-BE49-F238E27FC236}">
                <a16:creationId xmlns:a16="http://schemas.microsoft.com/office/drawing/2014/main" id="{E980632E-DBA6-4842-B4DA-6BAEE14D3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54682"/>
            <a:ext cx="1864784" cy="17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62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ตัวอย่างการใช้งานหุ่นยนต์ร่วมกัน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64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47D6-BE0F-48DC-AD09-313FB75F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การใช้งานหุ่นยนต์ร่วมกัน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E2EF-9CFD-47A6-89C4-DB4B42A1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หุ่นยนต์สามารถทำงานเดี่ยวได้</a:t>
            </a:r>
          </a:p>
          <a:p>
            <a:r>
              <a:rPr lang="th-TH" dirty="0"/>
              <a:t>แต่ความสามารถการทำงานจำกัด</a:t>
            </a:r>
          </a:p>
          <a:p>
            <a:r>
              <a:rPr lang="th-TH" dirty="0"/>
              <a:t>จึงมีการขยายขอบเขตการทำงาน โดยร่วมงานกับหุ่นยนต์ชนิด</a:t>
            </a:r>
            <a:r>
              <a:rPr lang="th-TH" dirty="0" err="1"/>
              <a:t>อื่นๆ</a:t>
            </a:r>
            <a:endParaRPr lang="th-TH" dirty="0"/>
          </a:p>
          <a:p>
            <a:r>
              <a:rPr lang="th-TH" dirty="0"/>
              <a:t>ตัวหุ่นยนต์ อาจจะมีระบบกลาง เพื่อประสานงานการทำงานของหุ่นยนต์ชนิด</a:t>
            </a:r>
            <a:r>
              <a:rPr lang="th-TH" dirty="0" err="1"/>
              <a:t>ต่างๆ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59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6B63-4E2F-46E8-8BF4-A22CDA95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AGV +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C0AD5-7F3B-4479-8CE8-EB5AE055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วางหุ่นยนต์บนตัวรถ </a:t>
            </a:r>
            <a:r>
              <a:rPr lang="en-US" dirty="0"/>
              <a:t>– </a:t>
            </a:r>
            <a:r>
              <a:rPr lang="th-TH" dirty="0"/>
              <a:t>เพื่อใช้งานรับ</a:t>
            </a:r>
            <a:r>
              <a:rPr lang="en-US" dirty="0"/>
              <a:t>-</a:t>
            </a:r>
            <a:r>
              <a:rPr lang="th-TH" dirty="0"/>
              <a:t>ส่ง</a:t>
            </a:r>
            <a:r>
              <a:rPr lang="en-US" dirty="0"/>
              <a:t> </a:t>
            </a:r>
            <a:r>
              <a:rPr lang="th-TH" dirty="0"/>
              <a:t>วัสดุได้อัตโนมัติ</a:t>
            </a:r>
          </a:p>
          <a:p>
            <a:r>
              <a:rPr lang="th-TH" dirty="0"/>
              <a:t>หุ่นยนต์จาก </a:t>
            </a:r>
            <a:r>
              <a:rPr lang="en-US" dirty="0"/>
              <a:t>station </a:t>
            </a:r>
            <a:r>
              <a:rPr lang="th-TH" dirty="0"/>
              <a:t>ส่งของเข้ารถ </a:t>
            </a:r>
            <a:r>
              <a:rPr lang="en-US" dirty="0"/>
              <a:t>AGV</a:t>
            </a:r>
          </a:p>
        </p:txBody>
      </p:sp>
      <p:pic>
        <p:nvPicPr>
          <p:cNvPr id="8194" name="Picture 2" descr="Image result for AGV car">
            <a:extLst>
              <a:ext uri="{FF2B5EF4-FFF2-40B4-BE49-F238E27FC236}">
                <a16:creationId xmlns:a16="http://schemas.microsoft.com/office/drawing/2014/main" id="{BFC8E8B3-4FB8-4AF4-A201-99568CD51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89" y="3075806"/>
            <a:ext cx="2098785" cy="173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agv with robot arm">
            <a:extLst>
              <a:ext uri="{FF2B5EF4-FFF2-40B4-BE49-F238E27FC236}">
                <a16:creationId xmlns:a16="http://schemas.microsoft.com/office/drawing/2014/main" id="{8114E10D-F0E7-4BCB-8C38-420CE4974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87366"/>
            <a:ext cx="2736304" cy="210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agv with robot arm">
            <a:extLst>
              <a:ext uri="{FF2B5EF4-FFF2-40B4-BE49-F238E27FC236}">
                <a16:creationId xmlns:a16="http://schemas.microsoft.com/office/drawing/2014/main" id="{398F1D7B-46EE-453E-A4C1-79706D238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72" y="3075806"/>
            <a:ext cx="1998811" cy="173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3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8811-E006-4ED3-AB02-0FD72FE6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ลักษณะพิเศษ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ABB7-4AB1-43AE-AC07-67A2DC153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ใช้กฎ </a:t>
            </a:r>
            <a:r>
              <a:rPr lang="en-US" dirty="0"/>
              <a:t>ISO </a:t>
            </a:r>
            <a:r>
              <a:rPr lang="th-TH" dirty="0"/>
              <a:t>ที่แตกต่างจากหุ่นยนต์อุตสาหกรรมทั่วไป</a:t>
            </a:r>
          </a:p>
          <a:p>
            <a:pPr lvl="1"/>
            <a:r>
              <a:rPr lang="en-US" dirty="0"/>
              <a:t>Industrial robot: ISO299, ISO8373</a:t>
            </a:r>
          </a:p>
          <a:p>
            <a:pPr lvl="1"/>
            <a:r>
              <a:rPr lang="en-US" dirty="0"/>
              <a:t>Collaborative robot: ISO15066</a:t>
            </a:r>
            <a:endParaRPr lang="th-TH" dirty="0"/>
          </a:p>
          <a:p>
            <a:r>
              <a:rPr lang="th-TH" dirty="0"/>
              <a:t>มีความเร็วช้ากว่าหุ่นยนต์อุตสาหกรรมปกติ ดังนั้น ความเร็วที่ชนวัตถุ จึงไม่อันตรายพอที่จะเกิดการบาดเจ็บ</a:t>
            </a:r>
          </a:p>
          <a:p>
            <a:r>
              <a:rPr lang="th-TH" dirty="0"/>
              <a:t>ทำงานร่วมกับมนุษย์ได้โดยที่ไม่ต้องกั้นพื้นที่ให้กับหุ่นยนต์</a:t>
            </a:r>
          </a:p>
          <a:p>
            <a:r>
              <a:rPr lang="th-TH" dirty="0"/>
              <a:t>ความแม่นยำต่ำกว่าหุ่นยนต์อุตสาหกรรมทั่วไป</a:t>
            </a:r>
          </a:p>
          <a:p>
            <a:r>
              <a:rPr lang="th-TH" dirty="0"/>
              <a:t>ทุกข้อต่อ จะต้องมี </a:t>
            </a:r>
            <a:r>
              <a:rPr lang="en-US" dirty="0"/>
              <a:t>Force/Torque sensor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3798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C9C3-1427-445F-A528-A5616641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28" y="377602"/>
            <a:ext cx="7807536" cy="822214"/>
          </a:xfrm>
        </p:spPr>
        <p:txBody>
          <a:bodyPr/>
          <a:lstStyle/>
          <a:p>
            <a:r>
              <a:rPr lang="th-TH" dirty="0"/>
              <a:t>สิ่งสำคัญในการออกแบบ </a:t>
            </a:r>
            <a:r>
              <a:rPr lang="en-US" dirty="0"/>
              <a:t>collaborative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C9ED-8826-45C8-BABC-294FECE69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วัสดุภายนอก ต้องนิ่มพอที่จะไม่ให้ได้รับบาดเจ็บ</a:t>
            </a:r>
          </a:p>
          <a:p>
            <a:r>
              <a:rPr lang="th-TH" dirty="0"/>
              <a:t>จะต้องมีการคำนวณแรงต้านตลอดเวลา เพื่อให้หุ่นยนต์หยุดได้ทันที</a:t>
            </a:r>
          </a:p>
          <a:p>
            <a:r>
              <a:rPr lang="th-TH" dirty="0"/>
              <a:t>ถ้ามี </a:t>
            </a:r>
            <a:r>
              <a:rPr lang="en-US" dirty="0"/>
              <a:t>2 </a:t>
            </a:r>
            <a:r>
              <a:rPr lang="th-TH" dirty="0"/>
              <a:t>แขน จำเป็นต้องมีระบบที่ป้องกันแขนชนกันเอง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0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FB5C-3B59-4286-B387-D98DD444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การเลือกใช้</a:t>
            </a:r>
            <a:r>
              <a:rPr lang="en-US" dirty="0"/>
              <a:t> collaborative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FC0A-DFBE-48A8-B6B9-6C54CA61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การเลือกใช้ </a:t>
            </a:r>
            <a:r>
              <a:rPr lang="en-US" dirty="0"/>
              <a:t>collaborative robot </a:t>
            </a:r>
            <a:r>
              <a:rPr lang="th-TH" dirty="0"/>
              <a:t>ขึ้นอยู่กับปัจจัย</a:t>
            </a:r>
            <a:r>
              <a:rPr lang="th-TH" dirty="0" err="1"/>
              <a:t>ต่างๆ</a:t>
            </a:r>
            <a:r>
              <a:rPr lang="th-TH" dirty="0"/>
              <a:t> เช่น</a:t>
            </a:r>
          </a:p>
          <a:p>
            <a:pPr lvl="1"/>
            <a:r>
              <a:rPr lang="th-TH" dirty="0"/>
              <a:t>พื้นที่มีคนพลุกพล่าน และไม่สามารถกั้นพื้นที่ให้หุ่นยนต์ได้</a:t>
            </a:r>
          </a:p>
          <a:p>
            <a:pPr lvl="1"/>
            <a:r>
              <a:rPr lang="th-TH" dirty="0"/>
              <a:t>ต้องการใช้หุ่นยนต์เพื่อช่วยเหลือหรือทำงานร่วมกับมนุษย์</a:t>
            </a:r>
          </a:p>
          <a:p>
            <a:r>
              <a:rPr lang="th-TH" dirty="0"/>
              <a:t>การเลือกใช้ชนิดของ </a:t>
            </a:r>
            <a:r>
              <a:rPr lang="en-US" dirty="0"/>
              <a:t>collaborative robot</a:t>
            </a:r>
          </a:p>
          <a:p>
            <a:pPr lvl="1"/>
            <a:r>
              <a:rPr lang="th-TH" dirty="0"/>
              <a:t>ใช้เพื่อช่วยหยิบจับวัตถุ</a:t>
            </a:r>
          </a:p>
          <a:p>
            <a:pPr lvl="1"/>
            <a:r>
              <a:rPr lang="th-TH" dirty="0"/>
              <a:t>เพื่อช่วยประกอบ</a:t>
            </a:r>
          </a:p>
          <a:p>
            <a:pPr lvl="1"/>
            <a:r>
              <a:rPr lang="th-TH" dirty="0"/>
              <a:t>ทดแทนคน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9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880D-2D54-4438-ACFC-5E1ACAAD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หยิบจับวัตถุ</a:t>
            </a:r>
            <a:endParaRPr lang="en-US" dirty="0"/>
          </a:p>
        </p:txBody>
      </p:sp>
      <p:pic>
        <p:nvPicPr>
          <p:cNvPr id="2050" name="Picture 2" descr="Image result for collaborative robot pick and place">
            <a:extLst>
              <a:ext uri="{FF2B5EF4-FFF2-40B4-BE49-F238E27FC236}">
                <a16:creationId xmlns:a16="http://schemas.microsoft.com/office/drawing/2014/main" id="{94E18398-2B13-460B-80F9-C9166FA84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7614"/>
            <a:ext cx="3819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AD370F76-DBA5-4594-8DB1-5C1E238DF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21519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33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5A0E-0903-4802-A5D5-0D178006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ประกอบ </a:t>
            </a:r>
            <a:r>
              <a:rPr lang="en-US" dirty="0"/>
              <a:t>Assembly</a:t>
            </a:r>
          </a:p>
        </p:txBody>
      </p:sp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3C515C7B-F907-40A7-BC44-3A5C4768B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9816"/>
            <a:ext cx="38195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ollaborative robot pick and place">
            <a:extLst>
              <a:ext uri="{FF2B5EF4-FFF2-40B4-BE49-F238E27FC236}">
                <a16:creationId xmlns:a16="http://schemas.microsoft.com/office/drawing/2014/main" id="{6AFD412D-0443-43F0-8C29-FDEA19E53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59500"/>
            <a:ext cx="38195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98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F356-A558-40B1-901A-48A73AD2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ทดแทนคน</a:t>
            </a:r>
            <a:endParaRPr lang="en-US" dirty="0"/>
          </a:p>
        </p:txBody>
      </p:sp>
      <p:pic>
        <p:nvPicPr>
          <p:cNvPr id="4098" name="Picture 2" descr="Image result for collaborative robot cnc">
            <a:extLst>
              <a:ext uri="{FF2B5EF4-FFF2-40B4-BE49-F238E27FC236}">
                <a16:creationId xmlns:a16="http://schemas.microsoft.com/office/drawing/2014/main" id="{54AB0AF6-EAB5-43A0-85A9-6DF101A7E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50303"/>
            <a:ext cx="38195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ollaborative robot cnc">
            <a:extLst>
              <a:ext uri="{FF2B5EF4-FFF2-40B4-BE49-F238E27FC236}">
                <a16:creationId xmlns:a16="http://schemas.microsoft.com/office/drawing/2014/main" id="{8201F6A4-7B2E-4D38-AADE-0F504E4C6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61726"/>
            <a:ext cx="397049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151554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4">
      <a:majorFont>
        <a:latin typeface="Cordia New"/>
        <a:ea typeface=""/>
        <a:cs typeface="Browallia New"/>
      </a:majorFont>
      <a:minorFont>
        <a:latin typeface="Browallia New"/>
        <a:ea typeface=""/>
        <a:cs typeface="Browall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ster.pptx" id="{5B0E6E07-2C1E-4A34-A883-38F9C9AE2144}" vid="{17DFD0A5-312B-4DF9-958A-7A602FA1C2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12193</TotalTime>
  <Words>1344</Words>
  <Application>Microsoft Office PowerPoint</Application>
  <PresentationFormat>On-screen Show (16:9)</PresentationFormat>
  <Paragraphs>138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TH Sarabun New</vt:lpstr>
      <vt:lpstr>Arial</vt:lpstr>
      <vt:lpstr>Browallia New</vt:lpstr>
      <vt:lpstr>Calibri</vt:lpstr>
      <vt:lpstr>Cordia New</vt:lpstr>
      <vt:lpstr>TH SarabunPSK</vt:lpstr>
      <vt:lpstr>Wingdings</vt:lpstr>
      <vt:lpstr>ชุดรูปแบบของ Office</vt:lpstr>
      <vt:lpstr>ตัวอย่างหุ่นยนต์อุตสาหกรรมชนิดอื่นๆ</vt:lpstr>
      <vt:lpstr>Co-operate robot</vt:lpstr>
      <vt:lpstr>Co-operate robot</vt:lpstr>
      <vt:lpstr>ลักษณะพิเศษ</vt:lpstr>
      <vt:lpstr>สิ่งสำคัญในการออกแบบ collaborative robot</vt:lpstr>
      <vt:lpstr>การเลือกใช้ collaborative robot</vt:lpstr>
      <vt:lpstr>หยิบจับวัตถุ</vt:lpstr>
      <vt:lpstr>ประกอบ Assembly</vt:lpstr>
      <vt:lpstr>ทดแทนคน</vt:lpstr>
      <vt:lpstr>Parallel robot</vt:lpstr>
      <vt:lpstr>Parallel robot</vt:lpstr>
      <vt:lpstr>หลักการคำนวณ FK</vt:lpstr>
      <vt:lpstr>หลักการคำนวณ IK</vt:lpstr>
      <vt:lpstr>การนำ Parallel robot ไปใช้งาน</vt:lpstr>
      <vt:lpstr>Humanoid robot</vt:lpstr>
      <vt:lpstr>Humanoid robot</vt:lpstr>
      <vt:lpstr>หุ่นยนต์ Boston Dynamice</vt:lpstr>
      <vt:lpstr>หุ่นยนต์ต้อนรับ</vt:lpstr>
      <vt:lpstr>Humanoid robot ใน Industrial</vt:lpstr>
      <vt:lpstr>Humanoid robot ใน industrial</vt:lpstr>
      <vt:lpstr>ข้อดีของการใช้งาน Humanoid robot</vt:lpstr>
      <vt:lpstr>ข้อเสีย</vt:lpstr>
      <vt:lpstr>AGV</vt:lpstr>
      <vt:lpstr>AGV</vt:lpstr>
      <vt:lpstr>รูปแบบของ AGV</vt:lpstr>
      <vt:lpstr>รูปแบบของ AGV</vt:lpstr>
      <vt:lpstr>AGV Folk lift</vt:lpstr>
      <vt:lpstr>ชนิดของ AGV โดยแยกตามเซนเซอร์</vt:lpstr>
      <vt:lpstr>ชนิดของ AGV</vt:lpstr>
      <vt:lpstr>ชนิดของ AGV</vt:lpstr>
      <vt:lpstr>ความรู้ที่ใช้ในการสร้าง AGV</vt:lpstr>
      <vt:lpstr>LIDAR</vt:lpstr>
      <vt:lpstr>KIVA robot</vt:lpstr>
      <vt:lpstr>ตัวอย่างการใช้งานหุ่นยนต์ร่วมกัน</vt:lpstr>
      <vt:lpstr>การใช้งานหุ่นยนต์ร่วมกัน</vt:lpstr>
      <vt:lpstr>AGV + Robot</vt:lpstr>
    </vt:vector>
  </TitlesOfParts>
  <Company>nzn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14 การบำรุงรักษาระบบไฟฟ้า (Electrical System Maintenance)</dc:title>
  <dc:creator>WincoolV5</dc:creator>
  <cp:lastModifiedBy>Alisa Kunapinun</cp:lastModifiedBy>
  <cp:revision>171</cp:revision>
  <dcterms:created xsi:type="dcterms:W3CDTF">2014-11-14T06:47:43Z</dcterms:created>
  <dcterms:modified xsi:type="dcterms:W3CDTF">2019-08-04T13:03:37Z</dcterms:modified>
</cp:coreProperties>
</file>