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22" r:id="rId2"/>
    <p:sldId id="333" r:id="rId3"/>
    <p:sldId id="414" r:id="rId4"/>
    <p:sldId id="448" r:id="rId5"/>
    <p:sldId id="449" r:id="rId6"/>
    <p:sldId id="450" r:id="rId7"/>
    <p:sldId id="451" r:id="rId8"/>
    <p:sldId id="456" r:id="rId9"/>
    <p:sldId id="452" r:id="rId10"/>
    <p:sldId id="453" r:id="rId11"/>
    <p:sldId id="454" r:id="rId12"/>
    <p:sldId id="274" r:id="rId13"/>
    <p:sldId id="455" r:id="rId14"/>
    <p:sldId id="457" r:id="rId15"/>
    <p:sldId id="458" r:id="rId16"/>
    <p:sldId id="338" r:id="rId17"/>
    <p:sldId id="459" r:id="rId18"/>
    <p:sldId id="460" r:id="rId19"/>
    <p:sldId id="346" r:id="rId20"/>
    <p:sldId id="461" r:id="rId21"/>
    <p:sldId id="462" r:id="rId22"/>
    <p:sldId id="463" r:id="rId23"/>
    <p:sldId id="464" r:id="rId24"/>
    <p:sldId id="465" r:id="rId25"/>
  </p:sldIdLst>
  <p:sldSz cx="9144000" cy="5143500" type="screen16x9"/>
  <p:notesSz cx="6858000" cy="91440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6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0748" autoAdjust="0"/>
  </p:normalViewPr>
  <p:slideViewPr>
    <p:cSldViewPr>
      <p:cViewPr varScale="1">
        <p:scale>
          <a:sx n="60" d="100"/>
          <a:sy n="60" d="100"/>
        </p:scale>
        <p:origin x="36" y="-5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sa Kunapinun" userId="40a1b9ae2880c387" providerId="LiveId" clId="{6A3662DB-7DC1-42BB-B605-85266A3BC49A}"/>
    <pc:docChg chg="delSld">
      <pc:chgData name="Alisa Kunapinun" userId="40a1b9ae2880c387" providerId="LiveId" clId="{6A3662DB-7DC1-42BB-B605-85266A3BC49A}" dt="2019-08-25T10:54:14.484" v="0" actId="2696"/>
      <pc:docMkLst>
        <pc:docMk/>
      </pc:docMkLst>
      <pc:sldChg chg="del">
        <pc:chgData name="Alisa Kunapinun" userId="40a1b9ae2880c387" providerId="LiveId" clId="{6A3662DB-7DC1-42BB-B605-85266A3BC49A}" dt="2019-08-25T10:54:14.484" v="0" actId="2696"/>
        <pc:sldMkLst>
          <pc:docMk/>
          <pc:sldMk cId="98378659" sldId="4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97D563B-5696-41A9-BBFB-44C476D3EFBA}" type="datetimeFigureOut">
              <a:rPr lang="th-TH"/>
              <a:pPr>
                <a:defRPr/>
              </a:pPr>
              <a:t>25/08/62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h-T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th-T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E9EF9B-7811-413F-9AF8-45874A02511F}" type="slidenum">
              <a:rPr lang="th-TH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2047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81300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2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0631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8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713515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12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81300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16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020353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19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580812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938924"/>
            <a:ext cx="6858000" cy="1790700"/>
          </a:xfrm>
        </p:spPr>
        <p:txBody>
          <a:bodyPr anchor="b"/>
          <a:lstStyle>
            <a:lvl1pPr algn="ctr">
              <a:defRPr sz="6000" b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77060"/>
            <a:ext cx="6858000" cy="124182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4355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776288"/>
            <a:ext cx="7381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262063"/>
            <a:ext cx="3103562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94" y="342901"/>
            <a:ext cx="7721547" cy="936136"/>
          </a:xfrm>
        </p:spPr>
        <p:txBody>
          <a:bodyPr anchor="b">
            <a:normAutofit/>
          </a:bodyPr>
          <a:lstStyle>
            <a:lvl1pPr>
              <a:defRPr sz="40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543050"/>
            <a:ext cx="4629150" cy="2852738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h-TH" noProof="0"/>
              <a:t>คลิกไอคอนเพื่อเพิ่มรูปภาพ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9270" y="1543050"/>
            <a:ext cx="2949178" cy="2858691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46510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เนื้อหาพร้อมคำอธิบายภาพ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776288"/>
            <a:ext cx="7381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262063"/>
            <a:ext cx="3103563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43050"/>
            <a:ext cx="4629150" cy="2852738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67003" y="342901"/>
            <a:ext cx="7749537" cy="936136"/>
          </a:xfrm>
        </p:spPr>
        <p:txBody>
          <a:bodyPr anchor="b">
            <a:normAutofit/>
          </a:bodyPr>
          <a:lstStyle>
            <a:lvl1pPr>
              <a:defRPr sz="40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คลิกเพื่อแก้ไขลักษณะชื่อเรื่องต้นแบบ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3139D-56D6-40BC-8CB8-1F1C392356C2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817271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D6914-8EEB-41B0-9FF6-D8E4594FA450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240959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993775"/>
            <a:ext cx="6992938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49263"/>
            <a:ext cx="785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0928" y="377602"/>
            <a:ext cx="7029242" cy="822214"/>
          </a:xfrm>
        </p:spPr>
        <p:txBody>
          <a:bodyPr/>
          <a:lstStyle>
            <a:lvl1pPr>
              <a:defRPr b="1" baseline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931" y="1224643"/>
            <a:ext cx="7251930" cy="340808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 b="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464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2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94" y="477611"/>
            <a:ext cx="8352064" cy="4110953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 b="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464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4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47625"/>
            <a:ext cx="2163763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9779" y="2226214"/>
            <a:ext cx="5976257" cy="836855"/>
          </a:xfrm>
        </p:spPr>
        <p:txBody>
          <a:bodyPr anchor="b"/>
          <a:lstStyle>
            <a:lvl1pPr>
              <a:defRPr sz="6000" b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9779" y="3083310"/>
            <a:ext cx="5976257" cy="112514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334457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2779713"/>
            <a:ext cx="3613150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938924"/>
            <a:ext cx="6858000" cy="1790700"/>
          </a:xfrm>
        </p:spPr>
        <p:txBody>
          <a:bodyPr anchor="b"/>
          <a:lstStyle>
            <a:lvl1pPr algn="ctr">
              <a:defRPr sz="6000" b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903187"/>
            <a:ext cx="6858000" cy="124182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chemeClr val="bg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dirty="0"/>
              <a:t>คลิกเพื่อแก้ไขลักษณะชื่อเรื่องรองต้นแบบ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64246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 2 ส่ว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49263"/>
            <a:ext cx="785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092200"/>
            <a:ext cx="69913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1531" y="1369219"/>
            <a:ext cx="3886200" cy="3263504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8001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2573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1145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4888" y="1369219"/>
            <a:ext cx="3886200" cy="3263504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8001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2573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1145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40928" y="483518"/>
            <a:ext cx="7029242" cy="822214"/>
          </a:xfrm>
        </p:spPr>
        <p:txBody>
          <a:bodyPr/>
          <a:lstStyle>
            <a:lvl1pPr>
              <a:defRPr b="1" baseline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55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การเปรียบเทียบ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49263"/>
            <a:ext cx="785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092200"/>
            <a:ext cx="69913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723" y="1323123"/>
            <a:ext cx="3868340" cy="555683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dirty="0"/>
              <a:t>คลิกเพื่อแก้ไขลักษณะของข้อความ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23" y="1878806"/>
            <a:ext cx="3868340" cy="2763441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22032" y="1323124"/>
            <a:ext cx="3887391" cy="555683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dirty="0"/>
              <a:t>คลิกเพื่อแก้ไขลักษณะของข้อความ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2032" y="1878806"/>
            <a:ext cx="3887391" cy="2763441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0714" y="328952"/>
            <a:ext cx="6991482" cy="994172"/>
          </a:xfrm>
        </p:spPr>
        <p:txBody>
          <a:bodyPr>
            <a:normAutofit/>
          </a:bodyPr>
          <a:lstStyle>
            <a:lvl1pPr>
              <a:defRPr sz="4400" b="1" baseline="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8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092200"/>
            <a:ext cx="69913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49263"/>
            <a:ext cx="785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2960" y="328952"/>
            <a:ext cx="6991482" cy="994172"/>
          </a:xfrm>
        </p:spPr>
        <p:txBody>
          <a:bodyPr/>
          <a:lstStyle>
            <a:lvl1pPr>
              <a:defRPr b="1" baseline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963" y="1369219"/>
            <a:ext cx="6979234" cy="3263504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 b="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5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ว่างเปล่า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2779713"/>
            <a:ext cx="3613150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47625"/>
            <a:ext cx="2163763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094015" y="1171606"/>
            <a:ext cx="6858000" cy="1790700"/>
          </a:xfrm>
        </p:spPr>
        <p:txBody>
          <a:bodyPr anchor="b"/>
          <a:lstStyle>
            <a:lvl1pPr algn="ctr">
              <a:defRPr sz="6000" b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7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คลิกเพื่อแก้ไขลักษณะชื่อเรื่องต้นแบบ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  Click to edit Master text styles</a:t>
            </a:r>
          </a:p>
          <a:p>
            <a:pPr lvl="1"/>
            <a:r>
              <a:rPr lang="en-US" altLang="en-US"/>
              <a:t>  Second level</a:t>
            </a:r>
          </a:p>
          <a:p>
            <a:pPr lvl="2"/>
            <a:r>
              <a:rPr lang="en-US" altLang="en-US"/>
              <a:t>  Third level</a:t>
            </a:r>
          </a:p>
          <a:p>
            <a:pPr lvl="3"/>
            <a:r>
              <a:rPr lang="en-US" altLang="en-US"/>
              <a:t>  Fourth level</a:t>
            </a:r>
          </a:p>
          <a:p>
            <a:pPr lvl="4"/>
            <a:r>
              <a:rPr lang="en-US" altLang="en-US"/>
              <a:t>  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D285773-90BE-4E0E-AAF5-FA1960D5F25F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4648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7" r:id="rId10"/>
    <p:sldLayoutId id="2147483908" r:id="rId11"/>
    <p:sldLayoutId id="2147483895" r:id="rId12"/>
    <p:sldLayoutId id="2147483896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8924"/>
            <a:ext cx="6858000" cy="1790700"/>
          </a:xfrm>
        </p:spPr>
        <p:txBody>
          <a:bodyPr/>
          <a:lstStyle/>
          <a:p>
            <a:r>
              <a:rPr lang="th-TH" dirty="0"/>
              <a:t>การคำนวณ </a:t>
            </a:r>
            <a:r>
              <a:rPr lang="en-US" dirty="0"/>
              <a:t>Dynamics </a:t>
            </a:r>
            <a:r>
              <a:rPr lang="th-TH" dirty="0"/>
              <a:t>ของหุ่นยนต์อุตสาหกรรม</a:t>
            </a:r>
            <a:r>
              <a:rPr lang="en-US" dirty="0"/>
              <a:t> (1)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87F0-FA23-437B-A20D-8CE06092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แรงกระทำต่อวัตถุ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8ABF89-6191-4B01-9478-E1A607960F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h-TH" sz="2400" dirty="0"/>
                  <a:t>สมการทอร</a:t>
                </a:r>
                <a:r>
                  <a:rPr lang="th-TH" sz="2400" dirty="0" err="1"/>
                  <a:t>์ค</a:t>
                </a:r>
                <a:r>
                  <a:rPr lang="th-TH" sz="2400" dirty="0"/>
                  <a:t>เขียนได้อีกแบบว่า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th-TH" sz="2400" dirty="0"/>
                  <a:t>โดยที่ </a:t>
                </a:r>
                <a:r>
                  <a:rPr lang="en-US" sz="2400" dirty="0"/>
                  <a:t>K </a:t>
                </a:r>
                <a:r>
                  <a:rPr lang="th-TH" sz="2400" dirty="0"/>
                  <a:t>เป็น</a:t>
                </a:r>
                <a:r>
                  <a:rPr lang="th-TH" sz="2400" dirty="0" err="1"/>
                  <a:t>เมตริกซ์</a:t>
                </a:r>
                <a:r>
                  <a:rPr lang="th-TH" sz="2400" dirty="0"/>
                  <a:t> </a:t>
                </a:r>
                <a:r>
                  <a:rPr lang="en-US" sz="2400" dirty="0" err="1"/>
                  <a:t>nxn</a:t>
                </a:r>
                <a:r>
                  <a:rPr lang="en-US" sz="2400" dirty="0"/>
                  <a:t> </a:t>
                </a:r>
                <a:r>
                  <a:rPr lang="th-TH" sz="2400" dirty="0"/>
                  <a:t>ที่มีค่าตามเส้นทแยงมุม </a:t>
                </a:r>
                <a:r>
                  <a:rPr lang="en-US" sz="2400" dirty="0"/>
                  <a:t>(Diagonal matrix)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th-TH" sz="2400" dirty="0"/>
                  <a:t>แทนค่า จากสมการ </a:t>
                </a:r>
                <a:r>
                  <a:rPr lang="en-US" sz="2400" dirty="0"/>
                  <a:t>Jacobian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th-TH" sz="2400" dirty="0"/>
                  <a:t> และสมการทอร</a:t>
                </a:r>
                <a:r>
                  <a:rPr lang="th-TH" sz="2400" dirty="0" err="1"/>
                  <a:t>์ค</a:t>
                </a:r>
                <a:r>
                  <a:rPr lang="th-TH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8ABF89-6191-4B01-9478-E1A607960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E0466FC-FF28-4CFD-83EF-148712280B91}"/>
                  </a:ext>
                </a:extLst>
              </p:cNvPr>
              <p:cNvSpPr/>
              <p:nvPr/>
            </p:nvSpPr>
            <p:spPr>
              <a:xfrm>
                <a:off x="2555776" y="1635646"/>
                <a:ext cx="119000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E0466FC-FF28-4CFD-83EF-148712280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635646"/>
                <a:ext cx="1190006" cy="400110"/>
              </a:xfrm>
              <a:prstGeom prst="rect">
                <a:avLst/>
              </a:prstGeom>
              <a:blipFill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88B9EC-C0EC-42E7-B15E-ED478B21B3B0}"/>
                  </a:ext>
                </a:extLst>
              </p:cNvPr>
              <p:cNvSpPr/>
              <p:nvPr/>
            </p:nvSpPr>
            <p:spPr>
              <a:xfrm>
                <a:off x="2045705" y="2755266"/>
                <a:ext cx="2495106" cy="1157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88B9EC-C0EC-42E7-B15E-ED478B21B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705" y="2755266"/>
                <a:ext cx="2495106" cy="11579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084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C7F6-1F4B-412E-B584-2F4CC207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Compliance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818743-128B-42AA-AFA7-03FD90183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th-TH" dirty="0"/>
                  <a:t>โดยปกติ </a:t>
                </a:r>
                <a:r>
                  <a:rPr lang="th-TH" dirty="0" err="1"/>
                  <a:t>ทุกๆ</a:t>
                </a:r>
                <a:r>
                  <a:rPr lang="th-TH" dirty="0"/>
                  <a:t> แกนในแขนจะไม่มีค่าแข็งเกร็ง </a:t>
                </a:r>
                <a:r>
                  <a:rPr lang="en-US" dirty="0"/>
                  <a:t>(stiffness) </a:t>
                </a:r>
                <a:r>
                  <a:rPr lang="th-TH" dirty="0"/>
                  <a:t>เป็น </a:t>
                </a:r>
                <a:r>
                  <a:rPr lang="en-US" dirty="0"/>
                  <a:t>0 </a:t>
                </a:r>
                <a:r>
                  <a:rPr lang="th-TH" dirty="0"/>
                  <a:t>ดังนั้น </a:t>
                </a:r>
                <a:r>
                  <a:rPr lang="th-TH" dirty="0" err="1"/>
                  <a:t>เมตริกซ์</a:t>
                </a:r>
                <a:r>
                  <a:rPr lang="th-TH" dirty="0"/>
                  <a:t> </a:t>
                </a:r>
                <a:r>
                  <a:rPr lang="en-US" dirty="0"/>
                  <a:t>K </a:t>
                </a:r>
                <a:r>
                  <a:rPr lang="th-TH" dirty="0"/>
                  <a:t>จึงสามารถหาค่า </a:t>
                </a:r>
                <a:r>
                  <a:rPr lang="en-US" dirty="0"/>
                  <a:t>inverse matrix </a:t>
                </a:r>
                <a:r>
                  <a:rPr lang="th-TH" dirty="0"/>
                  <a:t>ได้ ดังนั้น</a:t>
                </a:r>
                <a:endParaRPr lang="en-US" dirty="0"/>
              </a:p>
              <a:p>
                <a:endParaRPr lang="en-US" dirty="0"/>
              </a:p>
              <a:p>
                <a:r>
                  <a:rPr lang="th-TH" dirty="0"/>
                  <a:t>และ</a:t>
                </a:r>
              </a:p>
              <a:p>
                <a:r>
                  <a:rPr lang="th-TH" dirty="0"/>
                  <a:t>เมื่อ</a:t>
                </a:r>
                <a:endParaRPr lang="en-US" dirty="0"/>
              </a:p>
              <a:p>
                <a:r>
                  <a:rPr lang="th-TH" dirty="0" err="1"/>
                  <a:t>เมตริกซ์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</a:t>
                </a:r>
                <a:r>
                  <a:rPr lang="th-TH" dirty="0"/>
                  <a:t>ถูกเรียกว่า </a:t>
                </a:r>
                <a:r>
                  <a:rPr lang="en-US" dirty="0"/>
                  <a:t>Compliance matrix</a:t>
                </a:r>
                <a:r>
                  <a:rPr lang="th-TH" dirty="0"/>
                  <a:t> และ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th-TH" dirty="0"/>
                  <a:t>จะเรียกว่า</a:t>
                </a:r>
                <a:r>
                  <a:rPr lang="en-US" dirty="0"/>
                  <a:t> Stiffness matrix</a:t>
                </a:r>
              </a:p>
              <a:p>
                <a:r>
                  <a:rPr lang="th-TH" dirty="0"/>
                  <a:t>เมื่อแขนหุ่นยนต์เป็น </a:t>
                </a:r>
                <a:r>
                  <a:rPr lang="en-US" dirty="0"/>
                  <a:t>singularity </a:t>
                </a:r>
                <a:r>
                  <a:rPr lang="th-TH" dirty="0"/>
                  <a:t>แรงและโมเมนต์ที่ปลายแขนเป็นค่า </a:t>
                </a:r>
                <a:r>
                  <a:rPr lang="en-US" dirty="0"/>
                  <a:t>null space </a:t>
                </a:r>
                <a:r>
                  <a:rPr lang="th-TH" dirty="0"/>
                  <a:t>ของ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th-TH" dirty="0"/>
                  <a:t> ซึ่งหมายถึงว่า ไม่สามารถหักงอได้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818743-128B-42AA-AFA7-03FD90183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4830" b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C11D3DC-8253-486F-AB39-D7F8F4265955}"/>
                  </a:ext>
                </a:extLst>
              </p:cNvPr>
              <p:cNvSpPr/>
              <p:nvPr/>
            </p:nvSpPr>
            <p:spPr>
              <a:xfrm>
                <a:off x="2256458" y="1807330"/>
                <a:ext cx="156228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sSup>
                        <m:sSupPr>
                          <m:ctrlP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C11D3DC-8253-486F-AB39-D7F8F42659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458" y="1807330"/>
                <a:ext cx="1562287" cy="4001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B690E5-4BFE-4BC8-AD61-D2A0EB04AF88}"/>
                  </a:ext>
                </a:extLst>
              </p:cNvPr>
              <p:cNvSpPr/>
              <p:nvPr/>
            </p:nvSpPr>
            <p:spPr>
              <a:xfrm>
                <a:off x="2274721" y="2232267"/>
                <a:ext cx="1207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𝐶𝐹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B690E5-4BFE-4BC8-AD61-D2A0EB04A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721" y="2232267"/>
                <a:ext cx="1207510" cy="400110"/>
              </a:xfrm>
              <a:prstGeom prst="rect">
                <a:avLst/>
              </a:prstGeom>
              <a:blipFill>
                <a:blip r:embed="rId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5C1731D-28C3-4B57-969C-D49514A7AA2F}"/>
                  </a:ext>
                </a:extLst>
              </p:cNvPr>
              <p:cNvSpPr/>
              <p:nvPr/>
            </p:nvSpPr>
            <p:spPr>
              <a:xfrm>
                <a:off x="2274721" y="2667776"/>
                <a:ext cx="153971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sSup>
                        <m:sSup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5C1731D-28C3-4B57-969C-D49514A7A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721" y="2667776"/>
                <a:ext cx="1539716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383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Dynamics</a:t>
            </a:r>
            <a:br>
              <a:rPr lang="th-TH" dirty="0"/>
            </a:br>
            <a:r>
              <a:rPr lang="th-TH" dirty="0"/>
              <a:t>โดยใช้</a:t>
            </a:r>
            <a:r>
              <a:rPr lang="th-TH" dirty="0" err="1"/>
              <a:t>กฏ</a:t>
            </a:r>
            <a:r>
              <a:rPr lang="th-TH" dirty="0"/>
              <a:t>ของนิวตัน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25897-8B62-4155-AF39-A0DB9E66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กฎของนิวตัน (</a:t>
            </a:r>
            <a:r>
              <a:rPr lang="en-US" dirty="0"/>
              <a:t>Newton laws)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281AC69-7142-47BE-8029-1C69663EAC97}"/>
                  </a:ext>
                </a:extLst>
              </p:cNvPr>
              <p:cNvSpPr/>
              <p:nvPr/>
            </p:nvSpPr>
            <p:spPr>
              <a:xfrm>
                <a:off x="3275856" y="1563638"/>
                <a:ext cx="16912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281AC69-7142-47BE-8029-1C69663EAC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563638"/>
                <a:ext cx="169129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F5406D3-84A1-4AA4-B999-60495759BADF}"/>
                  </a:ext>
                </a:extLst>
              </p:cNvPr>
              <p:cNvSpPr/>
              <p:nvPr/>
            </p:nvSpPr>
            <p:spPr>
              <a:xfrm>
                <a:off x="3275856" y="2310140"/>
                <a:ext cx="138089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F5406D3-84A1-4AA4-B999-60495759B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310140"/>
                <a:ext cx="138089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4F5BEE7-97C3-4622-AF34-88867B074840}"/>
                  </a:ext>
                </a:extLst>
              </p:cNvPr>
              <p:cNvSpPr/>
              <p:nvPr/>
            </p:nvSpPr>
            <p:spPr>
              <a:xfrm>
                <a:off x="2650589" y="3056642"/>
                <a:ext cx="30871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𝑎𝑐𝑡𝑖𝑜𝑛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𝑟𝑒𝑎𝑐𝑡𝑖𝑜𝑛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4F5BEE7-97C3-4622-AF34-88867B074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589" y="3056642"/>
                <a:ext cx="308719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556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4966-368C-47CC-9B48-82558B3E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ตัวอย่างสมการการเคลื่อนที่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74B9FE-F823-49FE-B811-E2CA0DAC1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378" y="1227149"/>
            <a:ext cx="4360342" cy="18435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98176A-86C2-4BC2-A6BA-E9336F107357}"/>
                  </a:ext>
                </a:extLst>
              </p:cNvPr>
              <p:cNvSpPr/>
              <p:nvPr/>
            </p:nvSpPr>
            <p:spPr>
              <a:xfrm>
                <a:off x="2979095" y="3098076"/>
                <a:ext cx="32553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98176A-86C2-4BC2-A6BA-E9336F1073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095" y="3098076"/>
                <a:ext cx="3255315" cy="400110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0269A3-5DEC-4D25-934D-E456DE83D07E}"/>
                  </a:ext>
                </a:extLst>
              </p:cNvPr>
              <p:cNvSpPr/>
              <p:nvPr/>
            </p:nvSpPr>
            <p:spPr>
              <a:xfrm>
                <a:off x="2754578" y="3525519"/>
                <a:ext cx="3704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0269A3-5DEC-4D25-934D-E456DE83D0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578" y="3525519"/>
                <a:ext cx="3704347" cy="40011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579444C-6FA7-4E48-9BAB-EE7635B7A8A9}"/>
                  </a:ext>
                </a:extLst>
              </p:cNvPr>
              <p:cNvSpPr/>
              <p:nvPr/>
            </p:nvSpPr>
            <p:spPr>
              <a:xfrm>
                <a:off x="3115191" y="4083918"/>
                <a:ext cx="291361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579444C-6FA7-4E48-9BAB-EE7635B7A8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191" y="4083918"/>
                <a:ext cx="2913618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7A25665-D76B-4E4E-B6F1-D6341863367F}"/>
                  </a:ext>
                </a:extLst>
              </p:cNvPr>
              <p:cNvSpPr/>
              <p:nvPr/>
            </p:nvSpPr>
            <p:spPr>
              <a:xfrm>
                <a:off x="3086956" y="4442262"/>
                <a:ext cx="291361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7A25665-D76B-4E4E-B6F1-D634186336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956" y="4442262"/>
                <a:ext cx="2913618" cy="400110"/>
              </a:xfrm>
              <a:prstGeom prst="rect">
                <a:avLst/>
              </a:prstGeom>
              <a:blipFill>
                <a:blip r:embed="rId6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964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A98A-E923-4765-9405-DFDC782F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การใช้คำนวณกับแขนหุ่นยนต์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0C4B9-73E2-4F37-B701-68385C561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931" y="1224642"/>
            <a:ext cx="7251930" cy="3651363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กฎของนิวตันไม่เหมาะสมกับการใช้คำนวณกับแขนหุ่นยนต์ เนื่องจาก</a:t>
            </a:r>
          </a:p>
          <a:p>
            <a:pPr lvl="1"/>
            <a:r>
              <a:rPr lang="th-TH" dirty="0"/>
              <a:t>จำนวน </a:t>
            </a:r>
            <a:r>
              <a:rPr lang="en-US" dirty="0"/>
              <a:t>DOF </a:t>
            </a:r>
            <a:r>
              <a:rPr lang="th-TH" dirty="0"/>
              <a:t>ที่มากเกินไป ตัวแปรเยอะเกินไป</a:t>
            </a:r>
          </a:p>
          <a:p>
            <a:pPr lvl="1"/>
            <a:r>
              <a:rPr lang="th-TH" dirty="0"/>
              <a:t>จำเป็นต้องคำนวณถึงแรงระหว่าง </a:t>
            </a:r>
            <a:r>
              <a:rPr lang="en-US" dirty="0"/>
              <a:t>Link </a:t>
            </a:r>
            <a:r>
              <a:rPr lang="th-TH" dirty="0"/>
              <a:t>ด้วย</a:t>
            </a:r>
          </a:p>
          <a:p>
            <a:pPr lvl="1"/>
            <a:r>
              <a:rPr lang="th-TH" dirty="0"/>
              <a:t>ยากแก่การคำนวณ ผิดพลาดง่าย</a:t>
            </a:r>
          </a:p>
          <a:p>
            <a:pPr lvl="1"/>
            <a:r>
              <a:rPr lang="th-TH" dirty="0"/>
              <a:t>วิธีนี้ เหมาะสมกับการคำนวณในระบบที่เล็ก</a:t>
            </a:r>
          </a:p>
          <a:p>
            <a:r>
              <a:rPr lang="th-TH" dirty="0"/>
              <a:t>จึงมีวิธีการคิดคำนวณแบบใหม่ เรียกว่า </a:t>
            </a:r>
            <a:r>
              <a:rPr lang="en-US" dirty="0"/>
              <a:t>Lagrange method </a:t>
            </a:r>
            <a:r>
              <a:rPr lang="th-TH" dirty="0"/>
              <a:t>ทำให้</a:t>
            </a:r>
          </a:p>
          <a:p>
            <a:pPr lvl="1"/>
            <a:r>
              <a:rPr lang="th-TH" dirty="0"/>
              <a:t>มีการจำกัดแรงภายในเช่น แรงระหว่าง </a:t>
            </a:r>
            <a:r>
              <a:rPr lang="en-US" dirty="0"/>
              <a:t>Link </a:t>
            </a:r>
            <a:r>
              <a:rPr lang="th-TH" dirty="0"/>
              <a:t>ไม่มีความจำเป็น</a:t>
            </a:r>
          </a:p>
          <a:p>
            <a:pPr lvl="1"/>
            <a:r>
              <a:rPr lang="th-TH" dirty="0"/>
              <a:t>ลดความยุ่งยากในระบบขนาดใหญ่ได้</a:t>
            </a:r>
          </a:p>
          <a:p>
            <a:pPr lvl="1"/>
            <a:r>
              <a:rPr lang="th-TH" dirty="0"/>
              <a:t>วิธีนี้ไม่เหมาะกับงานในระบบขนาดเล็ก (เหมือนขี่ช้างจับ</a:t>
            </a:r>
            <a:r>
              <a:rPr lang="th-TH" dirty="0" err="1"/>
              <a:t>ตั้กแ</a:t>
            </a:r>
            <a:r>
              <a:rPr lang="th-TH" dirty="0"/>
              <a:t>ตน คือ ทำได้ แต่ยุ่งยากกว่า)</a:t>
            </a:r>
          </a:p>
        </p:txBody>
      </p:sp>
    </p:spTree>
    <p:extLst>
      <p:ext uri="{BB962C8B-B14F-4D97-AF65-F5344CB8AC3E}">
        <p14:creationId xmlns:p14="http://schemas.microsoft.com/office/powerpoint/2010/main" val="939195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1419622"/>
            <a:ext cx="8181528" cy="1790700"/>
          </a:xfrm>
        </p:spPr>
        <p:txBody>
          <a:bodyPr/>
          <a:lstStyle/>
          <a:p>
            <a:r>
              <a:rPr lang="en-US" dirty="0"/>
              <a:t>Lagrange Equation</a:t>
            </a:r>
          </a:p>
        </p:txBody>
      </p:sp>
    </p:spTree>
    <p:extLst>
      <p:ext uri="{BB962C8B-B14F-4D97-AF65-F5344CB8AC3E}">
        <p14:creationId xmlns:p14="http://schemas.microsoft.com/office/powerpoint/2010/main" val="304867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DDCCB-2C64-448F-9338-1D32E7B4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สมการ </a:t>
            </a:r>
            <a:r>
              <a:rPr lang="en-US" dirty="0"/>
              <a:t>Lagrange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2F8CCE-A8FC-4EB7-B06F-18345B6CA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0931" y="1224642"/>
                <a:ext cx="7251930" cy="365136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th-TH" sz="2400" dirty="0"/>
                  <a:t>โดยหลักแล้ว สมการ </a:t>
                </a:r>
                <a:r>
                  <a:rPr lang="en-US" sz="2400" dirty="0"/>
                  <a:t>Lagrange </a:t>
                </a:r>
                <a:r>
                  <a:rPr lang="th-TH" sz="2400" dirty="0"/>
                  <a:t>ได้มาจากการการใช้สมการด</a:t>
                </a:r>
                <a:r>
                  <a:rPr lang="th-TH" sz="2400" dirty="0" err="1"/>
                  <a:t>ิฟเฟอเ</a:t>
                </a:r>
                <a:r>
                  <a:rPr lang="th-TH" sz="2400" dirty="0"/>
                  <a:t>รน</a:t>
                </a:r>
                <a:r>
                  <a:rPr lang="th-TH" sz="2400" dirty="0" err="1"/>
                  <a:t>เชียลข</a:t>
                </a:r>
                <a:r>
                  <a:rPr lang="th-TH" sz="2400" dirty="0"/>
                  <a:t>องพลังงานศักย์</a:t>
                </a:r>
                <a:r>
                  <a:rPr lang="en-US" sz="2400" dirty="0"/>
                  <a:t> (Potential Energy) </a:t>
                </a:r>
                <a:r>
                  <a:rPr lang="th-TH" sz="2400" dirty="0"/>
                  <a:t>และ พลังงานจลน์ </a:t>
                </a:r>
                <a:r>
                  <a:rPr lang="en-GB" sz="2400" dirty="0"/>
                  <a:t>(Kinetic energy) </a:t>
                </a:r>
                <a:r>
                  <a:rPr lang="th-TH" sz="2400" dirty="0" err="1"/>
                  <a:t>กั</a:t>
                </a:r>
                <a:r>
                  <a:rPr lang="th-TH" sz="2400" dirty="0"/>
                  <a:t>บทอร</a:t>
                </a:r>
                <a:r>
                  <a:rPr lang="th-TH" sz="2400" dirty="0" err="1"/>
                  <a:t>์ค</a:t>
                </a:r>
                <a:r>
                  <a:rPr lang="th-TH" sz="2400" dirty="0"/>
                  <a:t>มารวมกัน สมการคือ</a:t>
                </a: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</a:t>
                </a:r>
                <a:r>
                  <a:rPr lang="th-TH" sz="2400" dirty="0"/>
                  <a:t>คือ พลังงานศักย์</a:t>
                </a:r>
              </a:p>
              <a:p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th-TH" sz="2400" dirty="0"/>
                  <a:t> คือ พลังงานจลน์</a:t>
                </a:r>
              </a:p>
              <a:p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th-TH" sz="2400" dirty="0"/>
                  <a:t> คือ แกน </a:t>
                </a:r>
                <a:r>
                  <a:rPr lang="en-US" sz="2400" dirty="0"/>
                  <a:t>DOF </a:t>
                </a:r>
                <a:r>
                  <a:rPr lang="th-TH" sz="2400" dirty="0" err="1"/>
                  <a:t>ใดๆ</a:t>
                </a:r>
                <a:r>
                  <a:rPr lang="th-TH" sz="2400" dirty="0"/>
                  <a:t> ที่กำหนด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th-TH" sz="2400" dirty="0"/>
                  <a:t>คือ แรงกระทำในแกน</a:t>
                </a:r>
                <a:r>
                  <a:rPr lang="th-TH" sz="2400" dirty="0" err="1"/>
                  <a:t>นั้นๆ</a:t>
                </a:r>
                <a:endParaRPr lang="th-TH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th-TH" sz="2400" dirty="0"/>
                  <a:t> คือ ระยะการขจัด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th-TH" sz="2400" dirty="0"/>
                  <a:t> คือ ความเร็ว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2F8CCE-A8FC-4EB7-B06F-18345B6CA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0931" y="1224642"/>
                <a:ext cx="7251930" cy="3651363"/>
              </a:xfrm>
              <a:blipFill>
                <a:blip r:embed="rId2"/>
                <a:stretch>
                  <a:fillRect l="-756" t="-2671" b="-2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041768-7ADE-42D4-B430-5E4CF51EB54B}"/>
                  </a:ext>
                </a:extLst>
              </p:cNvPr>
              <p:cNvSpPr txBox="1"/>
              <p:nvPr/>
            </p:nvSpPr>
            <p:spPr>
              <a:xfrm>
                <a:off x="2195736" y="1881461"/>
                <a:ext cx="4300344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 for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041768-7ADE-42D4-B430-5E4CF51EB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881461"/>
                <a:ext cx="4300344" cy="691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185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36D1-C135-4CE5-8128-1F387B80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สมการ </a:t>
            </a:r>
            <a:r>
              <a:rPr lang="en-US" dirty="0"/>
              <a:t>Lagrange </a:t>
            </a:r>
            <a:r>
              <a:rPr lang="th-TH" dirty="0"/>
              <a:t>อีกรูปแบบ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C8DE60-C2E5-4100-B488-D1F2053B5E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h-TH" dirty="0"/>
                  <a:t>หนังสือบางเล่มอาจจะเขียนสมการ </a:t>
                </a:r>
                <a:r>
                  <a:rPr lang="en-US" dirty="0"/>
                  <a:t>Lagrange </a:t>
                </a:r>
                <a:r>
                  <a:rPr lang="th-TH" dirty="0"/>
                  <a:t>ได้เป็น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th-TH" dirty="0"/>
                  <a:t>ซึ่ง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</a:t>
                </a:r>
                <a:r>
                  <a:rPr lang="th-TH" dirty="0"/>
                  <a:t>เรียกว่า </a:t>
                </a:r>
                <a:r>
                  <a:rPr lang="en-US" dirty="0" err="1"/>
                  <a:t>Lagrangian</a:t>
                </a:r>
                <a:endParaRPr lang="en-US" dirty="0"/>
              </a:p>
              <a:p>
                <a:r>
                  <a:rPr lang="th-TH" dirty="0"/>
                  <a:t>สมการทั้งสอง มีค่าเท่ากัน เนื่องจากว่า พลังงานศักย์ ไม่มีความเร็ว ดังนั้น </a:t>
                </a:r>
                <a:r>
                  <a:rPr lang="en-US" dirty="0"/>
                  <a:t>Partial derivative </a:t>
                </a:r>
                <a:r>
                  <a:rPr lang="th-TH" dirty="0"/>
                  <a:t>กับความเร็ว จึงเป็น </a:t>
                </a:r>
                <a:r>
                  <a:rPr lang="en-US" dirty="0"/>
                  <a:t>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C8DE60-C2E5-4100-B488-D1F2053B5E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9" t="-3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1A6AE2-F959-4664-AFA5-4D4D966EB686}"/>
                  </a:ext>
                </a:extLst>
              </p:cNvPr>
              <p:cNvSpPr txBox="1"/>
              <p:nvPr/>
            </p:nvSpPr>
            <p:spPr>
              <a:xfrm>
                <a:off x="2267744" y="1599293"/>
                <a:ext cx="3678508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 for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1A6AE2-F959-4664-AFA5-4D4D966EB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1599293"/>
                <a:ext cx="3678508" cy="691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9F77C8D-2A54-4BE4-ABA9-32BC93F2F4D7}"/>
                  </a:ext>
                </a:extLst>
              </p:cNvPr>
              <p:cNvSpPr/>
              <p:nvPr/>
            </p:nvSpPr>
            <p:spPr>
              <a:xfrm>
                <a:off x="3424856" y="2315656"/>
                <a:ext cx="136428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9F77C8D-2A54-4BE4-ABA9-32BC93F2F4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856" y="2315656"/>
                <a:ext cx="136428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67DA18C-A20F-4344-9AB4-EBBD7DCDDB7F}"/>
                  </a:ext>
                </a:extLst>
              </p:cNvPr>
              <p:cNvSpPr/>
              <p:nvPr/>
            </p:nvSpPr>
            <p:spPr>
              <a:xfrm>
                <a:off x="3547004" y="4155926"/>
                <a:ext cx="1119987" cy="764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67DA18C-A20F-4344-9AB4-EBBD7DCDDB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004" y="4155926"/>
                <a:ext cx="1119987" cy="7643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059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ตัวอย่างการคำนวณด้วยวิธี</a:t>
            </a:r>
            <a:br>
              <a:rPr lang="th-TH" dirty="0"/>
            </a:br>
            <a:r>
              <a:rPr lang="en-US" dirty="0"/>
              <a:t>Lagrange Method</a:t>
            </a:r>
          </a:p>
        </p:txBody>
      </p:sp>
    </p:spTree>
    <p:extLst>
      <p:ext uri="{BB962C8B-B14F-4D97-AF65-F5344CB8AC3E}">
        <p14:creationId xmlns:p14="http://schemas.microsoft.com/office/powerpoint/2010/main" val="234816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76" y="987574"/>
            <a:ext cx="7461448" cy="1790700"/>
          </a:xfrm>
        </p:spPr>
        <p:txBody>
          <a:bodyPr/>
          <a:lstStyle/>
          <a:p>
            <a:r>
              <a:rPr lang="th-TH" dirty="0"/>
              <a:t>ความสัมพันธ์ของ </a:t>
            </a:r>
            <a:r>
              <a:rPr lang="en-GB" dirty="0"/>
              <a:t>Static Force </a:t>
            </a:r>
            <a:r>
              <a:rPr lang="th-TH" dirty="0"/>
              <a:t>กับ </a:t>
            </a:r>
            <a:r>
              <a:rPr lang="en-US" dirty="0"/>
              <a:t>Force</a:t>
            </a:r>
          </a:p>
        </p:txBody>
      </p:sp>
    </p:spTree>
    <p:extLst>
      <p:ext uri="{BB962C8B-B14F-4D97-AF65-F5344CB8AC3E}">
        <p14:creationId xmlns:p14="http://schemas.microsoft.com/office/powerpoint/2010/main" val="1224227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082CB30A-A144-40D3-8AB0-F670868669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0931" y="1224643"/>
                <a:ext cx="7251930" cy="3408080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th-TH" dirty="0"/>
                  <a:t>ค่าความเร็วและความเร่งของมวลทั้งสองคือ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th-TH" dirty="0"/>
                  <a:t> และ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082CB30A-A144-40D3-8AB0-F670868669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0931" y="1224643"/>
                <a:ext cx="7251930" cy="3408080"/>
              </a:xfrm>
              <a:blipFill>
                <a:blip r:embed="rId2"/>
                <a:stretch>
                  <a:fillRect l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24417B9-A241-4E57-B8FD-E3A7766A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จากตัวอย่างที่ใช้วิธี </a:t>
            </a:r>
            <a:r>
              <a:rPr lang="en-US" dirty="0"/>
              <a:t>Newton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449E02D-C1A0-4DCA-93AA-2DE40A3B56B4}"/>
              </a:ext>
            </a:extLst>
          </p:cNvPr>
          <p:cNvGrpSpPr/>
          <p:nvPr/>
        </p:nvGrpSpPr>
        <p:grpSpPr>
          <a:xfrm>
            <a:off x="1403648" y="1131590"/>
            <a:ext cx="5886450" cy="2468672"/>
            <a:chOff x="1187624" y="1347614"/>
            <a:chExt cx="5886450" cy="246867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0793CFE-A63A-44F0-B9CA-A01444C82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7624" y="1347614"/>
              <a:ext cx="5886450" cy="158115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A5EE396D-5D73-4A5A-A0D3-E6491E29D7C7}"/>
                    </a:ext>
                  </a:extLst>
                </p:cNvPr>
                <p:cNvSpPr/>
                <p:nvPr/>
              </p:nvSpPr>
              <p:spPr>
                <a:xfrm>
                  <a:off x="3059832" y="1995686"/>
                  <a:ext cx="74430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A5EE396D-5D73-4A5A-A0D3-E6491E29D7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832" y="1995686"/>
                  <a:ext cx="744306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36430412-797F-4C96-AB76-132B91568705}"/>
                    </a:ext>
                  </a:extLst>
                </p:cNvPr>
                <p:cNvSpPr/>
                <p:nvPr/>
              </p:nvSpPr>
              <p:spPr>
                <a:xfrm>
                  <a:off x="5580112" y="1995686"/>
                  <a:ext cx="75257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36430412-797F-4C96-AB76-132B915687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0112" y="1995686"/>
                  <a:ext cx="752577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80C9AB5-CC84-43CF-AF07-1CAD1C7EB973}"/>
                    </a:ext>
                  </a:extLst>
                </p:cNvPr>
                <p:cNvSpPr/>
                <p:nvPr/>
              </p:nvSpPr>
              <p:spPr>
                <a:xfrm>
                  <a:off x="4247007" y="1711916"/>
                  <a:ext cx="64998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80C9AB5-CC84-43CF-AF07-1CAD1C7EB9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7007" y="1711916"/>
                  <a:ext cx="649986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C036480-86F7-4CCA-8E96-5F08CED6AFA8}"/>
                    </a:ext>
                  </a:extLst>
                </p:cNvPr>
                <p:cNvSpPr/>
                <p:nvPr/>
              </p:nvSpPr>
              <p:spPr>
                <a:xfrm>
                  <a:off x="1803352" y="1734076"/>
                  <a:ext cx="64998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C036480-86F7-4CCA-8E96-5F08CED6AF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3352" y="1734076"/>
                  <a:ext cx="649986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E307C8-1B5A-4A1E-8064-BC8324EF1C7E}"/>
                </a:ext>
              </a:extLst>
            </p:cNvPr>
            <p:cNvCxnSpPr>
              <a:cxnSpLocks/>
            </p:cNvCxnSpPr>
            <p:nvPr/>
          </p:nvCxnSpPr>
          <p:spPr>
            <a:xfrm>
              <a:off x="1547664" y="3076562"/>
              <a:ext cx="23842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EC92BBA-A1EF-44E8-983F-553BDEFCCBC6}"/>
                    </a:ext>
                  </a:extLst>
                </p:cNvPr>
                <p:cNvSpPr/>
                <p:nvPr/>
              </p:nvSpPr>
              <p:spPr>
                <a:xfrm>
                  <a:off x="2339752" y="2814952"/>
                  <a:ext cx="630173" cy="5232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EC92BBA-A1EF-44E8-983F-553BDEFCCB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9752" y="2814952"/>
                  <a:ext cx="630173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30F7F91-3CCF-4546-9657-A77C00084140}"/>
                </a:ext>
              </a:extLst>
            </p:cNvPr>
            <p:cNvCxnSpPr>
              <a:cxnSpLocks/>
            </p:cNvCxnSpPr>
            <p:nvPr/>
          </p:nvCxnSpPr>
          <p:spPr>
            <a:xfrm>
              <a:off x="1547664" y="3554676"/>
              <a:ext cx="48965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C5A6266-9AF7-4DDC-9944-B2FFD12957FB}"/>
                    </a:ext>
                  </a:extLst>
                </p:cNvPr>
                <p:cNvSpPr/>
                <p:nvPr/>
              </p:nvSpPr>
              <p:spPr>
                <a:xfrm>
                  <a:off x="3931920" y="3293066"/>
                  <a:ext cx="638444" cy="5232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C5A6266-9AF7-4DDC-9944-B2FFD12957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920" y="3293066"/>
                  <a:ext cx="638444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80396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9250C-16FD-4030-AE42-1599ED4C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คำนวณจากค่าพลังงานจลน์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4158D-22D4-4B71-AA16-4E0211275B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h-TH" sz="2400" dirty="0"/>
                  <a:t>พลังงานจลน์รวม สามารถคำนวณได้จากผลรวมพลังงานจลน์ของมวลทั้งสอง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h-TH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th-TH" sz="2400" dirty="0"/>
                  <a:t>คำนวณค่าในเทอมที่เกี่ยวกับพลังงานจลน์ ในสมการ </a:t>
                </a:r>
                <a:r>
                  <a:rPr lang="en-US" sz="2400" dirty="0"/>
                  <a:t>Lagrange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4158D-22D4-4B71-AA16-4E0211275B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3A7006-B85A-4563-A5B8-289056856110}"/>
                  </a:ext>
                </a:extLst>
              </p:cNvPr>
              <p:cNvSpPr/>
              <p:nvPr/>
            </p:nvSpPr>
            <p:spPr>
              <a:xfrm>
                <a:off x="2551955" y="1795840"/>
                <a:ext cx="2628027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3A7006-B85A-4563-A5B8-289056856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955" y="1795840"/>
                <a:ext cx="2628027" cy="6685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63EE57A-1F3A-4F2F-9C76-58B9203EA67E}"/>
                  </a:ext>
                </a:extLst>
              </p:cNvPr>
              <p:cNvSpPr/>
              <p:nvPr/>
            </p:nvSpPr>
            <p:spPr>
              <a:xfrm>
                <a:off x="1767691" y="2820647"/>
                <a:ext cx="1562607" cy="72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63EE57A-1F3A-4F2F-9C76-58B9203EA6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691" y="2820647"/>
                <a:ext cx="1562607" cy="7278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8549867-DB2E-45AA-A19D-8FC75D131A5F}"/>
                  </a:ext>
                </a:extLst>
              </p:cNvPr>
              <p:cNvSpPr/>
              <p:nvPr/>
            </p:nvSpPr>
            <p:spPr>
              <a:xfrm>
                <a:off x="1183620" y="3509561"/>
                <a:ext cx="2146678" cy="790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8549867-DB2E-45AA-A19D-8FC75D131A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620" y="3509561"/>
                <a:ext cx="2146678" cy="7905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84B1D7-8735-4FE3-98A7-FE8AEF7148BF}"/>
                  </a:ext>
                </a:extLst>
              </p:cNvPr>
              <p:cNvSpPr/>
              <p:nvPr/>
            </p:nvSpPr>
            <p:spPr>
              <a:xfrm>
                <a:off x="1767691" y="4300098"/>
                <a:ext cx="1129348" cy="72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84B1D7-8735-4FE3-98A7-FE8AEF7148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691" y="4300098"/>
                <a:ext cx="1129348" cy="7278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26C1EB-59B4-415A-B068-E3F75F2A7ADB}"/>
                  </a:ext>
                </a:extLst>
              </p:cNvPr>
              <p:cNvSpPr/>
              <p:nvPr/>
            </p:nvSpPr>
            <p:spPr>
              <a:xfrm>
                <a:off x="4904870" y="2820647"/>
                <a:ext cx="1580497" cy="72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26C1EB-59B4-415A-B068-E3F75F2A7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870" y="2820647"/>
                <a:ext cx="1580497" cy="7278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E21C424-C5A4-41DD-8BC4-448BC93490FF}"/>
                  </a:ext>
                </a:extLst>
              </p:cNvPr>
              <p:cNvSpPr/>
              <p:nvPr/>
            </p:nvSpPr>
            <p:spPr>
              <a:xfrm>
                <a:off x="4320799" y="3509561"/>
                <a:ext cx="2167965" cy="783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E21C424-C5A4-41DD-8BC4-448BC9349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799" y="3509561"/>
                <a:ext cx="2167965" cy="7838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BC340B-380C-42A8-B1D3-F061D7023702}"/>
                  </a:ext>
                </a:extLst>
              </p:cNvPr>
              <p:cNvSpPr/>
              <p:nvPr/>
            </p:nvSpPr>
            <p:spPr>
              <a:xfrm>
                <a:off x="4904870" y="4300098"/>
                <a:ext cx="1129348" cy="72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BC340B-380C-42A8-B1D3-F061D70237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870" y="4300098"/>
                <a:ext cx="1129348" cy="7278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266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D689-E4D3-4BEB-A728-965D83EF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คำนวณจากค่าพลังงานศักย์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22AA47-F6CB-4E92-9FD4-917581415B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h-TH" sz="2400" dirty="0"/>
                  <a:t>พลังงานศักย์รวม สามารถคำนวณได้จากผลรวมสมการพลังงานศักย์ที่อยู่ภายในสปริง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th-TH" sz="2400" dirty="0"/>
                  <a:t>ดังนั้น สมการที่เกิดขึ้นจึงเป็น</a:t>
                </a:r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th-TH" sz="2400" dirty="0"/>
                  <a:t>คำนวณค่าในเทอมที่เกี่ยวกับพลังงานศักย์ ในสมการ </a:t>
                </a:r>
                <a:r>
                  <a:rPr lang="en-US" sz="2400" dirty="0"/>
                  <a:t>Lagrange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22AA47-F6CB-4E92-9FD4-917581415B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C3DE6C-4C99-46B7-B0DF-29551DAD7BD2}"/>
                  </a:ext>
                </a:extLst>
              </p:cNvPr>
              <p:cNvSpPr/>
              <p:nvPr/>
            </p:nvSpPr>
            <p:spPr>
              <a:xfrm>
                <a:off x="2627784" y="2139702"/>
                <a:ext cx="3417602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C3DE6C-4C99-46B7-B0DF-29551DAD7B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139702"/>
                <a:ext cx="3417602" cy="6685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BA00104-6706-458D-8309-EA12D4C2898F}"/>
                  </a:ext>
                </a:extLst>
              </p:cNvPr>
              <p:cNvSpPr/>
              <p:nvPr/>
            </p:nvSpPr>
            <p:spPr>
              <a:xfrm>
                <a:off x="1187624" y="3507854"/>
                <a:ext cx="3074752" cy="72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BA00104-6706-458D-8309-EA12D4C289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507854"/>
                <a:ext cx="3074752" cy="7278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AB550EA-0CAE-47F1-A2D7-8AC877B5E9A9}"/>
                  </a:ext>
                </a:extLst>
              </p:cNvPr>
              <p:cNvSpPr/>
              <p:nvPr/>
            </p:nvSpPr>
            <p:spPr>
              <a:xfrm>
                <a:off x="4690242" y="3507854"/>
                <a:ext cx="2272160" cy="72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AB550EA-0CAE-47F1-A2D7-8AC877B5E9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242" y="3507854"/>
                <a:ext cx="2272160" cy="7278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131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0824-1F1B-4FA7-A6A9-6510A06A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แทนค่าในสมการ </a:t>
            </a:r>
            <a:r>
              <a:rPr lang="en-US" dirty="0"/>
              <a:t>Lagrange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C5143-B611-47AE-B89A-7E9ED5595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/>
              <a:t>แรงทั่วไปสามารถแทนค่าได้เป็น</a:t>
            </a:r>
            <a:endParaRPr lang="en-US" sz="2400" dirty="0"/>
          </a:p>
          <a:p>
            <a:endParaRPr lang="en-US" sz="2400" dirty="0"/>
          </a:p>
          <a:p>
            <a:r>
              <a:rPr lang="th-TH" sz="2400" dirty="0"/>
              <a:t>แทนค่าทั้งหมดลงในสมการ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74B1EFD-D684-476E-B7B1-1711AD9BF5DD}"/>
                  </a:ext>
                </a:extLst>
              </p:cNvPr>
              <p:cNvSpPr/>
              <p:nvPr/>
            </p:nvSpPr>
            <p:spPr>
              <a:xfrm>
                <a:off x="2349808" y="1563638"/>
                <a:ext cx="20928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74B1EFD-D684-476E-B7B1-1711AD9BF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808" y="1563638"/>
                <a:ext cx="2092881" cy="461665"/>
              </a:xfrm>
              <a:prstGeom prst="rect">
                <a:avLst/>
              </a:prstGeom>
              <a:blipFill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01D743-57CB-4063-8D50-16ECCEACF7EE}"/>
                  </a:ext>
                </a:extLst>
              </p:cNvPr>
              <p:cNvSpPr txBox="1"/>
              <p:nvPr/>
            </p:nvSpPr>
            <p:spPr>
              <a:xfrm>
                <a:off x="2123728" y="2571750"/>
                <a:ext cx="4300344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 for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01D743-57CB-4063-8D50-16ECCEACF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571750"/>
                <a:ext cx="4300344" cy="691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D22D56-5F2E-4A37-A5C4-ECF0A28FEC25}"/>
                  </a:ext>
                </a:extLst>
              </p:cNvPr>
              <p:cNvSpPr/>
              <p:nvPr/>
            </p:nvSpPr>
            <p:spPr>
              <a:xfrm>
                <a:off x="2051720" y="3263286"/>
                <a:ext cx="2926442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D22D56-5F2E-4A37-A5C4-ECF0A28FE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263286"/>
                <a:ext cx="2926442" cy="636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2255E49-296C-40DD-A150-843C09C7D06E}"/>
                  </a:ext>
                </a:extLst>
              </p:cNvPr>
              <p:cNvSpPr/>
              <p:nvPr/>
            </p:nvSpPr>
            <p:spPr>
              <a:xfrm>
                <a:off x="2051720" y="3918857"/>
                <a:ext cx="2926442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2255E49-296C-40DD-A150-843C09C7D0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918857"/>
                <a:ext cx="2926442" cy="6365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262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2C59-37F1-4A4D-B462-E6AB1933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สรุปสมการ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2400CAC-47FE-42AC-A7FF-050B5C99B8E4}"/>
                  </a:ext>
                </a:extLst>
              </p:cNvPr>
              <p:cNvSpPr/>
              <p:nvPr/>
            </p:nvSpPr>
            <p:spPr>
              <a:xfrm>
                <a:off x="1115616" y="1263235"/>
                <a:ext cx="2926442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2400CAC-47FE-42AC-A7FF-050B5C99B8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263235"/>
                <a:ext cx="2926442" cy="6365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F17B49C-06B5-4283-B84B-474BCB3F26EE}"/>
                  </a:ext>
                </a:extLst>
              </p:cNvPr>
              <p:cNvSpPr/>
              <p:nvPr/>
            </p:nvSpPr>
            <p:spPr>
              <a:xfrm>
                <a:off x="1115616" y="1918806"/>
                <a:ext cx="2926442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F17B49C-06B5-4283-B84B-474BCB3F2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918806"/>
                <a:ext cx="2926442" cy="636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D7C7F94-3C51-4676-B9E6-4B112F465962}"/>
                  </a:ext>
                </a:extLst>
              </p:cNvPr>
              <p:cNvSpPr/>
              <p:nvPr/>
            </p:nvSpPr>
            <p:spPr>
              <a:xfrm>
                <a:off x="4042058" y="1359256"/>
                <a:ext cx="45341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D7C7F94-3C51-4676-B9E6-4B112F465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058" y="1359256"/>
                <a:ext cx="4534190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1FEEB0C-1767-4B3B-B09D-5DE2AB76200A}"/>
                  </a:ext>
                </a:extLst>
              </p:cNvPr>
              <p:cNvSpPr/>
              <p:nvPr/>
            </p:nvSpPr>
            <p:spPr>
              <a:xfrm>
                <a:off x="4042058" y="2029996"/>
                <a:ext cx="374352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1FEEB0C-1767-4B3B-B09D-5DE2AB762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058" y="2029996"/>
                <a:ext cx="3743525" cy="400110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C581DA3-D9A6-4BD0-AD3E-5939716C1B5A}"/>
                  </a:ext>
                </a:extLst>
              </p:cNvPr>
              <p:cNvSpPr/>
              <p:nvPr/>
            </p:nvSpPr>
            <p:spPr>
              <a:xfrm>
                <a:off x="1116975" y="2759048"/>
                <a:ext cx="37030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C581DA3-D9A6-4BD0-AD3E-5939716C1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975" y="2759048"/>
                <a:ext cx="3703065" cy="400110"/>
              </a:xfrm>
              <a:prstGeom prst="rect">
                <a:avLst/>
              </a:prstGeom>
              <a:blipFill>
                <a:blip r:embed="rId6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261495D-88F5-4C72-8690-345A1EDD9FF2}"/>
                  </a:ext>
                </a:extLst>
              </p:cNvPr>
              <p:cNvSpPr/>
              <p:nvPr/>
            </p:nvSpPr>
            <p:spPr>
              <a:xfrm>
                <a:off x="1512339" y="3288045"/>
                <a:ext cx="291233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261495D-88F5-4C72-8690-345A1EDD9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339" y="3288045"/>
                <a:ext cx="2912336" cy="400110"/>
              </a:xfrm>
              <a:prstGeom prst="rect">
                <a:avLst/>
              </a:prstGeom>
              <a:blipFill>
                <a:blip r:embed="rId7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21A236D0-6852-4519-9653-03A4E70335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3233" y="2837232"/>
            <a:ext cx="1828428" cy="170184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8A1805-5088-4551-97B0-B8277C4B6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0336" y="3902491"/>
            <a:ext cx="4103484" cy="636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solidFill>
                  <a:srgbClr val="FF0000"/>
                </a:solidFill>
              </a:rPr>
              <a:t>คำตอบเหมือนกับ วิธีการ </a:t>
            </a:r>
            <a:r>
              <a:rPr lang="en-US" dirty="0">
                <a:solidFill>
                  <a:srgbClr val="FF0000"/>
                </a:solidFill>
              </a:rPr>
              <a:t>Newton</a:t>
            </a:r>
            <a:r>
              <a:rPr lang="th-TH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21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0C1A8-6D50-42E1-A8A9-FF368901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err="1"/>
              <a:t>เมตริกซ์</a:t>
            </a:r>
            <a:r>
              <a:rPr lang="th-TH" dirty="0"/>
              <a:t>แรง </a:t>
            </a:r>
            <a:r>
              <a:rPr lang="en-US" dirty="0"/>
              <a:t>(Force &amp; Torque Matrix)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BFABD-FC47-4671-8686-AD2D1203A4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h-TH" dirty="0"/>
                  <a:t>แรงและโมเมนต์ </a:t>
                </a:r>
                <a:r>
                  <a:rPr lang="en-GB" dirty="0"/>
                  <a:t>(Force and moment) </a:t>
                </a:r>
                <a:r>
                  <a:rPr lang="th-TH" dirty="0"/>
                  <a:t>เป็นเซตของ</a:t>
                </a:r>
                <a:r>
                  <a:rPr lang="en-US" dirty="0"/>
                  <a:t> Torque </a:t>
                </a:r>
                <a:r>
                  <a:rPr lang="th-TH" dirty="0"/>
                  <a:t>ของแกนแขนหุ่นยนต์ โดยสามารถเขียนได้เป็น</a:t>
                </a:r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th-TH" dirty="0"/>
                  <a:t>คือแรงกระทำที่จุดปลายของแขนเทียบกับฐาน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th-TH" dirty="0"/>
                  <a:t> คือ </a:t>
                </a:r>
                <a:r>
                  <a:rPr lang="en-US" dirty="0"/>
                  <a:t>Torque </a:t>
                </a:r>
                <a:r>
                  <a:rPr lang="th-TH" dirty="0"/>
                  <a:t>ที่จุดปลายของแขน เทียบกับฐาน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BFABD-FC47-4671-8686-AD2D1203A4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9" t="-3220" r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D8D312-EE1A-41F5-9EE8-7D993150E7AE}"/>
                  </a:ext>
                </a:extLst>
              </p:cNvPr>
              <p:cNvSpPr txBox="1"/>
              <p:nvPr/>
            </p:nvSpPr>
            <p:spPr>
              <a:xfrm>
                <a:off x="2616552" y="2067694"/>
                <a:ext cx="3677994" cy="406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D8D312-EE1A-41F5-9EE8-7D993150E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52" y="2067694"/>
                <a:ext cx="3677994" cy="406137"/>
              </a:xfrm>
              <a:prstGeom prst="rect">
                <a:avLst/>
              </a:prstGeom>
              <a:blipFill>
                <a:blip r:embed="rId3"/>
                <a:stretch>
                  <a:fillRect l="-1159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02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315B8-F360-422C-851A-0E383663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and Torque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1D3B3A-C8EA-4D1F-9773-4493E3F2B4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h-TH" sz="2000" dirty="0"/>
                  <a:t>สมมุติให้ </a:t>
                </a:r>
                <a14:m>
                  <m:oMath xmlns:m="http://schemas.openxmlformats.org/officeDocument/2006/math">
                    <m:r>
                      <a:rPr lang="th-TH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th-TH" sz="2000" dirty="0"/>
                  <a:t> คือระยะ </a:t>
                </a:r>
                <a:r>
                  <a:rPr lang="en-US" sz="2000" dirty="0"/>
                  <a:t>Translation, Rotation </a:t>
                </a:r>
                <a:r>
                  <a:rPr lang="th-TH" sz="2000" dirty="0"/>
                  <a:t>ที่เล็กมากของตำแหน่งจุดปลาย ทำให้เกิดแรง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th-TH" sz="2000" dirty="0"/>
                  <a:t> และให้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th-TH" sz="2000" dirty="0"/>
                  <a:t> เป็นค่า </a:t>
                </a:r>
                <a:r>
                  <a:rPr lang="en-US" sz="2000" dirty="0"/>
                  <a:t>vector Torque </a:t>
                </a:r>
                <a:r>
                  <a:rPr lang="th-TH" sz="2000" dirty="0"/>
                  <a:t>ที่เกิดในแกนหุ่นยนต์ </a:t>
                </a:r>
                <a14:m>
                  <m:oMath xmlns:m="http://schemas.openxmlformats.org/officeDocument/2006/math">
                    <m:r>
                      <a:rPr lang="th-TH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th-TH" sz="2000" dirty="0"/>
                  <a:t> คือระยะการกระจัดที่เล็ก</a:t>
                </a:r>
                <a:r>
                  <a:rPr lang="th-TH" sz="2000" dirty="0" err="1"/>
                  <a:t>มากๆ</a:t>
                </a:r>
                <a:r>
                  <a:rPr lang="th-TH" sz="2000" dirty="0"/>
                  <a:t> เมื่อแกนขยับ</a:t>
                </a:r>
                <a:r>
                  <a:rPr lang="en-US" sz="2000" dirty="0"/>
                  <a:t> </a:t>
                </a:r>
                <a:r>
                  <a:rPr lang="th-TH" sz="2000" dirty="0"/>
                  <a:t>งานที่เกิดกับระบบคือ</a:t>
                </a:r>
                <a:endParaRPr lang="en-US" sz="2000" dirty="0"/>
              </a:p>
              <a:p>
                <a:endParaRPr lang="th-TH" sz="2000" dirty="0"/>
              </a:p>
              <a:p>
                <a:r>
                  <a:rPr lang="th-TH" sz="2000" dirty="0"/>
                  <a:t>โดนสมมุติให้ </a:t>
                </a:r>
                <a14:m>
                  <m:oMath xmlns:m="http://schemas.openxmlformats.org/officeDocument/2006/math">
                    <m:r>
                      <a:rPr lang="th-TH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</a:t>
                </a:r>
                <a:r>
                  <a:rPr lang="th-TH" sz="2000" dirty="0"/>
                  <a:t>ซึ่งถือว่าแขนหุ่นยนต์อยู่ในจุดสมดุล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th-TH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th-TH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r>
                  <a:rPr lang="th-TH" sz="2000" dirty="0"/>
                  <a:t>จากสมการ </a:t>
                </a:r>
                <a:r>
                  <a:rPr lang="en-US" sz="2000" dirty="0"/>
                  <a:t>Jacobian </a:t>
                </a:r>
                <a:r>
                  <a:rPr lang="th-TH" sz="2000" dirty="0"/>
                  <a:t>ถ้าขยับเล็กน้อย สมการคือ </a:t>
                </a:r>
                <a14:m>
                  <m:oMath xmlns:m="http://schemas.openxmlformats.org/officeDocument/2006/math">
                    <m:r>
                      <a:rPr lang="th-TH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th-TH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 </a:t>
                </a:r>
                <a:r>
                  <a:rPr lang="th-TH" sz="2000" dirty="0"/>
                  <a:t>ดังนั้น เมื่อแทนค่าลงไป จะได้เป็น</a:t>
                </a:r>
                <a:endParaRPr lang="en-GB" sz="2000" dirty="0"/>
              </a:p>
              <a:p>
                <a:endParaRPr lang="en-GB" sz="2000" dirty="0"/>
              </a:p>
              <a:p>
                <a:r>
                  <a:rPr lang="th-TH" sz="2000" dirty="0"/>
                  <a:t>ดังนั้น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1D3B3A-C8EA-4D1F-9773-4493E3F2B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6" t="-1968" r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B24F634-D6B6-487C-BF26-FDE9A9CC188A}"/>
                  </a:ext>
                </a:extLst>
              </p:cNvPr>
              <p:cNvSpPr/>
              <p:nvPr/>
            </p:nvSpPr>
            <p:spPr>
              <a:xfrm>
                <a:off x="1943121" y="2071613"/>
                <a:ext cx="241687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h-TH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h-TH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h-TH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B24F634-D6B6-487C-BF26-FDE9A9CC1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21" y="2071613"/>
                <a:ext cx="2416879" cy="400110"/>
              </a:xfrm>
              <a:prstGeom prst="rect">
                <a:avLst/>
              </a:prstGeom>
              <a:blipFill>
                <a:blip r:embed="rId3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79A7468-9C7D-4E63-877F-E07B37252B37}"/>
                  </a:ext>
                </a:extLst>
              </p:cNvPr>
              <p:cNvSpPr/>
              <p:nvPr/>
            </p:nvSpPr>
            <p:spPr>
              <a:xfrm>
                <a:off x="2094380" y="3318692"/>
                <a:ext cx="22656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th-TH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h-TH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79A7468-9C7D-4E63-877F-E07B37252B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380" y="3318692"/>
                <a:ext cx="2265620" cy="4001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0C89891-69EB-4EA0-9D1A-5FD31C9C01D2}"/>
                  </a:ext>
                </a:extLst>
              </p:cNvPr>
              <p:cNvSpPr/>
              <p:nvPr/>
            </p:nvSpPr>
            <p:spPr>
              <a:xfrm>
                <a:off x="4784002" y="3318692"/>
                <a:ext cx="24927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th-TH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0C89891-69EB-4EA0-9D1A-5FD31C9C0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002" y="3318692"/>
                <a:ext cx="2492798" cy="400110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E05B3E4-7BDF-448D-9EEA-B0D39510C8CC}"/>
                  </a:ext>
                </a:extLst>
              </p:cNvPr>
              <p:cNvSpPr/>
              <p:nvPr/>
            </p:nvSpPr>
            <p:spPr>
              <a:xfrm>
                <a:off x="2299724" y="3981945"/>
                <a:ext cx="17036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E05B3E4-7BDF-448D-9EEA-B0D39510C8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724" y="3981945"/>
                <a:ext cx="1703672" cy="400110"/>
              </a:xfrm>
              <a:prstGeom prst="rect">
                <a:avLst/>
              </a:prstGeom>
              <a:blipFill>
                <a:blip r:embed="rId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0B74AB6-47D6-402F-8C12-DEC2699B3F65}"/>
                  </a:ext>
                </a:extLst>
              </p:cNvPr>
              <p:cNvSpPr/>
              <p:nvPr/>
            </p:nvSpPr>
            <p:spPr>
              <a:xfrm>
                <a:off x="2594484" y="4431367"/>
                <a:ext cx="11141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0B74AB6-47D6-402F-8C12-DEC2699B3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484" y="4431367"/>
                <a:ext cx="1114151" cy="400110"/>
              </a:xfrm>
              <a:prstGeom prst="rect">
                <a:avLst/>
              </a:prstGeom>
              <a:blipFill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96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F405-DE05-4631-A341-14F5B8C6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en-US" dirty="0"/>
              <a:t>2 Links planar manipulator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A5C2B-FADF-43C9-9DDC-7F26A5B9F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แรงและทอร</a:t>
            </a:r>
            <a:r>
              <a:rPr lang="th-TH" dirty="0" err="1"/>
              <a:t>์ค</a:t>
            </a:r>
            <a:r>
              <a:rPr lang="th-TH" dirty="0"/>
              <a:t>ที่กระทำที่ปลายแขน</a:t>
            </a:r>
          </a:p>
          <a:p>
            <a:endParaRPr lang="th-TH" dirty="0"/>
          </a:p>
          <a:p>
            <a:endParaRPr lang="th-TH" dirty="0"/>
          </a:p>
          <a:p>
            <a:r>
              <a:rPr lang="en-US" dirty="0"/>
              <a:t>Linear Jacobian matrix </a:t>
            </a:r>
            <a:r>
              <a:rPr lang="th-TH" dirty="0"/>
              <a:t>ที่คำนวณได้</a:t>
            </a:r>
            <a:endParaRPr lang="en-US" dirty="0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1B52FB35-2C83-4003-A775-31824FD2E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384" y="1224643"/>
            <a:ext cx="2380506" cy="21903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335FFAE-6EA3-41C0-BB06-C208C08291A4}"/>
                  </a:ext>
                </a:extLst>
              </p:cNvPr>
              <p:cNvSpPr/>
              <p:nvPr/>
            </p:nvSpPr>
            <p:spPr>
              <a:xfrm>
                <a:off x="1403648" y="1739502"/>
                <a:ext cx="1964769" cy="4984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335FFAE-6EA3-41C0-BB06-C208C08291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739502"/>
                <a:ext cx="1964769" cy="498470"/>
              </a:xfrm>
              <a:prstGeom prst="rect">
                <a:avLst/>
              </a:prstGeom>
              <a:blipFill>
                <a:blip r:embed="rId3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E4A354B-0C6A-4E8B-8392-09925925E8FB}"/>
                  </a:ext>
                </a:extLst>
              </p:cNvPr>
              <p:cNvSpPr/>
              <p:nvPr/>
            </p:nvSpPr>
            <p:spPr>
              <a:xfrm>
                <a:off x="1399713" y="2303033"/>
                <a:ext cx="1940018" cy="4984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E4A354B-0C6A-4E8B-8392-09925925E8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713" y="2303033"/>
                <a:ext cx="1940018" cy="498470"/>
              </a:xfrm>
              <a:prstGeom prst="rect">
                <a:avLst/>
              </a:prstGeom>
              <a:blipFill>
                <a:blip r:embed="rId4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3CC70EA-EBAC-4059-8FCA-29A08D5DD672}"/>
                  </a:ext>
                </a:extLst>
              </p:cNvPr>
              <p:cNvSpPr/>
              <p:nvPr/>
            </p:nvSpPr>
            <p:spPr>
              <a:xfrm>
                <a:off x="1259632" y="3316362"/>
                <a:ext cx="3944093" cy="7910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3CC70EA-EBAC-4059-8FCA-29A08D5DD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316362"/>
                <a:ext cx="3944093" cy="7910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304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93383-7077-4ED9-AB98-A39EF0B3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สมการแรงที่จุด </a:t>
            </a:r>
            <a:r>
              <a:rPr lang="en-US" dirty="0"/>
              <a:t>singularity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A57F94-FF21-48DC-B499-DDF978CB20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h-TH" sz="2000" dirty="0"/>
                  <a:t>จากสมการ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th-TH" sz="2000" dirty="0"/>
                  <a:t> ทำให้สามารถตั้งสมการได้เป็น</a:t>
                </a:r>
                <a:endParaRPr lang="en-US" sz="2000" dirty="0"/>
              </a:p>
              <a:p>
                <a:endParaRPr lang="th-TH" sz="2000" dirty="0"/>
              </a:p>
              <a:p>
                <a:endParaRPr lang="en-US" sz="2000" dirty="0"/>
              </a:p>
              <a:p>
                <a:r>
                  <a:rPr lang="th-TH" sz="2000" dirty="0"/>
                  <a:t>โดยสมมุติสถานะที่ </a:t>
                </a:r>
                <a:r>
                  <a:rPr lang="en-US" sz="2000" dirty="0"/>
                  <a:t>Singularity </a:t>
                </a:r>
                <a:r>
                  <a:rPr lang="th-TH" sz="2000" dirty="0"/>
                  <a:t>จะเกิดแรงกระทำ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th-TH" sz="2000" dirty="0"/>
                  <a:t> ที่ไม่สร้างทอร</a:t>
                </a:r>
                <a:r>
                  <a:rPr lang="th-TH" sz="2000" dirty="0" err="1"/>
                  <a:t>์ค</a:t>
                </a:r>
                <a:r>
                  <a:rPr lang="th-TH" sz="2000" dirty="0"/>
                  <a:t>ขึ้นมา ดังนั้น</a:t>
                </a:r>
              </a:p>
              <a:p>
                <a:endParaRPr lang="th-TH" sz="2000" dirty="0"/>
              </a:p>
              <a:p>
                <a:r>
                  <a:rPr lang="th-TH" sz="2000" dirty="0"/>
                  <a:t>ที่ </a:t>
                </a:r>
                <a:r>
                  <a:rPr lang="en-US" sz="2000" dirty="0"/>
                  <a:t>singularity </a:t>
                </a:r>
                <a:r>
                  <a:rPr lang="th-TH" sz="2000" dirty="0"/>
                  <a:t>จะมีกรณีที่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th-TH" sz="2000" dirty="0"/>
                  <a:t> จึงสมมุติให้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A57F94-FF21-48DC-B499-DDF978CB20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6" t="-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CD12D56-A839-4FC5-9DE0-D1C0D54EAB12}"/>
                  </a:ext>
                </a:extLst>
              </p:cNvPr>
              <p:cNvSpPr/>
              <p:nvPr/>
            </p:nvSpPr>
            <p:spPr>
              <a:xfrm>
                <a:off x="1619672" y="1631157"/>
                <a:ext cx="4752528" cy="7087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CD12D56-A839-4FC5-9DE0-D1C0D54EA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631157"/>
                <a:ext cx="4752528" cy="708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4D60A7D-5F5A-4ADC-A422-5D93EADFA81D}"/>
                  </a:ext>
                </a:extLst>
              </p:cNvPr>
              <p:cNvSpPr/>
              <p:nvPr/>
            </p:nvSpPr>
            <p:spPr>
              <a:xfrm>
                <a:off x="3321264" y="2799319"/>
                <a:ext cx="113428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4D60A7D-5F5A-4ADC-A422-5D93EADFA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264" y="2799319"/>
                <a:ext cx="1134285" cy="4001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71D3CFD-523C-4B25-934E-215CDF80C53B}"/>
                  </a:ext>
                </a:extLst>
              </p:cNvPr>
              <p:cNvSpPr/>
              <p:nvPr/>
            </p:nvSpPr>
            <p:spPr>
              <a:xfrm>
                <a:off x="1619672" y="3564497"/>
                <a:ext cx="4752528" cy="7087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71D3CFD-523C-4B25-934E-215CDF80C5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564497"/>
                <a:ext cx="4752528" cy="708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110C961-C5FC-4252-824C-4BAD705831A7}"/>
                  </a:ext>
                </a:extLst>
              </p:cNvPr>
              <p:cNvSpPr/>
              <p:nvPr/>
            </p:nvSpPr>
            <p:spPr>
              <a:xfrm>
                <a:off x="2917147" y="4243613"/>
                <a:ext cx="2157578" cy="424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110C961-C5FC-4252-824C-4BAD705831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147" y="4243613"/>
                <a:ext cx="2157578" cy="424283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80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9761-84DB-4894-BB2C-3A1A1CBA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สมการที่เกิดแรงอนันต์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D99C64-B4C9-4A88-BC89-182E7F00EB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h-TH" sz="2400" dirty="0"/>
                  <a:t>ด้วยสมการที่เกิดขึ้น ทำให้ได้คำตอบเป็นอนันต์ จึงจัดรูป</a:t>
                </a:r>
                <a:r>
                  <a:rPr lang="th-TH" sz="2400" dirty="0" err="1"/>
                  <a:t>เมตริกซ์</a:t>
                </a:r>
                <a:r>
                  <a:rPr lang="th-TH" sz="2400" dirty="0"/>
                  <a:t>ได้เป็น</a:t>
                </a:r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  <a:p>
                <a:r>
                  <a:rPr lang="th-TH" sz="2400" dirty="0"/>
                  <a:t>ซึ่ง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</a:t>
                </a:r>
                <a:r>
                  <a:rPr lang="th-TH" sz="2400" dirty="0"/>
                  <a:t>คือค่าคงตัว</a:t>
                </a:r>
                <a:r>
                  <a:rPr lang="th-TH" sz="2400" dirty="0" err="1"/>
                  <a:t>ใดๆ</a:t>
                </a:r>
                <a:r>
                  <a:rPr lang="th-TH" sz="2400" dirty="0"/>
                  <a:t> จึงถือว่า แรงกระทำมีค่าอนันต์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D99C64-B4C9-4A88-BC89-182E7F00EB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2A06476-ADA0-47A0-9CE9-787B5CCBA432}"/>
                  </a:ext>
                </a:extLst>
              </p:cNvPr>
              <p:cNvSpPr/>
              <p:nvPr/>
            </p:nvSpPr>
            <p:spPr>
              <a:xfrm>
                <a:off x="2699792" y="1635646"/>
                <a:ext cx="1639873" cy="777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2A06476-ADA0-47A0-9CE9-787B5CCBA4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1635646"/>
                <a:ext cx="1639873" cy="7772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D84642F-F92C-4572-AB53-D5C03B802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4665" y="3060923"/>
            <a:ext cx="3810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18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Stiffness and Compliance</a:t>
            </a:r>
          </a:p>
        </p:txBody>
      </p:sp>
    </p:spTree>
    <p:extLst>
      <p:ext uri="{BB962C8B-B14F-4D97-AF65-F5344CB8AC3E}">
        <p14:creationId xmlns:p14="http://schemas.microsoft.com/office/powerpoint/2010/main" val="966574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0A49-4BFF-4B0B-8853-8273D553E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แรงกระทำที่แขนหุ่นยนต์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ACF9E-B738-4F27-83A5-6A569D26D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h-TH" sz="2400" dirty="0"/>
              <a:t>เมื่อมีแรงที่กระทำต่อจุดปลายของแขนหุ่นยนต์ ตำแหน่งปลายแขนจะขยับโดยขึ้นกับโครงสร้างของ </a:t>
            </a:r>
            <a:r>
              <a:rPr lang="en-US" sz="2400" dirty="0"/>
              <a:t>Link</a:t>
            </a:r>
            <a:r>
              <a:rPr lang="th-TH" sz="2400" dirty="0"/>
              <a:t> ในแขนหุ่นยนต์</a:t>
            </a:r>
          </a:p>
          <a:p>
            <a:r>
              <a:rPr lang="th-TH" sz="2400" dirty="0"/>
              <a:t>การขยับของแต่ละแกน จะเกิดจากหลายๆ ส่วนประกอบ ได้แก่</a:t>
            </a:r>
            <a:endParaRPr lang="en-US" sz="2400" dirty="0"/>
          </a:p>
          <a:p>
            <a:pPr lvl="1"/>
            <a:r>
              <a:rPr lang="th-TH" sz="2000" dirty="0"/>
              <a:t>ข้อแขน (</a:t>
            </a:r>
            <a:r>
              <a:rPr lang="en-US" sz="2000" dirty="0"/>
              <a:t>Link</a:t>
            </a:r>
            <a:r>
              <a:rPr lang="th-TH" sz="2000" dirty="0"/>
              <a:t>)</a:t>
            </a:r>
            <a:endParaRPr lang="en-US" sz="2000" dirty="0"/>
          </a:p>
          <a:p>
            <a:pPr lvl="1"/>
            <a:r>
              <a:rPr lang="th-TH" sz="2000" dirty="0"/>
              <a:t>ตัวส่งสัญญาณ</a:t>
            </a:r>
            <a:r>
              <a:rPr lang="en-US" sz="2000" dirty="0"/>
              <a:t> (Transmission)</a:t>
            </a:r>
          </a:p>
          <a:p>
            <a:pPr lvl="1"/>
            <a:r>
              <a:rPr lang="th-TH" sz="2000" dirty="0"/>
              <a:t>ชุดขับเคลื่อนมอเตอร์ </a:t>
            </a:r>
            <a:r>
              <a:rPr lang="en-US" sz="2000" dirty="0"/>
              <a:t>(servo drive system)</a:t>
            </a:r>
            <a:endParaRPr lang="th-TH" sz="2000" dirty="0"/>
          </a:p>
          <a:p>
            <a:pPr lvl="1"/>
            <a:r>
              <a:rPr lang="th-TH" sz="2000" dirty="0"/>
              <a:t>การควบคุม </a:t>
            </a:r>
            <a:r>
              <a:rPr lang="en-US" sz="2000" dirty="0"/>
              <a:t>(Feed back control system)</a:t>
            </a:r>
          </a:p>
          <a:p>
            <a:r>
              <a:rPr lang="th-TH" sz="2400" dirty="0"/>
              <a:t>จุดหลักสำคัญอยู่ที่ชุดขับเคลื่อน ค่าความแข็งเกร็งขึ้นกับข้อหมุน และแรงกับทอร</a:t>
            </a:r>
            <a:r>
              <a:rPr lang="th-TH" sz="2400" dirty="0" err="1"/>
              <a:t>์ค</a:t>
            </a:r>
            <a:r>
              <a:rPr lang="th-TH" sz="2400" dirty="0"/>
              <a:t>ที่กระทำ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4139390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4">
      <a:majorFont>
        <a:latin typeface="Cordia New"/>
        <a:ea typeface=""/>
        <a:cs typeface="Browallia New"/>
      </a:majorFont>
      <a:minorFont>
        <a:latin typeface="Browallia New"/>
        <a:ea typeface=""/>
        <a:cs typeface="Browalli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ister.pptx" id="{5B0E6E07-2C1E-4A34-A883-38F9C9AE2144}" vid="{17DFD0A5-312B-4DF9-958A-7A602FA1C2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6670</TotalTime>
  <Words>1526</Words>
  <Application>Microsoft Office PowerPoint</Application>
  <PresentationFormat>On-screen Show (16:9)</PresentationFormat>
  <Paragraphs>181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TH Sarabun New</vt:lpstr>
      <vt:lpstr>Arial</vt:lpstr>
      <vt:lpstr>Browallia New</vt:lpstr>
      <vt:lpstr>Calibri</vt:lpstr>
      <vt:lpstr>Cambria Math</vt:lpstr>
      <vt:lpstr>Cordia New</vt:lpstr>
      <vt:lpstr>TH SarabunPSK</vt:lpstr>
      <vt:lpstr>Wingdings</vt:lpstr>
      <vt:lpstr>ชุดรูปแบบของ Office</vt:lpstr>
      <vt:lpstr>การคำนวณ Dynamics ของหุ่นยนต์อุตสาหกรรม (1)</vt:lpstr>
      <vt:lpstr>ความสัมพันธ์ของ Static Force กับ Force</vt:lpstr>
      <vt:lpstr>เมตริกซ์แรง (Force &amp; Torque Matrix)</vt:lpstr>
      <vt:lpstr>Work and Torque</vt:lpstr>
      <vt:lpstr>ตัวอย่าง 2 Links planar manipulator</vt:lpstr>
      <vt:lpstr>สมการแรงที่จุด singularity</vt:lpstr>
      <vt:lpstr>สมการที่เกิดแรงอนันต์</vt:lpstr>
      <vt:lpstr>Stiffness and Compliance</vt:lpstr>
      <vt:lpstr>แรงกระทำที่แขนหุ่นยนต์</vt:lpstr>
      <vt:lpstr>แรงกระทำต่อวัตถุ</vt:lpstr>
      <vt:lpstr>Compliance matrix</vt:lpstr>
      <vt:lpstr>Dynamics โดยใช้กฏของนิวตัน</vt:lpstr>
      <vt:lpstr>กฎของนิวตัน (Newton laws)</vt:lpstr>
      <vt:lpstr>ตัวอย่างสมการการเคลื่อนที่</vt:lpstr>
      <vt:lpstr>การใช้คำนวณกับแขนหุ่นยนต์</vt:lpstr>
      <vt:lpstr>Lagrange Equation</vt:lpstr>
      <vt:lpstr>สมการ Lagrange Equation</vt:lpstr>
      <vt:lpstr>สมการ Lagrange อีกรูปแบบ</vt:lpstr>
      <vt:lpstr>ตัวอย่างการคำนวณด้วยวิธี Lagrange Method</vt:lpstr>
      <vt:lpstr>จากตัวอย่างที่ใช้วิธี Newton</vt:lpstr>
      <vt:lpstr>คำนวณจากค่าพลังงานจลน์</vt:lpstr>
      <vt:lpstr>คำนวณจากค่าพลังงานศักย์</vt:lpstr>
      <vt:lpstr>แทนค่าในสมการ Lagrange</vt:lpstr>
      <vt:lpstr>สรุปสมการ</vt:lpstr>
    </vt:vector>
  </TitlesOfParts>
  <Company>nzn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หน่วยที่ 14 การบำรุงรักษาระบบไฟฟ้า (Electrical System Maintenance)</dc:title>
  <dc:creator>WincoolV5</dc:creator>
  <cp:lastModifiedBy>Alisa Kunapinun</cp:lastModifiedBy>
  <cp:revision>191</cp:revision>
  <dcterms:created xsi:type="dcterms:W3CDTF">2014-11-14T06:47:43Z</dcterms:created>
  <dcterms:modified xsi:type="dcterms:W3CDTF">2019-08-25T10:54:18Z</dcterms:modified>
</cp:coreProperties>
</file>