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22" r:id="rId2"/>
    <p:sldId id="333" r:id="rId3"/>
    <p:sldId id="448" r:id="rId4"/>
    <p:sldId id="449" r:id="rId5"/>
    <p:sldId id="450" r:id="rId6"/>
    <p:sldId id="451" r:id="rId7"/>
    <p:sldId id="452" r:id="rId8"/>
    <p:sldId id="274" r:id="rId9"/>
    <p:sldId id="453" r:id="rId10"/>
    <p:sldId id="454" r:id="rId11"/>
    <p:sldId id="455" r:id="rId12"/>
    <p:sldId id="456" r:id="rId13"/>
    <p:sldId id="357" r:id="rId14"/>
    <p:sldId id="469" r:id="rId15"/>
    <p:sldId id="470" r:id="rId16"/>
    <p:sldId id="471" r:id="rId17"/>
    <p:sldId id="338" r:id="rId18"/>
    <p:sldId id="457" r:id="rId19"/>
    <p:sldId id="458" r:id="rId20"/>
    <p:sldId id="460" r:id="rId21"/>
    <p:sldId id="459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748" autoAdjust="0"/>
  </p:normalViewPr>
  <p:slideViewPr>
    <p:cSldViewPr>
      <p:cViewPr varScale="1">
        <p:scale>
          <a:sx n="60" d="100"/>
          <a:sy n="60" d="100"/>
        </p:scale>
        <p:origin x="36" y="-12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Kunapinun" userId="40a1b9ae2880c387" providerId="LiveId" clId="{F1FC33DF-16CC-F246-A228-F6E14F8017AF}"/>
    <pc:docChg chg="undo custSel modSld">
      <pc:chgData name="Alisa Kunapinun" userId="40a1b9ae2880c387" providerId="LiveId" clId="{F1FC33DF-16CC-F246-A228-F6E14F8017AF}" dt="2021-04-01T08:59:09.495" v="29"/>
      <pc:docMkLst>
        <pc:docMk/>
      </pc:docMkLst>
      <pc:sldChg chg="addSp delSp">
        <pc:chgData name="Alisa Kunapinun" userId="40a1b9ae2880c387" providerId="LiveId" clId="{F1FC33DF-16CC-F246-A228-F6E14F8017AF}" dt="2021-04-01T08:59:09.495" v="29"/>
        <pc:sldMkLst>
          <pc:docMk/>
          <pc:sldMk cId="1296478192" sldId="457"/>
        </pc:sldMkLst>
        <pc:grpChg chg="add del">
          <ac:chgData name="Alisa Kunapinun" userId="40a1b9ae2880c387" providerId="LiveId" clId="{F1FC33DF-16CC-F246-A228-F6E14F8017AF}" dt="2021-04-01T08:59:06.619" v="24"/>
          <ac:grpSpMkLst>
            <pc:docMk/>
            <pc:sldMk cId="1296478192" sldId="457"/>
            <ac:grpSpMk id="15" creationId="{26DF93E7-8DBC-AA46-B349-9A8C801FA5FC}"/>
          </ac:grpSpMkLst>
        </pc:grpChg>
        <pc:grpChg chg="add del">
          <ac:chgData name="Alisa Kunapinun" userId="40a1b9ae2880c387" providerId="LiveId" clId="{F1FC33DF-16CC-F246-A228-F6E14F8017AF}" dt="2021-04-01T08:59:05.573" v="21"/>
          <ac:grpSpMkLst>
            <pc:docMk/>
            <pc:sldMk cId="1296478192" sldId="457"/>
            <ac:grpSpMk id="19" creationId="{7FC9848A-B81C-0748-90CC-5E9D5374C5BC}"/>
          </ac:grpSpMkLst>
        </pc:grpChg>
        <pc:grpChg chg="add del">
          <ac:chgData name="Alisa Kunapinun" userId="40a1b9ae2880c387" providerId="LiveId" clId="{F1FC33DF-16CC-F246-A228-F6E14F8017AF}" dt="2021-04-01T08:59:05.540" v="18"/>
          <ac:grpSpMkLst>
            <pc:docMk/>
            <pc:sldMk cId="1296478192" sldId="457"/>
            <ac:grpSpMk id="23" creationId="{9B0980C9-3F8D-5B41-A4F0-383DF5231B60}"/>
          </ac:grpSpMkLst>
        </pc:grpChg>
        <pc:grpChg chg="add del">
          <ac:chgData name="Alisa Kunapinun" userId="40a1b9ae2880c387" providerId="LiveId" clId="{F1FC33DF-16CC-F246-A228-F6E14F8017AF}" dt="2021-04-01T08:59:04.586" v="17"/>
          <ac:grpSpMkLst>
            <pc:docMk/>
            <pc:sldMk cId="1296478192" sldId="457"/>
            <ac:grpSpMk id="25" creationId="{7E7CEE99-921C-254B-A2CA-DC3124C55480}"/>
          </ac:grpSpMkLst>
        </pc:grpChg>
        <pc:inkChg chg="add del topLvl">
          <ac:chgData name="Alisa Kunapinun" userId="40a1b9ae2880c387" providerId="LiveId" clId="{F1FC33DF-16CC-F246-A228-F6E14F8017AF}" dt="2021-04-01T08:59:09.495" v="29"/>
          <ac:inkMkLst>
            <pc:docMk/>
            <pc:sldMk cId="1296478192" sldId="457"/>
            <ac:inkMk id="5" creationId="{CF477BE6-406C-754A-8498-7CECEB00EC69}"/>
          </ac:inkMkLst>
        </pc:inkChg>
        <pc:inkChg chg="add del topLvl">
          <ac:chgData name="Alisa Kunapinun" userId="40a1b9ae2880c387" providerId="LiveId" clId="{F1FC33DF-16CC-F246-A228-F6E14F8017AF}" dt="2021-04-01T08:59:08.300" v="28"/>
          <ac:inkMkLst>
            <pc:docMk/>
            <pc:sldMk cId="1296478192" sldId="457"/>
            <ac:inkMk id="10" creationId="{EF6439D1-4675-9841-BDFC-D5BDCF09882E}"/>
          </ac:inkMkLst>
        </pc:inkChg>
        <pc:inkChg chg="add del topLvl">
          <ac:chgData name="Alisa Kunapinun" userId="40a1b9ae2880c387" providerId="LiveId" clId="{F1FC33DF-16CC-F246-A228-F6E14F8017AF}" dt="2021-04-01T08:59:07.177" v="27"/>
          <ac:inkMkLst>
            <pc:docMk/>
            <pc:sldMk cId="1296478192" sldId="457"/>
            <ac:inkMk id="11" creationId="{D46956C3-96B9-B241-BEFB-4AC00A8C890E}"/>
          </ac:inkMkLst>
        </pc:inkChg>
        <pc:inkChg chg="add del topLvl">
          <ac:chgData name="Alisa Kunapinun" userId="40a1b9ae2880c387" providerId="LiveId" clId="{F1FC33DF-16CC-F246-A228-F6E14F8017AF}" dt="2021-04-01T08:59:06.628" v="26"/>
          <ac:inkMkLst>
            <pc:docMk/>
            <pc:sldMk cId="1296478192" sldId="457"/>
            <ac:inkMk id="12" creationId="{A4B76125-9B73-7648-BD8A-02BDD8203AA6}"/>
          </ac:inkMkLst>
        </pc:inkChg>
        <pc:inkChg chg="add del topLvl">
          <ac:chgData name="Alisa Kunapinun" userId="40a1b9ae2880c387" providerId="LiveId" clId="{F1FC33DF-16CC-F246-A228-F6E14F8017AF}" dt="2021-04-01T08:59:06.620" v="25"/>
          <ac:inkMkLst>
            <pc:docMk/>
            <pc:sldMk cId="1296478192" sldId="457"/>
            <ac:inkMk id="13" creationId="{EEF580C5-B84C-4548-B5CC-747C635D7D71}"/>
          </ac:inkMkLst>
        </pc:inkChg>
        <pc:inkChg chg="add del topLvl">
          <ac:chgData name="Alisa Kunapinun" userId="40a1b9ae2880c387" providerId="LiveId" clId="{F1FC33DF-16CC-F246-A228-F6E14F8017AF}" dt="2021-04-01T08:59:06.619" v="24"/>
          <ac:inkMkLst>
            <pc:docMk/>
            <pc:sldMk cId="1296478192" sldId="457"/>
            <ac:inkMk id="14" creationId="{600ACE40-916A-8142-8E1E-9F804741B5E3}"/>
          </ac:inkMkLst>
        </pc:inkChg>
        <pc:inkChg chg="add del">
          <ac:chgData name="Alisa Kunapinun" userId="40a1b9ae2880c387" providerId="LiveId" clId="{F1FC33DF-16CC-F246-A228-F6E14F8017AF}" dt="2021-04-01T08:59:06.611" v="23"/>
          <ac:inkMkLst>
            <pc:docMk/>
            <pc:sldMk cId="1296478192" sldId="457"/>
            <ac:inkMk id="16" creationId="{FFD48810-69FA-1B4B-B8EE-F540486943AF}"/>
          </ac:inkMkLst>
        </pc:inkChg>
        <pc:inkChg chg="add del">
          <ac:chgData name="Alisa Kunapinun" userId="40a1b9ae2880c387" providerId="LiveId" clId="{F1FC33DF-16CC-F246-A228-F6E14F8017AF}" dt="2021-04-01T08:59:06.609" v="22"/>
          <ac:inkMkLst>
            <pc:docMk/>
            <pc:sldMk cId="1296478192" sldId="457"/>
            <ac:inkMk id="17" creationId="{BFEA7889-F897-1A49-85DD-8BBAECBD2FF9}"/>
          </ac:inkMkLst>
        </pc:inkChg>
        <pc:inkChg chg="add del topLvl">
          <ac:chgData name="Alisa Kunapinun" userId="40a1b9ae2880c387" providerId="LiveId" clId="{F1FC33DF-16CC-F246-A228-F6E14F8017AF}" dt="2021-04-01T08:59:05.573" v="21"/>
          <ac:inkMkLst>
            <pc:docMk/>
            <pc:sldMk cId="1296478192" sldId="457"/>
            <ac:inkMk id="18" creationId="{3E09AF4D-C920-6D4D-9D73-BB71A6BF46FA}"/>
          </ac:inkMkLst>
        </pc:inkChg>
        <pc:inkChg chg="add del">
          <ac:chgData name="Alisa Kunapinun" userId="40a1b9ae2880c387" providerId="LiveId" clId="{F1FC33DF-16CC-F246-A228-F6E14F8017AF}" dt="2021-04-01T08:59:05.545" v="20"/>
          <ac:inkMkLst>
            <pc:docMk/>
            <pc:sldMk cId="1296478192" sldId="457"/>
            <ac:inkMk id="20" creationId="{611B9355-47AB-C343-93DD-E9A0E61AD150}"/>
          </ac:inkMkLst>
        </pc:inkChg>
        <pc:inkChg chg="add del topLvl">
          <ac:chgData name="Alisa Kunapinun" userId="40a1b9ae2880c387" providerId="LiveId" clId="{F1FC33DF-16CC-F246-A228-F6E14F8017AF}" dt="2021-04-01T08:59:05.543" v="19"/>
          <ac:inkMkLst>
            <pc:docMk/>
            <pc:sldMk cId="1296478192" sldId="457"/>
            <ac:inkMk id="21" creationId="{34DED0BB-166D-1C48-9AD1-DE2EB9A75A87}"/>
          </ac:inkMkLst>
        </pc:inkChg>
        <pc:inkChg chg="add del topLvl">
          <ac:chgData name="Alisa Kunapinun" userId="40a1b9ae2880c387" providerId="LiveId" clId="{F1FC33DF-16CC-F246-A228-F6E14F8017AF}" dt="2021-04-01T08:59:05.540" v="18"/>
          <ac:inkMkLst>
            <pc:docMk/>
            <pc:sldMk cId="1296478192" sldId="457"/>
            <ac:inkMk id="22" creationId="{8A80C1AA-F993-AA48-99AD-32926131FB4D}"/>
          </ac:inkMkLst>
        </pc:inkChg>
        <pc:inkChg chg="add del topLvl">
          <ac:chgData name="Alisa Kunapinun" userId="40a1b9ae2880c387" providerId="LiveId" clId="{F1FC33DF-16CC-F246-A228-F6E14F8017AF}" dt="2021-04-01T08:59:04.586" v="17"/>
          <ac:inkMkLst>
            <pc:docMk/>
            <pc:sldMk cId="1296478192" sldId="457"/>
            <ac:inkMk id="24" creationId="{F332C5CD-6F76-AB45-A3BF-86D09180B2B0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01/04/64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63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65550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2035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94776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8924"/>
            <a:ext cx="6858000" cy="1790700"/>
          </a:xfrm>
        </p:spPr>
        <p:txBody>
          <a:bodyPr/>
          <a:lstStyle/>
          <a:p>
            <a:r>
              <a:rPr lang="th-TH" dirty="0"/>
              <a:t>การคำนวณ </a:t>
            </a:r>
            <a:r>
              <a:rPr lang="en-US" dirty="0"/>
              <a:t>Dynamics </a:t>
            </a:r>
            <a:r>
              <a:rPr lang="th-TH" dirty="0"/>
              <a:t>ของหุ่นยนต์อุตสาหกรรม</a:t>
            </a:r>
            <a:r>
              <a:rPr lang="en-US" dirty="0"/>
              <a:t> (2)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A016-7991-4821-8870-279AB512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พจน์ของ </a:t>
            </a:r>
            <a:r>
              <a:rPr lang="en-US" dirty="0"/>
              <a:t>Kinetics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523ED-92B9-4447-AA42-6328355D6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เมื่อทำ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th-TH" dirty="0"/>
                  <a:t> ได้เป็น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th-TH" dirty="0"/>
                  <a:t>ส่วนพจน์ของ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th-TH" dirty="0"/>
                  <a:t> คือ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523ED-92B9-4447-AA42-6328355D6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A26F4F-A494-4F35-98AB-A23AB0041A1C}"/>
                  </a:ext>
                </a:extLst>
              </p:cNvPr>
              <p:cNvSpPr/>
              <p:nvPr/>
            </p:nvSpPr>
            <p:spPr>
              <a:xfrm>
                <a:off x="1183891" y="1923678"/>
                <a:ext cx="7008970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num>
                            <m:den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̈"/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acc>
                            <m:accPr>
                              <m:chr m:val="̈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A26F4F-A494-4F35-98AB-A23AB004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91" y="1923678"/>
                <a:ext cx="7008970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A7C8D0-F99A-4A44-B6B5-3EF0531904A6}"/>
                  </a:ext>
                </a:extLst>
              </p:cNvPr>
              <p:cNvSpPr/>
              <p:nvPr/>
            </p:nvSpPr>
            <p:spPr>
              <a:xfrm>
                <a:off x="1971571" y="3579862"/>
                <a:ext cx="2719847" cy="882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GB" sz="1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A7C8D0-F99A-4A44-B6B5-3EF053190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71" y="3579862"/>
                <a:ext cx="2719847" cy="882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64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99DD-EEF4-451C-A59A-CE321A97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Lagrange Equation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2B94-C869-4FD1-AA32-20672968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ดังนั้น </a:t>
            </a:r>
            <a:r>
              <a:rPr lang="en-US" dirty="0"/>
              <a:t>Lagrange Equation </a:t>
            </a:r>
            <a:r>
              <a:rPr lang="th-TH" dirty="0"/>
              <a:t>สามารถแสดงได้เป็น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จาก</a:t>
            </a:r>
            <a:endParaRPr lang="en-US" dirty="0"/>
          </a:p>
          <a:p>
            <a:r>
              <a:rPr lang="th-TH" dirty="0"/>
              <a:t>ดังนั้น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E16C4A-1CA2-425C-B9DB-A87663D6A5B7}"/>
                  </a:ext>
                </a:extLst>
              </p:cNvPr>
              <p:cNvSpPr/>
              <p:nvPr/>
            </p:nvSpPr>
            <p:spPr>
              <a:xfrm>
                <a:off x="1115345" y="1635646"/>
                <a:ext cx="6854825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acc>
                            <m:accPr>
                              <m:chr m:val="̈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8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8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nary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E16C4A-1CA2-425C-B9DB-A87663D6A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45" y="1635646"/>
                <a:ext cx="6854825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5D8922-7742-4CF3-AA85-9BE31B6BC1EE}"/>
                  </a:ext>
                </a:extLst>
              </p:cNvPr>
              <p:cNvSpPr/>
              <p:nvPr/>
            </p:nvSpPr>
            <p:spPr>
              <a:xfrm>
                <a:off x="1547664" y="2540329"/>
                <a:ext cx="4137353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600" b="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5D8922-7742-4CF3-AA85-9BE31B6BC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540329"/>
                <a:ext cx="4137353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702CFD-D4BC-4055-93DA-741C21CCEB5A}"/>
                  </a:ext>
                </a:extLst>
              </p:cNvPr>
              <p:cNvSpPr/>
              <p:nvPr/>
            </p:nvSpPr>
            <p:spPr>
              <a:xfrm>
                <a:off x="940645" y="3723878"/>
                <a:ext cx="7355475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702CFD-D4BC-4055-93DA-741C21CCE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45" y="3723878"/>
                <a:ext cx="7355475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88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00A5-C004-4D04-8A76-E33D96BB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Christoffel symbol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5C377-7E2D-4214-BA94-43958C1C6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ถูกเรียกว่า </a:t>
                </a:r>
                <a:r>
                  <a:rPr lang="en-US" sz="2400" dirty="0"/>
                  <a:t>Christoffel symbol </a:t>
                </a:r>
                <a:r>
                  <a:rPr lang="th-TH" sz="2400" dirty="0"/>
                  <a:t>ในระบบแขนหุ่นยนต์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:r>
                  <a:rPr lang="th-TH" sz="2400" dirty="0"/>
                  <a:t>สลับกันได้) จึงลดการคำนวณลงครึ่งหนึ่ง</a:t>
                </a:r>
              </a:p>
              <a:p>
                <a:r>
                  <a:rPr lang="th-TH" sz="2400" dirty="0"/>
                  <a:t>โดยสมมุติให้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th-TH" sz="2400" dirty="0"/>
                  <a:t> ดังนั้น</a:t>
                </a:r>
              </a:p>
              <a:p>
                <a:endParaRPr lang="th-TH" sz="2400" dirty="0"/>
              </a:p>
              <a:p>
                <a:endParaRPr lang="th-TH" sz="2400" dirty="0"/>
              </a:p>
              <a:p>
                <a:r>
                  <a:rPr lang="th-TH" sz="2400" dirty="0"/>
                  <a:t>โดยที่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5C377-7E2D-4214-BA94-43958C1C6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621C73-5E52-4697-893A-434CAF9DAD5E}"/>
                  </a:ext>
                </a:extLst>
              </p:cNvPr>
              <p:cNvSpPr/>
              <p:nvPr/>
            </p:nvSpPr>
            <p:spPr>
              <a:xfrm>
                <a:off x="1619672" y="2571750"/>
                <a:ext cx="4536504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acc>
                            <m:accPr>
                              <m:chr m:val="̈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acc>
                                <m:accPr>
                                  <m:chr m:val="̇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nary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621C73-5E52-4697-893A-434CAF9D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71750"/>
                <a:ext cx="4536504" cy="967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2ABB56-0B57-43D4-8480-B0D58282210C}"/>
                  </a:ext>
                </a:extLst>
              </p:cNvPr>
              <p:cNvSpPr/>
              <p:nvPr/>
            </p:nvSpPr>
            <p:spPr>
              <a:xfrm>
                <a:off x="1115616" y="3826056"/>
                <a:ext cx="4752528" cy="787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2ABB56-0B57-43D4-8480-B0D582822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826056"/>
                <a:ext cx="4752528" cy="787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8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96" y="938924"/>
            <a:ext cx="9108504" cy="1790700"/>
          </a:xfrm>
        </p:spPr>
        <p:txBody>
          <a:bodyPr/>
          <a:lstStyle/>
          <a:p>
            <a:r>
              <a:rPr lang="th-TH" dirty="0"/>
              <a:t>สรุปการหา </a:t>
            </a:r>
            <a:r>
              <a:rPr lang="en-US" dirty="0"/>
              <a:t>Robot Dynamics</a:t>
            </a:r>
          </a:p>
        </p:txBody>
      </p:sp>
    </p:spTree>
    <p:extLst>
      <p:ext uri="{BB962C8B-B14F-4D97-AF65-F5344CB8AC3E}">
        <p14:creationId xmlns:p14="http://schemas.microsoft.com/office/powerpoint/2010/main" val="51596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AF77-E971-4BDC-9BF3-A05E0CE0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 การหา </a:t>
            </a:r>
            <a:r>
              <a:rPr lang="en-US" dirty="0"/>
              <a:t>robot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0FBA1-7F22-43E8-BC3B-BFAED069A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th-TH" dirty="0"/>
                  <a:t>หา </a:t>
                </a:r>
                <a:r>
                  <a:rPr lang="en-US" dirty="0"/>
                  <a:t>Transformation Matrix</a:t>
                </a:r>
                <a:r>
                  <a:rPr lang="th-TH" dirty="0"/>
                  <a:t> ทั้งหมด</a:t>
                </a:r>
                <a:r>
                  <a:rPr lang="en-US" dirty="0"/>
                  <a:t> </a:t>
                </a:r>
                <a:r>
                  <a:rPr lang="th-TH" dirty="0"/>
                  <a:t>ตั้งแต่ฐานถึง </a:t>
                </a:r>
                <a:r>
                  <a:rPr lang="en-US" dirty="0"/>
                  <a:t>CG </a:t>
                </a:r>
                <a:r>
                  <a:rPr lang="th-TH" dirty="0"/>
                  <a:t>ของ </a:t>
                </a:r>
                <a:r>
                  <a:rPr lang="en-US" dirty="0"/>
                  <a:t>Link </a:t>
                </a:r>
                <a:r>
                  <a:rPr lang="th-TH" dirty="0"/>
                  <a:t>ที่กำหนด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th-TH" dirty="0"/>
                  <a:t> โดยที่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th-TH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th-TH" dirty="0"/>
                  <a:t>หา </a:t>
                </a:r>
                <a:r>
                  <a:rPr lang="en-US" dirty="0"/>
                  <a:t>Linear </a:t>
                </a:r>
                <a:r>
                  <a:rPr lang="th-TH" dirty="0"/>
                  <a:t>และ </a:t>
                </a:r>
                <a:r>
                  <a:rPr lang="en-US" dirty="0"/>
                  <a:t>Angular Jacobian matrix </a:t>
                </a:r>
                <a:r>
                  <a:rPr lang="th-TH" dirty="0"/>
                  <a:t>ของตำแหน่ง </a:t>
                </a:r>
                <a:r>
                  <a:rPr lang="en-US" dirty="0"/>
                  <a:t>CG </a:t>
                </a:r>
                <a:r>
                  <a:rPr lang="th-TH" dirty="0"/>
                  <a:t>ในแต่ละ </a:t>
                </a:r>
                <a:r>
                  <a:rPr lang="en-US" dirty="0"/>
                  <a:t>Link </a:t>
                </a:r>
                <a:r>
                  <a:rPr lang="th-TH" dirty="0"/>
                  <a:t>คือ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โดยที่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th-TH" dirty="0"/>
                  <a:t>หา </a:t>
                </a:r>
                <a:r>
                  <a:rPr lang="en-US" dirty="0"/>
                  <a:t>Matrix D (inertia matrix) </a:t>
                </a:r>
                <a:r>
                  <a:rPr lang="th-TH" dirty="0"/>
                  <a:t>ที่มีขนาด </a:t>
                </a:r>
                <a:r>
                  <a:rPr lang="en-US" dirty="0" err="1"/>
                  <a:t>nxn</a:t>
                </a:r>
                <a:r>
                  <a:rPr lang="en-US" dirty="0"/>
                  <a:t> </a:t>
                </a:r>
                <a:r>
                  <a:rPr lang="th-TH" dirty="0"/>
                  <a:t>โดยที่ </a:t>
                </a:r>
                <a:r>
                  <a:rPr lang="en-US" dirty="0"/>
                  <a:t>n </a:t>
                </a:r>
                <a:r>
                  <a:rPr lang="th-TH" dirty="0"/>
                  <a:t>คือจำนวน </a:t>
                </a:r>
                <a:r>
                  <a:rPr lang="en-US" dirty="0"/>
                  <a:t>Link </a:t>
                </a:r>
                <a:r>
                  <a:rPr lang="th-TH" dirty="0"/>
                  <a:t>ของแขนหุ่นยนต์</a:t>
                </a:r>
                <a:r>
                  <a:rPr lang="th-TH" dirty="0" err="1"/>
                  <a:t>นั้นๆ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0FBA1-7F22-43E8-BC3B-BFAED069A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3220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50D2D5-C48B-49F0-B888-5DA02BD311B9}"/>
                  </a:ext>
                </a:extLst>
              </p:cNvPr>
              <p:cNvSpPr/>
              <p:nvPr/>
            </p:nvSpPr>
            <p:spPr>
              <a:xfrm>
                <a:off x="718240" y="3833270"/>
                <a:ext cx="7251930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50D2D5-C48B-49F0-B888-5DA02BD31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40" y="3833270"/>
                <a:ext cx="7251930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77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D65-1804-4087-B41A-4BD32132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 การหา </a:t>
            </a:r>
            <a:r>
              <a:rPr lang="en-US" dirty="0"/>
              <a:t>robot dynamics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E1EE2-F559-4D28-90BF-8B2280219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th-TH" dirty="0"/>
                  <a:t>หา </a:t>
                </a:r>
                <a:r>
                  <a:rPr lang="en-US" dirty="0"/>
                  <a:t>Christoffel symbol,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th-TH" dirty="0"/>
                  <a:t> โดยที่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th-TH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th-TH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th-TH" dirty="0"/>
                  <a:t> คือตำแหน่งของ </a:t>
                </a:r>
                <a:r>
                  <a:rPr lang="en-US" dirty="0"/>
                  <a:t>matrix D </a:t>
                </a:r>
                <a:r>
                  <a:rPr lang="th-TH" dirty="0"/>
                  <a:t>ในแถว</a:t>
                </a:r>
                <a:r>
                  <a:rPr lang="en-US" dirty="0"/>
                  <a:t>(row)</a:t>
                </a:r>
                <a:r>
                  <a:rPr lang="th-TH" dirty="0"/>
                  <a:t>ที่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th-TH" dirty="0"/>
                  <a:t>และ หลัก</a:t>
                </a:r>
                <a:r>
                  <a:rPr lang="en-US" dirty="0"/>
                  <a:t>(column)</a:t>
                </a:r>
                <a:r>
                  <a:rPr lang="th-TH" dirty="0"/>
                  <a:t>ที่ </a:t>
                </a:r>
                <a:r>
                  <a:rPr lang="en-US" dirty="0"/>
                  <a:t>j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th-TH" dirty="0"/>
                  <a:t>หาพลังงานศักย์ของ </a:t>
                </a:r>
                <a:r>
                  <a:rPr lang="en-US" dirty="0"/>
                  <a:t>Link </a:t>
                </a:r>
                <a:r>
                  <a:rPr lang="th-TH" dirty="0"/>
                  <a:t>ทั้งหมด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E1EE2-F559-4D28-90BF-8B2280219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8B12E9-0E21-4FA2-A7DE-A54EA566DE71}"/>
                  </a:ext>
                </a:extLst>
              </p:cNvPr>
              <p:cNvSpPr/>
              <p:nvPr/>
            </p:nvSpPr>
            <p:spPr>
              <a:xfrm>
                <a:off x="1907704" y="1707654"/>
                <a:ext cx="4572000" cy="926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8B12E9-0E21-4FA2-A7DE-A54EA566D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07654"/>
                <a:ext cx="4572000" cy="926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1A52A2-F4E6-4BD2-9D83-4490F5C8FCD5}"/>
                  </a:ext>
                </a:extLst>
              </p:cNvPr>
              <p:cNvSpPr/>
              <p:nvPr/>
            </p:nvSpPr>
            <p:spPr>
              <a:xfrm>
                <a:off x="2217372" y="3675089"/>
                <a:ext cx="2238177" cy="957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1A52A2-F4E6-4BD2-9D83-4490F5C8F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72" y="3675089"/>
                <a:ext cx="2238177" cy="95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45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922C-3D84-484B-86E7-9EA30DD8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 การหา </a:t>
            </a:r>
            <a:r>
              <a:rPr lang="en-US" dirty="0"/>
              <a:t>robot dynamics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4B30E-4693-41A2-A87E-EBE79C9DF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th-TH" dirty="0"/>
                  <a:t>หา </a:t>
                </a:r>
                <a:r>
                  <a:rPr lang="en-US" dirty="0"/>
                  <a:t>Partial derivative </a:t>
                </a:r>
                <a:r>
                  <a:rPr lang="th-TH" dirty="0"/>
                  <a:t>ของพลังงานศักย์</a:t>
                </a:r>
                <a:endParaRPr lang="en-GB" dirty="0"/>
              </a:p>
              <a:p>
                <a:pPr marL="514350" indent="-514350">
                  <a:buFont typeface="+mj-lt"/>
                  <a:buAutoNum type="arabicPeriod" startAt="6"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6"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th-TH" dirty="0"/>
                  <a:t>เขียนสมการ </a:t>
                </a:r>
                <a:r>
                  <a:rPr lang="en-US" dirty="0"/>
                  <a:t>Motion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endParaRPr lang="en-US" dirty="0"/>
              </a:p>
              <a:p>
                <a:pPr lvl="1"/>
                <a:r>
                  <a:rPr lang="th-TH" dirty="0"/>
                  <a:t>โดยที่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4B30E-4693-41A2-A87E-EBE79C9DF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4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DA85A1-F9C8-4E34-864A-6BF013506F6F}"/>
                  </a:ext>
                </a:extLst>
              </p:cNvPr>
              <p:cNvSpPr/>
              <p:nvPr/>
            </p:nvSpPr>
            <p:spPr>
              <a:xfrm>
                <a:off x="2771800" y="1707654"/>
                <a:ext cx="1212383" cy="729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DA85A1-F9C8-4E34-864A-6BF013506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07654"/>
                <a:ext cx="1212383" cy="729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426908-8BD5-4410-BE71-33FE1350D6EC}"/>
                  </a:ext>
                </a:extLst>
              </p:cNvPr>
              <p:cNvSpPr/>
              <p:nvPr/>
            </p:nvSpPr>
            <p:spPr>
              <a:xfrm>
                <a:off x="1753246" y="3030147"/>
                <a:ext cx="4461874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acc>
                            <m:accPr>
                              <m:chr m:val="̈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nary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426908-8BD5-4410-BE71-33FE1350D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46" y="3030147"/>
                <a:ext cx="4461874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92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419622"/>
            <a:ext cx="8181528" cy="1790700"/>
          </a:xfrm>
        </p:spPr>
        <p:txBody>
          <a:bodyPr/>
          <a:lstStyle/>
          <a:p>
            <a:r>
              <a:rPr lang="th-TH" dirty="0"/>
              <a:t>ตัวอย่างการคำนวณ </a:t>
            </a:r>
            <a:r>
              <a:rPr lang="en-US" dirty="0"/>
              <a:t>Lagrange Equation </a:t>
            </a:r>
            <a:r>
              <a:rPr lang="th-TH" dirty="0"/>
              <a:t>ของ </a:t>
            </a:r>
            <a:r>
              <a:rPr lang="en-US" dirty="0"/>
              <a:t>2D linkage planar</a:t>
            </a:r>
          </a:p>
        </p:txBody>
      </p:sp>
    </p:spTree>
    <p:extLst>
      <p:ext uri="{BB962C8B-B14F-4D97-AF65-F5344CB8AC3E}">
        <p14:creationId xmlns:p14="http://schemas.microsoft.com/office/powerpoint/2010/main" val="30486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E4F-E5BE-4CA2-8F54-CFF060F4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Links planar manipulator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DEBC-A3CF-4D44-894A-D2164EFA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</a:t>
            </a:r>
            <a:r>
              <a:rPr lang="en-US" dirty="0"/>
              <a:t> Forward Kinematics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098134E-FA9D-4B3A-9DE8-22532742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65" y="2626511"/>
            <a:ext cx="2380506" cy="2190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AEB4B4-A803-46A7-8CC3-DE6F11DE77E3}"/>
                  </a:ext>
                </a:extLst>
              </p:cNvPr>
              <p:cNvSpPr/>
              <p:nvPr/>
            </p:nvSpPr>
            <p:spPr>
              <a:xfrm>
                <a:off x="3883936" y="1539926"/>
                <a:ext cx="2954719" cy="1121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AEB4B4-A803-46A7-8CC3-DE6F11DE7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36" y="1539926"/>
                <a:ext cx="2954719" cy="1121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723F5D-33F1-427D-B06D-FF08B3B15198}"/>
                  </a:ext>
                </a:extLst>
              </p:cNvPr>
              <p:cNvSpPr/>
              <p:nvPr/>
            </p:nvSpPr>
            <p:spPr>
              <a:xfrm>
                <a:off x="951139" y="2648588"/>
                <a:ext cx="2970685" cy="1121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723F5D-33F1-427D-B06D-FF08B3B15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9" y="2648588"/>
                <a:ext cx="2970685" cy="1121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A56AB3-0617-4FA0-94DF-4657574AFFE2}"/>
                  </a:ext>
                </a:extLst>
              </p:cNvPr>
              <p:cNvSpPr/>
              <p:nvPr/>
            </p:nvSpPr>
            <p:spPr>
              <a:xfrm>
                <a:off x="922295" y="3756071"/>
                <a:ext cx="3943131" cy="1121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A56AB3-0617-4FA0-94DF-4657574AF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5" y="3756071"/>
                <a:ext cx="3943131" cy="1121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7682CE-6E81-4E0C-95C8-5BF8AACE2CE9}"/>
                  </a:ext>
                </a:extLst>
              </p:cNvPr>
              <p:cNvSpPr/>
              <p:nvPr/>
            </p:nvSpPr>
            <p:spPr>
              <a:xfrm>
                <a:off x="1046741" y="1535786"/>
                <a:ext cx="2779479" cy="1118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7682CE-6E81-4E0C-95C8-5BF8AACE2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41" y="1535786"/>
                <a:ext cx="2779479" cy="1118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47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3E14-E57B-4EA7-99FA-60E0D88C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</a:t>
            </a:r>
            <a:r>
              <a:rPr lang="en-US" dirty="0"/>
              <a:t> Linear</a:t>
            </a:r>
            <a:r>
              <a:rPr lang="th-TH" dirty="0"/>
              <a:t> </a:t>
            </a:r>
            <a:r>
              <a:rPr lang="en-US" dirty="0"/>
              <a:t>Jacobian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A2CC-77D0-4E80-95EC-D06BFAFD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</a:t>
            </a:r>
            <a:r>
              <a:rPr lang="en-GB" dirty="0"/>
              <a:t> Linear</a:t>
            </a:r>
            <a:r>
              <a:rPr lang="th-TH" dirty="0"/>
              <a:t> </a:t>
            </a:r>
            <a:r>
              <a:rPr lang="en-US" dirty="0"/>
              <a:t>Jacobian Matrix</a:t>
            </a:r>
          </a:p>
          <a:p>
            <a:pPr lvl="1"/>
            <a:r>
              <a:rPr lang="th-TH" dirty="0"/>
              <a:t>การหา </a:t>
            </a:r>
            <a:r>
              <a:rPr lang="en-US" dirty="0"/>
              <a:t>Jacobian </a:t>
            </a:r>
            <a:r>
              <a:rPr lang="th-TH" dirty="0"/>
              <a:t>นั้น วัตถุต้องใช้ระยะที่ </a:t>
            </a:r>
            <a:r>
              <a:rPr lang="en-US" dirty="0"/>
              <a:t>CG </a:t>
            </a:r>
            <a:r>
              <a:rPr lang="th-TH" dirty="0"/>
              <a:t>ของ </a:t>
            </a:r>
            <a:r>
              <a:rPr lang="en-US" dirty="0"/>
              <a:t>Link </a:t>
            </a:r>
            <a:r>
              <a:rPr lang="th-TH" dirty="0"/>
              <a:t>นั้น (ที่เหลือใช้ความยาวตามปกติ</a:t>
            </a:r>
            <a:r>
              <a:rPr lang="en-US" dirty="0"/>
              <a:t> </a:t>
            </a:r>
            <a:r>
              <a:rPr lang="th-TH" dirty="0"/>
              <a:t>ดังนั้น ระยะ </a:t>
            </a:r>
            <a:r>
              <a:rPr lang="en-US" dirty="0"/>
              <a:t>r </a:t>
            </a:r>
            <a:r>
              <a:rPr lang="th-TH" dirty="0"/>
              <a:t>คือ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0AD2AA-2C5A-40A9-9949-EF59044839BB}"/>
                  </a:ext>
                </a:extLst>
              </p:cNvPr>
              <p:cNvSpPr/>
              <p:nvPr/>
            </p:nvSpPr>
            <p:spPr>
              <a:xfrm>
                <a:off x="1835696" y="2393408"/>
                <a:ext cx="1629357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0AD2AA-2C5A-40A9-9949-EF5904483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393408"/>
                <a:ext cx="1629357" cy="1070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FDDD1A-B41D-4648-88D9-5706DA26A841}"/>
                  </a:ext>
                </a:extLst>
              </p:cNvPr>
              <p:cNvSpPr/>
              <p:nvPr/>
            </p:nvSpPr>
            <p:spPr>
              <a:xfrm>
                <a:off x="1835696" y="3587001"/>
                <a:ext cx="2566728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FDDD1A-B41D-4648-88D9-5706DA26A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587001"/>
                <a:ext cx="2566728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3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76" y="987574"/>
            <a:ext cx="7461448" cy="1790700"/>
          </a:xfrm>
        </p:spPr>
        <p:txBody>
          <a:bodyPr/>
          <a:lstStyle/>
          <a:p>
            <a:r>
              <a:rPr lang="en-US" dirty="0"/>
              <a:t>Dynamics of robot manipulators</a:t>
            </a:r>
          </a:p>
        </p:txBody>
      </p:sp>
    </p:spTree>
    <p:extLst>
      <p:ext uri="{BB962C8B-B14F-4D97-AF65-F5344CB8AC3E}">
        <p14:creationId xmlns:p14="http://schemas.microsoft.com/office/powerpoint/2010/main" val="122422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3C5865-8D7D-4EEF-ABF9-1A9CAB012C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</a:t>
                </a:r>
                <a:r>
                  <a:rPr lang="th-TH" dirty="0"/>
                  <a:t> </a:t>
                </a:r>
                <a:r>
                  <a:rPr lang="en-US" dirty="0"/>
                  <a:t>Jacobian matrix</a:t>
                </a:r>
                <a:r>
                  <a:rPr lang="th-TH" dirty="0"/>
                  <a:t> และ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GB" sz="3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sz="32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3C5865-8D7D-4EEF-ABF9-1A9CAB012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69" t="-14074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2BAAE-254F-43DD-9D18-AAAA04129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สำหรับ </a:t>
                </a:r>
                <a:r>
                  <a:rPr lang="en-US" dirty="0"/>
                  <a:t>Link1 </a:t>
                </a:r>
                <a:r>
                  <a:rPr lang="th-TH" dirty="0"/>
                  <a:t>นั้น</a:t>
                </a:r>
                <a:r>
                  <a:rPr lang="en-GB" dirty="0"/>
                  <a:t> Linear</a:t>
                </a:r>
                <a:r>
                  <a:rPr lang="th-TH" dirty="0"/>
                  <a:t> </a:t>
                </a:r>
                <a:r>
                  <a:rPr lang="en-US" dirty="0"/>
                  <a:t>Jacobian matrix </a:t>
                </a:r>
                <a:r>
                  <a:rPr lang="th-TH" dirty="0"/>
                  <a:t>คือ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th-TH" dirty="0"/>
                  <a:t>และหา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2BAAE-254F-43DD-9D18-AAAA04129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76FB10-16F6-4DA7-99C2-E1AD72527BE9}"/>
                  </a:ext>
                </a:extLst>
              </p:cNvPr>
              <p:cNvSpPr/>
              <p:nvPr/>
            </p:nvSpPr>
            <p:spPr>
              <a:xfrm>
                <a:off x="1979712" y="1635646"/>
                <a:ext cx="4660891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76FB10-16F6-4DA7-99C2-E1AD72527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635646"/>
                <a:ext cx="4660891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846766-EFD9-4319-9237-692FDEC66812}"/>
                  </a:ext>
                </a:extLst>
              </p:cNvPr>
              <p:cNvSpPr/>
              <p:nvPr/>
            </p:nvSpPr>
            <p:spPr>
              <a:xfrm>
                <a:off x="1979712" y="3856805"/>
                <a:ext cx="3370666" cy="775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846766-EFD9-4319-9237-692FDEC66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56805"/>
                <a:ext cx="3370666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86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3C5865-8D7D-4EEF-ABF9-1A9CAB012C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h-TH" dirty="0"/>
                  <a:t>หา </a:t>
                </a:r>
                <a:r>
                  <a:rPr lang="en-US" dirty="0"/>
                  <a:t>Jacobian matrix</a:t>
                </a:r>
                <a:r>
                  <a:rPr lang="th-TH" dirty="0"/>
                  <a:t> และ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GB" sz="3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sz="32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3C5865-8D7D-4EEF-ABF9-1A9CAB012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69" t="-14074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2BAAE-254F-43DD-9D18-AAAA04129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สำหรับ </a:t>
                </a:r>
                <a:r>
                  <a:rPr lang="en-US" dirty="0"/>
                  <a:t>Link2 </a:t>
                </a:r>
                <a:r>
                  <a:rPr lang="th-TH" dirty="0"/>
                  <a:t>นั้น</a:t>
                </a:r>
                <a:r>
                  <a:rPr lang="en-GB" dirty="0"/>
                  <a:t> Linear</a:t>
                </a:r>
                <a:r>
                  <a:rPr lang="th-TH" dirty="0"/>
                  <a:t> </a:t>
                </a:r>
                <a:r>
                  <a:rPr lang="en-US" dirty="0"/>
                  <a:t>Jacobian matrix </a:t>
                </a:r>
                <a:r>
                  <a:rPr lang="th-TH" dirty="0"/>
                  <a:t>คือ</a:t>
                </a:r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th-TH" dirty="0"/>
                  <a:t>และหา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2BAAE-254F-43DD-9D18-AAAA04129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76FB10-16F6-4DA7-99C2-E1AD72527BE9}"/>
                  </a:ext>
                </a:extLst>
              </p:cNvPr>
              <p:cNvSpPr/>
              <p:nvPr/>
            </p:nvSpPr>
            <p:spPr>
              <a:xfrm>
                <a:off x="1475656" y="1668132"/>
                <a:ext cx="5541645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76FB10-16F6-4DA7-99C2-E1AD72527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68132"/>
                <a:ext cx="5541645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846766-EFD9-4319-9237-692FDEC66812}"/>
                  </a:ext>
                </a:extLst>
              </p:cNvPr>
              <p:cNvSpPr/>
              <p:nvPr/>
            </p:nvSpPr>
            <p:spPr>
              <a:xfrm>
                <a:off x="237844" y="2956111"/>
                <a:ext cx="890615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846766-EFD9-4319-9237-692FDEC66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44" y="2956111"/>
                <a:ext cx="8906156" cy="1070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C86EB2-7C60-42F7-BE1C-FA27EC553B9D}"/>
                  </a:ext>
                </a:extLst>
              </p:cNvPr>
              <p:cNvSpPr/>
              <p:nvPr/>
            </p:nvSpPr>
            <p:spPr>
              <a:xfrm>
                <a:off x="1029743" y="4026660"/>
                <a:ext cx="5730608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C86EB2-7C60-42F7-BE1C-FA27EC553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43" y="4026660"/>
                <a:ext cx="5730608" cy="777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71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DAE75E-7DD6-4424-B716-9A703D9E93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h-TH" dirty="0"/>
                  <a:t>หา </a:t>
                </a:r>
                <a:r>
                  <a:rPr lang="en-US" dirty="0"/>
                  <a:t>Angular Jacobian matrix </a:t>
                </a:r>
                <a:r>
                  <a:rPr lang="th-TH" dirty="0"/>
                  <a:t>และ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DAE75E-7DD6-4424-B716-9A703D9E9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69" t="-963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9C047-9E3D-4992-825C-E8CAEF841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หา </a:t>
                </a:r>
                <a:r>
                  <a:rPr lang="en-US" dirty="0"/>
                  <a:t>Angular </a:t>
                </a:r>
                <a:r>
                  <a:rPr lang="en-US" dirty="0" err="1"/>
                  <a:t>jacobian</a:t>
                </a:r>
                <a:r>
                  <a:rPr lang="en-US" dirty="0"/>
                  <a:t> matrix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th-TH" dirty="0"/>
                  <a:t>หา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9C047-9E3D-4992-825C-E8CAEF841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8DCC60-6AC2-44F9-A876-E64FC936DF55}"/>
                  </a:ext>
                </a:extLst>
              </p:cNvPr>
              <p:cNvSpPr/>
              <p:nvPr/>
            </p:nvSpPr>
            <p:spPr>
              <a:xfrm>
                <a:off x="179512" y="1716089"/>
                <a:ext cx="4572000" cy="9062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8DCC60-6AC2-44F9-A876-E64FC936D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16089"/>
                <a:ext cx="4572000" cy="906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48C6DD-0234-419B-BDC2-10C799029686}"/>
                  </a:ext>
                </a:extLst>
              </p:cNvPr>
              <p:cNvSpPr/>
              <p:nvPr/>
            </p:nvSpPr>
            <p:spPr>
              <a:xfrm>
                <a:off x="3995936" y="1716089"/>
                <a:ext cx="2174034" cy="904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48C6DD-0234-419B-BDC2-10C799029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716089"/>
                <a:ext cx="2174034" cy="90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7BA75E19-8746-4A23-8CFA-C2C031879EA2}"/>
              </a:ext>
            </a:extLst>
          </p:cNvPr>
          <p:cNvSpPr/>
          <p:nvPr/>
        </p:nvSpPr>
        <p:spPr>
          <a:xfrm>
            <a:off x="6169970" y="1199816"/>
            <a:ext cx="2376264" cy="9041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8882"/>
              <a:gd name="adj6" fmla="val -1307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ยังไม่ถูกพิจารณาใน </a:t>
            </a:r>
            <a:r>
              <a:rPr lang="en-US" dirty="0"/>
              <a:t>J2 </a:t>
            </a:r>
            <a:r>
              <a:rPr lang="th-TH" dirty="0"/>
              <a:t>จึงมีค่าเป็น </a:t>
            </a:r>
            <a:r>
              <a:rPr lang="en-GB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4C01C5-6610-4571-AF2D-B82773A64CF4}"/>
                  </a:ext>
                </a:extLst>
              </p:cNvPr>
              <p:cNvSpPr/>
              <p:nvPr/>
            </p:nvSpPr>
            <p:spPr>
              <a:xfrm>
                <a:off x="940928" y="3291830"/>
                <a:ext cx="2325188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4C01C5-6610-4571-AF2D-B82773A64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28" y="3291830"/>
                <a:ext cx="2325188" cy="906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A3FC1C-45F8-499F-8C4B-F514D3435FCC}"/>
                  </a:ext>
                </a:extLst>
              </p:cNvPr>
              <p:cNvSpPr/>
              <p:nvPr/>
            </p:nvSpPr>
            <p:spPr>
              <a:xfrm>
                <a:off x="3817277" y="3291830"/>
                <a:ext cx="2325188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A3FC1C-45F8-499F-8C4B-F514D3435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277" y="3291830"/>
                <a:ext cx="2325188" cy="906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8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BEEC-4E1B-4FDE-B31B-E0FA0970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</a:t>
            </a:r>
            <a:r>
              <a:rPr lang="th-TH" dirty="0" err="1"/>
              <a:t>พจ</a:t>
            </a:r>
            <a:r>
              <a:rPr lang="th-TH" dirty="0"/>
              <a:t>ที่เกี่ยวกับ </a:t>
            </a:r>
            <a:r>
              <a:rPr lang="en-US" dirty="0"/>
              <a:t>Moment of inertia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DEDE0-2B29-43AE-9EC1-DECB9596D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โดยปกติ </a:t>
                </a:r>
                <a:r>
                  <a:rPr lang="en-US" dirty="0"/>
                  <a:t>Inertia </a:t>
                </a:r>
                <a:r>
                  <a:rPr lang="th-TH" dirty="0"/>
                  <a:t>สามารถแสดงได้เป็น</a:t>
                </a:r>
              </a:p>
              <a:p>
                <a:endParaRPr lang="th-TH" dirty="0"/>
              </a:p>
              <a:p>
                <a:endParaRPr lang="th-TH" dirty="0"/>
              </a:p>
              <a:p>
                <a:r>
                  <a:rPr lang="th-TH" dirty="0"/>
                  <a:t>ดังนั้น หา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DEDE0-2B29-43AE-9EC1-DECB9596D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84DCC-8BEB-4F18-9EDA-95EB400743E2}"/>
                  </a:ext>
                </a:extLst>
              </p:cNvPr>
              <p:cNvSpPr txBox="1"/>
              <p:nvPr/>
            </p:nvSpPr>
            <p:spPr>
              <a:xfrm>
                <a:off x="1763688" y="1707654"/>
                <a:ext cx="2212079" cy="9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84DCC-8BEB-4F18-9EDA-95EB40074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07654"/>
                <a:ext cx="2212079" cy="978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373268-08D9-473C-A559-30C76CDA85AF}"/>
                  </a:ext>
                </a:extLst>
              </p:cNvPr>
              <p:cNvSpPr/>
              <p:nvPr/>
            </p:nvSpPr>
            <p:spPr>
              <a:xfrm>
                <a:off x="1259632" y="3169459"/>
                <a:ext cx="5692520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373268-08D9-473C-A559-30C76CDA8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169459"/>
                <a:ext cx="5692520" cy="906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37504C-0BDA-4D33-8984-120107D31D1E}"/>
                  </a:ext>
                </a:extLst>
              </p:cNvPr>
              <p:cNvSpPr/>
              <p:nvPr/>
            </p:nvSpPr>
            <p:spPr>
              <a:xfrm>
                <a:off x="1259632" y="4105575"/>
                <a:ext cx="5962979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37504C-0BDA-4D33-8984-120107D3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105575"/>
                <a:ext cx="5962979" cy="90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9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995686"/>
            <a:ext cx="8181528" cy="1790700"/>
          </a:xfrm>
        </p:spPr>
        <p:txBody>
          <a:bodyPr/>
          <a:lstStyle/>
          <a:p>
            <a:r>
              <a:rPr lang="th-TH" dirty="0"/>
              <a:t>ตัวอย่างการคำนวณ </a:t>
            </a:r>
            <a:r>
              <a:rPr lang="en-US" dirty="0"/>
              <a:t>Lagrange Equation </a:t>
            </a:r>
            <a:r>
              <a:rPr lang="th-TH" dirty="0"/>
              <a:t>ของ </a:t>
            </a:r>
            <a:r>
              <a:rPr lang="en-US" dirty="0"/>
              <a:t>2D linkage planar</a:t>
            </a:r>
            <a:br>
              <a:rPr lang="en-US" dirty="0"/>
            </a:br>
            <a:r>
              <a:rPr lang="en-US" dirty="0"/>
              <a:t>(</a:t>
            </a:r>
            <a:r>
              <a:rPr lang="th-TH" dirty="0"/>
              <a:t>ต่อ)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2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A2F6-C34D-46E8-B962-8602B448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Kinetics E.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92FC6-21AC-482C-9A5F-FFEEFAF4F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จาก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th-TH" dirty="0"/>
                  <a:t> เนื่องจากมี </a:t>
                </a:r>
                <a:r>
                  <a:rPr lang="en-US" dirty="0"/>
                  <a:t>2DOF </a:t>
                </a:r>
                <a:r>
                  <a:rPr lang="th-TH" dirty="0"/>
                  <a:t>สมการจึงแสดงด้านล่าง ซึ่งได้ผลเป็น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ขนาด </a:t>
                </a:r>
                <a:r>
                  <a:rPr lang="en-US" dirty="0" err="1"/>
                  <a:t>nxn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92FC6-21AC-482C-9A5F-FFEEFAF4F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E21E4-F836-4078-8149-0B9C616F0E60}"/>
                  </a:ext>
                </a:extLst>
              </p:cNvPr>
              <p:cNvSpPr/>
              <p:nvPr/>
            </p:nvSpPr>
            <p:spPr>
              <a:xfrm>
                <a:off x="1110629" y="2070715"/>
                <a:ext cx="6912533" cy="501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E21E4-F836-4078-8149-0B9C616F0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29" y="2070715"/>
                <a:ext cx="6912533" cy="501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A10227-9F73-404D-B172-DC61A9C2B749}"/>
                  </a:ext>
                </a:extLst>
              </p:cNvPr>
              <p:cNvSpPr/>
              <p:nvPr/>
            </p:nvSpPr>
            <p:spPr>
              <a:xfrm>
                <a:off x="1110629" y="2612388"/>
                <a:ext cx="1975862" cy="674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A10227-9F73-404D-B172-DC61A9C2B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29" y="2612388"/>
                <a:ext cx="1975862" cy="674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F96093-2F34-49F5-9F47-EF0134EBAB24}"/>
                  </a:ext>
                </a:extLst>
              </p:cNvPr>
              <p:cNvSpPr/>
              <p:nvPr/>
            </p:nvSpPr>
            <p:spPr>
              <a:xfrm>
                <a:off x="1110629" y="3311695"/>
                <a:ext cx="5838137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𝑧𝑧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𝑧𝑧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F96093-2F34-49F5-9F47-EF0134EBA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29" y="3311695"/>
                <a:ext cx="5838137" cy="405817"/>
              </a:xfrm>
              <a:prstGeom prst="rect">
                <a:avLst/>
              </a:prstGeom>
              <a:blipFill>
                <a:blip r:embed="rId5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4D1788-B0BB-415A-B9BE-00509FE22E65}"/>
                  </a:ext>
                </a:extLst>
              </p:cNvPr>
              <p:cNvSpPr/>
              <p:nvPr/>
            </p:nvSpPr>
            <p:spPr>
              <a:xfrm>
                <a:off x="1110628" y="3823904"/>
                <a:ext cx="4197624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4D1788-B0BB-415A-B9BE-00509FE22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28" y="3823904"/>
                <a:ext cx="4197624" cy="405817"/>
              </a:xfrm>
              <a:prstGeom prst="rect">
                <a:avLst/>
              </a:prstGeom>
              <a:blipFill>
                <a:blip r:embed="rId6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0F9BEE-7C31-4F95-9A0C-31135839E30F}"/>
                  </a:ext>
                </a:extLst>
              </p:cNvPr>
              <p:cNvSpPr/>
              <p:nvPr/>
            </p:nvSpPr>
            <p:spPr>
              <a:xfrm>
                <a:off x="1110628" y="4340621"/>
                <a:ext cx="2106987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0F9BEE-7C31-4F95-9A0C-31135839E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28" y="4340621"/>
                <a:ext cx="2106987" cy="405817"/>
              </a:xfrm>
              <a:prstGeom prst="rect">
                <a:avLst/>
              </a:prstGeom>
              <a:blipFill>
                <a:blip r:embed="rId7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521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FF5F-91EA-41DB-8EA4-8CDE4869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Christoffel 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FD809-9230-4E02-953D-DF7FECA09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หา </a:t>
                </a:r>
                <a:r>
                  <a:rPr lang="en-US" dirty="0"/>
                  <a:t>Christoffel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FD809-9230-4E02-953D-DF7FECA09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A06B88-26D3-4926-AB23-CF0B5EA33DCF}"/>
                  </a:ext>
                </a:extLst>
              </p:cNvPr>
              <p:cNvSpPr/>
              <p:nvPr/>
            </p:nvSpPr>
            <p:spPr>
              <a:xfrm>
                <a:off x="1475656" y="2141416"/>
                <a:ext cx="5328592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A06B88-26D3-4926-AB23-CF0B5EA33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141416"/>
                <a:ext cx="5328592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08CD1B-CA8F-490E-8C91-8BDC45E223CA}"/>
                  </a:ext>
                </a:extLst>
              </p:cNvPr>
              <p:cNvSpPr/>
              <p:nvPr/>
            </p:nvSpPr>
            <p:spPr>
              <a:xfrm>
                <a:off x="611560" y="2953510"/>
                <a:ext cx="7416824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08CD1B-CA8F-490E-8C91-8BDC45E22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53510"/>
                <a:ext cx="7416824" cy="777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3DEFDB-1A37-408D-8EF3-87819375C3D1}"/>
                  </a:ext>
                </a:extLst>
              </p:cNvPr>
              <p:cNvSpPr/>
              <p:nvPr/>
            </p:nvSpPr>
            <p:spPr>
              <a:xfrm>
                <a:off x="579350" y="3730774"/>
                <a:ext cx="7416824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3DEFDB-1A37-408D-8EF3-87819375C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0" y="3730774"/>
                <a:ext cx="7416824" cy="777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548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FF5F-91EA-41DB-8EA4-8CDE4869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Christoffel symbol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FD809-9230-4E02-953D-DF7FECA09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หา </a:t>
                </a:r>
                <a:r>
                  <a:rPr lang="en-US" dirty="0"/>
                  <a:t>Christoffel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FD809-9230-4E02-953D-DF7FECA09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A06B88-26D3-4926-AB23-CF0B5EA33DCF}"/>
                  </a:ext>
                </a:extLst>
              </p:cNvPr>
              <p:cNvSpPr/>
              <p:nvPr/>
            </p:nvSpPr>
            <p:spPr>
              <a:xfrm>
                <a:off x="1475656" y="2141416"/>
                <a:ext cx="5328592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A06B88-26D3-4926-AB23-CF0B5EA33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141416"/>
                <a:ext cx="5328592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08CD1B-CA8F-490E-8C91-8BDC45E223CA}"/>
                  </a:ext>
                </a:extLst>
              </p:cNvPr>
              <p:cNvSpPr/>
              <p:nvPr/>
            </p:nvSpPr>
            <p:spPr>
              <a:xfrm>
                <a:off x="0" y="2921717"/>
                <a:ext cx="7416824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08CD1B-CA8F-490E-8C91-8BDC45E22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1717"/>
                <a:ext cx="7416824" cy="777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3DEFDB-1A37-408D-8EF3-87819375C3D1}"/>
                  </a:ext>
                </a:extLst>
              </p:cNvPr>
              <p:cNvSpPr/>
              <p:nvPr/>
            </p:nvSpPr>
            <p:spPr>
              <a:xfrm>
                <a:off x="395536" y="3710503"/>
                <a:ext cx="7416824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3DEFDB-1A37-408D-8EF3-87819375C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0503"/>
                <a:ext cx="7416824" cy="777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869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EA93-84B5-4EBE-BDB2-6CC48BA3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6448-D2D2-4C5A-8415-8765CD0A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สำหรับ </a:t>
            </a:r>
            <a:r>
              <a:rPr lang="en-US" dirty="0"/>
              <a:t>Gravity vector </a:t>
            </a:r>
            <a:r>
              <a:rPr lang="th-TH" dirty="0"/>
              <a:t>ที่เทียบกับฐาน จะได้เป็น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th-TH" dirty="0"/>
              <a:t>ดังนั้น พลังงานศักย์คือ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A62366-FE31-45D5-AAE2-91CF0C032031}"/>
                  </a:ext>
                </a:extLst>
              </p:cNvPr>
              <p:cNvSpPr txBox="1"/>
              <p:nvPr/>
            </p:nvSpPr>
            <p:spPr>
              <a:xfrm>
                <a:off x="2697120" y="1551268"/>
                <a:ext cx="904094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A62366-FE31-45D5-AAE2-91CF0C032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20" y="1551268"/>
                <a:ext cx="904094" cy="782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FEFC0F-BC74-4AA5-8E08-9A1C94C24AC4}"/>
                  </a:ext>
                </a:extLst>
              </p:cNvPr>
              <p:cNvSpPr/>
              <p:nvPr/>
            </p:nvSpPr>
            <p:spPr>
              <a:xfrm>
                <a:off x="1361579" y="2571750"/>
                <a:ext cx="5372176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FEFC0F-BC74-4AA5-8E08-9A1C94C24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9" y="2571750"/>
                <a:ext cx="5372176" cy="871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86005C-EDDB-43B7-A4BE-011AAACB931D}"/>
                  </a:ext>
                </a:extLst>
              </p:cNvPr>
              <p:cNvSpPr/>
              <p:nvPr/>
            </p:nvSpPr>
            <p:spPr>
              <a:xfrm>
                <a:off x="1331638" y="4037804"/>
                <a:ext cx="2483309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86005C-EDDB-43B7-A4BE-011AAACB9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8" y="4037804"/>
                <a:ext cx="2483309" cy="665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3A0962-7EBC-4226-8202-CEDCE49284CB}"/>
                  </a:ext>
                </a:extLst>
              </p:cNvPr>
              <p:cNvSpPr/>
              <p:nvPr/>
            </p:nvSpPr>
            <p:spPr>
              <a:xfrm>
                <a:off x="1331639" y="3372109"/>
                <a:ext cx="4505721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3A0962-7EBC-4226-8202-CEDCE4928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3372109"/>
                <a:ext cx="4505721" cy="6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870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016-0BF0-4E94-85F7-27691B89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สมการ </a:t>
            </a:r>
            <a:r>
              <a:rPr lang="en-US" dirty="0"/>
              <a:t>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CB9B-62CB-4E39-AB54-BEDB8FD9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หลังจากที่หาค่าได้ครบ จึงนำค่าไปใส่ในสมการ </a:t>
            </a:r>
            <a:r>
              <a:rPr lang="en-US" dirty="0" err="1"/>
              <a:t>lagrange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32C854-5225-41FD-B4B0-0B8FF166C3F2}"/>
                  </a:ext>
                </a:extLst>
              </p:cNvPr>
              <p:cNvSpPr/>
              <p:nvPr/>
            </p:nvSpPr>
            <p:spPr>
              <a:xfrm>
                <a:off x="2335959" y="1635646"/>
                <a:ext cx="4461874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acc>
                            <m:accPr>
                              <m:chr m:val="̈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nary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32C854-5225-41FD-B4B0-0B8FF166C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959" y="1635646"/>
                <a:ext cx="4461874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6CFC92-3F0F-4A16-959C-3ACC85C96DD8}"/>
                  </a:ext>
                </a:extLst>
              </p:cNvPr>
              <p:cNvSpPr/>
              <p:nvPr/>
            </p:nvSpPr>
            <p:spPr>
              <a:xfrm>
                <a:off x="467544" y="2787774"/>
                <a:ext cx="8581324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̇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6CFC92-3F0F-4A16-959C-3ACC85C96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7774"/>
                <a:ext cx="8581324" cy="421910"/>
              </a:xfrm>
              <a:prstGeom prst="rect">
                <a:avLst/>
              </a:prstGeom>
              <a:blipFill>
                <a:blip r:embed="rId3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E584B8-E685-4678-904A-0B0E5030BE3C}"/>
                  </a:ext>
                </a:extLst>
              </p:cNvPr>
              <p:cNvSpPr/>
              <p:nvPr/>
            </p:nvSpPr>
            <p:spPr>
              <a:xfrm>
                <a:off x="483365" y="3481956"/>
                <a:ext cx="5080109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E584B8-E685-4678-904A-0B0E5030B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5" y="3481956"/>
                <a:ext cx="5080109" cy="421910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94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6B1-4A39-40B2-9176-FDCC2C3D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ความสัมพันธ์ทางพลังงานจลน์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8D42-DCAE-48E5-8F56-09C32994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สามารถแสดงผลของวัตถุแข็งเกร็ง</a:t>
            </a:r>
            <a:r>
              <a:rPr lang="en-US" sz="2400" dirty="0"/>
              <a:t> (Rigid body) </a:t>
            </a:r>
            <a:r>
              <a:rPr lang="th-TH" sz="2400" dirty="0"/>
              <a:t>ในรูปของพลังงานจลน์กับ</a:t>
            </a:r>
            <a:r>
              <a:rPr lang="th-TH" sz="2400" dirty="0" err="1"/>
              <a:t>เวคเตอร์</a:t>
            </a:r>
            <a:r>
              <a:rPr lang="th-TH" sz="2400" dirty="0"/>
              <a:t>ความเร็วได้เป็น </a:t>
            </a:r>
          </a:p>
          <a:p>
            <a:endParaRPr lang="th-TH" sz="2400" dirty="0"/>
          </a:p>
          <a:p>
            <a:r>
              <a:rPr lang="en-US" sz="2400" dirty="0"/>
              <a:t>Rotation matrix </a:t>
            </a:r>
            <a:r>
              <a:rPr lang="th-TH" sz="2400" dirty="0"/>
              <a:t>ถูกใช้เพื่อปรับ</a:t>
            </a:r>
            <a:r>
              <a:rPr lang="th-TH" sz="2400" dirty="0" err="1"/>
              <a:t>เวคเตอร์</a:t>
            </a:r>
            <a:r>
              <a:rPr lang="th-TH" sz="2400" dirty="0"/>
              <a:t>ความเร็วจากเฟรมที่เคลื่อนที่ ไปเป็นเฟรมเริ่มต้น ดังนั้น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FDBA4E-DEFC-4109-A084-38934E1B65C8}"/>
                  </a:ext>
                </a:extLst>
              </p:cNvPr>
              <p:cNvSpPr txBox="1"/>
              <p:nvPr/>
            </p:nvSpPr>
            <p:spPr>
              <a:xfrm>
                <a:off x="1922175" y="1890297"/>
                <a:ext cx="369588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FDBA4E-DEFC-4109-A084-38934E1B6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75" y="1890297"/>
                <a:ext cx="3695884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32581-2F10-4FEA-86C9-E85F7F60D325}"/>
                  </a:ext>
                </a:extLst>
              </p:cNvPr>
              <p:cNvSpPr txBox="1"/>
              <p:nvPr/>
            </p:nvSpPr>
            <p:spPr>
              <a:xfrm>
                <a:off x="1922175" y="3282497"/>
                <a:ext cx="289271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32581-2F10-4FEA-86C9-E85F7F60D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75" y="3282497"/>
                <a:ext cx="2892715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36E430-DA0F-4A24-B3CC-CA40E6BC86F9}"/>
                  </a:ext>
                </a:extLst>
              </p:cNvPr>
              <p:cNvSpPr/>
              <p:nvPr/>
            </p:nvSpPr>
            <p:spPr>
              <a:xfrm>
                <a:off x="2541726" y="2984098"/>
                <a:ext cx="1844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36E430-DA0F-4A24-B3CC-CA40E6BC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726" y="2984098"/>
                <a:ext cx="1844031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61C86A-CC27-4505-8495-4B9E13266B7E}"/>
                  </a:ext>
                </a:extLst>
              </p:cNvPr>
              <p:cNvSpPr txBox="1"/>
              <p:nvPr/>
            </p:nvSpPr>
            <p:spPr>
              <a:xfrm>
                <a:off x="1922175" y="3911868"/>
                <a:ext cx="482375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61C86A-CC27-4505-8495-4B9E13266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75" y="3911868"/>
                <a:ext cx="4823756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C2ECBA-0074-4A96-9EAC-1BA2C27E8416}"/>
                  </a:ext>
                </a:extLst>
              </p:cNvPr>
              <p:cNvSpPr/>
              <p:nvPr/>
            </p:nvSpPr>
            <p:spPr>
              <a:xfrm>
                <a:off x="6588224" y="1629132"/>
                <a:ext cx="2013693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th-TH" sz="2000" dirty="0">
                    <a:solidFill>
                      <a:srgbClr val="FF0000"/>
                    </a:solidFill>
                  </a:rPr>
                  <a:t>ความหนาแน่นของวัตถุ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C2ECBA-0074-4A96-9EAC-1BA2C27E8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629132"/>
                <a:ext cx="2013693" cy="400110"/>
              </a:xfrm>
              <a:prstGeom prst="rect">
                <a:avLst/>
              </a:prstGeom>
              <a:blipFill>
                <a:blip r:embed="rId6"/>
                <a:stretch>
                  <a:fillRect t="-4412" r="-2711" b="-25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47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9C2B-8831-4AA5-B2CF-869CDAEC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44332-8D92-40DC-95FA-4942A908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0928" y="1206936"/>
                <a:ext cx="7251930" cy="3408080"/>
              </a:xfrm>
            </p:spPr>
            <p:txBody>
              <a:bodyPr>
                <a:normAutofit/>
              </a:bodyPr>
              <a:lstStyle/>
              <a:p>
                <a:r>
                  <a:rPr lang="th-TH" sz="2400" dirty="0" err="1"/>
                  <a:t>เวคเตอร์</a:t>
                </a:r>
                <a:r>
                  <a:rPr lang="th-TH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th-TH" sz="2400" dirty="0"/>
                  <a:t> คือ</a:t>
                </a:r>
                <a:r>
                  <a:rPr lang="th-TH" sz="2400" dirty="0" err="1"/>
                  <a:t>เวคเตอร์</a:t>
                </a:r>
                <a:r>
                  <a:rPr lang="th-TH" sz="2400" dirty="0"/>
                  <a:t>ความเร็วที่แสดงได้เป็น</a:t>
                </a:r>
                <a:endParaRPr lang="en-US" sz="2400" dirty="0"/>
              </a:p>
              <a:p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th-TH" sz="2000" dirty="0" err="1"/>
                  <a:t>เวคเตอร์</a:t>
                </a:r>
                <a:r>
                  <a:rPr lang="th-TH" sz="2000" dirty="0"/>
                  <a:t>ความเร็วที่จุด</a:t>
                </a:r>
                <a:r>
                  <a:rPr lang="en-US" sz="2000" dirty="0"/>
                  <a:t> CG </a:t>
                </a:r>
                <a:r>
                  <a:rPr lang="th-TH" sz="2000" dirty="0"/>
                  <a:t>ของวัตถุ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</a:t>
                </a:r>
                <a:r>
                  <a:rPr lang="th-TH" sz="2000" dirty="0"/>
                  <a:t>คือ </a:t>
                </a:r>
                <a:r>
                  <a:rPr lang="en-US" sz="2000" dirty="0"/>
                  <a:t>angular velocity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</a:t>
                </a:r>
                <a:r>
                  <a:rPr lang="th-TH" sz="2000" dirty="0"/>
                  <a:t>ความเร็วจาก </a:t>
                </a:r>
                <a:r>
                  <a:rPr lang="en-US" sz="2000" dirty="0"/>
                  <a:t>CG </a:t>
                </a:r>
                <a:r>
                  <a:rPr lang="th-TH" sz="2000" dirty="0"/>
                  <a:t>ไปที่วัตถุแยกชิ้นนั้น</a:t>
                </a:r>
                <a:endParaRPr lang="en-US" sz="2000" dirty="0"/>
              </a:p>
              <a:p>
                <a:r>
                  <a:rPr lang="th-TH" sz="2400" dirty="0"/>
                  <a:t>สามารถเปลี่ยน </a:t>
                </a:r>
                <a:r>
                  <a:rPr lang="en-US" sz="2400" dirty="0"/>
                  <a:t>cross product </a:t>
                </a:r>
                <a:r>
                  <a:rPr lang="th-TH" sz="2400" dirty="0"/>
                  <a:t>เป็นรูปแบบการคูณ</a:t>
                </a:r>
                <a:r>
                  <a:rPr lang="th-TH" sz="2400" dirty="0" err="1"/>
                  <a:t>เมตริกซ์</a:t>
                </a:r>
                <a:r>
                  <a:rPr lang="th-TH" sz="2400" dirty="0"/>
                  <a:t>ปกติได้เป็น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44332-8D92-40DC-95FA-4942A908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0928" y="1206936"/>
                <a:ext cx="7251930" cy="3408080"/>
              </a:xfrm>
              <a:blipFill>
                <a:blip r:embed="rId2"/>
                <a:stretch>
                  <a:fillRect l="-109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E2DA76-424F-4969-B257-CADC66757C54}"/>
                  </a:ext>
                </a:extLst>
              </p:cNvPr>
              <p:cNvSpPr/>
              <p:nvPr/>
            </p:nvSpPr>
            <p:spPr>
              <a:xfrm>
                <a:off x="2123728" y="1635646"/>
                <a:ext cx="19017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E2DA76-424F-4969-B257-CADC66757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635646"/>
                <a:ext cx="190173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89C7B8-C015-4400-8501-341DD69F389E}"/>
                  </a:ext>
                </a:extLst>
              </p:cNvPr>
              <p:cNvSpPr/>
              <p:nvPr/>
            </p:nvSpPr>
            <p:spPr>
              <a:xfrm>
                <a:off x="2267742" y="3435846"/>
                <a:ext cx="19404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89C7B8-C015-4400-8501-341DD69F3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2" y="3435846"/>
                <a:ext cx="194046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1A1F89-31DA-4709-BA37-C9A1C89B549C}"/>
                  </a:ext>
                </a:extLst>
              </p:cNvPr>
              <p:cNvSpPr/>
              <p:nvPr/>
            </p:nvSpPr>
            <p:spPr>
              <a:xfrm>
                <a:off x="1850898" y="3936564"/>
                <a:ext cx="2774157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1A1F89-31DA-4709-BA37-C9A1C89B5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898" y="3936564"/>
                <a:ext cx="2774157" cy="1070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13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1989-1D24-4CAF-89B0-6A5910DA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AE1A7-6650-4560-A87B-63DCCE552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400" dirty="0"/>
                  <a:t>หลังจากแทนค่า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th-TH" sz="2000" dirty="0"/>
                  <a:t> </a:t>
                </a:r>
                <a:r>
                  <a:rPr lang="th-TH" sz="2400" dirty="0"/>
                  <a:t>ลงใน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th-TH" sz="2400" dirty="0"/>
                  <a:t> แล้ว ได้</a:t>
                </a:r>
              </a:p>
              <a:p>
                <a:endParaRPr lang="th-TH" sz="2400" dirty="0"/>
              </a:p>
              <a:p>
                <a:r>
                  <a:rPr lang="th-TH" sz="2400" dirty="0"/>
                  <a:t>พิจารณาพจน์ที่ </a:t>
                </a:r>
                <a:r>
                  <a:rPr lang="en-US" sz="2400" dirty="0"/>
                  <a:t>3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th-TH" sz="2400" dirty="0"/>
                  <a:t>ซึ่ง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𝑑𝑥𝑑𝑦𝑑𝑧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ดังนั้น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AE1A7-6650-4560-A87B-63DCCE552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17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069DA5-02F9-4E97-BF47-24D568BC88D0}"/>
                  </a:ext>
                </a:extLst>
              </p:cNvPr>
              <p:cNvSpPr/>
              <p:nvPr/>
            </p:nvSpPr>
            <p:spPr>
              <a:xfrm>
                <a:off x="1953007" y="1563638"/>
                <a:ext cx="5284908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069DA5-02F9-4E97-BF47-24D568BC8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07" y="1563638"/>
                <a:ext cx="5284908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A82A25-38CB-4ABA-A544-903C17EDE5F8}"/>
                  </a:ext>
                </a:extLst>
              </p:cNvPr>
              <p:cNvSpPr/>
              <p:nvPr/>
            </p:nvSpPr>
            <p:spPr>
              <a:xfrm>
                <a:off x="961403" y="2481733"/>
                <a:ext cx="7598875" cy="893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A82A25-38CB-4ABA-A544-903C17EDE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03" y="2481733"/>
                <a:ext cx="7598875" cy="893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4A5D45-2791-4121-9190-FEEAB5E93843}"/>
                  </a:ext>
                </a:extLst>
              </p:cNvPr>
              <p:cNvSpPr/>
              <p:nvPr/>
            </p:nvSpPr>
            <p:spPr>
              <a:xfrm>
                <a:off x="2051720" y="4223282"/>
                <a:ext cx="4572000" cy="8188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4A5D45-2791-4121-9190-FEEAB5E93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223282"/>
                <a:ext cx="4572000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6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985F-CA30-4937-A837-7F2B4613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Kinetics Energy</a:t>
            </a:r>
            <a:r>
              <a:rPr lang="th-TH" dirty="0"/>
              <a:t> </a:t>
            </a:r>
            <a:r>
              <a:rPr lang="en-US" dirty="0"/>
              <a:t>with Jacobian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D8E6-F10E-446C-8D87-329E1751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เมื่อรวมพจน์ทั้งหมด ได้เป็น</a:t>
            </a:r>
          </a:p>
          <a:p>
            <a:endParaRPr lang="th-TH" sz="2400" dirty="0"/>
          </a:p>
          <a:p>
            <a:r>
              <a:rPr lang="th-TH" sz="2400" dirty="0"/>
              <a:t>ในงานแขนหุ่นยนต์ สามารถใช้ </a:t>
            </a:r>
            <a:r>
              <a:rPr lang="en-US" sz="2400" dirty="0"/>
              <a:t>Jacobian Matrix </a:t>
            </a:r>
            <a:r>
              <a:rPr lang="th-TH" sz="2400" dirty="0"/>
              <a:t>ในการหา </a:t>
            </a:r>
            <a:r>
              <a:rPr lang="en-US" sz="2400" dirty="0"/>
              <a:t>Linear</a:t>
            </a:r>
            <a:r>
              <a:rPr lang="th-TH" sz="2400" dirty="0"/>
              <a:t> และ </a:t>
            </a:r>
            <a:r>
              <a:rPr lang="en-US" sz="2400" dirty="0"/>
              <a:t>Angular Velocity</a:t>
            </a:r>
          </a:p>
          <a:p>
            <a:r>
              <a:rPr lang="th-TH" sz="2400" dirty="0"/>
              <a:t>ดังนั้น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DBCDFD-ECC2-4C55-AEED-229E0AAE8B5D}"/>
                  </a:ext>
                </a:extLst>
              </p:cNvPr>
              <p:cNvSpPr/>
              <p:nvPr/>
            </p:nvSpPr>
            <p:spPr>
              <a:xfrm>
                <a:off x="2195736" y="1558647"/>
                <a:ext cx="254531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DBCDFD-ECC2-4C55-AEED-229E0AAE8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558647"/>
                <a:ext cx="2545312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497AFE-6C54-489B-97C1-6F700E039843}"/>
                  </a:ext>
                </a:extLst>
              </p:cNvPr>
              <p:cNvSpPr/>
              <p:nvPr/>
            </p:nvSpPr>
            <p:spPr>
              <a:xfrm>
                <a:off x="2065059" y="2503239"/>
                <a:ext cx="1403333" cy="429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497AFE-6C54-489B-97C1-6F700E039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59" y="2503239"/>
                <a:ext cx="1403333" cy="429926"/>
              </a:xfrm>
              <a:prstGeom prst="rect">
                <a:avLst/>
              </a:prstGeom>
              <a:blipFill>
                <a:blip r:embed="rId3"/>
                <a:stretch>
                  <a:fillRect r="-173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BEEC93-305A-435E-AF9E-CE1F612CA6CF}"/>
                  </a:ext>
                </a:extLst>
              </p:cNvPr>
              <p:cNvSpPr/>
              <p:nvPr/>
            </p:nvSpPr>
            <p:spPr>
              <a:xfrm>
                <a:off x="3646417" y="2500033"/>
                <a:ext cx="1618264" cy="436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BEEC93-305A-435E-AF9E-CE1F612CA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17" y="2500033"/>
                <a:ext cx="1618264" cy="436338"/>
              </a:xfrm>
              <a:prstGeom prst="rect">
                <a:avLst/>
              </a:prstGeom>
              <a:blipFill>
                <a:blip r:embed="rId4"/>
                <a:stretch>
                  <a:fillRect r="-150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CD6D75-D789-4782-A4A0-362A7BB2521F}"/>
                  </a:ext>
                </a:extLst>
              </p:cNvPr>
              <p:cNvSpPr/>
              <p:nvPr/>
            </p:nvSpPr>
            <p:spPr>
              <a:xfrm>
                <a:off x="353757" y="3266821"/>
                <a:ext cx="877458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CD6D75-D789-4782-A4A0-362A7BB25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57" y="3266821"/>
                <a:ext cx="8774582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4CC8CE-C894-429E-BF94-D557B3A95999}"/>
                  </a:ext>
                </a:extLst>
              </p:cNvPr>
              <p:cNvSpPr/>
              <p:nvPr/>
            </p:nvSpPr>
            <p:spPr>
              <a:xfrm>
                <a:off x="1259632" y="4111218"/>
                <a:ext cx="584602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4CC8CE-C894-429E-BF94-D557B3A95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111218"/>
                <a:ext cx="5846024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4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E635-796E-4CCC-9CF8-F61E5F04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ความสัมพันธ์ทางพลังงานศักย์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901B-D1FC-4E5E-B7D6-7805E9648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พลังงานศักย์ คือ</a:t>
            </a:r>
            <a:endParaRPr lang="en-US" dirty="0"/>
          </a:p>
          <a:p>
            <a:endParaRPr lang="en-US" dirty="0"/>
          </a:p>
          <a:p>
            <a:r>
              <a:rPr lang="th-TH" dirty="0"/>
              <a:t>ดังนั้น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D5DDE7-4CB0-4855-A9C0-5CD065CA375A}"/>
                  </a:ext>
                </a:extLst>
              </p:cNvPr>
              <p:cNvSpPr txBox="1"/>
              <p:nvPr/>
            </p:nvSpPr>
            <p:spPr>
              <a:xfrm>
                <a:off x="2051720" y="1563638"/>
                <a:ext cx="449494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D5DDE7-4CB0-4855-A9C0-5CD065CA3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3638"/>
                <a:ext cx="4494948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4DF54E-D539-4D2F-AFE7-E26BB9A57982}"/>
                  </a:ext>
                </a:extLst>
              </p:cNvPr>
              <p:cNvSpPr/>
              <p:nvPr/>
            </p:nvSpPr>
            <p:spPr>
              <a:xfrm>
                <a:off x="2249306" y="2715766"/>
                <a:ext cx="409977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→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4DF54E-D539-4D2F-AFE7-E26BB9A57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06" y="2715766"/>
                <a:ext cx="409977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96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Lagrange equation of robotics manipulators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7AF8-FCE2-40A8-9875-46DD8E44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 </a:t>
            </a:r>
            <a:r>
              <a:rPr lang="en-US" dirty="0"/>
              <a:t>Kinetics</a:t>
            </a:r>
            <a:r>
              <a:rPr lang="th-TH" dirty="0"/>
              <a:t> </a:t>
            </a:r>
            <a:r>
              <a:rPr lang="en-US" dirty="0"/>
              <a:t>E., Potential E. </a:t>
            </a:r>
            <a:r>
              <a:rPr lang="th-TH" dirty="0"/>
              <a:t>ไปใช้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50F3-698C-43E1-835C-DC3FA7B8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เนื่องจาก สมการ </a:t>
            </a:r>
            <a:r>
              <a:rPr lang="en-US" dirty="0"/>
              <a:t>Lagrange</a:t>
            </a:r>
            <a:r>
              <a:rPr lang="th-TH" dirty="0"/>
              <a:t> กำหนดไว้ว่า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th-TH" dirty="0"/>
              <a:t>ดังนั้น กลับมาพิจารณาพลังงานจลน์ ซึ่งพบว่า</a:t>
            </a:r>
            <a:endParaRPr lang="en-GB" dirty="0"/>
          </a:p>
          <a:p>
            <a:endParaRPr lang="en-GB" dirty="0"/>
          </a:p>
          <a:p>
            <a:r>
              <a:rPr lang="th-TH" dirty="0"/>
              <a:t>ทำ </a:t>
            </a:r>
            <a:r>
              <a:rPr lang="en-US" dirty="0"/>
              <a:t>partial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23A0C-42D2-43C6-A89E-258E59F59D9C}"/>
                  </a:ext>
                </a:extLst>
              </p:cNvPr>
              <p:cNvSpPr/>
              <p:nvPr/>
            </p:nvSpPr>
            <p:spPr>
              <a:xfrm>
                <a:off x="2051720" y="1563638"/>
                <a:ext cx="262103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23A0C-42D2-43C6-A89E-258E59F59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3638"/>
                <a:ext cx="2621039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26D4E7-C5F1-4FD4-ABEF-0580615709DE}"/>
                  </a:ext>
                </a:extLst>
              </p:cNvPr>
              <p:cNvSpPr/>
              <p:nvPr/>
            </p:nvSpPr>
            <p:spPr>
              <a:xfrm>
                <a:off x="1835696" y="2571750"/>
                <a:ext cx="3206069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acc>
                                <m:accPr>
                                  <m:chr m:val="̇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26D4E7-C5F1-4FD4-ABEF-058061570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571750"/>
                <a:ext cx="3206069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CE4511-100F-4FAD-B631-57B7B28C1AF7}"/>
                  </a:ext>
                </a:extLst>
              </p:cNvPr>
              <p:cNvSpPr/>
              <p:nvPr/>
            </p:nvSpPr>
            <p:spPr>
              <a:xfrm>
                <a:off x="1403648" y="3657575"/>
                <a:ext cx="4625753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CE4511-100F-4FAD-B631-57B7B28C1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657575"/>
                <a:ext cx="4625753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803763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6640</TotalTime>
  <Words>1462</Words>
  <Application>Microsoft Office PowerPoint</Application>
  <PresentationFormat>On-screen Show (16:9)</PresentationFormat>
  <Paragraphs>198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ชุดรูปแบบของ Office</vt:lpstr>
      <vt:lpstr>การคำนวณ Dynamics ของหุ่นยนต์อุตสาหกรรม (2)</vt:lpstr>
      <vt:lpstr>Dynamics of robot manipulators</vt:lpstr>
      <vt:lpstr>ความสัมพันธ์ทางพลังงานจลน์</vt:lpstr>
      <vt:lpstr>Skew matrix</vt:lpstr>
      <vt:lpstr>Inertia Matrix</vt:lpstr>
      <vt:lpstr>Kinetics Energy with Jacobian Matrix</vt:lpstr>
      <vt:lpstr>ความสัมพันธ์ทางพลังงานศักย์</vt:lpstr>
      <vt:lpstr>Lagrange equation of robotics manipulators</vt:lpstr>
      <vt:lpstr>การนำ Kinetics E., Potential E. ไปใช้</vt:lpstr>
      <vt:lpstr>พจน์ของ Kinetics Energy</vt:lpstr>
      <vt:lpstr>Lagrange Equation</vt:lpstr>
      <vt:lpstr>Christoffel symbol</vt:lpstr>
      <vt:lpstr>สรุปการหา Robot Dynamics</vt:lpstr>
      <vt:lpstr>สรุป การหา robot dynamics</vt:lpstr>
      <vt:lpstr>สรุป การหา robot dynamics (2)</vt:lpstr>
      <vt:lpstr>สรุป การหา robot dynamics (3)</vt:lpstr>
      <vt:lpstr>ตัวอย่างการคำนวณ Lagrange Equation ของ 2D linkage planar</vt:lpstr>
      <vt:lpstr>2 Links planar manipulator</vt:lpstr>
      <vt:lpstr>หา Linear Jacobian Matrix</vt:lpstr>
      <vt:lpstr>Linear Jacobian matrix และ mJ^T J</vt:lpstr>
      <vt:lpstr>หา Jacobian matrix และ mJ^T J</vt:lpstr>
      <vt:lpstr>หา Angular Jacobian matrix และ R^T J</vt:lpstr>
      <vt:lpstr>หาพจที่เกี่ยวกับ Moment of inertia</vt:lpstr>
      <vt:lpstr>ตัวอย่างการคำนวณ Lagrange Equation ของ 2D linkage planar (ต่อ)</vt:lpstr>
      <vt:lpstr>Kinetics E. Matrix</vt:lpstr>
      <vt:lpstr>Christoffel symbol</vt:lpstr>
      <vt:lpstr>Christoffel symbol (2)</vt:lpstr>
      <vt:lpstr>Potential Energy</vt:lpstr>
      <vt:lpstr>สมการ Dynamics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202</cp:revision>
  <dcterms:created xsi:type="dcterms:W3CDTF">2014-11-14T06:47:43Z</dcterms:created>
  <dcterms:modified xsi:type="dcterms:W3CDTF">2021-04-01T08:59:42Z</dcterms:modified>
</cp:coreProperties>
</file>