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64" r:id="rId3"/>
    <p:sldId id="276" r:id="rId4"/>
    <p:sldId id="277" r:id="rId5"/>
    <p:sldId id="278" r:id="rId6"/>
    <p:sldId id="266" r:id="rId7"/>
    <p:sldId id="279" r:id="rId8"/>
    <p:sldId id="268" r:id="rId9"/>
    <p:sldId id="269" r:id="rId10"/>
    <p:sldId id="274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howGuides="1">
      <p:cViewPr varScale="1">
        <p:scale>
          <a:sx n="147" d="100"/>
          <a:sy n="147" d="100"/>
        </p:scale>
        <p:origin x="120" y="46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Familiar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C#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Object oriented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Simple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Un-</a:t>
          </a:r>
          <a:r>
            <a:rPr lang="en-US" dirty="0" err="1"/>
            <a:t>optimised</a:t>
          </a:r>
          <a:endParaRPr lang="en-US" dirty="0"/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Traceable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Documented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Inline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53BD4C2F-0276-47E0-B77D-A9D61B6B25B9}">
      <dgm:prSet phldrT="[Text]"/>
      <dgm:spPr/>
      <dgm:t>
        <a:bodyPr/>
        <a:lstStyle/>
        <a:p>
          <a:r>
            <a:rPr lang="en-US" dirty="0"/>
            <a:t>Articles</a:t>
          </a:r>
        </a:p>
      </dgm:t>
    </dgm:pt>
    <dgm:pt modelId="{711740D4-7795-4C29-9C4F-EFBB1E72E824}" type="parTrans" cxnId="{0E9B222B-EE9E-4BFF-A698-AE0F833B2502}">
      <dgm:prSet/>
      <dgm:spPr/>
      <dgm:t>
        <a:bodyPr/>
        <a:lstStyle/>
        <a:p>
          <a:endParaRPr lang="en-US"/>
        </a:p>
      </dgm:t>
    </dgm:pt>
    <dgm:pt modelId="{636A1F65-3798-409F-9BFE-BDC436CEE7A7}" type="sibTrans" cxnId="{0E9B222B-EE9E-4BFF-A698-AE0F833B2502}">
      <dgm:prSet/>
      <dgm:spPr/>
      <dgm:t>
        <a:bodyPr/>
        <a:lstStyle/>
        <a:p>
          <a:endParaRPr lang="en-US"/>
        </a:p>
      </dgm:t>
    </dgm:pt>
    <dgm:pt modelId="{FA0222F4-E498-4FD2-BF97-4330236A2210}">
      <dgm:prSet phldrT="[Text]"/>
      <dgm:spPr/>
      <dgm:t>
        <a:bodyPr/>
        <a:lstStyle/>
        <a:p>
          <a:r>
            <a:rPr lang="en-US" dirty="0"/>
            <a:t>Video tutorials</a:t>
          </a:r>
        </a:p>
      </dgm:t>
    </dgm:pt>
    <dgm:pt modelId="{F55BE965-9425-48CE-94EF-44BA14962110}" type="parTrans" cxnId="{CE14A2BD-14F7-49C7-BCF3-D5042564C213}">
      <dgm:prSet/>
      <dgm:spPr/>
      <dgm:t>
        <a:bodyPr/>
        <a:lstStyle/>
        <a:p>
          <a:endParaRPr lang="en-US"/>
        </a:p>
      </dgm:t>
    </dgm:pt>
    <dgm:pt modelId="{3C79904E-D0AC-4FA5-BA8E-A2288287F799}" type="sibTrans" cxnId="{CE14A2BD-14F7-49C7-BCF3-D5042564C213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656B090-A676-4E00-8A74-815942300152}" type="presOf" srcId="{709ED9DC-E391-4C6C-B788-93F1C2EFB6FD}" destId="{782956A5-ADC8-4959-B856-589B9D9B9635}" srcOrd="0" destOrd="1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B6CC45B8-AD08-4065-92C7-971F7F0ECEDB}" type="presOf" srcId="{53BD4C2F-0276-47E0-B77D-A9D61B6B25B9}" destId="{08B7B17B-8600-44B0-B235-389E5D71D804}" srcOrd="0" destOrd="1" presId="urn:microsoft.com/office/officeart/2005/8/layout/vList2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0E9B222B-EE9E-4BFF-A698-AE0F833B2502}" srcId="{CC6B7442-0B72-4EF2-9F13-1325B51AFF9F}" destId="{53BD4C2F-0276-47E0-B77D-A9D61B6B25B9}" srcOrd="1" destOrd="0" parTransId="{711740D4-7795-4C29-9C4F-EFBB1E72E824}" sibTransId="{636A1F65-3798-409F-9BFE-BDC436CEE7A7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CE14A2BD-14F7-49C7-BCF3-D5042564C213}" srcId="{CC6B7442-0B72-4EF2-9F13-1325B51AFF9F}" destId="{FA0222F4-E498-4FD2-BF97-4330236A2210}" srcOrd="2" destOrd="0" parTransId="{F55BE965-9425-48CE-94EF-44BA14962110}" sibTransId="{3C79904E-D0AC-4FA5-BA8E-A2288287F799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41B3BB05-7AE0-4CA1-B2AF-4F8BB02BC974}" type="presOf" srcId="{FA0222F4-E498-4FD2-BF97-4330236A2210}" destId="{08B7B17B-8600-44B0-B235-389E5D71D804}" srcOrd="0" destOrd="2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75379"/>
          <a:ext cx="4976813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Familiar</a:t>
          </a:r>
        </a:p>
      </dsp:txBody>
      <dsp:txXfrm>
        <a:off x="30442" y="105821"/>
        <a:ext cx="4915929" cy="562726"/>
      </dsp:txXfrm>
    </dsp:sp>
    <dsp:sp modelId="{CD5F6E02-AD43-4E7A-935B-DDF5D6C74800}">
      <dsp:nvSpPr>
        <dsp:cNvPr id="0" name=""/>
        <dsp:cNvSpPr/>
      </dsp:nvSpPr>
      <dsp:spPr>
        <a:xfrm>
          <a:off x="0" y="698989"/>
          <a:ext cx="4976813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C#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Object oriented</a:t>
          </a:r>
        </a:p>
      </dsp:txBody>
      <dsp:txXfrm>
        <a:off x="0" y="698989"/>
        <a:ext cx="4976813" cy="699660"/>
      </dsp:txXfrm>
    </dsp:sp>
    <dsp:sp modelId="{81203336-F3DE-4B3A-BCF4-0F68C23AC2BB}">
      <dsp:nvSpPr>
        <dsp:cNvPr id="0" name=""/>
        <dsp:cNvSpPr/>
      </dsp:nvSpPr>
      <dsp:spPr>
        <a:xfrm>
          <a:off x="0" y="1398649"/>
          <a:ext cx="4976813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Simple</a:t>
          </a:r>
        </a:p>
      </dsp:txBody>
      <dsp:txXfrm>
        <a:off x="30442" y="1429091"/>
        <a:ext cx="4915929" cy="562726"/>
      </dsp:txXfrm>
    </dsp:sp>
    <dsp:sp modelId="{782956A5-ADC8-4959-B856-589B9D9B9635}">
      <dsp:nvSpPr>
        <dsp:cNvPr id="0" name=""/>
        <dsp:cNvSpPr/>
      </dsp:nvSpPr>
      <dsp:spPr>
        <a:xfrm>
          <a:off x="0" y="2022260"/>
          <a:ext cx="4976813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Un-</a:t>
          </a:r>
          <a:r>
            <a:rPr lang="en-US" sz="2000" kern="1200" dirty="0" err="1"/>
            <a:t>optimised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Traceable</a:t>
          </a:r>
        </a:p>
      </dsp:txBody>
      <dsp:txXfrm>
        <a:off x="0" y="2022260"/>
        <a:ext cx="4976813" cy="699660"/>
      </dsp:txXfrm>
    </dsp:sp>
    <dsp:sp modelId="{D64CB5D5-837D-47FC-9E42-A26D800BC695}">
      <dsp:nvSpPr>
        <dsp:cNvPr id="0" name=""/>
        <dsp:cNvSpPr/>
      </dsp:nvSpPr>
      <dsp:spPr>
        <a:xfrm>
          <a:off x="0" y="2721920"/>
          <a:ext cx="4976813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Documented</a:t>
          </a:r>
        </a:p>
      </dsp:txBody>
      <dsp:txXfrm>
        <a:off x="30442" y="2752362"/>
        <a:ext cx="4915929" cy="562726"/>
      </dsp:txXfrm>
    </dsp:sp>
    <dsp:sp modelId="{08B7B17B-8600-44B0-B235-389E5D71D804}">
      <dsp:nvSpPr>
        <dsp:cNvPr id="0" name=""/>
        <dsp:cNvSpPr/>
      </dsp:nvSpPr>
      <dsp:spPr>
        <a:xfrm>
          <a:off x="0" y="3345530"/>
          <a:ext cx="4976813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Inline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Articles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Video tutorials</a:t>
          </a:r>
        </a:p>
      </dsp:txBody>
      <dsp:txXfrm>
        <a:off x="0" y="3345530"/>
        <a:ext cx="4976813" cy="1049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5/16/2016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5/16/2016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5/16/2016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5/16/2016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5/16/2016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5/16/2016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5/16/2016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5/16/2016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5/16/2016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5/16/2016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5/16/2016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5/16/2016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hyperlink" Target="http://www.flingos.co.uk/" TargetMode="External"/><Relationship Id="rId4" Type="http://schemas.openxmlformats.org/officeDocument/2006/relationships/hyperlink" Target="mailto:contact@flingos.co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FlingOS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Teaching students on their level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Primary and secondary schools</a:t>
            </a:r>
          </a:p>
          <a:p>
            <a:pPr lvl="1"/>
            <a:r>
              <a:rPr lang="en-US" dirty="0"/>
              <a:t>National Curriculum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dirty="0"/>
              <a:t>Raspberry Pi</a:t>
            </a:r>
          </a:p>
          <a:p>
            <a:r>
              <a:rPr lang="en-US" dirty="0"/>
              <a:t>High-level languages: </a:t>
            </a:r>
          </a:p>
          <a:p>
            <a:pPr lvl="1"/>
            <a:r>
              <a:rPr lang="en-US" dirty="0"/>
              <a:t>Python, </a:t>
            </a:r>
          </a:p>
          <a:p>
            <a:pPr lvl="1"/>
            <a:r>
              <a:rPr lang="en-US" dirty="0"/>
              <a:t>Java, </a:t>
            </a:r>
          </a:p>
          <a:p>
            <a:pPr lvl="1"/>
            <a:r>
              <a:rPr lang="en-US" dirty="0"/>
              <a:t>JavaScript, </a:t>
            </a:r>
          </a:p>
          <a:p>
            <a:pPr lvl="1"/>
            <a:r>
              <a:rPr lang="en-US" dirty="0"/>
              <a:t>C#</a:t>
            </a:r>
          </a:p>
          <a:p>
            <a:r>
              <a:rPr lang="en-US" dirty="0"/>
              <a:t>University modules</a:t>
            </a:r>
          </a:p>
          <a:p>
            <a:pPr lvl="1"/>
            <a:r>
              <a:rPr lang="en-US" dirty="0"/>
              <a:t>Computer architecture : 1</a:t>
            </a:r>
            <a:r>
              <a:rPr lang="en-US" baseline="30000" dirty="0"/>
              <a:t>st</a:t>
            </a:r>
            <a:r>
              <a:rPr lang="en-US" dirty="0"/>
              <a:t> year</a:t>
            </a:r>
          </a:p>
          <a:p>
            <a:pPr lvl="1"/>
            <a:r>
              <a:rPr lang="en-US" dirty="0"/>
              <a:t>Concurrency : 2</a:t>
            </a:r>
            <a:r>
              <a:rPr lang="en-US" baseline="30000" dirty="0"/>
              <a:t>nd</a:t>
            </a:r>
            <a:r>
              <a:rPr lang="en-US" dirty="0"/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Teach C</a:t>
            </a:r>
          </a:p>
          <a:p>
            <a:r>
              <a:rPr lang="en-GB" dirty="0"/>
              <a:t>Then computer architecture</a:t>
            </a:r>
          </a:p>
          <a:p>
            <a:r>
              <a:rPr lang="en-GB" dirty="0"/>
              <a:t>Then (some) operating systems</a:t>
            </a:r>
          </a:p>
          <a:p>
            <a:r>
              <a:rPr lang="en-GB" dirty="0"/>
              <a:t>Then concurrency</a:t>
            </a:r>
          </a:p>
          <a:p>
            <a:endParaRPr lang="en-GB" dirty="0"/>
          </a:p>
          <a:p>
            <a:r>
              <a:rPr lang="en-GB" dirty="0"/>
              <a:t>Problem!</a:t>
            </a:r>
          </a:p>
          <a:p>
            <a:pPr lvl="1"/>
            <a:r>
              <a:rPr lang="en-GB" dirty="0"/>
              <a:t>Harder to go from High-level (e.g. C#) to low-level (C/ASM) than other way around</a:t>
            </a:r>
          </a:p>
          <a:p>
            <a:pPr lvl="1"/>
            <a:r>
              <a:rPr lang="en-GB" dirty="0"/>
              <a:t>But: Students are coming to University with prior high-level knowledge</a:t>
            </a:r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Bridge the gap between high and low level</a:t>
            </a:r>
          </a:p>
          <a:p>
            <a:r>
              <a:rPr lang="en-US" dirty="0"/>
              <a:t>Use familiar languages</a:t>
            </a:r>
          </a:p>
        </p:txBody>
      </p:sp>
      <p:graphicFrame>
        <p:nvGraphicFramePr>
          <p:cNvPr id="6" name="Content Placeholder 5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4419124"/>
              </p:ext>
            </p:extLst>
          </p:nvPr>
        </p:nvGraphicFramePr>
        <p:xfrm>
          <a:off x="909836" y="3768090"/>
          <a:ext cx="10297145" cy="2413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05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3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3557">
                  <a:extLst>
                    <a:ext uri="{9D8B030D-6E8A-4147-A177-3AD203B41FA5}">
                      <a16:colId xmlns:a16="http://schemas.microsoft.com/office/drawing/2014/main" val="2677497153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Year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Year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 / CSP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Concurrency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Language Eng.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dirty="0"/>
                        <a:t>Year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HPC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10168" y="1701800"/>
            <a:ext cx="446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Parallel teaching of C and computer architecture</a:t>
            </a:r>
          </a:p>
          <a:p>
            <a:pPr marL="952393" lvl="1" indent="-342900">
              <a:buFont typeface="Century Gothic" panose="020B0502020202020204" pitchFamily="34" charset="0"/>
              <a:buChar char="―"/>
            </a:pPr>
            <a:r>
              <a:rPr lang="en-US" dirty="0"/>
              <a:t>Better understanding e.g. pointers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FlingOS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4421510"/>
            <a:ext cx="7008574" cy="1296987"/>
          </a:xfrm>
        </p:spPr>
        <p:txBody>
          <a:bodyPr/>
          <a:lstStyle/>
          <a:p>
            <a:r>
              <a:rPr lang="en-US" dirty="0"/>
              <a:t>The educational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FlingOS</a:t>
            </a:r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91832399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52" y="72657"/>
            <a:ext cx="10157354" cy="1397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9360" y="1596708"/>
            <a:ext cx="4973041" cy="512064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77788" y="2235823"/>
            <a:ext cx="4977104" cy="3962400"/>
          </a:xfrm>
        </p:spPr>
        <p:txBody>
          <a:bodyPr/>
          <a:lstStyle/>
          <a:p>
            <a:r>
              <a:rPr lang="en-US" dirty="0"/>
              <a:t>Compiler</a:t>
            </a:r>
          </a:p>
          <a:p>
            <a:pPr lvl="1"/>
            <a:r>
              <a:rPr lang="en-US" dirty="0"/>
              <a:t>Trace C# to IL</a:t>
            </a:r>
          </a:p>
          <a:p>
            <a:pPr lvl="1"/>
            <a:r>
              <a:rPr lang="en-US" dirty="0"/>
              <a:t>Trace IL to ASM</a:t>
            </a:r>
          </a:p>
        </p:txBody>
      </p:sp>
      <p:pic>
        <p:nvPicPr>
          <p:cNvPr id="7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52" y="4761158"/>
            <a:ext cx="2867746" cy="1988920"/>
          </a:xfrm>
          <a:prstGeom prst="rect">
            <a:avLst/>
          </a:prstGeom>
        </p:spPr>
      </p:pic>
      <p:pic>
        <p:nvPicPr>
          <p:cNvPr id="8" name="Content Placeholder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" t="607" r="4556" b="-391"/>
          <a:stretch/>
        </p:blipFill>
        <p:spPr>
          <a:xfrm>
            <a:off x="6376005" y="167284"/>
            <a:ext cx="5364394" cy="6582794"/>
          </a:xfrm>
          <a:prstGeom prst="rect">
            <a:avLst/>
          </a:prstGeom>
        </p:spPr>
      </p:pic>
      <p:pic>
        <p:nvPicPr>
          <p:cNvPr id="9" name="Content Placeholder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81" y="2312886"/>
            <a:ext cx="2756141" cy="44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1884" y="1772816"/>
            <a:ext cx="96490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Basic OS is ready!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Now it’s time to draw it all together…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Starter kit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GB" dirty="0"/>
              <a:t>Target		: A-level / 1</a:t>
            </a:r>
            <a:r>
              <a:rPr lang="en-GB" baseline="30000" dirty="0"/>
              <a:t>st</a:t>
            </a:r>
            <a:r>
              <a:rPr lang="en-GB" dirty="0"/>
              <a:t> year university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GB" dirty="0"/>
              <a:t>Aim		: Basic operating system (concurrency)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GB" dirty="0"/>
              <a:t>Platforms 		: Virtual machine, simple h/w platform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GB" dirty="0"/>
              <a:t>Price-point	: £40  to £50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How?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GB" dirty="0"/>
              <a:t>Extended articles and videos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GB" dirty="0"/>
              <a:t>Kit sold online</a:t>
            </a:r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FlingOS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Ed Nutting – </a:t>
            </a:r>
            <a:r>
              <a:rPr lang="en-US" dirty="0">
                <a:hlinkClick r:id="rId4"/>
              </a:rPr>
              <a:t>contact@flingos.co.uk</a:t>
            </a:r>
            <a:r>
              <a:rPr lang="en-US" dirty="0"/>
              <a:t>		</a:t>
            </a:r>
            <a:r>
              <a:rPr lang="en-US" dirty="0">
                <a:hlinkClick r:id="rId5"/>
              </a:rPr>
              <a:t>www.flingos.co.uk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facebook.com/FlingOperatingSystem	@Fling_OS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4" b="-23"/>
          <a:stretch/>
        </p:blipFill>
        <p:spPr>
          <a:xfrm>
            <a:off x="3546008" y="503336"/>
            <a:ext cx="5096808" cy="4297264"/>
          </a:xfrm>
        </p:spPr>
      </p:pic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190</Words>
  <Application>Microsoft Office PowerPoint</Application>
  <PresentationFormat>Custom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Books 16x9</vt:lpstr>
      <vt:lpstr>FlingOS</vt:lpstr>
      <vt:lpstr>Background</vt:lpstr>
      <vt:lpstr>Historical approach</vt:lpstr>
      <vt:lpstr>New approach</vt:lpstr>
      <vt:lpstr>FlingOS</vt:lpstr>
      <vt:lpstr>FlingOS</vt:lpstr>
      <vt:lpstr>Example</vt:lpstr>
      <vt:lpstr>Future</vt:lpstr>
      <vt:lpstr>FlingOS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2016-05-16T12:44:00Z</dcterms:created>
  <dcterms:modified xsi:type="dcterms:W3CDTF">2016-05-16T13:39:32Z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