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63" d="100"/>
          <a:sy n="63" d="100"/>
        </p:scale>
        <p:origin x="10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8CE19-F706-4F01-89F1-A968DCC5DE3F}" type="datetimeFigureOut">
              <a:rPr lang="de-DE" smtClean="0"/>
              <a:t>26.07.2015</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smtClean="0"/>
              <a:t>Alisa Dammer</a:t>
            </a:r>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6DF03-6F68-490E-9B8C-86CF92ED6945}" type="slidenum">
              <a:rPr lang="de-DE" smtClean="0"/>
              <a:t>‹#›</a:t>
            </a:fld>
            <a:endParaRPr lang="de-DE"/>
          </a:p>
        </p:txBody>
      </p:sp>
    </p:spTree>
    <p:extLst>
      <p:ext uri="{BB962C8B-B14F-4D97-AF65-F5344CB8AC3E}">
        <p14:creationId xmlns:p14="http://schemas.microsoft.com/office/powerpoint/2010/main" val="14535296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0DA39-256A-481F-9D7B-6DA6F49BEA22}" type="datetimeFigureOut">
              <a:rPr lang="de-DE" smtClean="0"/>
              <a:t>26.07.2015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smtClean="0"/>
              <a:t>Alisa Dammer</a:t>
            </a:r>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FC977-FBA9-407D-8E8F-C3FF2E8F9587}" type="slidenum">
              <a:rPr lang="de-DE" smtClean="0"/>
              <a:t>‹#›</a:t>
            </a:fld>
            <a:endParaRPr lang="de-DE"/>
          </a:p>
        </p:txBody>
      </p:sp>
    </p:spTree>
    <p:extLst>
      <p:ext uri="{BB962C8B-B14F-4D97-AF65-F5344CB8AC3E}">
        <p14:creationId xmlns:p14="http://schemas.microsoft.com/office/powerpoint/2010/main" val="134127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159192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68475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7/26/2015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lisa-lisa/uni-stuff/tree/master/Uni" TargetMode="External"/><Relationship Id="rId2" Type="http://schemas.openxmlformats.org/officeDocument/2006/relationships/hyperlink" Target="mailto:alisa.dammer@gmail.com" TargetMode="External"/><Relationship Id="rId1" Type="http://schemas.openxmlformats.org/officeDocument/2006/relationships/slideLayout" Target="../slideLayouts/slideLayout2.xml"/><Relationship Id="rId4" Type="http://schemas.openxmlformats.org/officeDocument/2006/relationships/hyperlink" Target="http://alisadammer.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
        <p:nvSpPr>
          <p:cNvPr id="3" name="TextBox 2"/>
          <p:cNvSpPr txBox="1"/>
          <p:nvPr/>
        </p:nvSpPr>
        <p:spPr>
          <a:xfrm>
            <a:off x="2562725" y="1826394"/>
            <a:ext cx="7299471" cy="2800767"/>
          </a:xfrm>
          <a:prstGeom prst="rect">
            <a:avLst/>
          </a:prstGeom>
          <a:noFill/>
        </p:spPr>
        <p:txBody>
          <a:bodyPr wrap="square" rtlCol="0">
            <a:spAutoFit/>
          </a:bodyPr>
          <a:lstStyle/>
          <a:p>
            <a:r>
              <a:rPr lang="de-DE" sz="4400" dirty="0" smtClean="0"/>
              <a:t>Can a training set made from sentiment data be helpful in building a better forecasting model?</a:t>
            </a:r>
            <a:endParaRPr lang="de-DE" sz="4400" dirty="0"/>
          </a:p>
        </p:txBody>
      </p:sp>
    </p:spTree>
    <p:extLst>
      <p:ext uri="{BB962C8B-B14F-4D97-AF65-F5344CB8AC3E}">
        <p14:creationId xmlns:p14="http://schemas.microsoft.com/office/powerpoint/2010/main" val="324575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84769" cy="736002"/>
          </a:xfrm>
        </p:spPr>
        <p:txBody>
          <a:bodyPr/>
          <a:lstStyle/>
          <a:p>
            <a:r>
              <a:rPr lang="de-DE" dirty="0" smtClean="0"/>
              <a:t>Structure</a:t>
            </a:r>
            <a:endParaRPr lang="de-DE" dirty="0"/>
          </a:p>
        </p:txBody>
      </p:sp>
      <p:sp>
        <p:nvSpPr>
          <p:cNvPr id="3" name="Content Placeholder 2"/>
          <p:cNvSpPr>
            <a:spLocks noGrp="1"/>
          </p:cNvSpPr>
          <p:nvPr>
            <p:ph idx="1"/>
          </p:nvPr>
        </p:nvSpPr>
        <p:spPr>
          <a:xfrm>
            <a:off x="2859088" y="1397598"/>
            <a:ext cx="6559231" cy="3905921"/>
          </a:xfrm>
        </p:spPr>
        <p:txBody>
          <a:bodyPr>
            <a:noAutofit/>
          </a:bodyPr>
          <a:lstStyle/>
          <a:p>
            <a:pPr marL="0" indent="0">
              <a:buNone/>
            </a:pPr>
            <a:r>
              <a:rPr lang="de-DE" sz="2400" dirty="0" smtClean="0"/>
              <a:t>1. About me</a:t>
            </a:r>
          </a:p>
          <a:p>
            <a:pPr marL="0" indent="0">
              <a:buNone/>
            </a:pPr>
            <a:r>
              <a:rPr lang="de-DE" sz="2400" dirty="0" smtClean="0"/>
              <a:t>2. My Bachelor thesis</a:t>
            </a:r>
          </a:p>
          <a:p>
            <a:pPr marL="0" indent="0">
              <a:buNone/>
            </a:pPr>
            <a:r>
              <a:rPr lang="de-DE" sz="2400" dirty="0" smtClean="0"/>
              <a:t>3. </a:t>
            </a:r>
            <a:r>
              <a:rPr lang="de-DE" sz="2400" dirty="0"/>
              <a:t>Why </a:t>
            </a:r>
            <a:r>
              <a:rPr lang="de-DE" sz="2400" dirty="0" smtClean="0"/>
              <a:t>you </a:t>
            </a:r>
            <a:r>
              <a:rPr lang="de-DE" sz="2400" dirty="0"/>
              <a:t>should</a:t>
            </a:r>
            <a:r>
              <a:rPr lang="de-DE" sz="2400" dirty="0" smtClean="0"/>
              <a:t> </a:t>
            </a:r>
            <a:r>
              <a:rPr lang="de-DE" sz="2400" dirty="0"/>
              <a:t>be </a:t>
            </a:r>
            <a:r>
              <a:rPr lang="de-DE" sz="2400" dirty="0" smtClean="0"/>
              <a:t>interested</a:t>
            </a:r>
          </a:p>
          <a:p>
            <a:pPr marL="0" indent="0">
              <a:buNone/>
            </a:pPr>
            <a:r>
              <a:rPr lang="de-DE" sz="2400" dirty="0" smtClean="0"/>
              <a:t>4</a:t>
            </a:r>
            <a:r>
              <a:rPr lang="de-DE" sz="2400" dirty="0" smtClean="0"/>
              <a:t>. What I have done already</a:t>
            </a:r>
          </a:p>
          <a:p>
            <a:pPr marL="0" indent="0">
              <a:buNone/>
            </a:pPr>
            <a:r>
              <a:rPr lang="de-DE" sz="2400" dirty="0"/>
              <a:t>5</a:t>
            </a:r>
            <a:r>
              <a:rPr lang="de-DE" sz="2400" dirty="0" smtClean="0"/>
              <a:t>. What I still need to do</a:t>
            </a:r>
          </a:p>
          <a:p>
            <a:pPr marL="0" indent="0">
              <a:buNone/>
            </a:pPr>
            <a:r>
              <a:rPr lang="de-DE" sz="2400" dirty="0" smtClean="0"/>
              <a:t>6. Contact</a:t>
            </a:r>
            <a:endParaRPr lang="de-DE" sz="2400"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294890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50529" cy="690282"/>
          </a:xfrm>
        </p:spPr>
        <p:txBody>
          <a:bodyPr/>
          <a:lstStyle/>
          <a:p>
            <a:r>
              <a:rPr lang="de-DE" dirty="0" smtClean="0"/>
              <a:t>About me</a:t>
            </a:r>
            <a:endParaRPr lang="de-DE" dirty="0"/>
          </a:p>
        </p:txBody>
      </p:sp>
      <p:sp>
        <p:nvSpPr>
          <p:cNvPr id="3" name="Content Placeholder 2"/>
          <p:cNvSpPr>
            <a:spLocks noGrp="1"/>
          </p:cNvSpPr>
          <p:nvPr>
            <p:ph idx="1"/>
          </p:nvPr>
        </p:nvSpPr>
        <p:spPr>
          <a:xfrm>
            <a:off x="1362392" y="1382358"/>
            <a:ext cx="8946541" cy="4195481"/>
          </a:xfrm>
        </p:spPr>
        <p:txBody>
          <a:bodyPr/>
          <a:lstStyle/>
          <a:p>
            <a:pPr marL="0" indent="0">
              <a:buNone/>
            </a:pPr>
            <a:r>
              <a:rPr lang="de-DE" dirty="0" smtClean="0"/>
              <a:t>Student:</a:t>
            </a:r>
          </a:p>
          <a:p>
            <a:pPr marL="457200" lvl="1" indent="0">
              <a:buNone/>
            </a:pPr>
            <a:r>
              <a:rPr lang="de-DE" dirty="0" smtClean="0"/>
              <a:t>Novosibirsk State University  2007 - 2011</a:t>
            </a:r>
          </a:p>
          <a:p>
            <a:pPr marL="457200" lvl="1" indent="0">
              <a:buNone/>
            </a:pPr>
            <a:r>
              <a:rPr lang="de-DE" dirty="0" smtClean="0"/>
              <a:t>University Hamburg  2011 - ...</a:t>
            </a:r>
          </a:p>
          <a:p>
            <a:pPr marL="0" indent="0">
              <a:buNone/>
            </a:pPr>
            <a:r>
              <a:rPr lang="de-DE" dirty="0" smtClean="0"/>
              <a:t>Major Interest:</a:t>
            </a:r>
          </a:p>
          <a:p>
            <a:pPr marL="457200" lvl="1" indent="0">
              <a:buNone/>
            </a:pPr>
            <a:r>
              <a:rPr lang="de-DE" dirty="0" smtClean="0"/>
              <a:t>Programming</a:t>
            </a:r>
          </a:p>
          <a:p>
            <a:pPr marL="457200" lvl="1" indent="0">
              <a:buNone/>
            </a:pPr>
            <a:r>
              <a:rPr lang="de-DE" dirty="0" smtClean="0"/>
              <a:t>Econometrics, Statistics, Finance </a:t>
            </a:r>
            <a:r>
              <a:rPr lang="de-DE" dirty="0" smtClean="0"/>
              <a:t>use for </a:t>
            </a:r>
            <a:r>
              <a:rPr lang="de-DE" dirty="0" smtClean="0"/>
              <a:t>Strategic Planning</a:t>
            </a:r>
          </a:p>
          <a:p>
            <a:pPr marL="457200" lvl="1" indent="0">
              <a:buNone/>
            </a:pPr>
            <a:r>
              <a:rPr lang="de-DE" dirty="0" smtClean="0"/>
              <a:t>Neural Networks, Machine Learning</a:t>
            </a:r>
          </a:p>
          <a:p>
            <a:pPr marL="0" indent="0">
              <a:buNone/>
            </a:pPr>
            <a:r>
              <a:rPr lang="de-DE" dirty="0" smtClean="0"/>
              <a:t>Current Project:</a:t>
            </a:r>
          </a:p>
          <a:p>
            <a:pPr marL="457200" lvl="1" indent="0">
              <a:buNone/>
            </a:pPr>
            <a:r>
              <a:rPr lang="de-DE" dirty="0" smtClean="0"/>
              <a:t>Bachelor Theme: </a:t>
            </a:r>
            <a:r>
              <a:rPr lang="de-DE" dirty="0" smtClean="0"/>
              <a:t>„Sentiment Data as a fine tuning mechanism“</a:t>
            </a:r>
          </a:p>
          <a:p>
            <a:pPr marL="457200" lvl="1" indent="0">
              <a:buNone/>
            </a:pPr>
            <a:endParaRPr lang="de-DE" dirty="0"/>
          </a:p>
          <a:p>
            <a:pPr marL="457200" lvl="1" indent="0">
              <a:buNone/>
            </a:pPr>
            <a:endParaRPr lang="de-DE" dirty="0"/>
          </a:p>
          <a:p>
            <a:pPr lvl="1"/>
            <a:endParaRPr lang="de-DE" dirty="0" smtClean="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10190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59680" cy="751242"/>
          </a:xfrm>
        </p:spPr>
        <p:txBody>
          <a:bodyPr/>
          <a:lstStyle/>
          <a:p>
            <a:r>
              <a:rPr lang="de-DE" dirty="0" smtClean="0"/>
              <a:t>My Bachelor </a:t>
            </a:r>
            <a:r>
              <a:rPr lang="de-DE" dirty="0" smtClean="0"/>
              <a:t>Thesis</a:t>
            </a:r>
            <a:endParaRPr lang="de-DE" dirty="0"/>
          </a:p>
        </p:txBody>
      </p:sp>
      <p:sp>
        <p:nvSpPr>
          <p:cNvPr id="3" name="Content Placeholder 2"/>
          <p:cNvSpPr>
            <a:spLocks noGrp="1"/>
          </p:cNvSpPr>
          <p:nvPr>
            <p:ph idx="1"/>
          </p:nvPr>
        </p:nvSpPr>
        <p:spPr>
          <a:xfrm>
            <a:off x="1103312" y="1203960"/>
            <a:ext cx="8946541" cy="5044439"/>
          </a:xfrm>
        </p:spPr>
        <p:txBody>
          <a:bodyPr>
            <a:normAutofit fontScale="92500" lnSpcReduction="20000"/>
          </a:bodyPr>
          <a:lstStyle/>
          <a:p>
            <a:pPr marL="0" indent="0">
              <a:buNone/>
            </a:pPr>
            <a:r>
              <a:rPr lang="de-DE" dirty="0" smtClean="0"/>
              <a:t>The analysis of the </a:t>
            </a:r>
            <a:r>
              <a:rPr lang="de-DE" b="1" dirty="0" smtClean="0">
                <a:solidFill>
                  <a:schemeClr val="accent3"/>
                </a:solidFill>
              </a:rPr>
              <a:t>sentiment data</a:t>
            </a:r>
            <a:r>
              <a:rPr lang="de-DE" dirty="0" smtClean="0"/>
              <a:t> in the form of forecast, buzz and mood can be used as a </a:t>
            </a:r>
            <a:r>
              <a:rPr lang="de-DE" b="1" dirty="0" smtClean="0">
                <a:solidFill>
                  <a:schemeClr val="accent3"/>
                </a:solidFill>
              </a:rPr>
              <a:t>fine tuning</a:t>
            </a:r>
            <a:r>
              <a:rPr lang="de-DE" dirty="0" smtClean="0"/>
              <a:t> mechanism for </a:t>
            </a:r>
            <a:r>
              <a:rPr lang="de-DE" b="1" dirty="0" smtClean="0">
                <a:solidFill>
                  <a:schemeClr val="accent3"/>
                </a:solidFill>
              </a:rPr>
              <a:t>prediction models</a:t>
            </a:r>
            <a:r>
              <a:rPr lang="de-DE" dirty="0" smtClean="0"/>
              <a:t>. The statement will be checked for a classical econometrical </a:t>
            </a:r>
            <a:r>
              <a:rPr lang="de-DE" dirty="0" smtClean="0"/>
              <a:t>model, in particular linear </a:t>
            </a:r>
            <a:r>
              <a:rPr lang="de-DE" dirty="0" smtClean="0"/>
              <a:t>regression. </a:t>
            </a:r>
            <a:endParaRPr lang="de-DE" dirty="0" smtClean="0"/>
          </a:p>
          <a:p>
            <a:pPr marL="0" indent="0">
              <a:buNone/>
            </a:pPr>
            <a:endParaRPr lang="de-DE" dirty="0" smtClean="0"/>
          </a:p>
          <a:p>
            <a:pPr marL="0" indent="0">
              <a:buNone/>
            </a:pPr>
            <a:r>
              <a:rPr lang="de-DE" dirty="0" smtClean="0"/>
              <a:t>The idea: We will create </a:t>
            </a:r>
            <a:r>
              <a:rPr lang="de-DE" b="1" dirty="0" smtClean="0">
                <a:solidFill>
                  <a:schemeClr val="accent3"/>
                </a:solidFill>
              </a:rPr>
              <a:t>a linear regression</a:t>
            </a:r>
            <a:r>
              <a:rPr lang="de-DE" dirty="0" smtClean="0"/>
              <a:t> on a pre-composed training data set and check this model on a test data set. </a:t>
            </a:r>
            <a:r>
              <a:rPr lang="de-DE" dirty="0" smtClean="0"/>
              <a:t>Afterwards, </a:t>
            </a:r>
            <a:r>
              <a:rPr lang="de-DE" dirty="0" smtClean="0"/>
              <a:t>we will build a model with the </a:t>
            </a:r>
            <a:r>
              <a:rPr lang="de-DE" b="1" dirty="0" smtClean="0">
                <a:solidFill>
                  <a:schemeClr val="accent3"/>
                </a:solidFill>
              </a:rPr>
              <a:t>same variables</a:t>
            </a:r>
            <a:r>
              <a:rPr lang="de-DE" dirty="0" smtClean="0"/>
              <a:t> but on a </a:t>
            </a:r>
            <a:r>
              <a:rPr lang="de-DE" b="1" dirty="0" smtClean="0">
                <a:solidFill>
                  <a:schemeClr val="accent3"/>
                </a:solidFill>
              </a:rPr>
              <a:t>sentiment data</a:t>
            </a:r>
            <a:r>
              <a:rPr lang="de-DE" dirty="0" smtClean="0"/>
              <a:t> sample (SD-sample) </a:t>
            </a:r>
            <a:r>
              <a:rPr lang="de-DE" dirty="0"/>
              <a:t>w</a:t>
            </a:r>
            <a:r>
              <a:rPr lang="de-DE" dirty="0" smtClean="0"/>
              <a:t>here the SD-sample will consist of daily frequency forecasts for </a:t>
            </a:r>
            <a:r>
              <a:rPr lang="de-DE" dirty="0"/>
              <a:t>a 2 year period</a:t>
            </a:r>
            <a:r>
              <a:rPr lang="de-DE" dirty="0" smtClean="0"/>
              <a:t>. Additionally to the new model‘s parameters, we will compute the mood-trend and buzz-trend. We will also check the second model on an actual test set. We will </a:t>
            </a:r>
            <a:r>
              <a:rPr lang="de-DE" b="1" dirty="0" smtClean="0">
                <a:solidFill>
                  <a:schemeClr val="accent3"/>
                </a:solidFill>
              </a:rPr>
              <a:t>compare the results</a:t>
            </a:r>
            <a:r>
              <a:rPr lang="de-DE" dirty="0" smtClean="0"/>
              <a:t> of both models and create a </a:t>
            </a:r>
            <a:r>
              <a:rPr lang="de-DE" b="1" dirty="0" smtClean="0">
                <a:solidFill>
                  <a:schemeClr val="accent3"/>
                </a:solidFill>
              </a:rPr>
              <a:t>composition model</a:t>
            </a:r>
            <a:r>
              <a:rPr lang="de-DE" dirty="0" smtClean="0"/>
              <a:t> (the parameters of the final model will computed from two previous sets of parameters). The final model will be checked on a validation set, which wasn‘t previously shown to any of two built models.</a:t>
            </a:r>
          </a:p>
          <a:p>
            <a:pPr marL="0" indent="0">
              <a:buNone/>
            </a:pPr>
            <a:endParaRPr lang="de-DE" dirty="0"/>
          </a:p>
          <a:p>
            <a:pPr marL="0" indent="0">
              <a:buNone/>
            </a:pPr>
            <a:r>
              <a:rPr lang="de-DE" dirty="0" smtClean="0"/>
              <a:t>The hypothesis: In the </a:t>
            </a:r>
            <a:r>
              <a:rPr lang="de-DE" b="1" dirty="0">
                <a:solidFill>
                  <a:schemeClr val="accent3"/>
                </a:solidFill>
              </a:rPr>
              <a:t>long </a:t>
            </a:r>
            <a:r>
              <a:rPr lang="de-DE" b="1" dirty="0" smtClean="0">
                <a:solidFill>
                  <a:schemeClr val="accent3"/>
                </a:solidFill>
              </a:rPr>
              <a:t>term</a:t>
            </a:r>
            <a:r>
              <a:rPr lang="de-DE" dirty="0" smtClean="0"/>
              <a:t>, this composition of the two models will show </a:t>
            </a:r>
            <a:r>
              <a:rPr lang="de-DE" b="1" dirty="0" smtClean="0">
                <a:solidFill>
                  <a:schemeClr val="accent3"/>
                </a:solidFill>
              </a:rPr>
              <a:t>better results </a:t>
            </a:r>
            <a:r>
              <a:rPr lang="de-DE" dirty="0" smtClean="0"/>
              <a:t>than the two original models on their own.</a:t>
            </a:r>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15701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66760" cy="659802"/>
          </a:xfrm>
        </p:spPr>
        <p:txBody>
          <a:bodyPr/>
          <a:lstStyle/>
          <a:p>
            <a:r>
              <a:rPr lang="de-DE" sz="4400" dirty="0" smtClean="0"/>
              <a:t>Why </a:t>
            </a:r>
            <a:r>
              <a:rPr lang="de-DE" sz="4400" dirty="0" smtClean="0"/>
              <a:t>should </a:t>
            </a:r>
            <a:r>
              <a:rPr lang="de-DE" sz="4400" dirty="0" smtClean="0"/>
              <a:t>you be interested</a:t>
            </a:r>
            <a:endParaRPr lang="de-DE" sz="4400" dirty="0"/>
          </a:p>
        </p:txBody>
      </p:sp>
      <p:sp>
        <p:nvSpPr>
          <p:cNvPr id="3" name="Content Placeholder 2"/>
          <p:cNvSpPr>
            <a:spLocks noGrp="1"/>
          </p:cNvSpPr>
          <p:nvPr>
            <p:ph idx="1"/>
          </p:nvPr>
        </p:nvSpPr>
        <p:spPr>
          <a:xfrm>
            <a:off x="920432" y="1290918"/>
            <a:ext cx="8946541" cy="4195481"/>
          </a:xfrm>
        </p:spPr>
        <p:txBody>
          <a:bodyPr>
            <a:normAutofit fontScale="92500" lnSpcReduction="20000"/>
          </a:bodyPr>
          <a:lstStyle/>
          <a:p>
            <a:pPr marL="457200" indent="-457200">
              <a:buAutoNum type="arabicPeriod"/>
            </a:pPr>
            <a:r>
              <a:rPr lang="de-DE" dirty="0" smtClean="0"/>
              <a:t>On one hand, the sentiment data sets are new and not </a:t>
            </a:r>
            <a:r>
              <a:rPr lang="de-DE" dirty="0" smtClean="0"/>
              <a:t>easily </a:t>
            </a:r>
            <a:r>
              <a:rPr lang="de-DE" dirty="0" smtClean="0"/>
              <a:t>obtainable. This means the data is interesting for scientific </a:t>
            </a:r>
            <a:r>
              <a:rPr lang="de-DE" dirty="0" smtClean="0"/>
              <a:t>research. </a:t>
            </a:r>
            <a:r>
              <a:rPr lang="de-DE" dirty="0" smtClean="0"/>
              <a:t>My </a:t>
            </a:r>
            <a:r>
              <a:rPr lang="de-DE" dirty="0" smtClean="0"/>
              <a:t>bachelor thesis </a:t>
            </a:r>
            <a:r>
              <a:rPr lang="de-DE" dirty="0" smtClean="0"/>
              <a:t>is just one of many methods how the data can be used.</a:t>
            </a:r>
          </a:p>
          <a:p>
            <a:pPr marL="457200" indent="-457200">
              <a:buFont typeface="Wingdings 3" charset="2"/>
              <a:buAutoNum type="arabicPeriod"/>
            </a:pPr>
            <a:r>
              <a:rPr lang="de-DE" dirty="0"/>
              <a:t>If the hypothesis </a:t>
            </a:r>
            <a:r>
              <a:rPr lang="de-DE" dirty="0" smtClean="0"/>
              <a:t>of </a:t>
            </a:r>
            <a:r>
              <a:rPr lang="de-DE" dirty="0" smtClean="0"/>
              <a:t>the thesis </a:t>
            </a:r>
            <a:r>
              <a:rPr lang="de-DE" dirty="0" smtClean="0"/>
              <a:t>is </a:t>
            </a:r>
            <a:r>
              <a:rPr lang="de-DE" dirty="0"/>
              <a:t>correct and the sentiment data can be used as a fine tuning mechanism for simple </a:t>
            </a:r>
            <a:r>
              <a:rPr lang="de-DE" dirty="0" smtClean="0"/>
              <a:t>models, the value of the data can be checked for complex algorithms and models. Positive result in further researches will make the sentiment data more interesting for practical solutions.</a:t>
            </a:r>
            <a:endParaRPr lang="de-DE" dirty="0"/>
          </a:p>
          <a:p>
            <a:pPr marL="457200" indent="-457200">
              <a:buAutoNum type="arabicPeriod"/>
            </a:pPr>
            <a:r>
              <a:rPr lang="de-DE" dirty="0" smtClean="0"/>
              <a:t>On the other hand, since the data set is highly specific, it can‘t be sold to any third party. </a:t>
            </a:r>
            <a:r>
              <a:rPr lang="de-DE" dirty="0" smtClean="0"/>
              <a:t>Thus, </a:t>
            </a:r>
            <a:r>
              <a:rPr lang="de-DE" dirty="0" smtClean="0"/>
              <a:t>I can guarantee that the data set will be used only for this bachelor </a:t>
            </a:r>
            <a:r>
              <a:rPr lang="de-DE" dirty="0" smtClean="0"/>
              <a:t>thesis</a:t>
            </a:r>
            <a:r>
              <a:rPr lang="de-DE" dirty="0" smtClean="0"/>
              <a:t>.</a:t>
            </a:r>
            <a:endParaRPr lang="de-DE" dirty="0" smtClean="0"/>
          </a:p>
          <a:p>
            <a:pPr marL="457200" indent="-457200">
              <a:buAutoNum type="arabicPeriod"/>
            </a:pPr>
            <a:r>
              <a:rPr lang="de-DE" dirty="0" smtClean="0"/>
              <a:t>Additionally, StockPulse does not take any risks if the hypothesis of </a:t>
            </a:r>
            <a:r>
              <a:rPr lang="de-DE" dirty="0" smtClean="0"/>
              <a:t>the thesis </a:t>
            </a:r>
            <a:r>
              <a:rPr lang="de-DE" dirty="0" smtClean="0"/>
              <a:t>fails. The only conclusion will be that this </a:t>
            </a:r>
            <a:r>
              <a:rPr lang="de-DE" dirty="0" smtClean="0"/>
              <a:t>customized data </a:t>
            </a:r>
            <a:r>
              <a:rPr lang="de-DE" dirty="0" smtClean="0"/>
              <a:t>set can‘t be used with the </a:t>
            </a:r>
            <a:r>
              <a:rPr lang="de-DE" dirty="0" smtClean="0"/>
              <a:t>chosen </a:t>
            </a:r>
            <a:r>
              <a:rPr lang="de-DE" dirty="0" smtClean="0"/>
              <a:t>method for </a:t>
            </a:r>
            <a:r>
              <a:rPr lang="de-DE" dirty="0" smtClean="0"/>
              <a:t>this particular purpose</a:t>
            </a:r>
            <a:r>
              <a:rPr lang="de-DE" dirty="0" smtClean="0"/>
              <a:t>.</a:t>
            </a:r>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273841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91400" cy="720762"/>
          </a:xfrm>
        </p:spPr>
        <p:txBody>
          <a:bodyPr/>
          <a:lstStyle/>
          <a:p>
            <a:r>
              <a:rPr lang="de-DE" sz="4400" dirty="0"/>
              <a:t>What I have done already</a:t>
            </a:r>
            <a:endParaRPr lang="de-DE" dirty="0"/>
          </a:p>
        </p:txBody>
      </p:sp>
      <p:sp>
        <p:nvSpPr>
          <p:cNvPr id="3" name="Content Placeholder 2"/>
          <p:cNvSpPr>
            <a:spLocks noGrp="1"/>
          </p:cNvSpPr>
          <p:nvPr>
            <p:ph idx="1"/>
          </p:nvPr>
        </p:nvSpPr>
        <p:spPr>
          <a:xfrm>
            <a:off x="1570761" y="826320"/>
            <a:ext cx="8946541" cy="911039"/>
          </a:xfrm>
        </p:spPr>
        <p:txBody>
          <a:bodyPr>
            <a:noAutofit/>
          </a:bodyPr>
          <a:lstStyle/>
          <a:p>
            <a:pPr marL="0" indent="0">
              <a:buNone/>
            </a:pPr>
            <a:r>
              <a:rPr lang="de-DE" sz="1800" dirty="0" smtClean="0"/>
              <a:t>We have </a:t>
            </a:r>
            <a:r>
              <a:rPr lang="de-DE" sz="1800" dirty="0" smtClean="0"/>
              <a:t>built </a:t>
            </a:r>
            <a:r>
              <a:rPr lang="de-DE" sz="1800" dirty="0" smtClean="0"/>
              <a:t>a program choosing the best model with a limited number of predictors. As the result of the </a:t>
            </a:r>
            <a:r>
              <a:rPr lang="de-DE" sz="1800" dirty="0" smtClean="0"/>
              <a:t>program </a:t>
            </a:r>
            <a:r>
              <a:rPr lang="de-DE" sz="1800" dirty="0" smtClean="0"/>
              <a:t>we have gotten </a:t>
            </a:r>
            <a:r>
              <a:rPr lang="de-DE" sz="1800" dirty="0" smtClean="0"/>
              <a:t>a local </a:t>
            </a:r>
            <a:r>
              <a:rPr lang="de-DE" sz="1800" dirty="0" smtClean="0"/>
              <a:t>optimum model.</a:t>
            </a:r>
          </a:p>
          <a:p>
            <a:pPr marL="0" indent="0">
              <a:buNone/>
            </a:pPr>
            <a:endParaRPr lang="de-DE" sz="1800" dirty="0"/>
          </a:p>
        </p:txBody>
      </p:sp>
      <p:sp>
        <p:nvSpPr>
          <p:cNvPr id="4" name="Rectangle 3"/>
          <p:cNvSpPr/>
          <p:nvPr/>
        </p:nvSpPr>
        <p:spPr>
          <a:xfrm>
            <a:off x="4276192" y="1862683"/>
            <a:ext cx="3535680" cy="418958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smtClean="0">
                <a:solidFill>
                  <a:schemeClr val="tx1"/>
                </a:solidFill>
              </a:rPr>
              <a:t>Statistical tests to figure out what type of model can be built</a:t>
            </a:r>
          </a:p>
          <a:p>
            <a:pPr marL="342900" indent="-342900">
              <a:buAutoNum type="arabicPeriod"/>
            </a:pPr>
            <a:r>
              <a:rPr lang="de-DE" dirty="0" smtClean="0">
                <a:solidFill>
                  <a:schemeClr val="tx1"/>
                </a:solidFill>
              </a:rPr>
              <a:t>Set the limit on the number of the predictors </a:t>
            </a:r>
          </a:p>
          <a:p>
            <a:pPr marL="342900" indent="-342900">
              <a:buAutoNum type="arabicPeriod"/>
            </a:pPr>
            <a:r>
              <a:rPr lang="de-DE" dirty="0" smtClean="0">
                <a:solidFill>
                  <a:schemeClr val="tx1"/>
                </a:solidFill>
              </a:rPr>
              <a:t>Step-forward approach to choose the best model</a:t>
            </a:r>
          </a:p>
          <a:p>
            <a:pPr marL="342900" indent="-342900">
              <a:buAutoNum type="arabicPeriod"/>
            </a:pPr>
            <a:r>
              <a:rPr lang="de-DE" dirty="0" smtClean="0">
                <a:solidFill>
                  <a:schemeClr val="tx1"/>
                </a:solidFill>
              </a:rPr>
              <a:t>Determination coefficient shows the best model in the class</a:t>
            </a:r>
          </a:p>
          <a:p>
            <a:pPr marL="342900" indent="-342900">
              <a:buAutoNum type="arabicPeriod"/>
            </a:pPr>
            <a:r>
              <a:rPr lang="de-DE" dirty="0" smtClean="0">
                <a:solidFill>
                  <a:schemeClr val="tx1"/>
                </a:solidFill>
              </a:rPr>
              <a:t>LLR-test compares two neighboor classes</a:t>
            </a:r>
          </a:p>
          <a:p>
            <a:endParaRPr lang="de-DE" dirty="0">
              <a:solidFill>
                <a:schemeClr val="tx1"/>
              </a:solidFill>
            </a:endParaRPr>
          </a:p>
        </p:txBody>
      </p:sp>
      <p:sp>
        <p:nvSpPr>
          <p:cNvPr id="7" name="Right Arrow 6"/>
          <p:cNvSpPr/>
          <p:nvPr/>
        </p:nvSpPr>
        <p:spPr>
          <a:xfrm>
            <a:off x="3626656" y="3606956"/>
            <a:ext cx="624840" cy="701040"/>
          </a:xfrm>
          <a:prstGeom prst="rightArrow">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ight Arrow 7"/>
          <p:cNvSpPr/>
          <p:nvPr/>
        </p:nvSpPr>
        <p:spPr>
          <a:xfrm>
            <a:off x="7866584" y="3606956"/>
            <a:ext cx="624840" cy="701040"/>
          </a:xfrm>
          <a:prstGeom prst="rightArrow">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p:nvSpPr>
        <p:spPr>
          <a:xfrm>
            <a:off x="182880" y="2087965"/>
            <a:ext cx="3413760" cy="2585323"/>
          </a:xfrm>
          <a:prstGeom prst="rect">
            <a:avLst/>
          </a:prstGeom>
          <a:noFill/>
        </p:spPr>
        <p:txBody>
          <a:bodyPr wrap="square" rtlCol="0">
            <a:spAutoFit/>
          </a:bodyPr>
          <a:lstStyle/>
          <a:p>
            <a:r>
              <a:rPr lang="de-DE" sz="3600" dirty="0" smtClean="0"/>
              <a:t>Input</a:t>
            </a:r>
            <a:r>
              <a:rPr lang="de-DE" dirty="0" smtClean="0"/>
              <a:t>:</a:t>
            </a:r>
          </a:p>
          <a:p>
            <a:pPr marL="342900" indent="-342900">
              <a:buAutoNum type="arabicPeriod"/>
            </a:pPr>
            <a:r>
              <a:rPr lang="de-DE" dirty="0" smtClean="0"/>
              <a:t>Pre-chosen data file in .csv format </a:t>
            </a:r>
          </a:p>
          <a:p>
            <a:pPr marL="800100" lvl="1" indent="-342900">
              <a:buAutoNum type="arabicPeriod"/>
            </a:pPr>
            <a:r>
              <a:rPr lang="de-DE" dirty="0" smtClean="0"/>
              <a:t>1 learning sample</a:t>
            </a:r>
          </a:p>
          <a:p>
            <a:pPr marL="800100" lvl="1" indent="-342900">
              <a:buAutoNum type="arabicPeriod"/>
            </a:pPr>
            <a:r>
              <a:rPr lang="de-DE" dirty="0" smtClean="0"/>
              <a:t>1 training sample</a:t>
            </a:r>
          </a:p>
          <a:p>
            <a:pPr marL="800100" lvl="1" indent="-342900" algn="just">
              <a:buAutoNum type="arabicPeriod"/>
            </a:pPr>
            <a:r>
              <a:rPr lang="de-DE" dirty="0" smtClean="0"/>
              <a:t>1 validation sample</a:t>
            </a:r>
          </a:p>
          <a:p>
            <a:pPr marL="342900" indent="-342900">
              <a:buAutoNum type="arabicPeriod"/>
            </a:pPr>
            <a:r>
              <a:rPr lang="de-DE" dirty="0" smtClean="0"/>
              <a:t>First company in the table is a dependent variable</a:t>
            </a:r>
          </a:p>
        </p:txBody>
      </p:sp>
      <p:sp>
        <p:nvSpPr>
          <p:cNvPr id="10" name="TextBox 9"/>
          <p:cNvSpPr txBox="1"/>
          <p:nvPr/>
        </p:nvSpPr>
        <p:spPr>
          <a:xfrm>
            <a:off x="8340566" y="2087965"/>
            <a:ext cx="3597568" cy="2862322"/>
          </a:xfrm>
          <a:prstGeom prst="rect">
            <a:avLst/>
          </a:prstGeom>
          <a:noFill/>
        </p:spPr>
        <p:txBody>
          <a:bodyPr wrap="square" rtlCol="0">
            <a:spAutoFit/>
          </a:bodyPr>
          <a:lstStyle/>
          <a:p>
            <a:r>
              <a:rPr lang="de-DE" sz="3600" dirty="0" smtClean="0"/>
              <a:t>Output:</a:t>
            </a:r>
          </a:p>
          <a:p>
            <a:pPr marL="342900" indent="-342900">
              <a:buAutoNum type="arabicPeriod"/>
            </a:pPr>
            <a:r>
              <a:rPr lang="de-DE" dirty="0" smtClean="0"/>
              <a:t>„</a:t>
            </a:r>
            <a:r>
              <a:rPr lang="de-DE" dirty="0"/>
              <a:t>b</a:t>
            </a:r>
            <a:r>
              <a:rPr lang="de-DE" dirty="0" smtClean="0"/>
              <a:t>est match“-model</a:t>
            </a:r>
          </a:p>
          <a:p>
            <a:pPr marL="800100" lvl="1" indent="-342900">
              <a:buAutoNum type="arabicPeriod"/>
            </a:pPr>
            <a:r>
              <a:rPr lang="de-DE" dirty="0" smtClean="0"/>
              <a:t>Names of the predictors</a:t>
            </a:r>
          </a:p>
          <a:p>
            <a:pPr marL="800100" lvl="1" indent="-342900">
              <a:buAutoNum type="arabicPeriod"/>
            </a:pPr>
            <a:r>
              <a:rPr lang="de-DE" dirty="0" smtClean="0"/>
              <a:t>Estimated parameters</a:t>
            </a:r>
          </a:p>
          <a:p>
            <a:pPr marL="800100" lvl="1" indent="-342900">
              <a:buAutoNum type="arabicPeriod"/>
            </a:pPr>
            <a:r>
              <a:rPr lang="de-DE" dirty="0" smtClean="0"/>
              <a:t>Determination coefficient</a:t>
            </a:r>
            <a:endParaRPr lang="de-DE" dirty="0"/>
          </a:p>
          <a:p>
            <a:pPr marL="800100" lvl="1" indent="-342900">
              <a:buAutoNum type="arabicPeriod"/>
            </a:pPr>
            <a:r>
              <a:rPr lang="de-DE" dirty="0" smtClean="0"/>
              <a:t>Other statistics possible (optional)</a:t>
            </a:r>
          </a:p>
        </p:txBody>
      </p:sp>
      <p:sp>
        <p:nvSpPr>
          <p:cNvPr id="12" name="TextBox 11"/>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172970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87440" cy="705522"/>
          </a:xfrm>
        </p:spPr>
        <p:txBody>
          <a:bodyPr/>
          <a:lstStyle/>
          <a:p>
            <a:r>
              <a:rPr lang="de-DE" sz="4400" dirty="0"/>
              <a:t>What I still need to do</a:t>
            </a:r>
          </a:p>
        </p:txBody>
      </p:sp>
      <p:sp>
        <p:nvSpPr>
          <p:cNvPr id="3" name="Content Placeholder 2"/>
          <p:cNvSpPr>
            <a:spLocks noGrp="1"/>
          </p:cNvSpPr>
          <p:nvPr>
            <p:ph idx="1"/>
          </p:nvPr>
        </p:nvSpPr>
        <p:spPr>
          <a:xfrm>
            <a:off x="966152" y="1229958"/>
            <a:ext cx="8946541" cy="4195481"/>
          </a:xfrm>
        </p:spPr>
        <p:txBody>
          <a:bodyPr/>
          <a:lstStyle/>
          <a:p>
            <a:pPr marL="0" indent="0">
              <a:buNone/>
            </a:pPr>
            <a:r>
              <a:rPr lang="de-DE" dirty="0" smtClean="0"/>
              <a:t>To check whether the sentiment data can be useful in fine tuning of the parameters, we need a sample for </a:t>
            </a:r>
            <a:r>
              <a:rPr lang="de-DE" b="1" dirty="0" smtClean="0">
                <a:solidFill>
                  <a:schemeClr val="accent2">
                    <a:lumMod val="60000"/>
                    <a:lumOff val="40000"/>
                  </a:schemeClr>
                </a:solidFill>
              </a:rPr>
              <a:t>6 companies for a 2 year period, with a daily forecasts</a:t>
            </a:r>
            <a:r>
              <a:rPr lang="de-DE" dirty="0" smtClean="0"/>
              <a:t>. The time period of the data set is from </a:t>
            </a:r>
            <a:r>
              <a:rPr lang="de-DE" b="1" dirty="0" smtClean="0">
                <a:solidFill>
                  <a:schemeClr val="accent2">
                    <a:lumMod val="60000"/>
                    <a:lumOff val="40000"/>
                  </a:schemeClr>
                </a:solidFill>
              </a:rPr>
              <a:t>2011-01 to 2013-01</a:t>
            </a:r>
            <a:r>
              <a:rPr lang="de-DE" dirty="0" smtClean="0"/>
              <a:t>. The SD-set will consist of </a:t>
            </a:r>
            <a:r>
              <a:rPr lang="de-DE" b="1" dirty="0" smtClean="0">
                <a:solidFill>
                  <a:schemeClr val="accent2">
                    <a:lumMod val="60000"/>
                    <a:lumOff val="40000"/>
                  </a:schemeClr>
                </a:solidFill>
              </a:rPr>
              <a:t>forecasts</a:t>
            </a:r>
            <a:r>
              <a:rPr lang="de-DE" dirty="0" smtClean="0"/>
              <a:t>, </a:t>
            </a:r>
            <a:r>
              <a:rPr lang="de-DE" b="1" dirty="0" smtClean="0">
                <a:solidFill>
                  <a:schemeClr val="accent2">
                    <a:lumMod val="60000"/>
                    <a:lumOff val="40000"/>
                  </a:schemeClr>
                </a:solidFill>
              </a:rPr>
              <a:t>buzz and mood</a:t>
            </a:r>
            <a:r>
              <a:rPr lang="de-DE" dirty="0" smtClean="0"/>
              <a:t>. We will later use both buzz and mood for a proper composition.</a:t>
            </a:r>
          </a:p>
          <a:p>
            <a:pPr marL="0" indent="0">
              <a:buNone/>
            </a:pPr>
            <a:endParaRPr lang="de-DE" dirty="0" smtClean="0"/>
          </a:p>
          <a:p>
            <a:pPr marL="0" indent="0">
              <a:buNone/>
            </a:pPr>
            <a:r>
              <a:rPr lang="de-DE" dirty="0" smtClean="0"/>
              <a:t>Using </a:t>
            </a:r>
            <a:r>
              <a:rPr lang="de-DE" dirty="0" smtClean="0"/>
              <a:t>the same method, we will build a new model with the same predictors that were fixed in the first step. Under the assumption, that the parameters of two models will be different, we will validate both models on the validation set. Depending on the quality of both models, we will compute a new regression and we will validate it on a completely new validation set.</a:t>
            </a:r>
          </a:p>
          <a:p>
            <a:endParaRPr lang="de-DE" dirty="0"/>
          </a:p>
        </p:txBody>
      </p:sp>
      <p:sp>
        <p:nvSpPr>
          <p:cNvPr id="5" name="TextBox 4"/>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Tree>
    <p:extLst>
      <p:ext uri="{BB962C8B-B14F-4D97-AF65-F5344CB8AC3E}">
        <p14:creationId xmlns:p14="http://schemas.microsoft.com/office/powerpoint/2010/main" val="398633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3832" y="1153758"/>
            <a:ext cx="8946541" cy="4195481"/>
          </a:xfrm>
        </p:spPr>
        <p:txBody>
          <a:bodyPr/>
          <a:lstStyle/>
          <a:p>
            <a:pPr marL="0" indent="0">
              <a:buNone/>
            </a:pPr>
            <a:r>
              <a:rPr lang="de-DE" dirty="0" smtClean="0"/>
              <a:t>If you are </a:t>
            </a:r>
            <a:r>
              <a:rPr lang="de-DE" dirty="0" smtClean="0"/>
              <a:t>intrested, </a:t>
            </a:r>
            <a:r>
              <a:rPr lang="de-DE" dirty="0" smtClean="0"/>
              <a:t>you can contact me any time:</a:t>
            </a:r>
          </a:p>
          <a:p>
            <a:pPr marL="0" indent="0">
              <a:buNone/>
            </a:pPr>
            <a:r>
              <a:rPr lang="de-DE" dirty="0"/>
              <a:t>Mobile: +</a:t>
            </a:r>
            <a:r>
              <a:rPr lang="de-DE" dirty="0" smtClean="0"/>
              <a:t>4917680767743</a:t>
            </a:r>
          </a:p>
          <a:p>
            <a:pPr marL="0" indent="0">
              <a:buNone/>
            </a:pPr>
            <a:r>
              <a:rPr lang="de-DE" dirty="0" smtClean="0"/>
              <a:t>E-mail: </a:t>
            </a:r>
            <a:r>
              <a:rPr lang="de-DE" dirty="0" smtClean="0">
                <a:hlinkClick r:id="rId2"/>
              </a:rPr>
              <a:t>alisa.dammer@gmail.com</a:t>
            </a:r>
            <a:endParaRPr lang="de-DE" dirty="0" smtClean="0"/>
          </a:p>
          <a:p>
            <a:pPr marL="0" indent="0">
              <a:buNone/>
            </a:pPr>
            <a:r>
              <a:rPr lang="de-DE" dirty="0" smtClean="0"/>
              <a:t>Skype: d.a.alisa</a:t>
            </a:r>
          </a:p>
          <a:p>
            <a:pPr marL="0" indent="0">
              <a:buNone/>
            </a:pPr>
            <a:endParaRPr lang="de-DE" dirty="0"/>
          </a:p>
          <a:p>
            <a:pPr marL="0" indent="0">
              <a:buNone/>
            </a:pPr>
            <a:r>
              <a:rPr lang="de-DE" dirty="0" smtClean="0"/>
              <a:t>For detailed information about the </a:t>
            </a:r>
            <a:r>
              <a:rPr lang="de-DE" dirty="0" smtClean="0"/>
              <a:t>Bachelor Thesis, you can check </a:t>
            </a:r>
            <a:r>
              <a:rPr lang="de-DE" dirty="0" smtClean="0"/>
              <a:t>out </a:t>
            </a:r>
            <a:r>
              <a:rPr lang="de-DE" dirty="0"/>
              <a:t>the code on GitHub: </a:t>
            </a:r>
            <a:r>
              <a:rPr lang="de-DE" dirty="0">
                <a:hlinkClick r:id="rId3"/>
              </a:rPr>
              <a:t>https://</a:t>
            </a:r>
            <a:r>
              <a:rPr lang="de-DE" dirty="0" smtClean="0">
                <a:hlinkClick r:id="rId3"/>
              </a:rPr>
              <a:t>github.com/Alisa-lisa/uni-stuff/tree/master/Uni</a:t>
            </a:r>
            <a:endParaRPr lang="de-DE" dirty="0" smtClean="0"/>
          </a:p>
          <a:p>
            <a:pPr marL="0" indent="0">
              <a:buNone/>
            </a:pPr>
            <a:r>
              <a:rPr lang="de-DE" dirty="0" smtClean="0"/>
              <a:t>For more information about </a:t>
            </a:r>
            <a:r>
              <a:rPr lang="de-DE" dirty="0" smtClean="0"/>
              <a:t>me, </a:t>
            </a:r>
            <a:r>
              <a:rPr lang="de-DE" dirty="0" smtClean="0"/>
              <a:t>you can check out my CV:</a:t>
            </a:r>
          </a:p>
          <a:p>
            <a:pPr marL="0" indent="0">
              <a:buNone/>
            </a:pPr>
            <a:r>
              <a:rPr lang="de-DE" dirty="0">
                <a:hlinkClick r:id="rId4"/>
              </a:rPr>
              <a:t>http://alisadammer.com</a:t>
            </a:r>
            <a:r>
              <a:rPr lang="de-DE" dirty="0" smtClean="0">
                <a:hlinkClick r:id="rId4"/>
              </a:rPr>
              <a:t>/</a:t>
            </a:r>
            <a:endParaRPr lang="de-DE" dirty="0" smtClean="0"/>
          </a:p>
          <a:p>
            <a:pPr marL="0" indent="0">
              <a:buNone/>
            </a:pPr>
            <a:endParaRPr lang="de-DE" dirty="0" smtClean="0"/>
          </a:p>
        </p:txBody>
      </p:sp>
      <p:sp>
        <p:nvSpPr>
          <p:cNvPr id="4" name="TextBox 3"/>
          <p:cNvSpPr txBox="1"/>
          <p:nvPr/>
        </p:nvSpPr>
        <p:spPr>
          <a:xfrm>
            <a:off x="8031480" y="6488668"/>
            <a:ext cx="4160520" cy="369332"/>
          </a:xfrm>
          <a:prstGeom prst="rect">
            <a:avLst/>
          </a:prstGeom>
          <a:noFill/>
        </p:spPr>
        <p:txBody>
          <a:bodyPr wrap="square" rtlCol="0">
            <a:spAutoFit/>
          </a:bodyPr>
          <a:lstStyle/>
          <a:p>
            <a:r>
              <a:rPr lang="de-DE" dirty="0" smtClean="0"/>
              <a:t>Alisa Dammer, Hamburg 24.07.2015</a:t>
            </a:r>
            <a:endParaRPr lang="de-DE" dirty="0"/>
          </a:p>
        </p:txBody>
      </p:sp>
      <p:sp>
        <p:nvSpPr>
          <p:cNvPr id="5" name="Title 1"/>
          <p:cNvSpPr>
            <a:spLocks noGrp="1"/>
          </p:cNvSpPr>
          <p:nvPr>
            <p:ph type="title"/>
          </p:nvPr>
        </p:nvSpPr>
        <p:spPr>
          <a:xfrm>
            <a:off x="0" y="0"/>
            <a:ext cx="3611880" cy="659802"/>
          </a:xfrm>
        </p:spPr>
        <p:txBody>
          <a:bodyPr/>
          <a:lstStyle/>
          <a:p>
            <a:r>
              <a:rPr lang="de-DE" sz="4400" dirty="0" smtClean="0"/>
              <a:t>Contact me</a:t>
            </a:r>
            <a:endParaRPr lang="de-DE" sz="4400" dirty="0"/>
          </a:p>
        </p:txBody>
      </p:sp>
    </p:spTree>
    <p:extLst>
      <p:ext uri="{BB962C8B-B14F-4D97-AF65-F5344CB8AC3E}">
        <p14:creationId xmlns:p14="http://schemas.microsoft.com/office/powerpoint/2010/main" val="266269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752" y="2830159"/>
            <a:ext cx="8946541" cy="659802"/>
          </a:xfrm>
        </p:spPr>
        <p:txBody>
          <a:bodyPr>
            <a:normAutofit/>
          </a:bodyPr>
          <a:lstStyle/>
          <a:p>
            <a:pPr marL="0" indent="0">
              <a:buNone/>
            </a:pPr>
            <a:r>
              <a:rPr lang="de-DE" sz="3600" b="1" dirty="0" smtClean="0"/>
              <a:t>Thank you for your attention and time!</a:t>
            </a:r>
            <a:endParaRPr lang="de-DE" sz="3600" b="1" dirty="0"/>
          </a:p>
        </p:txBody>
      </p:sp>
      <p:sp>
        <p:nvSpPr>
          <p:cNvPr id="4" name="TextBox 3"/>
          <p:cNvSpPr txBox="1"/>
          <p:nvPr/>
        </p:nvSpPr>
        <p:spPr>
          <a:xfrm>
            <a:off x="8031480" y="6488668"/>
            <a:ext cx="4160520" cy="369332"/>
          </a:xfrm>
          <a:prstGeom prst="rect">
            <a:avLst/>
          </a:prstGeom>
          <a:noFill/>
        </p:spPr>
        <p:txBody>
          <a:bodyPr wrap="square" rtlCol="0">
            <a:spAutoFit/>
          </a:bodyPr>
          <a:lstStyle/>
          <a:p>
            <a:r>
              <a:rPr lang="de-DE" dirty="0" smtClean="0"/>
              <a:t>Alisa Dammer, </a:t>
            </a:r>
            <a:r>
              <a:rPr lang="de-DE" smtClean="0"/>
              <a:t>Hamburg 24.07.2015</a:t>
            </a:r>
            <a:endParaRPr lang="de-DE" dirty="0"/>
          </a:p>
        </p:txBody>
      </p:sp>
    </p:spTree>
    <p:extLst>
      <p:ext uri="{BB962C8B-B14F-4D97-AF65-F5344CB8AC3E}">
        <p14:creationId xmlns:p14="http://schemas.microsoft.com/office/powerpoint/2010/main" val="1901859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879</Words>
  <Application>Microsoft Office PowerPoint</Application>
  <PresentationFormat>Widescreen</PresentationFormat>
  <Paragraphs>72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PowerPoint Presentation</vt:lpstr>
      <vt:lpstr>Structure</vt:lpstr>
      <vt:lpstr>About me</vt:lpstr>
      <vt:lpstr>My Bachelor Thesis</vt:lpstr>
      <vt:lpstr>Why should you be interested</vt:lpstr>
      <vt:lpstr>What I have done already</vt:lpstr>
      <vt:lpstr>What I still need to do</vt:lpstr>
      <vt:lpstr>Contact 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Data as a fine tuning mechanism</dc:title>
  <dc:creator>Comrade</dc:creator>
  <cp:lastModifiedBy>Comrade</cp:lastModifiedBy>
  <cp:revision>30</cp:revision>
  <dcterms:created xsi:type="dcterms:W3CDTF">2015-07-22T17:25:04Z</dcterms:created>
  <dcterms:modified xsi:type="dcterms:W3CDTF">2015-07-26T07:38:41Z</dcterms:modified>
</cp:coreProperties>
</file>