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432" y="-96"/>
      </p:cViewPr>
      <p:guideLst>
        <p:guide orient="horz" pos="2160"/>
        <p:guide pos="26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576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48301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AD77-15BC-D448-ACAC-E35B2658FB6B}" type="datetimeFigureOut">
              <a:rPr lang="de-DE" smtClean="0"/>
              <a:pPr/>
              <a:t>20.11.2013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7A76-E6B0-BB40-9268-583C211BF35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21883" y="1144948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916446" y="1162931"/>
            <a:ext cx="828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Biomolekül</a:t>
            </a:r>
            <a:endParaRPr lang="de-DE" sz="1100" dirty="0"/>
          </a:p>
        </p:txBody>
      </p:sp>
      <p:sp>
        <p:nvSpPr>
          <p:cNvPr id="6" name="Oval 5"/>
          <p:cNvSpPr/>
          <p:nvPr/>
        </p:nvSpPr>
        <p:spPr>
          <a:xfrm>
            <a:off x="2110173" y="401901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233413" y="433394"/>
            <a:ext cx="818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 smtClean="0"/>
              <a:t>Molekül-ID</a:t>
            </a:r>
          </a:p>
        </p:txBody>
      </p:sp>
      <p:sp>
        <p:nvSpPr>
          <p:cNvPr id="11" name="Oval 10"/>
          <p:cNvSpPr/>
          <p:nvPr/>
        </p:nvSpPr>
        <p:spPr>
          <a:xfrm>
            <a:off x="3314588" y="401901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397298" y="433394"/>
            <a:ext cx="95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Beschreibung</a:t>
            </a:r>
          </a:p>
        </p:txBody>
      </p:sp>
      <p:cxnSp>
        <p:nvCxnSpPr>
          <p:cNvPr id="16" name="Gerade Verbindung 15"/>
          <p:cNvCxnSpPr>
            <a:endCxn id="6" idx="4"/>
          </p:cNvCxnSpPr>
          <p:nvPr/>
        </p:nvCxnSpPr>
        <p:spPr>
          <a:xfrm rot="16200000" flipV="1">
            <a:off x="2577777" y="806279"/>
            <a:ext cx="395903" cy="281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159846" y="749047"/>
            <a:ext cx="585009" cy="395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1628704" y="2824300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682737" y="2842283"/>
            <a:ext cx="954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DNA-Molekül</a:t>
            </a:r>
          </a:p>
          <a:p>
            <a:endParaRPr lang="de-DE" sz="1100" dirty="0"/>
          </a:p>
        </p:txBody>
      </p:sp>
      <p:sp>
        <p:nvSpPr>
          <p:cNvPr id="31" name="Oval 30"/>
          <p:cNvSpPr/>
          <p:nvPr/>
        </p:nvSpPr>
        <p:spPr>
          <a:xfrm>
            <a:off x="98641" y="3157933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48901" y="3108366"/>
            <a:ext cx="7873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Nukleotid-</a:t>
            </a:r>
          </a:p>
          <a:p>
            <a:r>
              <a:rPr lang="de-DE" sz="1100" dirty="0" smtClean="0"/>
              <a:t>Sequenz</a:t>
            </a:r>
          </a:p>
          <a:p>
            <a:endParaRPr lang="de-DE" sz="1100" dirty="0" smtClean="0"/>
          </a:p>
        </p:txBody>
      </p:sp>
      <p:sp>
        <p:nvSpPr>
          <p:cNvPr id="33" name="Oval 32"/>
          <p:cNvSpPr/>
          <p:nvPr/>
        </p:nvSpPr>
        <p:spPr>
          <a:xfrm>
            <a:off x="1115116" y="3536570"/>
            <a:ext cx="1166372" cy="36781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1209690" y="3472060"/>
            <a:ext cx="1070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Strang</a:t>
            </a:r>
          </a:p>
          <a:p>
            <a:pPr algn="ctr"/>
            <a:r>
              <a:rPr lang="de-DE" sz="1100" dirty="0" smtClean="0"/>
              <a:t>-Orientierung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rot="5400000" flipH="1" flipV="1">
            <a:off x="1787344" y="1559883"/>
            <a:ext cx="1345724" cy="11831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025327" y="2834442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4011810" y="2852425"/>
            <a:ext cx="1056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mRNA-Molekül</a:t>
            </a:r>
          </a:p>
          <a:p>
            <a:endParaRPr lang="de-DE" sz="1100" dirty="0"/>
          </a:p>
        </p:txBody>
      </p:sp>
      <p:sp>
        <p:nvSpPr>
          <p:cNvPr id="55" name="Oval 54"/>
          <p:cNvSpPr/>
          <p:nvPr/>
        </p:nvSpPr>
        <p:spPr>
          <a:xfrm>
            <a:off x="5398087" y="2543005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548347" y="2493438"/>
            <a:ext cx="7873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Nukleotid-</a:t>
            </a:r>
          </a:p>
          <a:p>
            <a:r>
              <a:rPr lang="de-DE" sz="1100" dirty="0" smtClean="0"/>
              <a:t>Sequenz</a:t>
            </a:r>
          </a:p>
          <a:p>
            <a:endParaRPr lang="de-DE" sz="1100" dirty="0" smtClean="0"/>
          </a:p>
        </p:txBody>
      </p:sp>
      <p:sp>
        <p:nvSpPr>
          <p:cNvPr id="57" name="Oval 56"/>
          <p:cNvSpPr/>
          <p:nvPr/>
        </p:nvSpPr>
        <p:spPr>
          <a:xfrm>
            <a:off x="5180550" y="3151344"/>
            <a:ext cx="1166372" cy="36781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5275124" y="3086834"/>
            <a:ext cx="1070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Vienna – </a:t>
            </a:r>
          </a:p>
          <a:p>
            <a:pPr algn="ctr"/>
            <a:r>
              <a:rPr lang="de-DE" sz="1100" dirty="0" smtClean="0"/>
              <a:t>String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 rot="16200000" flipV="1">
            <a:off x="3374801" y="1570769"/>
            <a:ext cx="1355861" cy="1171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57" idx="2"/>
          </p:cNvCxnSpPr>
          <p:nvPr/>
        </p:nvCxnSpPr>
        <p:spPr>
          <a:xfrm rot="10800000">
            <a:off x="4981642" y="3175963"/>
            <a:ext cx="198908" cy="159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55" idx="2"/>
          </p:cNvCxnSpPr>
          <p:nvPr/>
        </p:nvCxnSpPr>
        <p:spPr>
          <a:xfrm rot="10800000" flipV="1">
            <a:off x="4981643" y="2716577"/>
            <a:ext cx="416445" cy="117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462" y="2189958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169936" y="2140391"/>
            <a:ext cx="928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Chromosom-</a:t>
            </a:r>
          </a:p>
          <a:p>
            <a:pPr algn="ctr"/>
            <a:r>
              <a:rPr lang="de-DE" sz="1100" dirty="0" smtClean="0"/>
              <a:t>Nummer</a:t>
            </a:r>
          </a:p>
        </p:txBody>
      </p:sp>
      <p:cxnSp>
        <p:nvCxnSpPr>
          <p:cNvPr id="74" name="Gerade Verbindung 73"/>
          <p:cNvCxnSpPr/>
          <p:nvPr/>
        </p:nvCxnSpPr>
        <p:spPr>
          <a:xfrm flipV="1">
            <a:off x="1148314" y="2991117"/>
            <a:ext cx="480390" cy="340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1148314" y="2387135"/>
            <a:ext cx="480394" cy="43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aute 83"/>
          <p:cNvSpPr/>
          <p:nvPr/>
        </p:nvSpPr>
        <p:spPr>
          <a:xfrm>
            <a:off x="2716070" y="3199359"/>
            <a:ext cx="1196594" cy="67442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2945439" y="3371977"/>
            <a:ext cx="7246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übersetzt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cxnSp>
        <p:nvCxnSpPr>
          <p:cNvPr id="87" name="Gerade Verbindung 86"/>
          <p:cNvCxnSpPr/>
          <p:nvPr/>
        </p:nvCxnSpPr>
        <p:spPr>
          <a:xfrm rot="10800000">
            <a:off x="2646248" y="3056389"/>
            <a:ext cx="405518" cy="27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6200000" flipV="1">
            <a:off x="1545848" y="3213774"/>
            <a:ext cx="405656" cy="239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>
            <a:endCxn id="54" idx="1"/>
          </p:cNvCxnSpPr>
          <p:nvPr/>
        </p:nvCxnSpPr>
        <p:spPr>
          <a:xfrm rot="5400000" flipH="1" flipV="1">
            <a:off x="3687000" y="3071964"/>
            <a:ext cx="328904" cy="320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179863" y="4165188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2303103" y="4196681"/>
            <a:ext cx="9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Start-Position</a:t>
            </a:r>
          </a:p>
        </p:txBody>
      </p:sp>
      <p:sp>
        <p:nvSpPr>
          <p:cNvPr id="96" name="Oval 95"/>
          <p:cNvSpPr/>
          <p:nvPr/>
        </p:nvSpPr>
        <p:spPr>
          <a:xfrm>
            <a:off x="3384278" y="4165188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Textfeld 96"/>
          <p:cNvSpPr txBox="1"/>
          <p:nvPr/>
        </p:nvSpPr>
        <p:spPr>
          <a:xfrm>
            <a:off x="3466988" y="4196681"/>
            <a:ext cx="9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End-Position</a:t>
            </a:r>
          </a:p>
        </p:txBody>
      </p:sp>
      <p:cxnSp>
        <p:nvCxnSpPr>
          <p:cNvPr id="98" name="Gerade Verbindung 97"/>
          <p:cNvCxnSpPr>
            <a:endCxn id="86" idx="3"/>
          </p:cNvCxnSpPr>
          <p:nvPr/>
        </p:nvCxnSpPr>
        <p:spPr>
          <a:xfrm rot="16200000" flipV="1">
            <a:off x="3530968" y="3811209"/>
            <a:ext cx="493129" cy="214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94" idx="0"/>
            <a:endCxn id="86" idx="1"/>
          </p:cNvCxnSpPr>
          <p:nvPr/>
        </p:nvCxnSpPr>
        <p:spPr>
          <a:xfrm rot="5400000" flipH="1" flipV="1">
            <a:off x="2578505" y="3798255"/>
            <a:ext cx="493129" cy="240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7159470" y="1113455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Textfeld 104"/>
          <p:cNvSpPr txBox="1"/>
          <p:nvPr/>
        </p:nvSpPr>
        <p:spPr>
          <a:xfrm>
            <a:off x="7240523" y="1131438"/>
            <a:ext cx="860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Organismus</a:t>
            </a:r>
            <a:endParaRPr lang="de-DE" sz="1100" dirty="0"/>
          </a:p>
        </p:txBody>
      </p:sp>
      <p:sp>
        <p:nvSpPr>
          <p:cNvPr id="106" name="Oval 105"/>
          <p:cNvSpPr/>
          <p:nvPr/>
        </p:nvSpPr>
        <p:spPr>
          <a:xfrm>
            <a:off x="6447760" y="370408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6503450" y="401901"/>
            <a:ext cx="96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 smtClean="0"/>
              <a:t>Taxonomie-ID</a:t>
            </a:r>
          </a:p>
        </p:txBody>
      </p:sp>
      <p:sp>
        <p:nvSpPr>
          <p:cNvPr id="108" name="Oval 107"/>
          <p:cNvSpPr/>
          <p:nvPr/>
        </p:nvSpPr>
        <p:spPr>
          <a:xfrm>
            <a:off x="7652175" y="370408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897005" y="401901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Name</a:t>
            </a:r>
          </a:p>
        </p:txBody>
      </p:sp>
      <p:cxnSp>
        <p:nvCxnSpPr>
          <p:cNvPr id="110" name="Gerade Verbindung 109"/>
          <p:cNvCxnSpPr>
            <a:endCxn id="106" idx="4"/>
          </p:cNvCxnSpPr>
          <p:nvPr/>
        </p:nvCxnSpPr>
        <p:spPr>
          <a:xfrm rot="16200000" flipV="1">
            <a:off x="6915364" y="774786"/>
            <a:ext cx="395903" cy="281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V="1">
            <a:off x="7497433" y="717554"/>
            <a:ext cx="585009" cy="395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701848" y="663511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8825088" y="695004"/>
            <a:ext cx="846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Trivialname</a:t>
            </a:r>
          </a:p>
        </p:txBody>
      </p:sp>
      <p:cxnSp>
        <p:nvCxnSpPr>
          <p:cNvPr id="114" name="Gerade Verbindung 113"/>
          <p:cNvCxnSpPr>
            <a:stCxn id="104" idx="3"/>
          </p:cNvCxnSpPr>
          <p:nvPr/>
        </p:nvCxnSpPr>
        <p:spPr>
          <a:xfrm flipV="1">
            <a:off x="8177012" y="933488"/>
            <a:ext cx="648076" cy="346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aute 126"/>
          <p:cNvSpPr/>
          <p:nvPr/>
        </p:nvSpPr>
        <p:spPr>
          <a:xfrm>
            <a:off x="4792803" y="723632"/>
            <a:ext cx="1196594" cy="67442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Textfeld 127"/>
          <p:cNvSpPr txBox="1"/>
          <p:nvPr/>
        </p:nvSpPr>
        <p:spPr>
          <a:xfrm>
            <a:off x="4981642" y="896250"/>
            <a:ext cx="8472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besteht aus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cxnSp>
        <p:nvCxnSpPr>
          <p:cNvPr id="134" name="Gerade Verbindung 133"/>
          <p:cNvCxnSpPr>
            <a:stCxn id="104" idx="1"/>
            <a:endCxn id="127" idx="3"/>
          </p:cNvCxnSpPr>
          <p:nvPr/>
        </p:nvCxnSpPr>
        <p:spPr>
          <a:xfrm rot="10800000">
            <a:off x="5989398" y="1060844"/>
            <a:ext cx="1170073" cy="219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>
            <a:stCxn id="4" idx="3"/>
            <a:endCxn id="127" idx="1"/>
          </p:cNvCxnSpPr>
          <p:nvPr/>
        </p:nvCxnSpPr>
        <p:spPr>
          <a:xfrm flipV="1">
            <a:off x="3839425" y="1060843"/>
            <a:ext cx="953378" cy="250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hteck 139"/>
          <p:cNvSpPr/>
          <p:nvPr/>
        </p:nvSpPr>
        <p:spPr>
          <a:xfrm>
            <a:off x="7313949" y="2779652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Textfeld 140"/>
          <p:cNvSpPr txBox="1"/>
          <p:nvPr/>
        </p:nvSpPr>
        <p:spPr>
          <a:xfrm>
            <a:off x="7530102" y="2797635"/>
            <a:ext cx="556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Artikel</a:t>
            </a:r>
            <a:endParaRPr lang="de-DE" sz="1100" dirty="0"/>
          </a:p>
        </p:txBody>
      </p:sp>
      <p:sp>
        <p:nvSpPr>
          <p:cNvPr id="144" name="Oval 143"/>
          <p:cNvSpPr/>
          <p:nvPr/>
        </p:nvSpPr>
        <p:spPr>
          <a:xfrm>
            <a:off x="8644274" y="2212235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Textfeld 144"/>
          <p:cNvSpPr txBox="1"/>
          <p:nvPr/>
        </p:nvSpPr>
        <p:spPr>
          <a:xfrm>
            <a:off x="8970164" y="2243728"/>
            <a:ext cx="434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 smtClean="0"/>
              <a:t>Titel</a:t>
            </a:r>
          </a:p>
        </p:txBody>
      </p:sp>
      <p:cxnSp>
        <p:nvCxnSpPr>
          <p:cNvPr id="147" name="Gerade Verbindung 146"/>
          <p:cNvCxnSpPr>
            <a:endCxn id="144" idx="2"/>
          </p:cNvCxnSpPr>
          <p:nvPr/>
        </p:nvCxnSpPr>
        <p:spPr>
          <a:xfrm rot="5400000" flipH="1" flipV="1">
            <a:off x="8275569" y="2414333"/>
            <a:ext cx="397230" cy="340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8701848" y="2828819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9" name="Textfeld 148"/>
          <p:cNvSpPr txBox="1"/>
          <p:nvPr/>
        </p:nvSpPr>
        <p:spPr>
          <a:xfrm>
            <a:off x="8960188" y="2860312"/>
            <a:ext cx="571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Datum</a:t>
            </a:r>
          </a:p>
        </p:txBody>
      </p:sp>
      <p:cxnSp>
        <p:nvCxnSpPr>
          <p:cNvPr id="150" name="Gerade Verbindung 149"/>
          <p:cNvCxnSpPr>
            <a:stCxn id="140" idx="3"/>
            <a:endCxn id="148" idx="2"/>
          </p:cNvCxnSpPr>
          <p:nvPr/>
        </p:nvCxnSpPr>
        <p:spPr>
          <a:xfrm>
            <a:off x="8331491" y="2946469"/>
            <a:ext cx="370357" cy="55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aute 154"/>
          <p:cNvSpPr/>
          <p:nvPr/>
        </p:nvSpPr>
        <p:spPr>
          <a:xfrm>
            <a:off x="5251166" y="1679264"/>
            <a:ext cx="1196594" cy="67442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6" name="Textfeld 155"/>
          <p:cNvSpPr txBox="1"/>
          <p:nvPr/>
        </p:nvSpPr>
        <p:spPr>
          <a:xfrm>
            <a:off x="5385965" y="1851882"/>
            <a:ext cx="9519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veröffentlicht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cxnSp>
        <p:nvCxnSpPr>
          <p:cNvPr id="157" name="Gerade Verbindung 156"/>
          <p:cNvCxnSpPr>
            <a:endCxn id="155" idx="1"/>
          </p:cNvCxnSpPr>
          <p:nvPr/>
        </p:nvCxnSpPr>
        <p:spPr>
          <a:xfrm>
            <a:off x="3839425" y="1405734"/>
            <a:ext cx="1411741" cy="610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/>
          <p:cNvCxnSpPr/>
          <p:nvPr/>
        </p:nvCxnSpPr>
        <p:spPr>
          <a:xfrm>
            <a:off x="6447760" y="2016475"/>
            <a:ext cx="866189" cy="78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hteck 161"/>
          <p:cNvSpPr/>
          <p:nvPr/>
        </p:nvSpPr>
        <p:spPr>
          <a:xfrm>
            <a:off x="7313949" y="4471797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3" name="Textfeld 162"/>
          <p:cNvSpPr txBox="1"/>
          <p:nvPr/>
        </p:nvSpPr>
        <p:spPr>
          <a:xfrm>
            <a:off x="7286922" y="448978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Wissenschaftler</a:t>
            </a:r>
            <a:endParaRPr lang="de-DE" sz="1100" dirty="0"/>
          </a:p>
        </p:txBody>
      </p:sp>
      <p:sp>
        <p:nvSpPr>
          <p:cNvPr id="164" name="Oval 163"/>
          <p:cNvSpPr/>
          <p:nvPr/>
        </p:nvSpPr>
        <p:spPr>
          <a:xfrm>
            <a:off x="8644274" y="3904380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8929634" y="3935873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 smtClean="0"/>
              <a:t>Name</a:t>
            </a:r>
          </a:p>
        </p:txBody>
      </p:sp>
      <p:cxnSp>
        <p:nvCxnSpPr>
          <p:cNvPr id="166" name="Gerade Verbindung 165"/>
          <p:cNvCxnSpPr>
            <a:endCxn id="164" idx="2"/>
          </p:cNvCxnSpPr>
          <p:nvPr/>
        </p:nvCxnSpPr>
        <p:spPr>
          <a:xfrm rot="5400000" flipH="1" flipV="1">
            <a:off x="8275569" y="4106478"/>
            <a:ext cx="397230" cy="340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8701848" y="4520964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8" name="Textfeld 167"/>
          <p:cNvSpPr txBox="1"/>
          <p:nvPr/>
        </p:nvSpPr>
        <p:spPr>
          <a:xfrm>
            <a:off x="8784558" y="4552457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Kontaktinfos</a:t>
            </a:r>
          </a:p>
        </p:txBody>
      </p:sp>
      <p:cxnSp>
        <p:nvCxnSpPr>
          <p:cNvPr id="169" name="Gerade Verbindung 168"/>
          <p:cNvCxnSpPr>
            <a:stCxn id="162" idx="3"/>
            <a:endCxn id="167" idx="2"/>
          </p:cNvCxnSpPr>
          <p:nvPr/>
        </p:nvCxnSpPr>
        <p:spPr>
          <a:xfrm>
            <a:off x="8331491" y="4638614"/>
            <a:ext cx="370357" cy="55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7734885" y="5180226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7912165" y="5211719"/>
            <a:ext cx="724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Telefonnr</a:t>
            </a:r>
          </a:p>
        </p:txBody>
      </p:sp>
      <p:sp>
        <p:nvSpPr>
          <p:cNvPr id="172" name="Oval 171"/>
          <p:cNvSpPr/>
          <p:nvPr/>
        </p:nvSpPr>
        <p:spPr>
          <a:xfrm>
            <a:off x="8825088" y="5180226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8894288" y="5211719"/>
            <a:ext cx="938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Emailadresse</a:t>
            </a:r>
          </a:p>
        </p:txBody>
      </p:sp>
      <p:cxnSp>
        <p:nvCxnSpPr>
          <p:cNvPr id="174" name="Gerade Verbindung 173"/>
          <p:cNvCxnSpPr>
            <a:endCxn id="167" idx="3"/>
          </p:cNvCxnSpPr>
          <p:nvPr/>
        </p:nvCxnSpPr>
        <p:spPr>
          <a:xfrm flipV="1">
            <a:off x="8100823" y="4817270"/>
            <a:ext cx="754746" cy="362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>
            <a:endCxn id="167" idx="4"/>
          </p:cNvCxnSpPr>
          <p:nvPr/>
        </p:nvCxnSpPr>
        <p:spPr>
          <a:xfrm rot="16200000" flipV="1">
            <a:off x="9110461" y="4984332"/>
            <a:ext cx="300278" cy="67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aute 177"/>
          <p:cNvSpPr/>
          <p:nvPr/>
        </p:nvSpPr>
        <p:spPr>
          <a:xfrm>
            <a:off x="7159470" y="3434364"/>
            <a:ext cx="1196594" cy="67442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9" name="Textfeld 178"/>
          <p:cNvSpPr txBox="1"/>
          <p:nvPr/>
        </p:nvSpPr>
        <p:spPr>
          <a:xfrm>
            <a:off x="7321289" y="3606982"/>
            <a:ext cx="8791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geschrieben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cxnSp>
        <p:nvCxnSpPr>
          <p:cNvPr id="180" name="Gerade Verbindung 179"/>
          <p:cNvCxnSpPr>
            <a:stCxn id="140" idx="2"/>
          </p:cNvCxnSpPr>
          <p:nvPr/>
        </p:nvCxnSpPr>
        <p:spPr>
          <a:xfrm rot="5400000">
            <a:off x="7628013" y="3239656"/>
            <a:ext cx="321079" cy="68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>
            <a:endCxn id="162" idx="0"/>
          </p:cNvCxnSpPr>
          <p:nvPr/>
        </p:nvCxnSpPr>
        <p:spPr>
          <a:xfrm rot="16200000" flipH="1">
            <a:off x="7607047" y="4256123"/>
            <a:ext cx="363011" cy="68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aute 192"/>
          <p:cNvSpPr/>
          <p:nvPr/>
        </p:nvSpPr>
        <p:spPr>
          <a:xfrm>
            <a:off x="4742147" y="3936168"/>
            <a:ext cx="1196594" cy="67442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Textfeld 193"/>
          <p:cNvSpPr txBox="1"/>
          <p:nvPr/>
        </p:nvSpPr>
        <p:spPr>
          <a:xfrm>
            <a:off x="4876946" y="4108786"/>
            <a:ext cx="8982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synthetisiert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cxnSp>
        <p:nvCxnSpPr>
          <p:cNvPr id="195" name="Gerade Verbindung 194"/>
          <p:cNvCxnSpPr>
            <a:endCxn id="260" idx="0"/>
          </p:cNvCxnSpPr>
          <p:nvPr/>
        </p:nvCxnSpPr>
        <p:spPr>
          <a:xfrm>
            <a:off x="4433951" y="3175963"/>
            <a:ext cx="897733" cy="701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hteck 208"/>
          <p:cNvSpPr/>
          <p:nvPr/>
        </p:nvSpPr>
        <p:spPr>
          <a:xfrm>
            <a:off x="4961816" y="5455346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0" name="Textfeld 209"/>
          <p:cNvSpPr txBox="1"/>
          <p:nvPr/>
        </p:nvSpPr>
        <p:spPr>
          <a:xfrm>
            <a:off x="5164459" y="5473329"/>
            <a:ext cx="6012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Protein</a:t>
            </a:r>
            <a:endParaRPr lang="de-DE" sz="1100" dirty="0"/>
          </a:p>
        </p:txBody>
      </p:sp>
      <p:sp>
        <p:nvSpPr>
          <p:cNvPr id="211" name="Oval 210"/>
          <p:cNvSpPr/>
          <p:nvPr/>
        </p:nvSpPr>
        <p:spPr>
          <a:xfrm>
            <a:off x="5947296" y="4663043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2" name="Textfeld 211"/>
          <p:cNvSpPr txBox="1"/>
          <p:nvPr/>
        </p:nvSpPr>
        <p:spPr>
          <a:xfrm>
            <a:off x="6043516" y="4599966"/>
            <a:ext cx="917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u="dashLong" dirty="0" smtClean="0"/>
              <a:t>Aminosäure</a:t>
            </a:r>
            <a:r>
              <a:rPr lang="de-DE" sz="1100" u="sng" dirty="0" smtClean="0"/>
              <a:t>-</a:t>
            </a:r>
          </a:p>
          <a:p>
            <a:pPr algn="ctr"/>
            <a:r>
              <a:rPr lang="de-DE" sz="1100" u="dashLong" dirty="0" smtClean="0"/>
              <a:t>Sequenz</a:t>
            </a:r>
          </a:p>
        </p:txBody>
      </p:sp>
      <p:sp>
        <p:nvSpPr>
          <p:cNvPr id="213" name="Oval 212"/>
          <p:cNvSpPr/>
          <p:nvPr/>
        </p:nvSpPr>
        <p:spPr>
          <a:xfrm>
            <a:off x="5398088" y="5991229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4" name="Textfeld 213"/>
          <p:cNvSpPr txBox="1"/>
          <p:nvPr/>
        </p:nvSpPr>
        <p:spPr>
          <a:xfrm>
            <a:off x="5534838" y="5928152"/>
            <a:ext cx="80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Molekular-</a:t>
            </a:r>
          </a:p>
          <a:p>
            <a:pPr algn="ctr"/>
            <a:r>
              <a:rPr lang="de-DE" sz="1100" dirty="0" smtClean="0"/>
              <a:t>gewicht</a:t>
            </a:r>
          </a:p>
        </p:txBody>
      </p:sp>
      <p:cxnSp>
        <p:nvCxnSpPr>
          <p:cNvPr id="215" name="Gerade Verbindung 214"/>
          <p:cNvCxnSpPr>
            <a:endCxn id="211" idx="4"/>
          </p:cNvCxnSpPr>
          <p:nvPr/>
        </p:nvCxnSpPr>
        <p:spPr>
          <a:xfrm flipV="1">
            <a:off x="5903169" y="5010187"/>
            <a:ext cx="568964" cy="445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/>
          <p:cNvCxnSpPr/>
          <p:nvPr/>
        </p:nvCxnSpPr>
        <p:spPr>
          <a:xfrm rot="16200000" flipV="1">
            <a:off x="5582617" y="5798647"/>
            <a:ext cx="202249" cy="18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503021" y="5590670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8" name="Textfeld 217"/>
          <p:cNvSpPr txBox="1"/>
          <p:nvPr/>
        </p:nvSpPr>
        <p:spPr>
          <a:xfrm>
            <a:off x="6572221" y="5514083"/>
            <a:ext cx="931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CATH-</a:t>
            </a:r>
          </a:p>
          <a:p>
            <a:pPr algn="ctr"/>
            <a:r>
              <a:rPr lang="de-DE" sz="1100" dirty="0" smtClean="0"/>
              <a:t>Klassifikation</a:t>
            </a:r>
          </a:p>
        </p:txBody>
      </p:sp>
      <p:cxnSp>
        <p:nvCxnSpPr>
          <p:cNvPr id="219" name="Gerade Verbindung 218"/>
          <p:cNvCxnSpPr>
            <a:stCxn id="209" idx="3"/>
            <a:endCxn id="217" idx="1"/>
          </p:cNvCxnSpPr>
          <p:nvPr/>
        </p:nvCxnSpPr>
        <p:spPr>
          <a:xfrm>
            <a:off x="5979358" y="5622163"/>
            <a:ext cx="677384" cy="19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>
            <a:stCxn id="260" idx="2"/>
          </p:cNvCxnSpPr>
          <p:nvPr/>
        </p:nvCxnSpPr>
        <p:spPr>
          <a:xfrm rot="16200000" flipH="1">
            <a:off x="5019104" y="4981000"/>
            <a:ext cx="786320" cy="16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aute 225"/>
          <p:cNvSpPr/>
          <p:nvPr/>
        </p:nvSpPr>
        <p:spPr>
          <a:xfrm>
            <a:off x="2989206" y="5282122"/>
            <a:ext cx="1196594" cy="67442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7" name="Textfeld 226"/>
          <p:cNvSpPr txBox="1"/>
          <p:nvPr/>
        </p:nvSpPr>
        <p:spPr>
          <a:xfrm>
            <a:off x="3299635" y="5454740"/>
            <a:ext cx="5962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enthält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cxnSp>
        <p:nvCxnSpPr>
          <p:cNvPr id="228" name="Gerade Verbindung 227"/>
          <p:cNvCxnSpPr>
            <a:stCxn id="226" idx="3"/>
            <a:endCxn id="209" idx="1"/>
          </p:cNvCxnSpPr>
          <p:nvPr/>
        </p:nvCxnSpPr>
        <p:spPr>
          <a:xfrm>
            <a:off x="4185800" y="5619333"/>
            <a:ext cx="776016" cy="2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1030474" y="5452516"/>
            <a:ext cx="1017542" cy="3336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2" name="Textfeld 231"/>
          <p:cNvSpPr txBox="1"/>
          <p:nvPr/>
        </p:nvSpPr>
        <p:spPr>
          <a:xfrm>
            <a:off x="1219607" y="5470499"/>
            <a:ext cx="6704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Domäne</a:t>
            </a:r>
            <a:endParaRPr lang="de-DE" sz="1100" dirty="0"/>
          </a:p>
        </p:txBody>
      </p:sp>
      <p:sp>
        <p:nvSpPr>
          <p:cNvPr id="233" name="Oval 232"/>
          <p:cNvSpPr/>
          <p:nvPr/>
        </p:nvSpPr>
        <p:spPr>
          <a:xfrm>
            <a:off x="318764" y="4709469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4" name="Textfeld 233"/>
          <p:cNvSpPr txBox="1"/>
          <p:nvPr/>
        </p:nvSpPr>
        <p:spPr>
          <a:xfrm>
            <a:off x="374454" y="4740962"/>
            <a:ext cx="910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 smtClean="0"/>
              <a:t>Domänen-ID</a:t>
            </a:r>
          </a:p>
        </p:txBody>
      </p:sp>
      <p:sp>
        <p:nvSpPr>
          <p:cNvPr id="235" name="Oval 234"/>
          <p:cNvSpPr/>
          <p:nvPr/>
        </p:nvSpPr>
        <p:spPr>
          <a:xfrm>
            <a:off x="248901" y="6176075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6" name="Textfeld 235"/>
          <p:cNvSpPr txBox="1"/>
          <p:nvPr/>
        </p:nvSpPr>
        <p:spPr>
          <a:xfrm>
            <a:off x="412671" y="6207568"/>
            <a:ext cx="688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Funktion</a:t>
            </a:r>
          </a:p>
        </p:txBody>
      </p:sp>
      <p:cxnSp>
        <p:nvCxnSpPr>
          <p:cNvPr id="237" name="Gerade Verbindung 236"/>
          <p:cNvCxnSpPr>
            <a:endCxn id="233" idx="4"/>
          </p:cNvCxnSpPr>
          <p:nvPr/>
        </p:nvCxnSpPr>
        <p:spPr>
          <a:xfrm rot="16200000" flipV="1">
            <a:off x="786368" y="5113847"/>
            <a:ext cx="395903" cy="281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237"/>
          <p:cNvCxnSpPr>
            <a:stCxn id="239" idx="0"/>
          </p:cNvCxnSpPr>
          <p:nvPr/>
        </p:nvCxnSpPr>
        <p:spPr>
          <a:xfrm rot="16200000" flipV="1">
            <a:off x="1761299" y="5910024"/>
            <a:ext cx="409796" cy="16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1523179" y="6196741"/>
            <a:ext cx="1049673" cy="34714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0" name="Textfeld 239"/>
          <p:cNvSpPr txBox="1"/>
          <p:nvPr/>
        </p:nvSpPr>
        <p:spPr>
          <a:xfrm>
            <a:off x="1808539" y="6228234"/>
            <a:ext cx="513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HMM</a:t>
            </a:r>
          </a:p>
        </p:txBody>
      </p:sp>
      <p:cxnSp>
        <p:nvCxnSpPr>
          <p:cNvPr id="241" name="Gerade Verbindung 240"/>
          <p:cNvCxnSpPr/>
          <p:nvPr/>
        </p:nvCxnSpPr>
        <p:spPr>
          <a:xfrm flipV="1">
            <a:off x="561614" y="5788980"/>
            <a:ext cx="517545" cy="407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241"/>
          <p:cNvCxnSpPr>
            <a:stCxn id="231" idx="3"/>
          </p:cNvCxnSpPr>
          <p:nvPr/>
        </p:nvCxnSpPr>
        <p:spPr>
          <a:xfrm>
            <a:off x="2048016" y="5619333"/>
            <a:ext cx="961413" cy="4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feld 247"/>
          <p:cNvSpPr txBox="1"/>
          <p:nvPr/>
        </p:nvSpPr>
        <p:spPr>
          <a:xfrm>
            <a:off x="6661564" y="960508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[1</a:t>
            </a:r>
            <a:r>
              <a:rPr lang="de-DE" sz="1100" dirty="0" smtClean="0"/>
              <a:t>;*]</a:t>
            </a:r>
            <a:endParaRPr lang="de-DE" sz="1100" dirty="0"/>
          </a:p>
        </p:txBody>
      </p:sp>
      <p:sp>
        <p:nvSpPr>
          <p:cNvPr id="249" name="Textfeld 248"/>
          <p:cNvSpPr txBox="1"/>
          <p:nvPr/>
        </p:nvSpPr>
        <p:spPr>
          <a:xfrm>
            <a:off x="3828380" y="991642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[0;*]</a:t>
            </a:r>
            <a:endParaRPr lang="de-DE" sz="1100" dirty="0"/>
          </a:p>
        </p:txBody>
      </p:sp>
      <p:sp>
        <p:nvSpPr>
          <p:cNvPr id="250" name="Textfeld 249"/>
          <p:cNvSpPr txBox="1"/>
          <p:nvPr/>
        </p:nvSpPr>
        <p:spPr>
          <a:xfrm>
            <a:off x="7144029" y="2469104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[0;*]</a:t>
            </a:r>
            <a:endParaRPr lang="de-DE" sz="1100" dirty="0"/>
          </a:p>
        </p:txBody>
      </p:sp>
      <p:sp>
        <p:nvSpPr>
          <p:cNvPr id="251" name="Textfeld 250"/>
          <p:cNvSpPr txBox="1"/>
          <p:nvPr/>
        </p:nvSpPr>
        <p:spPr>
          <a:xfrm>
            <a:off x="4011810" y="1280272"/>
            <a:ext cx="451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[1;1]</a:t>
            </a:r>
            <a:endParaRPr lang="de-DE" sz="1100" dirty="0"/>
          </a:p>
        </p:txBody>
      </p:sp>
      <p:sp>
        <p:nvSpPr>
          <p:cNvPr id="252" name="Textfeld 251"/>
          <p:cNvSpPr txBox="1"/>
          <p:nvPr/>
        </p:nvSpPr>
        <p:spPr>
          <a:xfrm>
            <a:off x="7730015" y="3076873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[1</a:t>
            </a:r>
            <a:r>
              <a:rPr lang="de-DE" sz="1100" dirty="0" smtClean="0"/>
              <a:t>;*]</a:t>
            </a:r>
            <a:endParaRPr lang="de-DE" sz="1100" dirty="0"/>
          </a:p>
        </p:txBody>
      </p:sp>
      <p:sp>
        <p:nvSpPr>
          <p:cNvPr id="253" name="Textfeld 252"/>
          <p:cNvSpPr txBox="1"/>
          <p:nvPr/>
        </p:nvSpPr>
        <p:spPr>
          <a:xfrm>
            <a:off x="7768681" y="4213052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[0;*]</a:t>
            </a:r>
            <a:endParaRPr lang="de-DE" sz="1100" dirty="0"/>
          </a:p>
        </p:txBody>
      </p:sp>
      <p:sp>
        <p:nvSpPr>
          <p:cNvPr id="254" name="Textfeld 253"/>
          <p:cNvSpPr txBox="1"/>
          <p:nvPr/>
        </p:nvSpPr>
        <p:spPr>
          <a:xfrm>
            <a:off x="2639902" y="2874974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[0</a:t>
            </a:r>
            <a:r>
              <a:rPr lang="de-DE" sz="1100" dirty="0" smtClean="0"/>
              <a:t>;*]</a:t>
            </a:r>
            <a:endParaRPr lang="de-DE" sz="1100" dirty="0"/>
          </a:p>
        </p:txBody>
      </p:sp>
      <p:sp>
        <p:nvSpPr>
          <p:cNvPr id="255" name="Textfeld 254"/>
          <p:cNvSpPr txBox="1"/>
          <p:nvPr/>
        </p:nvSpPr>
        <p:spPr>
          <a:xfrm>
            <a:off x="3613466" y="2883709"/>
            <a:ext cx="451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[1;1]</a:t>
            </a:r>
            <a:endParaRPr lang="de-DE" sz="1100" dirty="0"/>
          </a:p>
        </p:txBody>
      </p:sp>
      <p:sp>
        <p:nvSpPr>
          <p:cNvPr id="256" name="Textfeld 255"/>
          <p:cNvSpPr txBox="1"/>
          <p:nvPr/>
        </p:nvSpPr>
        <p:spPr>
          <a:xfrm>
            <a:off x="5412985" y="5154398"/>
            <a:ext cx="451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[1;1]</a:t>
            </a:r>
            <a:endParaRPr lang="de-DE" sz="1100" dirty="0"/>
          </a:p>
        </p:txBody>
      </p:sp>
      <p:sp>
        <p:nvSpPr>
          <p:cNvPr id="257" name="Textfeld 256"/>
          <p:cNvSpPr txBox="1"/>
          <p:nvPr/>
        </p:nvSpPr>
        <p:spPr>
          <a:xfrm>
            <a:off x="4146443" y="3158829"/>
            <a:ext cx="451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[0;1]</a:t>
            </a:r>
            <a:endParaRPr lang="de-DE" sz="1100" dirty="0"/>
          </a:p>
        </p:txBody>
      </p:sp>
      <p:sp>
        <p:nvSpPr>
          <p:cNvPr id="258" name="Textfeld 257"/>
          <p:cNvSpPr txBox="1"/>
          <p:nvPr/>
        </p:nvSpPr>
        <p:spPr>
          <a:xfrm>
            <a:off x="2020996" y="5364849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[1</a:t>
            </a:r>
            <a:r>
              <a:rPr lang="de-DE" sz="1100" dirty="0" smtClean="0"/>
              <a:t>;*]</a:t>
            </a:r>
            <a:endParaRPr lang="de-DE" sz="1100" dirty="0"/>
          </a:p>
        </p:txBody>
      </p:sp>
      <p:sp>
        <p:nvSpPr>
          <p:cNvPr id="259" name="Textfeld 258"/>
          <p:cNvSpPr txBox="1"/>
          <p:nvPr/>
        </p:nvSpPr>
        <p:spPr>
          <a:xfrm>
            <a:off x="4585737" y="5375478"/>
            <a:ext cx="45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[0;*]</a:t>
            </a:r>
            <a:endParaRPr lang="de-DE" sz="1100" dirty="0"/>
          </a:p>
        </p:txBody>
      </p:sp>
      <p:sp>
        <p:nvSpPr>
          <p:cNvPr id="260" name="Raute 259"/>
          <p:cNvSpPr/>
          <p:nvPr/>
        </p:nvSpPr>
        <p:spPr>
          <a:xfrm>
            <a:off x="4639777" y="3877571"/>
            <a:ext cx="1383814" cy="790849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3" name="Rechteck 262"/>
          <p:cNvSpPr/>
          <p:nvPr/>
        </p:nvSpPr>
        <p:spPr>
          <a:xfrm>
            <a:off x="5006136" y="5500349"/>
            <a:ext cx="929300" cy="2317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A4-Papier (210x297 mm)</PresentationFormat>
  <Paragraphs>59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Hannah Teuteberg</dc:creator>
  <cp:lastModifiedBy>Hannah Teuteberg</cp:lastModifiedBy>
  <cp:revision>8</cp:revision>
  <dcterms:created xsi:type="dcterms:W3CDTF">2013-11-20T14:44:25Z</dcterms:created>
  <dcterms:modified xsi:type="dcterms:W3CDTF">2013-11-20T14:48:26Z</dcterms:modified>
</cp:coreProperties>
</file>