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63" d="100"/>
          <a:sy n="63" d="100"/>
        </p:scale>
        <p:origin x="29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8CE19-F706-4F01-89F1-A968DCC5DE3F}" type="datetimeFigureOut">
              <a:rPr lang="de-DE" smtClean="0"/>
              <a:t>22.07.2015</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smtClean="0"/>
              <a:t>Alisa Dammer</a:t>
            </a:r>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6DF03-6F68-490E-9B8C-86CF92ED6945}" type="slidenum">
              <a:rPr lang="de-DE" smtClean="0"/>
              <a:t>‹#›</a:t>
            </a:fld>
            <a:endParaRPr lang="de-DE"/>
          </a:p>
        </p:txBody>
      </p:sp>
    </p:spTree>
    <p:extLst>
      <p:ext uri="{BB962C8B-B14F-4D97-AF65-F5344CB8AC3E}">
        <p14:creationId xmlns:p14="http://schemas.microsoft.com/office/powerpoint/2010/main" val="14535296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0DA39-256A-481F-9D7B-6DA6F49BEA22}" type="datetimeFigureOut">
              <a:rPr lang="de-DE" smtClean="0"/>
              <a:t>22.07.2015</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smtClean="0"/>
              <a:t>Alisa Dammer</a:t>
            </a:r>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FC977-FBA9-407D-8E8F-C3FF2E8F9587}" type="slidenum">
              <a:rPr lang="de-DE" smtClean="0"/>
              <a:t>‹#›</a:t>
            </a:fld>
            <a:endParaRPr lang="de-DE"/>
          </a:p>
        </p:txBody>
      </p:sp>
    </p:spTree>
    <p:extLst>
      <p:ext uri="{BB962C8B-B14F-4D97-AF65-F5344CB8AC3E}">
        <p14:creationId xmlns:p14="http://schemas.microsoft.com/office/powerpoint/2010/main" val="1341276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159192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68475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7/22/2015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lisa-lisa/uni-stuff/tree/master/Uni" TargetMode="External"/><Relationship Id="rId2" Type="http://schemas.openxmlformats.org/officeDocument/2006/relationships/hyperlink" Target="mailto:alisa.dammer@gmai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754" y="1203960"/>
            <a:ext cx="9391125" cy="4396381"/>
          </a:xfrm>
        </p:spPr>
        <p:txBody>
          <a:bodyPr/>
          <a:lstStyle/>
          <a:p>
            <a:r>
              <a:rPr lang="de-DE" dirty="0" smtClean="0"/>
              <a:t>Bachelor thesis: „Sentiment Data as a fine tuning mechanism“</a:t>
            </a:r>
            <a:endParaRPr lang="de-DE" dirty="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324575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84769" cy="736002"/>
          </a:xfrm>
        </p:spPr>
        <p:txBody>
          <a:bodyPr/>
          <a:lstStyle/>
          <a:p>
            <a:r>
              <a:rPr lang="de-DE" dirty="0" smtClean="0"/>
              <a:t>Structure</a:t>
            </a:r>
            <a:endParaRPr lang="de-DE" dirty="0"/>
          </a:p>
        </p:txBody>
      </p:sp>
      <p:sp>
        <p:nvSpPr>
          <p:cNvPr id="3" name="Content Placeholder 2"/>
          <p:cNvSpPr>
            <a:spLocks noGrp="1"/>
          </p:cNvSpPr>
          <p:nvPr>
            <p:ph idx="1"/>
          </p:nvPr>
        </p:nvSpPr>
        <p:spPr>
          <a:xfrm>
            <a:off x="3739833" y="1397598"/>
            <a:ext cx="4596448" cy="3905921"/>
          </a:xfrm>
        </p:spPr>
        <p:txBody>
          <a:bodyPr>
            <a:noAutofit/>
          </a:bodyPr>
          <a:lstStyle/>
          <a:p>
            <a:r>
              <a:rPr lang="de-DE" sz="2400" dirty="0" smtClean="0"/>
              <a:t>1. About me</a:t>
            </a:r>
          </a:p>
          <a:p>
            <a:r>
              <a:rPr lang="de-DE" sz="2400" dirty="0" smtClean="0"/>
              <a:t>2. My Bachelor thesis</a:t>
            </a:r>
          </a:p>
          <a:p>
            <a:r>
              <a:rPr lang="de-DE" sz="2400" dirty="0" smtClean="0"/>
              <a:t>3. What I have done already</a:t>
            </a:r>
          </a:p>
          <a:p>
            <a:r>
              <a:rPr lang="de-DE" sz="2400" dirty="0" smtClean="0"/>
              <a:t>4. What I still need to do</a:t>
            </a:r>
          </a:p>
          <a:p>
            <a:r>
              <a:rPr lang="de-DE" sz="2400" dirty="0"/>
              <a:t>5</a:t>
            </a:r>
            <a:r>
              <a:rPr lang="de-DE" sz="2400" dirty="0" smtClean="0"/>
              <a:t>. What I can provide to you</a:t>
            </a:r>
          </a:p>
          <a:p>
            <a:r>
              <a:rPr lang="de-DE" sz="2400" dirty="0"/>
              <a:t>6</a:t>
            </a:r>
            <a:r>
              <a:rPr lang="de-DE" sz="2400" dirty="0" smtClean="0"/>
              <a:t>. Contact</a:t>
            </a:r>
            <a:endParaRPr lang="de-DE" sz="2400" dirty="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294890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50529" cy="690282"/>
          </a:xfrm>
        </p:spPr>
        <p:txBody>
          <a:bodyPr/>
          <a:lstStyle/>
          <a:p>
            <a:r>
              <a:rPr lang="de-DE" dirty="0" smtClean="0"/>
              <a:t>About me</a:t>
            </a:r>
            <a:endParaRPr lang="de-DE" dirty="0"/>
          </a:p>
        </p:txBody>
      </p:sp>
      <p:sp>
        <p:nvSpPr>
          <p:cNvPr id="3" name="Content Placeholder 2"/>
          <p:cNvSpPr>
            <a:spLocks noGrp="1"/>
          </p:cNvSpPr>
          <p:nvPr>
            <p:ph idx="1"/>
          </p:nvPr>
        </p:nvSpPr>
        <p:spPr>
          <a:xfrm>
            <a:off x="1362392" y="1382358"/>
            <a:ext cx="8946541" cy="4195481"/>
          </a:xfrm>
        </p:spPr>
        <p:txBody>
          <a:bodyPr/>
          <a:lstStyle/>
          <a:p>
            <a:r>
              <a:rPr lang="de-DE" dirty="0" smtClean="0"/>
              <a:t>Student:</a:t>
            </a:r>
          </a:p>
          <a:p>
            <a:pPr lvl="1"/>
            <a:r>
              <a:rPr lang="de-DE" dirty="0" smtClean="0"/>
              <a:t>Novosibirsk State University  2007 - 2011</a:t>
            </a:r>
          </a:p>
          <a:p>
            <a:pPr lvl="1"/>
            <a:r>
              <a:rPr lang="de-DE" dirty="0" smtClean="0"/>
              <a:t>University Hamburg  2011 - ...</a:t>
            </a:r>
          </a:p>
          <a:p>
            <a:r>
              <a:rPr lang="de-DE" dirty="0" smtClean="0"/>
              <a:t>Major Interest:</a:t>
            </a:r>
          </a:p>
          <a:p>
            <a:pPr lvl="1"/>
            <a:r>
              <a:rPr lang="de-DE" dirty="0" smtClean="0"/>
              <a:t>Programming</a:t>
            </a:r>
          </a:p>
          <a:p>
            <a:pPr lvl="1"/>
            <a:r>
              <a:rPr lang="de-DE" dirty="0" smtClean="0"/>
              <a:t>Econometrics, Statistics, Finance as Strategic Planning</a:t>
            </a:r>
          </a:p>
          <a:p>
            <a:pPr lvl="1"/>
            <a:r>
              <a:rPr lang="de-DE" dirty="0" smtClean="0"/>
              <a:t>Neural Networks, Machine Learning</a:t>
            </a:r>
          </a:p>
          <a:p>
            <a:r>
              <a:rPr lang="de-DE" dirty="0" smtClean="0"/>
              <a:t>Current Project:</a:t>
            </a:r>
          </a:p>
          <a:p>
            <a:pPr lvl="1"/>
            <a:r>
              <a:rPr lang="de-DE" dirty="0" smtClean="0"/>
              <a:t>Bachelor: „Sentiment Data as a fine tuning mechanism“</a:t>
            </a:r>
          </a:p>
          <a:p>
            <a:pPr marL="457200" lvl="1" indent="0">
              <a:buNone/>
            </a:pPr>
            <a:endParaRPr lang="de-DE" dirty="0"/>
          </a:p>
          <a:p>
            <a:pPr marL="457200" lvl="1" indent="0">
              <a:buNone/>
            </a:pPr>
            <a:endParaRPr lang="de-DE" dirty="0"/>
          </a:p>
          <a:p>
            <a:pPr lvl="1"/>
            <a:endParaRPr lang="de-DE" dirty="0" smtClean="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10190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Bachelor Thesis:</a:t>
            </a:r>
            <a:endParaRPr lang="de-DE" dirty="0"/>
          </a:p>
        </p:txBody>
      </p:sp>
      <p:sp>
        <p:nvSpPr>
          <p:cNvPr id="3" name="Content Placeholder 2"/>
          <p:cNvSpPr>
            <a:spLocks noGrp="1"/>
          </p:cNvSpPr>
          <p:nvPr>
            <p:ph idx="1"/>
          </p:nvPr>
        </p:nvSpPr>
        <p:spPr>
          <a:xfrm>
            <a:off x="1103312" y="1203960"/>
            <a:ext cx="8946541" cy="5044439"/>
          </a:xfrm>
        </p:spPr>
        <p:txBody>
          <a:bodyPr>
            <a:normAutofit lnSpcReduction="10000"/>
          </a:bodyPr>
          <a:lstStyle/>
          <a:p>
            <a:pPr marL="0" indent="0">
              <a:buNone/>
            </a:pPr>
            <a:r>
              <a:rPr lang="de-DE" dirty="0" smtClean="0"/>
              <a:t>The analysis of the sentiment data in the form of forecast, buzz and mood can be used as a fine tuning mechanism for prediction models. The statement will be checked for a classical econometrical model – linear regression. </a:t>
            </a:r>
          </a:p>
          <a:p>
            <a:pPr marL="0" indent="0">
              <a:buNone/>
            </a:pPr>
            <a:r>
              <a:rPr lang="de-DE" dirty="0" smtClean="0"/>
              <a:t>The idea: A linear regression for a data sample will be created. The model with the same variables will be built again but on sentiment data sample (SD-sample) </a:t>
            </a:r>
            <a:r>
              <a:rPr lang="de-DE" dirty="0"/>
              <a:t>w</a:t>
            </a:r>
            <a:r>
              <a:rPr lang="de-DE" dirty="0" smtClean="0"/>
              <a:t>here the SD-sample consists of daily frequency forecasts for </a:t>
            </a:r>
            <a:r>
              <a:rPr lang="de-DE" dirty="0"/>
              <a:t>a 2 year period</a:t>
            </a:r>
            <a:r>
              <a:rPr lang="de-DE" dirty="0" smtClean="0"/>
              <a:t>. Additionally, the mood-trend and buzz-trend will be computed. The second model will be checked on test data. Afterwards, the first model will be checked on test data. The results will be united (the parameters of the final model will computed from two previous sets of parameters). The final model will be checked on the test data again.</a:t>
            </a:r>
          </a:p>
          <a:p>
            <a:pPr marL="0" indent="0">
              <a:buNone/>
            </a:pPr>
            <a:endParaRPr lang="de-DE" dirty="0"/>
          </a:p>
          <a:p>
            <a:pPr marL="0" indent="0">
              <a:buNone/>
            </a:pPr>
            <a:r>
              <a:rPr lang="de-DE" dirty="0" smtClean="0"/>
              <a:t>The hypothesis: In the </a:t>
            </a:r>
            <a:r>
              <a:rPr lang="de-DE" dirty="0"/>
              <a:t>long </a:t>
            </a:r>
            <a:r>
              <a:rPr lang="de-DE" dirty="0" smtClean="0"/>
              <a:t>term, this composition of the two models will show better results than the two original models on their own.</a:t>
            </a:r>
            <a:endParaRPr lang="de-DE" dirty="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157012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20249" cy="720762"/>
          </a:xfrm>
        </p:spPr>
        <p:txBody>
          <a:bodyPr/>
          <a:lstStyle/>
          <a:p>
            <a:r>
              <a:rPr lang="de-DE" dirty="0" smtClean="0"/>
              <a:t>Current Progress</a:t>
            </a:r>
            <a:endParaRPr lang="de-DE" dirty="0"/>
          </a:p>
        </p:txBody>
      </p:sp>
      <p:sp>
        <p:nvSpPr>
          <p:cNvPr id="3" name="Content Placeholder 2"/>
          <p:cNvSpPr>
            <a:spLocks noGrp="1"/>
          </p:cNvSpPr>
          <p:nvPr>
            <p:ph idx="1"/>
          </p:nvPr>
        </p:nvSpPr>
        <p:spPr>
          <a:xfrm>
            <a:off x="1530031" y="720762"/>
            <a:ext cx="8946541" cy="705522"/>
          </a:xfrm>
        </p:spPr>
        <p:txBody>
          <a:bodyPr/>
          <a:lstStyle/>
          <a:p>
            <a:pPr marL="0" indent="0">
              <a:buNone/>
            </a:pPr>
            <a:r>
              <a:rPr lang="de-DE" dirty="0" smtClean="0"/>
              <a:t>A program choosing the best model with a limited number of predictors is built. The „best model“ is chosen.</a:t>
            </a:r>
          </a:p>
          <a:p>
            <a:pPr marL="0" indent="0">
              <a:buNone/>
            </a:pPr>
            <a:endParaRPr lang="de-DE" dirty="0"/>
          </a:p>
        </p:txBody>
      </p:sp>
      <p:sp>
        <p:nvSpPr>
          <p:cNvPr id="4" name="Rectangle 3"/>
          <p:cNvSpPr/>
          <p:nvPr/>
        </p:nvSpPr>
        <p:spPr>
          <a:xfrm>
            <a:off x="4276192" y="1862683"/>
            <a:ext cx="3535680" cy="418958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de-DE" dirty="0" smtClean="0">
                <a:solidFill>
                  <a:schemeClr val="tx1"/>
                </a:solidFill>
              </a:rPr>
              <a:t>Statistical tests to figure out what type of model can be built</a:t>
            </a:r>
          </a:p>
          <a:p>
            <a:pPr marL="342900" indent="-342900" algn="just">
              <a:buAutoNum type="arabicPeriod"/>
            </a:pPr>
            <a:r>
              <a:rPr lang="de-DE" dirty="0" smtClean="0">
                <a:solidFill>
                  <a:schemeClr val="tx1"/>
                </a:solidFill>
              </a:rPr>
              <a:t>Set the limit on the number of the predictors </a:t>
            </a:r>
          </a:p>
          <a:p>
            <a:pPr marL="342900" indent="-342900" algn="just">
              <a:buAutoNum type="arabicPeriod"/>
            </a:pPr>
            <a:r>
              <a:rPr lang="de-DE" dirty="0" smtClean="0">
                <a:solidFill>
                  <a:schemeClr val="tx1"/>
                </a:solidFill>
              </a:rPr>
              <a:t>Step-forward approach to choose the best model</a:t>
            </a:r>
          </a:p>
          <a:p>
            <a:pPr marL="342900" indent="-342900" algn="just">
              <a:buAutoNum type="arabicPeriod"/>
            </a:pPr>
            <a:r>
              <a:rPr lang="de-DE" dirty="0" smtClean="0">
                <a:solidFill>
                  <a:schemeClr val="tx1"/>
                </a:solidFill>
              </a:rPr>
              <a:t>Determination coefficient shows the best model in the class</a:t>
            </a:r>
          </a:p>
          <a:p>
            <a:pPr marL="342900" indent="-342900" algn="just">
              <a:buAutoNum type="arabicPeriod"/>
            </a:pPr>
            <a:r>
              <a:rPr lang="de-DE" dirty="0" smtClean="0">
                <a:solidFill>
                  <a:schemeClr val="tx1"/>
                </a:solidFill>
              </a:rPr>
              <a:t>LLR-test compares two neighboor classes</a:t>
            </a:r>
          </a:p>
          <a:p>
            <a:pPr algn="just"/>
            <a:endParaRPr lang="de-DE" dirty="0">
              <a:solidFill>
                <a:schemeClr val="tx1"/>
              </a:solidFill>
            </a:endParaRPr>
          </a:p>
        </p:txBody>
      </p:sp>
      <p:sp>
        <p:nvSpPr>
          <p:cNvPr id="7" name="Right Arrow 6"/>
          <p:cNvSpPr/>
          <p:nvPr/>
        </p:nvSpPr>
        <p:spPr>
          <a:xfrm>
            <a:off x="3626656" y="3606956"/>
            <a:ext cx="624840" cy="701040"/>
          </a:xfrm>
          <a:prstGeom prst="rightArrow">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ight Arrow 7"/>
          <p:cNvSpPr/>
          <p:nvPr/>
        </p:nvSpPr>
        <p:spPr>
          <a:xfrm>
            <a:off x="7866584" y="3606956"/>
            <a:ext cx="624840" cy="701040"/>
          </a:xfrm>
          <a:prstGeom prst="rightArrow">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Box 8"/>
          <p:cNvSpPr txBox="1"/>
          <p:nvPr/>
        </p:nvSpPr>
        <p:spPr>
          <a:xfrm>
            <a:off x="182880" y="2087965"/>
            <a:ext cx="3413760" cy="2585323"/>
          </a:xfrm>
          <a:prstGeom prst="rect">
            <a:avLst/>
          </a:prstGeom>
          <a:noFill/>
        </p:spPr>
        <p:txBody>
          <a:bodyPr wrap="square" rtlCol="0">
            <a:spAutoFit/>
          </a:bodyPr>
          <a:lstStyle/>
          <a:p>
            <a:r>
              <a:rPr lang="de-DE" sz="3600" dirty="0" smtClean="0"/>
              <a:t>Input</a:t>
            </a:r>
            <a:r>
              <a:rPr lang="de-DE" dirty="0" smtClean="0"/>
              <a:t>:</a:t>
            </a:r>
          </a:p>
          <a:p>
            <a:pPr marL="342900" indent="-342900">
              <a:buAutoNum type="arabicPeriod"/>
            </a:pPr>
            <a:r>
              <a:rPr lang="de-DE" dirty="0" smtClean="0"/>
              <a:t>Pre-chosen data file in .csv format </a:t>
            </a:r>
          </a:p>
          <a:p>
            <a:pPr marL="800100" lvl="1" indent="-342900">
              <a:buAutoNum type="arabicPeriod"/>
            </a:pPr>
            <a:r>
              <a:rPr lang="de-DE" dirty="0" smtClean="0"/>
              <a:t>1 learning sample</a:t>
            </a:r>
          </a:p>
          <a:p>
            <a:pPr marL="800100" lvl="1" indent="-342900">
              <a:buAutoNum type="arabicPeriod"/>
            </a:pPr>
            <a:r>
              <a:rPr lang="de-DE" dirty="0" smtClean="0"/>
              <a:t>1 training sample</a:t>
            </a:r>
          </a:p>
          <a:p>
            <a:pPr marL="800100" lvl="1" indent="-342900" algn="just">
              <a:buAutoNum type="arabicPeriod"/>
            </a:pPr>
            <a:r>
              <a:rPr lang="de-DE" dirty="0" smtClean="0"/>
              <a:t>1 validation sample</a:t>
            </a:r>
          </a:p>
          <a:p>
            <a:pPr marL="342900" indent="-342900">
              <a:buAutoNum type="arabicPeriod"/>
            </a:pPr>
            <a:r>
              <a:rPr lang="de-DE" dirty="0" smtClean="0"/>
              <a:t>First company in the table is a dependent variable</a:t>
            </a:r>
          </a:p>
        </p:txBody>
      </p:sp>
      <p:sp>
        <p:nvSpPr>
          <p:cNvPr id="10" name="TextBox 9"/>
          <p:cNvSpPr txBox="1"/>
          <p:nvPr/>
        </p:nvSpPr>
        <p:spPr>
          <a:xfrm>
            <a:off x="8294846" y="2087965"/>
            <a:ext cx="3597568" cy="2862322"/>
          </a:xfrm>
          <a:prstGeom prst="rect">
            <a:avLst/>
          </a:prstGeom>
          <a:noFill/>
        </p:spPr>
        <p:txBody>
          <a:bodyPr wrap="square" rtlCol="0">
            <a:spAutoFit/>
          </a:bodyPr>
          <a:lstStyle/>
          <a:p>
            <a:r>
              <a:rPr lang="de-DE" sz="3600" dirty="0" smtClean="0"/>
              <a:t>Output:</a:t>
            </a:r>
          </a:p>
          <a:p>
            <a:pPr marL="342900" indent="-342900">
              <a:buAutoNum type="arabicPeriod"/>
            </a:pPr>
            <a:r>
              <a:rPr lang="de-DE" dirty="0" smtClean="0"/>
              <a:t>„</a:t>
            </a:r>
            <a:r>
              <a:rPr lang="de-DE" dirty="0"/>
              <a:t>b</a:t>
            </a:r>
            <a:r>
              <a:rPr lang="de-DE" dirty="0" smtClean="0"/>
              <a:t>est match“-model</a:t>
            </a:r>
          </a:p>
          <a:p>
            <a:pPr marL="800100" lvl="1" indent="-342900">
              <a:buAutoNum type="arabicPeriod"/>
            </a:pPr>
            <a:r>
              <a:rPr lang="de-DE" dirty="0" smtClean="0"/>
              <a:t>Names of the predictors</a:t>
            </a:r>
          </a:p>
          <a:p>
            <a:pPr marL="800100" lvl="1" indent="-342900">
              <a:buAutoNum type="arabicPeriod"/>
            </a:pPr>
            <a:r>
              <a:rPr lang="de-DE" dirty="0" smtClean="0"/>
              <a:t>Estimated parameters</a:t>
            </a:r>
          </a:p>
          <a:p>
            <a:pPr marL="800100" lvl="1" indent="-342900">
              <a:buAutoNum type="arabicPeriod"/>
            </a:pPr>
            <a:r>
              <a:rPr lang="de-DE" dirty="0" smtClean="0"/>
              <a:t>Determination coefficient</a:t>
            </a:r>
            <a:endParaRPr lang="de-DE" dirty="0"/>
          </a:p>
          <a:p>
            <a:pPr marL="800100" lvl="1" indent="-342900">
              <a:buAutoNum type="arabicPeriod"/>
            </a:pPr>
            <a:r>
              <a:rPr lang="de-DE" dirty="0" smtClean="0"/>
              <a:t>Other statistics possible (optional)</a:t>
            </a:r>
          </a:p>
        </p:txBody>
      </p:sp>
      <p:sp>
        <p:nvSpPr>
          <p:cNvPr id="12" name="TextBox 11"/>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172970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721929" cy="705522"/>
          </a:xfrm>
        </p:spPr>
        <p:txBody>
          <a:bodyPr/>
          <a:lstStyle/>
          <a:p>
            <a:r>
              <a:rPr lang="de-DE" dirty="0" smtClean="0"/>
              <a:t>Next step</a:t>
            </a:r>
            <a:endParaRPr lang="de-DE" dirty="0"/>
          </a:p>
        </p:txBody>
      </p:sp>
      <p:sp>
        <p:nvSpPr>
          <p:cNvPr id="3" name="Content Placeholder 2"/>
          <p:cNvSpPr>
            <a:spLocks noGrp="1"/>
          </p:cNvSpPr>
          <p:nvPr>
            <p:ph idx="1"/>
          </p:nvPr>
        </p:nvSpPr>
        <p:spPr>
          <a:xfrm>
            <a:off x="966152" y="1229958"/>
            <a:ext cx="8946541" cy="4195481"/>
          </a:xfrm>
        </p:spPr>
        <p:txBody>
          <a:bodyPr/>
          <a:lstStyle/>
          <a:p>
            <a:r>
              <a:rPr lang="de-DE" dirty="0" smtClean="0"/>
              <a:t>To check whether the sentiment data can be useful in fine tuning, I need a sample for </a:t>
            </a:r>
            <a:r>
              <a:rPr lang="de-DE" b="1" dirty="0" smtClean="0">
                <a:solidFill>
                  <a:schemeClr val="accent2">
                    <a:lumMod val="60000"/>
                    <a:lumOff val="40000"/>
                  </a:schemeClr>
                </a:solidFill>
              </a:rPr>
              <a:t>6 companies for a 2 year period, with daily frequency</a:t>
            </a:r>
            <a:r>
              <a:rPr lang="de-DE" dirty="0" smtClean="0"/>
              <a:t>. The data for </a:t>
            </a:r>
            <a:r>
              <a:rPr lang="de-DE" dirty="0"/>
              <a:t>t</a:t>
            </a:r>
            <a:r>
              <a:rPr lang="de-DE" dirty="0" smtClean="0"/>
              <a:t>he time period is from </a:t>
            </a:r>
            <a:r>
              <a:rPr lang="de-DE" b="1" dirty="0" smtClean="0">
                <a:solidFill>
                  <a:schemeClr val="accent2">
                    <a:lumMod val="60000"/>
                    <a:lumOff val="40000"/>
                  </a:schemeClr>
                </a:solidFill>
              </a:rPr>
              <a:t>2011-01 to 2013-01</a:t>
            </a:r>
            <a:r>
              <a:rPr lang="de-DE" dirty="0" smtClean="0"/>
              <a:t>. The SD-set will consist of </a:t>
            </a:r>
            <a:r>
              <a:rPr lang="de-DE" b="1" dirty="0" smtClean="0">
                <a:solidFill>
                  <a:schemeClr val="accent2">
                    <a:lumMod val="60000"/>
                    <a:lumOff val="40000"/>
                  </a:schemeClr>
                </a:solidFill>
              </a:rPr>
              <a:t>forecasts</a:t>
            </a:r>
            <a:r>
              <a:rPr lang="de-DE" b="1" dirty="0" smtClean="0"/>
              <a:t> </a:t>
            </a:r>
            <a:r>
              <a:rPr lang="de-DE" dirty="0" smtClean="0"/>
              <a:t>(instead of the actual prices), </a:t>
            </a:r>
            <a:r>
              <a:rPr lang="de-DE" b="1" dirty="0" smtClean="0">
                <a:solidFill>
                  <a:schemeClr val="accent2">
                    <a:lumMod val="60000"/>
                    <a:lumOff val="40000"/>
                  </a:schemeClr>
                </a:solidFill>
              </a:rPr>
              <a:t>buzz and mood</a:t>
            </a:r>
            <a:r>
              <a:rPr lang="de-DE" dirty="0" smtClean="0"/>
              <a:t>. Buzz and mood will be later used for proper composition.</a:t>
            </a:r>
          </a:p>
          <a:p>
            <a:r>
              <a:rPr lang="de-DE" dirty="0" smtClean="0"/>
              <a:t>Using the same method, a new model with the same predictors that were fixed in the first step will be built. Under the assumption, that the parameters of two models will be different, both will be validated on the validation set (with the real data from 2013 to 2015). Depending on the quality of both models, a new one will be built and validated on the same validation set (an additional check on fresh data is possible).</a:t>
            </a:r>
          </a:p>
          <a:p>
            <a:endParaRPr lang="de-DE" dirty="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398633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68689" cy="659802"/>
          </a:xfrm>
        </p:spPr>
        <p:txBody>
          <a:bodyPr/>
          <a:lstStyle/>
          <a:p>
            <a:r>
              <a:rPr lang="de-DE" dirty="0" smtClean="0"/>
              <a:t>Your Benefits</a:t>
            </a:r>
            <a:endParaRPr lang="de-DE" dirty="0"/>
          </a:p>
        </p:txBody>
      </p:sp>
      <p:sp>
        <p:nvSpPr>
          <p:cNvPr id="3" name="Content Placeholder 2"/>
          <p:cNvSpPr>
            <a:spLocks noGrp="1"/>
          </p:cNvSpPr>
          <p:nvPr>
            <p:ph idx="1"/>
          </p:nvPr>
        </p:nvSpPr>
        <p:spPr>
          <a:xfrm>
            <a:off x="920432" y="1290918"/>
            <a:ext cx="8946541" cy="4195481"/>
          </a:xfrm>
        </p:spPr>
        <p:txBody>
          <a:bodyPr/>
          <a:lstStyle/>
          <a:p>
            <a:pPr marL="0" indent="0">
              <a:buNone/>
            </a:pPr>
            <a:r>
              <a:rPr lang="de-DE" dirty="0" smtClean="0"/>
              <a:t>1.	 If the hypothesis is correct and sentiment data can be used as a fine tuning mechanism for simple models, it is probable that it will </a:t>
            </a:r>
            <a:r>
              <a:rPr lang="de-DE" dirty="0"/>
              <a:t>also </a:t>
            </a:r>
            <a:r>
              <a:rPr lang="de-DE" dirty="0" smtClean="0"/>
              <a:t> be helpful for fine tuning complex algorithms like neural networks, genetic algorithms, etc..</a:t>
            </a:r>
          </a:p>
          <a:p>
            <a:pPr marL="0" indent="0">
              <a:buNone/>
            </a:pPr>
            <a:r>
              <a:rPr lang="de-DE" dirty="0" smtClean="0"/>
              <a:t>The historic data that StockPulse accumulated could be used in scientific research and practice (the data sets can be sold).</a:t>
            </a:r>
          </a:p>
          <a:p>
            <a:pPr marL="0" indent="0">
              <a:buNone/>
            </a:pPr>
            <a:r>
              <a:rPr lang="de-DE" dirty="0" smtClean="0"/>
              <a:t>2. 	If the hypothesis is not correct and sentiment data will not provide an increase in quality to the classical model, data still has  The historical data still can be used for scientific researches to check, wether the idea will word with complexer models. </a:t>
            </a:r>
            <a:endParaRPr lang="de-DE" dirty="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273841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3832" y="864198"/>
            <a:ext cx="8946541" cy="4195481"/>
          </a:xfrm>
        </p:spPr>
        <p:txBody>
          <a:bodyPr/>
          <a:lstStyle/>
          <a:p>
            <a:pPr marL="0" indent="0">
              <a:buNone/>
            </a:pPr>
            <a:r>
              <a:rPr lang="de-DE" dirty="0" smtClean="0"/>
              <a:t>If you are intrested you can contact me any time:</a:t>
            </a:r>
          </a:p>
          <a:p>
            <a:pPr marL="0" indent="0">
              <a:buNone/>
            </a:pPr>
            <a:r>
              <a:rPr lang="de-DE" dirty="0"/>
              <a:t>Mobile: +</a:t>
            </a:r>
            <a:r>
              <a:rPr lang="de-DE" dirty="0" smtClean="0"/>
              <a:t>4917680767743</a:t>
            </a:r>
          </a:p>
          <a:p>
            <a:pPr marL="0" indent="0">
              <a:buNone/>
            </a:pPr>
            <a:r>
              <a:rPr lang="de-DE" dirty="0" smtClean="0"/>
              <a:t>E-mail: </a:t>
            </a:r>
            <a:r>
              <a:rPr lang="de-DE" dirty="0" smtClean="0">
                <a:hlinkClick r:id="rId2"/>
              </a:rPr>
              <a:t>alisa.dammer@gmail.com</a:t>
            </a:r>
            <a:endParaRPr lang="de-DE" dirty="0" smtClean="0"/>
          </a:p>
          <a:p>
            <a:pPr marL="0" indent="0">
              <a:buNone/>
            </a:pPr>
            <a:r>
              <a:rPr lang="de-DE" dirty="0" smtClean="0"/>
              <a:t>Skype: d.a.alisa</a:t>
            </a:r>
          </a:p>
          <a:p>
            <a:pPr marL="0" indent="0">
              <a:buNone/>
            </a:pPr>
            <a:endParaRPr lang="de-DE" dirty="0"/>
          </a:p>
          <a:p>
            <a:pPr marL="0" indent="0">
              <a:buNone/>
            </a:pPr>
            <a:r>
              <a:rPr lang="de-DE" dirty="0" smtClean="0"/>
              <a:t>For detailed information about the Bachelor you ckeck out </a:t>
            </a:r>
            <a:r>
              <a:rPr lang="de-DE" dirty="0"/>
              <a:t>the code on GitHub: </a:t>
            </a:r>
            <a:r>
              <a:rPr lang="de-DE" dirty="0">
                <a:hlinkClick r:id="rId3"/>
              </a:rPr>
              <a:t>https://</a:t>
            </a:r>
            <a:r>
              <a:rPr lang="de-DE" dirty="0" smtClean="0">
                <a:hlinkClick r:id="rId3"/>
              </a:rPr>
              <a:t>github.com/Alisa-lisa/uni-stuff/tree/master/Uni</a:t>
            </a:r>
            <a:endParaRPr lang="de-DE" dirty="0" smtClean="0"/>
          </a:p>
          <a:p>
            <a:pPr marL="0" indent="0">
              <a:buNone/>
            </a:pPr>
            <a:r>
              <a:rPr lang="de-DE" dirty="0" smtClean="0"/>
              <a:t>For more information about me you can check out my CV:</a:t>
            </a:r>
          </a:p>
          <a:p>
            <a:pPr marL="0" indent="0">
              <a:buNone/>
            </a:pPr>
            <a:r>
              <a:rPr lang="de-DE" dirty="0"/>
              <a:t>http://alisadammer.com/</a:t>
            </a:r>
            <a:endParaRPr lang="de-DE" dirty="0" smtClean="0"/>
          </a:p>
        </p:txBody>
      </p:sp>
      <p:sp>
        <p:nvSpPr>
          <p:cNvPr id="4" name="TextBox 3"/>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266269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752" y="2830159"/>
            <a:ext cx="8946541" cy="659802"/>
          </a:xfrm>
        </p:spPr>
        <p:txBody>
          <a:bodyPr>
            <a:normAutofit/>
          </a:bodyPr>
          <a:lstStyle/>
          <a:p>
            <a:pPr marL="0" indent="0">
              <a:buNone/>
            </a:pPr>
            <a:r>
              <a:rPr lang="de-DE" sz="3600" b="1" dirty="0" smtClean="0"/>
              <a:t>Thank you for your attention and time!</a:t>
            </a:r>
            <a:endParaRPr lang="de-DE" sz="3600" b="1" dirty="0"/>
          </a:p>
        </p:txBody>
      </p:sp>
      <p:sp>
        <p:nvSpPr>
          <p:cNvPr id="4" name="TextBox 3"/>
          <p:cNvSpPr txBox="1"/>
          <p:nvPr/>
        </p:nvSpPr>
        <p:spPr>
          <a:xfrm>
            <a:off x="8031480" y="6488668"/>
            <a:ext cx="4160520" cy="369332"/>
          </a:xfrm>
          <a:prstGeom prst="rect">
            <a:avLst/>
          </a:prstGeom>
          <a:noFill/>
        </p:spPr>
        <p:txBody>
          <a:bodyPr wrap="square" rtlCol="0">
            <a:spAutoFit/>
          </a:bodyPr>
          <a:lstStyle/>
          <a:p>
            <a:r>
              <a:rPr lang="de-DE" dirty="0" smtClean="0"/>
              <a:t>Alisa Dammer, Hamburg 22.07.2015</a:t>
            </a:r>
            <a:endParaRPr lang="de-DE" dirty="0"/>
          </a:p>
        </p:txBody>
      </p:sp>
    </p:spTree>
    <p:extLst>
      <p:ext uri="{BB962C8B-B14F-4D97-AF65-F5344CB8AC3E}">
        <p14:creationId xmlns:p14="http://schemas.microsoft.com/office/powerpoint/2010/main" val="1901859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660</Words>
  <Application>Microsoft Office PowerPoint</Application>
  <PresentationFormat>Widescreen</PresentationFormat>
  <Paragraphs>68</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Bachelor thesis: „Sentiment Data as a fine tuning mechanism“</vt:lpstr>
      <vt:lpstr>Structure</vt:lpstr>
      <vt:lpstr>About me</vt:lpstr>
      <vt:lpstr>Bachelor Thesis:</vt:lpstr>
      <vt:lpstr>Current Progress</vt:lpstr>
      <vt:lpstr>Next step</vt:lpstr>
      <vt:lpstr>Your Benefits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Data as a fine tuning mechanism</dc:title>
  <dc:creator>Comrade</dc:creator>
  <cp:lastModifiedBy>Comrade</cp:lastModifiedBy>
  <cp:revision>12</cp:revision>
  <dcterms:created xsi:type="dcterms:W3CDTF">2015-07-22T17:25:04Z</dcterms:created>
  <dcterms:modified xsi:type="dcterms:W3CDTF">2015-07-22T19:56:37Z</dcterms:modified>
</cp:coreProperties>
</file>