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6" r:id="rId1"/>
  </p:sldMasterIdLst>
  <p:notesMasterIdLst>
    <p:notesMasterId r:id="rId148"/>
  </p:notesMasterIdLst>
  <p:sldIdLst>
    <p:sldId id="256" r:id="rId2"/>
    <p:sldId id="345" r:id="rId3"/>
    <p:sldId id="346" r:id="rId4"/>
    <p:sldId id="347" r:id="rId5"/>
    <p:sldId id="348" r:id="rId6"/>
    <p:sldId id="257" r:id="rId7"/>
    <p:sldId id="338" r:id="rId8"/>
    <p:sldId id="332" r:id="rId9"/>
    <p:sldId id="259" r:id="rId10"/>
    <p:sldId id="260" r:id="rId11"/>
    <p:sldId id="349" r:id="rId12"/>
    <p:sldId id="398" r:id="rId13"/>
    <p:sldId id="3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399" r:id="rId23"/>
    <p:sldId id="269" r:id="rId24"/>
    <p:sldId id="400" r:id="rId25"/>
    <p:sldId id="361" r:id="rId26"/>
    <p:sldId id="273" r:id="rId27"/>
    <p:sldId id="274" r:id="rId28"/>
    <p:sldId id="410" r:id="rId29"/>
    <p:sldId id="275" r:id="rId30"/>
    <p:sldId id="350" r:id="rId31"/>
    <p:sldId id="351" r:id="rId32"/>
    <p:sldId id="276" r:id="rId33"/>
    <p:sldId id="278" r:id="rId34"/>
    <p:sldId id="277" r:id="rId35"/>
    <p:sldId id="334" r:id="rId36"/>
    <p:sldId id="335" r:id="rId37"/>
    <p:sldId id="352" r:id="rId38"/>
    <p:sldId id="279" r:id="rId39"/>
    <p:sldId id="280" r:id="rId40"/>
    <p:sldId id="353" r:id="rId41"/>
    <p:sldId id="281" r:id="rId42"/>
    <p:sldId id="282" r:id="rId43"/>
    <p:sldId id="283" r:id="rId44"/>
    <p:sldId id="284" r:id="rId45"/>
    <p:sldId id="287" r:id="rId46"/>
    <p:sldId id="286" r:id="rId47"/>
    <p:sldId id="401" r:id="rId48"/>
    <p:sldId id="362" r:id="rId49"/>
    <p:sldId id="285" r:id="rId50"/>
    <p:sldId id="288" r:id="rId51"/>
    <p:sldId id="289" r:id="rId52"/>
    <p:sldId id="290" r:id="rId53"/>
    <p:sldId id="291" r:id="rId54"/>
    <p:sldId id="354" r:id="rId55"/>
    <p:sldId id="292" r:id="rId56"/>
    <p:sldId id="293" r:id="rId57"/>
    <p:sldId id="294" r:id="rId58"/>
    <p:sldId id="402" r:id="rId59"/>
    <p:sldId id="363" r:id="rId60"/>
    <p:sldId id="295" r:id="rId61"/>
    <p:sldId id="296" r:id="rId62"/>
    <p:sldId id="297" r:id="rId63"/>
    <p:sldId id="298" r:id="rId64"/>
    <p:sldId id="299" r:id="rId65"/>
    <p:sldId id="300" r:id="rId66"/>
    <p:sldId id="301" r:id="rId67"/>
    <p:sldId id="302" r:id="rId68"/>
    <p:sldId id="303" r:id="rId69"/>
    <p:sldId id="304" r:id="rId70"/>
    <p:sldId id="305" r:id="rId71"/>
    <p:sldId id="306" r:id="rId72"/>
    <p:sldId id="307" r:id="rId73"/>
    <p:sldId id="403" r:id="rId74"/>
    <p:sldId id="364" r:id="rId75"/>
    <p:sldId id="312" r:id="rId76"/>
    <p:sldId id="313" r:id="rId77"/>
    <p:sldId id="314" r:id="rId78"/>
    <p:sldId id="315" r:id="rId79"/>
    <p:sldId id="316" r:id="rId80"/>
    <p:sldId id="317" r:id="rId81"/>
    <p:sldId id="318" r:id="rId82"/>
    <p:sldId id="319" r:id="rId83"/>
    <p:sldId id="320" r:id="rId84"/>
    <p:sldId id="321" r:id="rId85"/>
    <p:sldId id="322" r:id="rId86"/>
    <p:sldId id="336" r:id="rId87"/>
    <p:sldId id="308" r:id="rId88"/>
    <p:sldId id="309" r:id="rId89"/>
    <p:sldId id="310" r:id="rId90"/>
    <p:sldId id="311" r:id="rId91"/>
    <p:sldId id="331" r:id="rId92"/>
    <p:sldId id="355" r:id="rId93"/>
    <p:sldId id="356" r:id="rId94"/>
    <p:sldId id="357" r:id="rId95"/>
    <p:sldId id="404" r:id="rId96"/>
    <p:sldId id="366" r:id="rId97"/>
    <p:sldId id="323" r:id="rId98"/>
    <p:sldId id="324" r:id="rId99"/>
    <p:sldId id="325" r:id="rId100"/>
    <p:sldId id="409" r:id="rId101"/>
    <p:sldId id="407" r:id="rId102"/>
    <p:sldId id="358" r:id="rId103"/>
    <p:sldId id="326" r:id="rId104"/>
    <p:sldId id="327" r:id="rId105"/>
    <p:sldId id="328" r:id="rId106"/>
    <p:sldId id="359" r:id="rId107"/>
    <p:sldId id="408" r:id="rId108"/>
    <p:sldId id="329" r:id="rId109"/>
    <p:sldId id="330" r:id="rId110"/>
    <p:sldId id="405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7" r:id="rId121"/>
    <p:sldId id="376" r:id="rId122"/>
    <p:sldId id="379" r:id="rId123"/>
    <p:sldId id="380" r:id="rId124"/>
    <p:sldId id="378" r:id="rId125"/>
    <p:sldId id="382" r:id="rId126"/>
    <p:sldId id="381" r:id="rId127"/>
    <p:sldId id="384" r:id="rId128"/>
    <p:sldId id="383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406" r:id="rId143"/>
    <p:sldId id="411" r:id="rId144"/>
    <p:sldId id="412" r:id="rId145"/>
    <p:sldId id="413" r:id="rId146"/>
    <p:sldId id="414" r:id="rId147"/>
  </p:sldIdLst>
  <p:sldSz cx="9144000" cy="6858000" type="screen4x3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339933"/>
    <a:srgbClr val="00CC66"/>
    <a:srgbClr val="FFCC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5BE263C-DBD7-4A20-BB59-AAB30ACAA65A}" styleName="Средний стиль 3 -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96" y="11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notesMaster" Target="notesMasters/notesMaster1.xml"/><Relationship Id="rId15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ихаил Смирнов" userId="fa4e29e53affeb15" providerId="LiveId" clId="{2F2AA531-826E-41D7-87D1-A30A0F4B6123}"/>
    <pc:docChg chg="custSel addSld modSld sldOrd">
      <pc:chgData name="Михаил Смирнов" userId="fa4e29e53affeb15" providerId="LiveId" clId="{2F2AA531-826E-41D7-87D1-A30A0F4B6123}" dt="2022-04-21T20:04:14.800" v="83" actId="14100"/>
      <pc:docMkLst>
        <pc:docMk/>
      </pc:docMkLst>
      <pc:sldChg chg="modSp add mod ord">
        <pc:chgData name="Михаил Смирнов" userId="fa4e29e53affeb15" providerId="LiveId" clId="{2F2AA531-826E-41D7-87D1-A30A0F4B6123}" dt="2022-04-21T19:55:29.797" v="19" actId="20577"/>
        <pc:sldMkLst>
          <pc:docMk/>
          <pc:sldMk cId="4046323766" sldId="411"/>
        </pc:sldMkLst>
        <pc:spChg chg="mod">
          <ac:chgData name="Михаил Смирнов" userId="fa4e29e53affeb15" providerId="LiveId" clId="{2F2AA531-826E-41D7-87D1-A30A0F4B6123}" dt="2022-04-21T19:55:29.797" v="19" actId="20577"/>
          <ac:spMkLst>
            <pc:docMk/>
            <pc:sldMk cId="4046323766" sldId="411"/>
            <ac:spMk id="6146" creationId="{00000000-0000-0000-0000-000000000000}"/>
          </ac:spMkLst>
        </pc:spChg>
      </pc:sldChg>
      <pc:sldChg chg="addSp modSp add mod ord">
        <pc:chgData name="Михаил Смирнов" userId="fa4e29e53affeb15" providerId="LiveId" clId="{2F2AA531-826E-41D7-87D1-A30A0F4B6123}" dt="2022-04-21T19:59:27.029" v="67"/>
        <pc:sldMkLst>
          <pc:docMk/>
          <pc:sldMk cId="2036640691" sldId="412"/>
        </pc:sldMkLst>
        <pc:spChg chg="add mod">
          <ac:chgData name="Михаил Смирнов" userId="fa4e29e53affeb15" providerId="LiveId" clId="{2F2AA531-826E-41D7-87D1-A30A0F4B6123}" dt="2022-04-21T19:59:27.029" v="67"/>
          <ac:spMkLst>
            <pc:docMk/>
            <pc:sldMk cId="2036640691" sldId="412"/>
            <ac:spMk id="5" creationId="{CF95CAE9-7D66-4A41-A8F3-F51BC2D78319}"/>
          </ac:spMkLst>
        </pc:spChg>
        <pc:spChg chg="mod">
          <ac:chgData name="Михаил Смирнов" userId="fa4e29e53affeb15" providerId="LiveId" clId="{2F2AA531-826E-41D7-87D1-A30A0F4B6123}" dt="2022-04-21T19:56:23.418" v="55" actId="20577"/>
          <ac:spMkLst>
            <pc:docMk/>
            <pc:sldMk cId="2036640691" sldId="412"/>
            <ac:spMk id="15362" creationId="{00000000-0000-0000-0000-000000000000}"/>
          </ac:spMkLst>
        </pc:spChg>
        <pc:spChg chg="mod">
          <ac:chgData name="Михаил Смирнов" userId="fa4e29e53affeb15" providerId="LiveId" clId="{2F2AA531-826E-41D7-87D1-A30A0F4B6123}" dt="2022-04-21T19:58:56.921" v="66" actId="403"/>
          <ac:spMkLst>
            <pc:docMk/>
            <pc:sldMk cId="2036640691" sldId="412"/>
            <ac:spMk id="15364" creationId="{00000000-0000-0000-0000-000000000000}"/>
          </ac:spMkLst>
        </pc:spChg>
      </pc:sldChg>
      <pc:sldChg chg="addSp delSp modSp add mod">
        <pc:chgData name="Михаил Смирнов" userId="fa4e29e53affeb15" providerId="LiveId" clId="{2F2AA531-826E-41D7-87D1-A30A0F4B6123}" dt="2022-04-21T20:00:55.069" v="68"/>
        <pc:sldMkLst>
          <pc:docMk/>
          <pc:sldMk cId="280171206" sldId="413"/>
        </pc:sldMkLst>
        <pc:spChg chg="add mod">
          <ac:chgData name="Михаил Смирнов" userId="fa4e29e53affeb15" providerId="LiveId" clId="{2F2AA531-826E-41D7-87D1-A30A0F4B6123}" dt="2022-04-21T19:58:50.909" v="65" actId="14100"/>
          <ac:spMkLst>
            <pc:docMk/>
            <pc:sldMk cId="280171206" sldId="413"/>
            <ac:spMk id="6" creationId="{FB2D6502-7FD1-43A1-83F5-DA0D4177B626}"/>
          </ac:spMkLst>
        </pc:spChg>
        <pc:spChg chg="add mod">
          <ac:chgData name="Михаил Смирнов" userId="fa4e29e53affeb15" providerId="LiveId" clId="{2F2AA531-826E-41D7-87D1-A30A0F4B6123}" dt="2022-04-21T20:00:55.069" v="68"/>
          <ac:spMkLst>
            <pc:docMk/>
            <pc:sldMk cId="280171206" sldId="413"/>
            <ac:spMk id="7" creationId="{0BCB5DF8-9D53-49E8-AEDB-5EF723665B97}"/>
          </ac:spMkLst>
        </pc:spChg>
        <pc:spChg chg="del">
          <ac:chgData name="Михаил Смирнов" userId="fa4e29e53affeb15" providerId="LiveId" clId="{2F2AA531-826E-41D7-87D1-A30A0F4B6123}" dt="2022-04-21T19:58:44.951" v="62" actId="478"/>
          <ac:spMkLst>
            <pc:docMk/>
            <pc:sldMk cId="280171206" sldId="413"/>
            <ac:spMk id="15364" creationId="{00000000-0000-0000-0000-000000000000}"/>
          </ac:spMkLst>
        </pc:spChg>
      </pc:sldChg>
      <pc:sldChg chg="addSp delSp modSp add mod">
        <pc:chgData name="Михаил Смирнов" userId="fa4e29e53affeb15" providerId="LiveId" clId="{2F2AA531-826E-41D7-87D1-A30A0F4B6123}" dt="2022-04-21T20:04:14.800" v="83" actId="14100"/>
        <pc:sldMkLst>
          <pc:docMk/>
          <pc:sldMk cId="1386681396" sldId="414"/>
        </pc:sldMkLst>
        <pc:spChg chg="del">
          <ac:chgData name="Михаил Смирнов" userId="fa4e29e53affeb15" providerId="LiveId" clId="{2F2AA531-826E-41D7-87D1-A30A0F4B6123}" dt="2022-04-21T20:01:33.249" v="70" actId="478"/>
          <ac:spMkLst>
            <pc:docMk/>
            <pc:sldMk cId="1386681396" sldId="414"/>
            <ac:spMk id="6" creationId="{FB2D6502-7FD1-43A1-83F5-DA0D4177B626}"/>
          </ac:spMkLst>
        </pc:spChg>
        <pc:spChg chg="add del mod">
          <ac:chgData name="Михаил Смирнов" userId="fa4e29e53affeb15" providerId="LiveId" clId="{2F2AA531-826E-41D7-87D1-A30A0F4B6123}" dt="2022-04-21T20:02:03.287" v="77" actId="478"/>
          <ac:spMkLst>
            <pc:docMk/>
            <pc:sldMk cId="1386681396" sldId="414"/>
            <ac:spMk id="8" creationId="{3B5E2E4B-B841-469A-BD0C-F81B08A95CD9}"/>
          </ac:spMkLst>
        </pc:spChg>
        <pc:spChg chg="add del mod">
          <ac:chgData name="Михаил Смирнов" userId="fa4e29e53affeb15" providerId="LiveId" clId="{2F2AA531-826E-41D7-87D1-A30A0F4B6123}" dt="2022-04-21T20:04:09.931" v="80" actId="478"/>
          <ac:spMkLst>
            <pc:docMk/>
            <pc:sldMk cId="1386681396" sldId="414"/>
            <ac:spMk id="9" creationId="{2049FDB0-BBB2-4C2A-A4BF-990137E162D4}"/>
          </ac:spMkLst>
        </pc:spChg>
        <pc:spChg chg="add mod">
          <ac:chgData name="Михаил Смирнов" userId="fa4e29e53affeb15" providerId="LiveId" clId="{2F2AA531-826E-41D7-87D1-A30A0F4B6123}" dt="2022-04-21T20:04:14.800" v="83" actId="14100"/>
          <ac:spMkLst>
            <pc:docMk/>
            <pc:sldMk cId="1386681396" sldId="414"/>
            <ac:spMk id="11" creationId="{AE4DE2E5-7C05-4515-AEFB-98B2EC0947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5E777-2910-45A1-9AAD-5D669A16C1B2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27733-BF73-42C1-856E-AECE2B019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41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27733-BF73-42C1-856E-AECE2B0198E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04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27733-BF73-42C1-856E-AECE2B0198E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735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27733-BF73-42C1-856E-AECE2B0198E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278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27733-BF73-42C1-856E-AECE2B0198EA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859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27733-BF73-42C1-856E-AECE2B0198EA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23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CD4F78-7AD0-4304-940D-2BE9DB239709}" type="datetime1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2F22D-E8D1-4AF4-8ACF-577613EF4B2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5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3BBD05-A688-44E1-BD6A-E64D0C59CBB9}" type="datetime1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C9A7A-DD19-4808-8284-794919F1526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53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C9DEDD-9CAE-4B2C-AE03-B3B7CD306E44}" type="datetime1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FC524-935D-4C53-B391-941C2DB5A2F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83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FECE16-35E4-45E2-9B72-EF16C8D9D7F8}" type="datetime1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639B8-0F5E-41FB-90F6-9697C475CEF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65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F485FD-30D4-4B56-8693-C450E301BA35}" type="datetime1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D3DD3A-88AB-4C49-9227-8C557A79E05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33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2116A-DA34-4DA7-AA40-16225055EBFB}" type="datetime1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BE6C3-35C1-41A8-8446-7512AC5DB59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43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678881-969F-403C-8562-E7EE89828E64}" type="datetime1">
              <a:rPr lang="ru-RU" smtClean="0"/>
              <a:t>21.04.2022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65B64-4446-4A43-8F78-BAA6ABBBF18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05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B7AEEC-0EC8-450D-A9C4-29FCB22339CD}" type="datetime1">
              <a:rPr lang="ru-RU" smtClean="0"/>
              <a:t>21.04.2022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F8232-7C96-4220-8CA0-27C35180A4D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9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7518-028D-4CF8-A2CC-A1354D8E1CB2}" type="datetime1">
              <a:rPr lang="ru-RU" smtClean="0"/>
              <a:t>21.04.2022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70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8AF8B68-5F5F-4940-8D0D-FD184B92FD24}" type="datetime1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1B62EBA-0378-4F29-BA94-518EA5A6191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34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0EDA0-86E2-458F-B75C-1DE48864BA59}" type="datetime1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EE50EE-4A17-4BF9-B17B-8C4AA8C2C11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6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502BF57-1A56-4ED9-80BE-E4B4F66DC927}" type="datetime1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466BE1C-4A52-4EA1-A124-F5135610541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64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Заголовок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709480" cy="35661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/>
              <a:t>Объектно-ориентированное программирование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dirty="0"/>
              <a:t>Рассматриваются создание объектов, классов и программ на их основе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2"/>
          <p:cNvSpPr txBox="1">
            <a:spLocks noChangeArrowheads="1"/>
          </p:cNvSpPr>
          <p:nvPr/>
        </p:nvSpPr>
        <p:spPr bwMode="auto">
          <a:xfrm>
            <a:off x="3635895" y="6467723"/>
            <a:ext cx="18722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Структуры</a:t>
            </a:r>
          </a:p>
        </p:txBody>
      </p:sp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188913"/>
            <a:ext cx="9144000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Функция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вводит требуемые значения в элементы структуры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set(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Имя -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&gt;&gt; strc.name;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Фамилия -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strc.surname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Возраст -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strc.age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Пол: 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-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мужской 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nF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-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женский \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n-"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strc.gender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Функция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search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выводит на экран значения структуры в соответствии с требованиями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search(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strc.age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&gt;= 18) &amp;&amp;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strc.age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27) &amp;&amp;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strc.gender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‘M’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Имя: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strc.name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Фамилия: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strc.surname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Возраст: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strc.age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22BFC96-B4E7-42D2-BA0F-D4B6938B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981" y="6466384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10</a:t>
            </a:fld>
            <a:endParaRPr lang="ru-RU" sz="280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7C65C96-FA75-4AD2-B11C-B5B833E2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100</a:t>
            </a:fld>
            <a:endParaRPr lang="ru-RU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BDC5D233-99A9-4F7E-97FE-C001BA941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765" y="6467996"/>
            <a:ext cx="26644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Шаблоны функций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409" y="692696"/>
            <a:ext cx="64087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get()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2B91AF"/>
                </a:solidFill>
                <a:latin typeface="Consolas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 = 2.5;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get&lt;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&gt;()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get&lt;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&gt;()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938" y="7417"/>
            <a:ext cx="913606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Если тип формального параметра нельзя определить</a:t>
            </a:r>
            <a:r>
              <a:rPr lang="en-US" dirty="0"/>
              <a:t> </a:t>
            </a:r>
            <a:r>
              <a:rPr lang="ru-RU" dirty="0"/>
              <a:t>из вызова функции, то его необходимо указывать явно, используя треугольные скобки после имени функции.</a:t>
            </a:r>
            <a:endParaRPr lang="ru-RU" dirty="0">
              <a:latin typeface="+mn-lt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501008"/>
            <a:ext cx="25336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3912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7C65C96-FA75-4AD2-B11C-B5B833E2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101</a:t>
            </a:fld>
            <a:endParaRPr lang="ru-RU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BDC5D233-99A9-4F7E-97FE-C001BA941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765" y="6467996"/>
            <a:ext cx="26644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Шаблоны функций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BD9C39-1AC2-4192-8186-47B1B889F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96" y="82227"/>
            <a:ext cx="4169807" cy="610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7966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7C65C96-FA75-4AD2-B11C-B5B833E2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102</a:t>
            </a:fld>
            <a:endParaRPr lang="ru-RU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C3EE2487-3864-4A6F-AF94-A1E5D78DE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765" y="6467996"/>
            <a:ext cx="26644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Шаблоны функций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BCE714E-F5B1-408D-85CE-2DDE1AB05FA5}"/>
              </a:ext>
            </a:extLst>
          </p:cNvPr>
          <p:cNvSpPr/>
          <p:nvPr/>
        </p:nvSpPr>
        <p:spPr>
          <a:xfrm>
            <a:off x="30064" y="374849"/>
            <a:ext cx="910599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7800" algn="l"/>
                <a:tab pos="361950" algn="l"/>
                <a:tab pos="539750" algn="l"/>
                <a:tab pos="717550" algn="l"/>
              </a:tabLst>
            </a:pP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T1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T2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sum(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)-&gt;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(v1 + v2)</a:t>
            </a: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62865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sum(3, 2)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tabLst>
                <a:tab pos="361950" algn="l"/>
                <a:tab pos="62865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sum(3.2, 2.1)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1950" algn="l"/>
                <a:tab pos="62865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sum(3.2, 2)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1950" algn="l"/>
                <a:tab pos="62865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fr-F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sum&lt;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&gt;(3.2, 2.1) </a:t>
            </a:r>
            <a:r>
              <a:rPr lang="fr-F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endl;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62865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sum(3,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abcdef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36DAC48-2028-4E74-AE78-A25E94DF28F6}"/>
              </a:ext>
            </a:extLst>
          </p:cNvPr>
          <p:cNvSpPr/>
          <p:nvPr/>
        </p:nvSpPr>
        <p:spPr>
          <a:xfrm>
            <a:off x="7938" y="7417"/>
            <a:ext cx="913606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Количество формальных параметров в шаблоне может быть любым</a:t>
            </a:r>
            <a:endParaRPr lang="ru-RU" dirty="0">
              <a:latin typeface="+mn-lt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AAB2B1-6C0E-40B2-BBD6-29237BE0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4077072"/>
            <a:ext cx="25050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599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938" y="3943"/>
            <a:ext cx="9136062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Шаблоны классов часто называют параметризованными типами, так как они имеют один или большее количество параметров типа, определяющих настройку шаблона класса на специфический тип данных при создании объекта класса.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30DFF9C-765D-4295-B7B6-2F2DEE83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103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7614E95-A2DE-404D-9EC7-58E1FCFF1A68}"/>
              </a:ext>
            </a:extLst>
          </p:cNvPr>
          <p:cNvSpPr/>
          <p:nvPr/>
        </p:nvSpPr>
        <p:spPr>
          <a:xfrm>
            <a:off x="104089" y="927273"/>
            <a:ext cx="7992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point(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0,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0);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set(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get();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ru-RU" dirty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length();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ru-RU" dirty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x;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ru-RU" dirty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y;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2D64D-8090-45A5-99F9-1CCB96546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765" y="6467996"/>
            <a:ext cx="26644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Шаблоны классов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68696E0-EF5D-4268-A723-6DF0C67D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104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38ED5-B366-4691-9344-3E27D945F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765" y="6467996"/>
            <a:ext cx="26644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Шаблоны классов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496" y="73069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inline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fr-FR" dirty="0">
                <a:solidFill>
                  <a:srgbClr val="2B91AF"/>
                </a:solidFill>
                <a:latin typeface="Consolas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&gt;::point(</a:t>
            </a:r>
            <a:r>
              <a:rPr lang="fr-FR" dirty="0">
                <a:solidFill>
                  <a:srgbClr val="2B91AF"/>
                </a:solidFill>
                <a:latin typeface="Consolas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/>
              </a:rPr>
              <a:t>vX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2B91AF"/>
                </a:solidFill>
                <a:latin typeface="Consolas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/>
              </a:rPr>
              <a:t>vY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x =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vX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y =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vY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inline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fr-FR" dirty="0">
                <a:solidFill>
                  <a:srgbClr val="2B91AF"/>
                </a:solidFill>
                <a:latin typeface="Consolas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&gt;::set(</a:t>
            </a:r>
            <a:r>
              <a:rPr lang="fr-FR" dirty="0">
                <a:solidFill>
                  <a:srgbClr val="2B91AF"/>
                </a:solidFill>
                <a:latin typeface="Consolas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/>
              </a:rPr>
              <a:t>vX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2B91AF"/>
                </a:solidFill>
                <a:latin typeface="Consolas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/>
              </a:rPr>
              <a:t>vY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x =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vX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y =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vY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&gt;::get()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Координаты точки:\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n x="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&lt;&lt; x 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  y="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&lt;&lt; y &lt;&lt;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&gt;::length()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ru-RU" dirty="0">
                <a:solidFill>
                  <a:srgbClr val="2B91AF"/>
                </a:solidFill>
                <a:latin typeface="Consolas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(x * x + y * y);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F9613A2-0318-443F-8646-E08DED30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105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A03EDAB-0FCC-43B8-827A-864353413CA4}"/>
              </a:ext>
            </a:extLst>
          </p:cNvPr>
          <p:cNvSpPr/>
          <p:nvPr/>
        </p:nvSpPr>
        <p:spPr>
          <a:xfrm>
            <a:off x="35496" y="39970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point.h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setlocale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LC_ALL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Rus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	point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 P1(10, 20);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P1.get();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"L1 =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P1.length()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	point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 P2(10, 20);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P2.get();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"L2 =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P2.length()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	point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&lt;&gt; P3(2.5, 5.1);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P3.get();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"L3 =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P3.length();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A5AB6-F040-4939-983A-DF5D20D5B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765" y="6467996"/>
            <a:ext cx="26644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Шаблоны классов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573016"/>
            <a:ext cx="240982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AA60C20-736E-4C3D-8D9C-8B63CB39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106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FAF1D-61F8-4468-9D2F-BEF28FE85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765" y="6467996"/>
            <a:ext cx="26644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Шаблоны классов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9A2D7EE-43F9-493E-8D32-0E9B1DD1793E}"/>
              </a:ext>
            </a:extLst>
          </p:cNvPr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При создании шаблонов имеется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ru-RU" dirty="0">
                <a:latin typeface="+mn-lt"/>
                <a:cs typeface="+mn-cs"/>
              </a:rPr>
              <a:t>возможность перегрузить класс для работы с конкретным типом данных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D001DAC-9660-492D-A55E-91725C9B16B5}"/>
              </a:ext>
            </a:extLst>
          </p:cNvPr>
          <p:cNvSpPr/>
          <p:nvPr/>
        </p:nvSpPr>
        <p:spPr>
          <a:xfrm>
            <a:off x="-3398" y="750479"/>
            <a:ext cx="450338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7800" algn="l"/>
                <a:tab pos="361950" algn="l"/>
                <a:tab pos="539750" algn="l"/>
                <a:tab pos="1435100" algn="l"/>
                <a:tab pos="179705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tabLst>
                <a:tab pos="177800" algn="l"/>
                <a:tab pos="361950" algn="l"/>
                <a:tab pos="539750" algn="l"/>
                <a:tab pos="1435100" algn="l"/>
                <a:tab pos="179705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Spec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7800" algn="l"/>
                <a:tab pos="361950" algn="l"/>
                <a:tab pos="539750" algn="l"/>
                <a:tab pos="1435100" algn="l"/>
                <a:tab pos="179705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177800" algn="l"/>
                <a:tab pos="361950" algn="l"/>
                <a:tab pos="539750" algn="l"/>
                <a:tab pos="1435100" algn="l"/>
                <a:tab pos="1797050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177800" algn="l"/>
                <a:tab pos="361950" algn="l"/>
                <a:tab pos="539750" algn="l"/>
                <a:tab pos="1435100" algn="l"/>
                <a:tab pos="1797050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 }</a:t>
            </a:r>
          </a:p>
          <a:p>
            <a:pPr>
              <a:tabLst>
                <a:tab pos="177800" algn="l"/>
                <a:tab pos="361950" algn="l"/>
                <a:tab pos="539750" algn="l"/>
                <a:tab pos="1435100" algn="l"/>
                <a:tab pos="1797050" algn="l"/>
              </a:tabLst>
            </a:pP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get()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tabLst>
                <a:tab pos="177800" algn="l"/>
                <a:tab pos="361950" algn="l"/>
                <a:tab pos="539750" algn="l"/>
                <a:tab pos="1435100" algn="l"/>
                <a:tab pos="1797050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set(</a:t>
            </a:r>
            <a:r>
              <a:rPr lang="nn-NO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 { val =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tabLst>
                <a:tab pos="177800" algn="l"/>
                <a:tab pos="361950" algn="l"/>
                <a:tab pos="539750" algn="l"/>
                <a:tab pos="1435100" algn="l"/>
                <a:tab pos="1797050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177800" algn="l"/>
                <a:tab pos="361950" algn="l"/>
                <a:tab pos="539750" algn="l"/>
                <a:tab pos="1435100" algn="l"/>
                <a:tab pos="1797050" algn="l"/>
              </a:tabLst>
            </a:pP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177800" algn="l"/>
                <a:tab pos="361950" algn="l"/>
                <a:tab pos="539750" algn="l"/>
                <a:tab pos="1435100" algn="l"/>
                <a:tab pos="179705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tabLst>
                <a:tab pos="177800" algn="l"/>
                <a:tab pos="361950" algn="l"/>
                <a:tab pos="539750" algn="l"/>
                <a:tab pos="1435100" algn="l"/>
                <a:tab pos="179705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&lt;&gt;</a:t>
            </a:r>
          </a:p>
          <a:p>
            <a:pPr>
              <a:tabLst>
                <a:tab pos="177800" algn="l"/>
                <a:tab pos="361950" algn="l"/>
                <a:tab pos="539750" algn="l"/>
                <a:tab pos="1435100" algn="l"/>
                <a:tab pos="179705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Spec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tabLst>
                <a:tab pos="177800" algn="l"/>
                <a:tab pos="361950" algn="l"/>
                <a:tab pos="539750" algn="l"/>
                <a:tab pos="1435100" algn="l"/>
                <a:tab pos="179705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177800" algn="l"/>
                <a:tab pos="361950" algn="l"/>
                <a:tab pos="539750" algn="l"/>
                <a:tab pos="1435100" algn="l"/>
                <a:tab pos="1797050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177800" algn="l"/>
                <a:tab pos="361950" algn="l"/>
                <a:tab pos="539750" algn="l"/>
                <a:tab pos="1435100" algn="l"/>
                <a:tab pos="1797050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inc() { val </a:t>
            </a:r>
            <a:r>
              <a:rPr lang="nn-NO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val </a:t>
            </a:r>
            <a:r>
              <a:rPr lang="nn-NO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tabLst>
                <a:tab pos="177800" algn="l"/>
                <a:tab pos="361950" algn="l"/>
                <a:tab pos="539750" algn="l"/>
                <a:tab pos="1435100" algn="l"/>
                <a:tab pos="1797050" algn="l"/>
              </a:tabLst>
            </a:pP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get()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tabLst>
                <a:tab pos="177800" algn="l"/>
                <a:tab pos="361950" algn="l"/>
                <a:tab pos="539750" algn="l"/>
                <a:tab pos="1435100" algn="l"/>
                <a:tab pos="1797050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set(</a:t>
            </a:r>
            <a:r>
              <a:rPr lang="nn-NO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 { val </a:t>
            </a:r>
            <a:r>
              <a:rPr lang="nn-NO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tabLst>
                <a:tab pos="177800" algn="l"/>
                <a:tab pos="361950" algn="l"/>
                <a:tab pos="539750" algn="l"/>
                <a:tab pos="1435100" algn="l"/>
                <a:tab pos="1797050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177800" algn="l"/>
                <a:tab pos="361950" algn="l"/>
                <a:tab pos="539750" algn="l"/>
                <a:tab pos="1435100" algn="l"/>
                <a:tab pos="1797050" algn="l"/>
              </a:tabLst>
            </a:pP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177800" algn="l"/>
                <a:tab pos="361950" algn="l"/>
                <a:tab pos="539750" algn="l"/>
                <a:tab pos="1435100" algn="l"/>
                <a:tab pos="179705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4A344FF9-D792-4A13-9FB7-60DA4FA65185}"/>
              </a:ext>
            </a:extLst>
          </p:cNvPr>
          <p:cNvCxnSpPr>
            <a:cxnSpLocks/>
          </p:cNvCxnSpPr>
          <p:nvPr/>
        </p:nvCxnSpPr>
        <p:spPr>
          <a:xfrm>
            <a:off x="4427984" y="823217"/>
            <a:ext cx="0" cy="54868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F059956-27B9-47B8-96C9-BB0895073AE6}"/>
              </a:ext>
            </a:extLst>
          </p:cNvPr>
          <p:cNvSpPr/>
          <p:nvPr/>
        </p:nvSpPr>
        <p:spPr>
          <a:xfrm>
            <a:off x="4427984" y="692696"/>
            <a:ext cx="46805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7800" algn="l"/>
                <a:tab pos="361950" algn="l"/>
                <a:tab pos="1079500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7800" algn="l"/>
                <a:tab pos="361950" algn="l"/>
                <a:tab pos="1079500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"Spec.h"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7800" algn="l"/>
                <a:tab pos="361950" algn="l"/>
                <a:tab pos="10795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pPr>
              <a:tabLst>
                <a:tab pos="177800" algn="l"/>
                <a:tab pos="361950" algn="l"/>
                <a:tab pos="1079500" algn="l"/>
              </a:tabLst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tabLst>
                <a:tab pos="177800" algn="l"/>
                <a:tab pos="361950" algn="l"/>
                <a:tab pos="10795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tabLst>
                <a:tab pos="177800" algn="l"/>
                <a:tab pos="361950" algn="l"/>
                <a:tab pos="107950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177800" algn="l"/>
                <a:tab pos="361950" algn="l"/>
                <a:tab pos="1079500" algn="l"/>
              </a:tabLst>
            </a:pP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Spec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S1;</a:t>
            </a:r>
          </a:p>
          <a:p>
            <a:pPr>
              <a:tabLst>
                <a:tab pos="177800" algn="l"/>
                <a:tab pos="361950" algn="l"/>
                <a:tab pos="107950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S1.set(20);</a:t>
            </a:r>
          </a:p>
          <a:p>
            <a:pPr>
              <a:tabLst>
                <a:tab pos="177800" algn="l"/>
                <a:tab pos="361950" algn="l"/>
                <a:tab pos="107950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S1.inc();</a:t>
            </a:r>
          </a:p>
          <a:p>
            <a:pPr>
              <a:tabLst>
                <a:tab pos="177800" algn="l"/>
                <a:tab pos="361950" algn="l"/>
                <a:tab pos="107950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"S1="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S1.get()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177800" algn="l"/>
                <a:tab pos="361950" algn="l"/>
                <a:tab pos="1079500" algn="l"/>
              </a:tabLst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7800" algn="l"/>
                <a:tab pos="361950" algn="l"/>
                <a:tab pos="1079500" algn="l"/>
              </a:tabLst>
            </a:pP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Spec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S2;</a:t>
            </a:r>
          </a:p>
          <a:p>
            <a:pPr>
              <a:tabLst>
                <a:tab pos="177800" algn="l"/>
                <a:tab pos="361950" algn="l"/>
                <a:tab pos="107950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S2.set(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177800" algn="l"/>
                <a:tab pos="361950" algn="l"/>
                <a:tab pos="107950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S2.inc();</a:t>
            </a:r>
          </a:p>
          <a:p>
            <a:pPr>
              <a:tabLst>
                <a:tab pos="177800" algn="l"/>
                <a:tab pos="361950" algn="l"/>
                <a:tab pos="107950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“S1="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S2.get()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177800" algn="l"/>
                <a:tab pos="361950" algn="l"/>
                <a:tab pos="107950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7800" algn="l"/>
                <a:tab pos="361950" algn="l"/>
                <a:tab pos="1079500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>
              <a:tabLst>
                <a:tab pos="177800" algn="l"/>
                <a:tab pos="361950" algn="l"/>
                <a:tab pos="107950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F11C535-60AB-411A-95C3-BA0A7DF1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847" y="5509950"/>
            <a:ext cx="20288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7862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AA60C20-736E-4C3D-8D9C-8B63CB39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107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FAF1D-61F8-4468-9D2F-BEF28FE85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765" y="6467996"/>
            <a:ext cx="26644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Шаблоны классов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9A2D7EE-43F9-493E-8D32-0E9B1DD1793E}"/>
              </a:ext>
            </a:extLst>
          </p:cNvPr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При создании шаблонов имеется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ru-RU" dirty="0">
                <a:latin typeface="+mn-lt"/>
                <a:cs typeface="+mn-cs"/>
              </a:rPr>
              <a:t>возможность перегрузить класс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ru-RU" dirty="0">
                <a:latin typeface="+mn-lt"/>
                <a:cs typeface="+mn-cs"/>
              </a:rPr>
              <a:t>с так называемой «частичной специализацией»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D001DAC-9660-492D-A55E-91725C9B16B5}"/>
              </a:ext>
            </a:extLst>
          </p:cNvPr>
          <p:cNvSpPr/>
          <p:nvPr/>
        </p:nvSpPr>
        <p:spPr>
          <a:xfrm>
            <a:off x="24433" y="734493"/>
            <a:ext cx="824780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Spec  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{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++; }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	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get()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nn-NO" dirty="0">
                <a:solidFill>
                  <a:srgbClr val="0000FF"/>
                </a:solidFill>
                <a:latin typeface="Consolas"/>
              </a:rPr>
              <a:t>	void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set(</a:t>
            </a:r>
            <a:r>
              <a:rPr lang="nn-NO" dirty="0">
                <a:solidFill>
                  <a:srgbClr val="2B91AF"/>
                </a:solidFill>
                <a:latin typeface="Consolas"/>
              </a:rPr>
              <a:t>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808080"/>
                </a:solidFill>
                <a:latin typeface="Consolas"/>
              </a:rPr>
              <a:t>v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) { val = </a:t>
            </a:r>
            <a:r>
              <a:rPr lang="nn-NO" dirty="0">
                <a:solidFill>
                  <a:srgbClr val="808080"/>
                </a:solidFill>
                <a:latin typeface="Consolas"/>
              </a:rPr>
              <a:t>v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	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endParaRPr lang="en-US" dirty="0">
              <a:solidFill>
                <a:srgbClr val="0000FF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Spec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*&gt; 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Spec() {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[5]; }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nn-NO" dirty="0">
                <a:solidFill>
                  <a:srgbClr val="0000FF"/>
                </a:solidFill>
                <a:latin typeface="Consolas"/>
              </a:rPr>
              <a:t>	void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get() {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5; i++) cout &lt;&lt; Arr[i]; }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nn-NO" dirty="0">
                <a:solidFill>
                  <a:srgbClr val="0000FF"/>
                </a:solidFill>
                <a:latin typeface="Consolas"/>
              </a:rPr>
              <a:t>	void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set() {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5; i++) Arr[i] = i; }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	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};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F059956-27B9-47B8-96C9-BB0895073AE6}"/>
              </a:ext>
            </a:extLst>
          </p:cNvPr>
          <p:cNvSpPr/>
          <p:nvPr/>
        </p:nvSpPr>
        <p:spPr>
          <a:xfrm>
            <a:off x="4427984" y="692696"/>
            <a:ext cx="46805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2313" algn="l"/>
                <a:tab pos="1079500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55600" algn="l"/>
                <a:tab pos="722313" algn="l"/>
                <a:tab pos="1079500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"Spec.h"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55600" algn="l"/>
                <a:tab pos="722313" algn="l"/>
                <a:tab pos="10795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pPr>
              <a:tabLst>
                <a:tab pos="355600" algn="l"/>
                <a:tab pos="722313" algn="l"/>
                <a:tab pos="1079500" algn="l"/>
              </a:tabLst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tabLst>
                <a:tab pos="355600" algn="l"/>
                <a:tab pos="722313" algn="l"/>
                <a:tab pos="10795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tabLst>
                <a:tab pos="355600" algn="l"/>
                <a:tab pos="722313" algn="l"/>
                <a:tab pos="107950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55600" algn="l"/>
                <a:tab pos="722313" algn="l"/>
                <a:tab pos="1079500" algn="l"/>
              </a:tabLst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	Spec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*&gt; Test;</a:t>
            </a:r>
          </a:p>
          <a:p>
            <a:pPr>
              <a:tabLst>
                <a:tab pos="355600" algn="l"/>
                <a:tab pos="722313" algn="l"/>
                <a:tab pos="107950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Test.set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tabLst>
                <a:tab pos="355600" algn="l"/>
                <a:tab pos="722313" algn="l"/>
                <a:tab pos="107950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Test.get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tabLst>
                <a:tab pos="355600" algn="l"/>
                <a:tab pos="722313" algn="l"/>
                <a:tab pos="10795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>
              <a:tabLst>
                <a:tab pos="355600" algn="l"/>
                <a:tab pos="722313" algn="l"/>
                <a:tab pos="107950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355976" y="692696"/>
            <a:ext cx="4752528" cy="350274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373507"/>
            <a:ext cx="26860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90624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6959"/>
            <a:ext cx="9144000" cy="646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В шаблонах имеется возможность использования и так называемых нетиповых параметров.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1211263"/>
            <a:ext cx="9143999" cy="3683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solidFill>
                  <a:schemeClr val="bg1"/>
                </a:solidFill>
                <a:latin typeface="+mn-lt"/>
                <a:cs typeface="+mn-cs"/>
              </a:rPr>
              <a:t>Шаблоны и наследование</a:t>
            </a:r>
          </a:p>
        </p:txBody>
      </p:sp>
      <p:sp>
        <p:nvSpPr>
          <p:cNvPr id="91141" name="Прямоугольник 2"/>
          <p:cNvSpPr>
            <a:spLocks noChangeArrowheads="1"/>
          </p:cNvSpPr>
          <p:nvPr/>
        </p:nvSpPr>
        <p:spPr bwMode="auto">
          <a:xfrm>
            <a:off x="160338" y="764704"/>
            <a:ext cx="7796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ru-RU" b="1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ru-RU" dirty="0">
                <a:latin typeface="Consolas" panose="020B0609020204030204" pitchFamily="49" charset="0"/>
              </a:rPr>
              <a:t>&lt;</a:t>
            </a:r>
            <a:r>
              <a:rPr lang="en-US" altLang="ru-RU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ru-RU" dirty="0">
                <a:solidFill>
                  <a:srgbClr val="00B0F0"/>
                </a:solidFill>
                <a:latin typeface="Consolas" panose="020B0609020204030204" pitchFamily="49" charset="0"/>
              </a:rPr>
              <a:t>Т</a:t>
            </a:r>
            <a:r>
              <a:rPr lang="en-US" altLang="ru-RU" dirty="0">
                <a:latin typeface="Consolas" panose="020B0609020204030204" pitchFamily="49" charset="0"/>
              </a:rPr>
              <a:t>, </a:t>
            </a:r>
            <a:r>
              <a:rPr lang="en-US" altLang="ru-RU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ru-RU" dirty="0">
                <a:latin typeface="Consolas" panose="020B0609020204030204" pitchFamily="49" charset="0"/>
              </a:rPr>
              <a:t>elements&gt;	</a:t>
            </a:r>
            <a:r>
              <a:rPr lang="en-US" altLang="ru-RU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altLang="ru-RU" i="1" dirty="0">
                <a:solidFill>
                  <a:srgbClr val="00B050"/>
                </a:solidFill>
                <a:latin typeface="Consolas" panose="020B0609020204030204" pitchFamily="49" charset="0"/>
              </a:rPr>
              <a:t>нетиповой параметр</a:t>
            </a:r>
            <a:endParaRPr lang="ru-RU" altLang="ru-RU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245" y="1584325"/>
            <a:ext cx="9108503" cy="1200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ru-RU" dirty="0">
                <a:latin typeface="+mn-lt"/>
                <a:cs typeface="+mn-cs"/>
              </a:rPr>
              <a:t>Шаблон класса может быть производным от шаблонного класса.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ru-RU" dirty="0">
                <a:latin typeface="+mn-lt"/>
                <a:cs typeface="+mn-cs"/>
              </a:rPr>
              <a:t>Шаблон класса может являться производным от не шаблонного класса.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ru-RU" dirty="0">
                <a:latin typeface="+mn-lt"/>
                <a:cs typeface="+mn-cs"/>
              </a:rPr>
              <a:t>Шаблонный класс может быть производным от шаблона класса.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ru-RU" dirty="0">
                <a:latin typeface="+mn-lt"/>
                <a:cs typeface="+mn-cs"/>
              </a:rPr>
              <a:t>Не шаблонный класс может быть производным от шаблона класса.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6245" y="2794000"/>
            <a:ext cx="9108503" cy="3683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solidFill>
                  <a:schemeClr val="bg1"/>
                </a:solidFill>
                <a:latin typeface="+mn-lt"/>
                <a:cs typeface="+mn-cs"/>
              </a:rPr>
              <a:t>Шаблоны и статические элементы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6245" y="3165475"/>
            <a:ext cx="9108503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Каждый шаблонный класс, полученный из шаблона класса, имеет собственную копию каждого статического элемента данных шаблона; все экземпляры этого шаблонного класса используют свой статический элемент данных. Как и статические элементы данных не шаблонного класса, статические элементы данных шаблонных классов должны быть инициализированы в области действия файл. Каждый шаблонный класс получает собственную копию статической функции-элемента шаблона класса.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DE49A8F-2B9B-46DB-836D-124147F5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108</a:t>
            </a:fld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3B52C9-06AF-40C9-AF48-F280E594D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765" y="6467996"/>
            <a:ext cx="26644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Шаблоны классов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27384"/>
            <a:ext cx="9144000" cy="3683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solidFill>
                  <a:schemeClr val="bg1"/>
                </a:solidFill>
                <a:latin typeface="+mn-lt"/>
                <a:cs typeface="+mn-cs"/>
              </a:rPr>
              <a:t>Шаблоны и дружественность.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800" y="360802"/>
            <a:ext cx="9133199" cy="58682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indent="355600" algn="just" fontAlgn="auto">
              <a:spcBef>
                <a:spcPts val="0"/>
              </a:spcBef>
              <a:spcAft>
                <a:spcPts val="1000"/>
              </a:spcAft>
              <a:defRPr/>
            </a:pPr>
            <a:r>
              <a:rPr lang="ru-RU" dirty="0">
                <a:latin typeface="+mn-lt"/>
                <a:cs typeface="+mn-cs"/>
              </a:rPr>
              <a:t>Если внутри шаблона класса X, объявленного как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Т&gt;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ru-RU" dirty="0">
                <a:latin typeface="+mn-lt"/>
                <a:cs typeface="+mn-cs"/>
              </a:rPr>
              <a:t>находится объявление дружественной функции </a:t>
            </a:r>
            <a:r>
              <a:rPr lang="en-US" dirty="0">
                <a:latin typeface="Consolas" pitchFamily="49" charset="0"/>
              </a:rPr>
              <a:t>f1();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ru-RU" dirty="0">
                <a:latin typeface="+mn-lt"/>
                <a:cs typeface="+mn-cs"/>
              </a:rPr>
              <a:t>то функция </a:t>
            </a:r>
            <a:r>
              <a:rPr lang="en-US" dirty="0">
                <a:latin typeface="+mn-lt"/>
                <a:cs typeface="+mn-cs"/>
              </a:rPr>
              <a:t>f</a:t>
            </a:r>
            <a:r>
              <a:rPr lang="ru-RU" cap="all" dirty="0">
                <a:latin typeface="+mn-lt"/>
                <a:cs typeface="+mn-cs"/>
              </a:rPr>
              <a:t>1</a:t>
            </a:r>
            <a:r>
              <a:rPr lang="ru-RU" dirty="0">
                <a:latin typeface="+mn-lt"/>
                <a:cs typeface="+mn-cs"/>
              </a:rPr>
              <a:t> является дружественной для каждого шаблонного класса, полученного из данного шаблона.</a:t>
            </a:r>
          </a:p>
          <a:p>
            <a:pPr indent="355600" algn="just" fontAlgn="auto">
              <a:spcBef>
                <a:spcPts val="0"/>
              </a:spcBef>
              <a:spcAft>
                <a:spcPts val="1000"/>
              </a:spcAft>
              <a:defRPr/>
            </a:pPr>
            <a:r>
              <a:rPr lang="ru-RU" dirty="0">
                <a:latin typeface="+mn-lt"/>
                <a:cs typeface="+mn-cs"/>
              </a:rPr>
              <a:t>Если внутри шаблона класса X, объявленного как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Т&gt;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X </a:t>
            </a:r>
            <a:r>
              <a:rPr lang="ru-RU" dirty="0">
                <a:latin typeface="+mn-lt"/>
                <a:cs typeface="+mn-cs"/>
              </a:rPr>
              <a:t>находится объявление дружественной функции в форме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friend void </a:t>
            </a:r>
            <a:r>
              <a:rPr lang="en-US" dirty="0">
                <a:latin typeface="Consolas" panose="020B0609020204030204" pitchFamily="49" charset="0"/>
              </a:rPr>
              <a:t>f2(Х&lt;Т&gt; &amp;);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ru-RU" dirty="0">
                <a:latin typeface="+mn-lt"/>
                <a:cs typeface="+mn-cs"/>
              </a:rPr>
              <a:t>то для конкретного типа </a:t>
            </a:r>
            <a:r>
              <a:rPr lang="en-US" dirty="0">
                <a:latin typeface="+mn-lt"/>
                <a:cs typeface="+mn-cs"/>
              </a:rPr>
              <a:t>T</a:t>
            </a:r>
            <a:r>
              <a:rPr lang="ru-RU" dirty="0">
                <a:latin typeface="+mn-lt"/>
                <a:cs typeface="+mn-cs"/>
              </a:rPr>
              <a:t>, например,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ru-RU" dirty="0">
                <a:latin typeface="+mn-lt"/>
                <a:cs typeface="+mn-cs"/>
              </a:rPr>
              <a:t>, дружественной для класса </a:t>
            </a:r>
            <a:r>
              <a:rPr lang="en-US" dirty="0">
                <a:latin typeface="Consolas" panose="020B0609020204030204" pitchFamily="49" charset="0"/>
              </a:rPr>
              <a:t>X&lt;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ru-RU" dirty="0">
                <a:latin typeface="+mn-lt"/>
                <a:cs typeface="+mn-cs"/>
              </a:rPr>
              <a:t> будет </a:t>
            </a:r>
            <a:r>
              <a:rPr lang="ru-RU" i="1" dirty="0">
                <a:latin typeface="+mn-lt"/>
                <a:cs typeface="+mn-cs"/>
              </a:rPr>
              <a:t>только </a:t>
            </a:r>
            <a:r>
              <a:rPr lang="ru-RU" dirty="0">
                <a:latin typeface="+mn-lt"/>
                <a:cs typeface="+mn-cs"/>
              </a:rPr>
              <a:t>функция </a:t>
            </a:r>
            <a:r>
              <a:rPr lang="en-US" dirty="0">
                <a:latin typeface="Consolas" panose="020B0609020204030204" pitchFamily="49" charset="0"/>
              </a:rPr>
              <a:t>f2(X&lt;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</a:rPr>
              <a:t>&gt; &amp;)</a:t>
            </a:r>
            <a:r>
              <a:rPr lang="ru-RU" dirty="0">
                <a:latin typeface="+mn-lt"/>
                <a:cs typeface="+mn-cs"/>
              </a:rPr>
              <a:t>.</a:t>
            </a:r>
          </a:p>
          <a:p>
            <a:pPr indent="355600" algn="just" fontAlgn="auto">
              <a:spcBef>
                <a:spcPts val="0"/>
              </a:spcBef>
              <a:spcAft>
                <a:spcPts val="1000"/>
              </a:spcAft>
              <a:defRPr/>
            </a:pPr>
            <a:r>
              <a:rPr lang="ru-RU" dirty="0">
                <a:latin typeface="+mn-lt"/>
                <a:cs typeface="+mn-cs"/>
              </a:rPr>
              <a:t>Если внутри шаблона класса X, объявленного как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Т&gt;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ru-RU" dirty="0">
                <a:latin typeface="+mn-lt"/>
                <a:cs typeface="+mn-cs"/>
              </a:rPr>
              <a:t>объявляется дружественная функция в форме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friend void </a:t>
            </a:r>
            <a:r>
              <a:rPr lang="en-US" dirty="0">
                <a:latin typeface="Consolas" panose="020B0609020204030204" pitchFamily="49" charset="0"/>
              </a:rPr>
              <a:t>А::f3();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ru-RU" dirty="0">
                <a:latin typeface="+mn-lt"/>
                <a:cs typeface="+mn-cs"/>
              </a:rPr>
              <a:t>то функция-элемент </a:t>
            </a:r>
            <a:r>
              <a:rPr lang="en-US" dirty="0">
                <a:cs typeface="+mn-cs"/>
              </a:rPr>
              <a:t>f3</a:t>
            </a:r>
            <a:r>
              <a:rPr lang="ru-RU" dirty="0">
                <a:latin typeface="+mn-lt"/>
                <a:cs typeface="+mn-cs"/>
              </a:rPr>
              <a:t> класса </a:t>
            </a:r>
            <a:r>
              <a:rPr lang="en-US" b="1" dirty="0">
                <a:latin typeface="+mn-lt"/>
                <a:cs typeface="+mn-cs"/>
              </a:rPr>
              <a:t>A </a:t>
            </a:r>
            <a:r>
              <a:rPr lang="ru-RU" dirty="0">
                <a:latin typeface="+mn-lt"/>
                <a:cs typeface="+mn-cs"/>
              </a:rPr>
              <a:t>будет дружественной для каждого шаблонного класса, полученного из данного шаблона.</a:t>
            </a:r>
          </a:p>
          <a:p>
            <a:pPr indent="355600" algn="just" fontAlgn="auto">
              <a:spcBef>
                <a:spcPts val="0"/>
              </a:spcBef>
              <a:spcAft>
                <a:spcPts val="1000"/>
              </a:spcAft>
              <a:defRPr/>
            </a:pPr>
            <a:r>
              <a:rPr lang="ru-RU" dirty="0">
                <a:latin typeface="+mn-lt"/>
                <a:cs typeface="+mn-cs"/>
              </a:rPr>
              <a:t>Внутри шаблона класса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Т&gt;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ru-RU" dirty="0">
                <a:latin typeface="+mn-lt"/>
                <a:cs typeface="+mn-cs"/>
              </a:rPr>
              <a:t>объявление дружественной функции в виде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friend void </a:t>
            </a:r>
            <a:r>
              <a:rPr lang="en-US" dirty="0">
                <a:latin typeface="Consolas" panose="020B0609020204030204" pitchFamily="49" charset="0"/>
              </a:rPr>
              <a:t>C&lt;T&gt;::f4 (Х&lt;Т&gt; &amp;);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ru-RU" dirty="0">
                <a:latin typeface="+mn-lt"/>
                <a:cs typeface="+mn-cs"/>
              </a:rPr>
              <a:t>для конкретного типа Т, например,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ru-RU" dirty="0">
                <a:latin typeface="+mn-lt"/>
                <a:cs typeface="+mn-cs"/>
              </a:rPr>
              <a:t>, сделает функцию-элемент </a:t>
            </a:r>
            <a:r>
              <a:rPr lang="en-US" dirty="0">
                <a:latin typeface="Consolas" panose="020B0609020204030204" pitchFamily="49" charset="0"/>
              </a:rPr>
              <a:t>C&lt;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</a:rPr>
              <a:t>&gt;::f4(X&lt;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</a:rPr>
              <a:t>&gt; &amp;)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ru-RU" dirty="0">
                <a:latin typeface="+mn-lt"/>
                <a:cs typeface="+mn-cs"/>
              </a:rPr>
              <a:t>другом </a:t>
            </a:r>
            <a:r>
              <a:rPr lang="ru-RU" i="1" dirty="0">
                <a:latin typeface="+mn-lt"/>
                <a:cs typeface="+mn-cs"/>
              </a:rPr>
              <a:t>только </a:t>
            </a:r>
            <a:r>
              <a:rPr lang="ru-RU" dirty="0">
                <a:latin typeface="+mn-lt"/>
                <a:cs typeface="+mn-cs"/>
              </a:rPr>
              <a:t>шаблонного класса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ru-RU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ru-RU" dirty="0">
                <a:latin typeface="Consolas" panose="020B0609020204030204" pitchFamily="49" charset="0"/>
              </a:rPr>
              <a:t>&gt;</a:t>
            </a:r>
            <a:r>
              <a:rPr lang="ru-RU" dirty="0">
                <a:latin typeface="+mn-lt"/>
                <a:cs typeface="+mn-cs"/>
              </a:rPr>
              <a:t>.</a:t>
            </a:r>
          </a:p>
          <a:p>
            <a:pPr indent="355600" algn="just" fontAlgn="auto">
              <a:spcBef>
                <a:spcPts val="0"/>
              </a:spcBef>
              <a:spcAft>
                <a:spcPts val="1000"/>
              </a:spcAft>
              <a:defRPr/>
            </a:pPr>
            <a:r>
              <a:rPr lang="ru-RU" dirty="0">
                <a:latin typeface="+mn-lt"/>
                <a:cs typeface="+mn-cs"/>
              </a:rPr>
              <a:t>Внутри шаблона класса X, объявленного как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ru-RU" dirty="0">
                <a:latin typeface="+mn-lt"/>
                <a:cs typeface="+mn-cs"/>
              </a:rPr>
              <a:t>можно объявить другой, дружественный класс </a:t>
            </a:r>
            <a:r>
              <a:rPr lang="en-US" dirty="0">
                <a:latin typeface="+mn-lt"/>
                <a:cs typeface="+mn-cs"/>
              </a:rPr>
              <a:t>Y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friend class </a:t>
            </a:r>
            <a:r>
              <a:rPr lang="en-US" dirty="0">
                <a:latin typeface="Consolas" panose="020B0609020204030204" pitchFamily="49" charset="0"/>
              </a:rPr>
              <a:t>Y; </a:t>
            </a:r>
            <a:r>
              <a:rPr lang="ru-RU" dirty="0">
                <a:latin typeface="+mn-lt"/>
                <a:cs typeface="+mn-cs"/>
              </a:rPr>
              <a:t>в результате чего, каждая из функций-элементов класса </a:t>
            </a:r>
            <a:r>
              <a:rPr lang="en-US" dirty="0">
                <a:latin typeface="+mn-lt"/>
                <a:cs typeface="+mn-cs"/>
              </a:rPr>
              <a:t>Y</a:t>
            </a:r>
            <a:r>
              <a:rPr lang="ru-RU" dirty="0">
                <a:latin typeface="+mn-lt"/>
                <a:cs typeface="+mn-cs"/>
              </a:rPr>
              <a:t> будет дружественной для каждого шаблонного класса, произведенного из шаблона класса X.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109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FDC3B-BC35-4014-8A8D-3E5086AD6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765" y="6467996"/>
            <a:ext cx="26644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Шаблоны классов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2"/>
          <p:cNvSpPr txBox="1">
            <a:spLocks noChangeArrowheads="1"/>
          </p:cNvSpPr>
          <p:nvPr/>
        </p:nvSpPr>
        <p:spPr bwMode="auto">
          <a:xfrm>
            <a:off x="3419871" y="6459786"/>
            <a:ext cx="2304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Структуры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4A4E2F4-EB2E-4441-ADB2-C74F59A6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981" y="6492875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11</a:t>
            </a:fld>
            <a:endParaRPr lang="ru-RU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129" y="404664"/>
            <a:ext cx="266700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80422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86604"/>
            <a:ext cx="9144000" cy="1450757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joinmyquiz.com</a:t>
            </a:r>
            <a:endParaRPr lang="ru-RU" sz="9600" dirty="0"/>
          </a:p>
        </p:txBody>
      </p:sp>
      <p:pic>
        <p:nvPicPr>
          <p:cNvPr id="2052" name="Picture 4" descr="https://i.sunhome.ru/journal/46/testi-v2.or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65299"/>
            <a:ext cx="6048672" cy="456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110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9175232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altLang="ru-RU" sz="5000"/>
              <a:t>Классы с самоадресацией</a:t>
            </a:r>
          </a:p>
        </p:txBody>
      </p:sp>
      <p:sp>
        <p:nvSpPr>
          <p:cNvPr id="6147" name="Подзаголовок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altLang="ru-RU" dirty="0"/>
              <a:t>Классы с </a:t>
            </a:r>
            <a:r>
              <a:rPr lang="ru-RU" altLang="ru-RU" dirty="0" err="1"/>
              <a:t>самоадресацией</a:t>
            </a:r>
            <a:r>
              <a:rPr lang="ru-RU" altLang="ru-RU" dirty="0"/>
              <a:t>, связные списки, стеки, очереди, деревья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111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4239313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Группа 11"/>
          <p:cNvGrpSpPr>
            <a:grpSpLocks/>
          </p:cNvGrpSpPr>
          <p:nvPr/>
        </p:nvGrpSpPr>
        <p:grpSpPr bwMode="auto">
          <a:xfrm>
            <a:off x="3059113" y="836613"/>
            <a:ext cx="3025775" cy="504825"/>
            <a:chOff x="1043608" y="1124744"/>
            <a:chExt cx="3024336" cy="504056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1043608" y="1124744"/>
              <a:ext cx="575988" cy="5040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1619596" y="1124744"/>
              <a:ext cx="575989" cy="5040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915967" y="1124744"/>
              <a:ext cx="575988" cy="5040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3491955" y="1124744"/>
              <a:ext cx="575989" cy="5040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Прямая со стрелкой 8"/>
            <p:cNvCxnSpPr>
              <a:endCxn id="4" idx="1"/>
            </p:cNvCxnSpPr>
            <p:nvPr/>
          </p:nvCxnSpPr>
          <p:spPr>
            <a:xfrm>
              <a:off x="1908384" y="1376772"/>
              <a:ext cx="10075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3491955" y="1124744"/>
              <a:ext cx="575989" cy="504056"/>
            </a:xfrm>
            <a:prstGeom prst="line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647699" y="6429201"/>
            <a:ext cx="75612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500" dirty="0">
                <a:solidFill>
                  <a:schemeClr val="bg1"/>
                </a:solidFill>
                <a:latin typeface="+mn-lt"/>
              </a:rPr>
              <a:t>Классы </a:t>
            </a:r>
            <a:r>
              <a:rPr lang="ru-RU" altLang="ru-RU" sz="2500" dirty="0" err="1">
                <a:solidFill>
                  <a:schemeClr val="bg1"/>
                </a:solidFill>
                <a:latin typeface="+mn-lt"/>
              </a:rPr>
              <a:t>самоадресацией</a:t>
            </a:r>
            <a:endParaRPr lang="ru-RU" altLang="ru-RU" sz="25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935103"/>
            <a:ext cx="65527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Node 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latin typeface="Consolas" panose="020B0609020204030204" pitchFamily="49" charset="0"/>
              </a:rPr>
              <a:t>		Node(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 ;</a:t>
            </a:r>
            <a:endParaRPr lang="ru-RU" dirty="0">
              <a:latin typeface="Consolas" panose="020B0609020204030204" pitchFamily="49" charset="0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set(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get();</a:t>
            </a:r>
            <a:endParaRPr lang="ru-RU" dirty="0">
              <a:latin typeface="Consolas" panose="020B0609020204030204" pitchFamily="49" charset="0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latin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data;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</a:rPr>
              <a:t>данные узла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latin typeface="Consolas" panose="020B0609020204030204" pitchFamily="49" charset="0"/>
              </a:rPr>
              <a:t>		Node</a:t>
            </a:r>
            <a:r>
              <a:rPr lang="ru-RU" dirty="0">
                <a:latin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</a:rPr>
              <a:t>nextPtr</a:t>
            </a:r>
            <a:r>
              <a:rPr lang="ru-RU" dirty="0"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</a:rPr>
              <a:t>// указатель на следующий узел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520338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930770" y="6429201"/>
            <a:ext cx="75612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500" dirty="0">
                <a:solidFill>
                  <a:schemeClr val="bg1"/>
                </a:solidFill>
                <a:latin typeface="+mn-lt"/>
              </a:rPr>
              <a:t>Связные</a:t>
            </a:r>
            <a:r>
              <a:rPr lang="ru-RU" altLang="ru-RU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altLang="ru-RU" sz="2500" dirty="0">
                <a:solidFill>
                  <a:schemeClr val="bg1"/>
                </a:solidFill>
                <a:latin typeface="+mn-lt"/>
              </a:rPr>
              <a:t>списки</a:t>
            </a:r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1581919" y="1664122"/>
            <a:ext cx="576262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 bwMode="auto">
          <a:xfrm>
            <a:off x="2158181" y="1664122"/>
            <a:ext cx="576263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3167831" y="1664122"/>
            <a:ext cx="574675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-3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 bwMode="auto">
          <a:xfrm>
            <a:off x="3742506" y="1664122"/>
            <a:ext cx="576263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/>
          <p:nvPr/>
        </p:nvCxnSpPr>
        <p:spPr bwMode="auto">
          <a:xfrm>
            <a:off x="2447106" y="1916534"/>
            <a:ext cx="720725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 bwMode="auto">
          <a:xfrm>
            <a:off x="1294581" y="729084"/>
            <a:ext cx="576263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1" name="Прямая со стрелкой 20"/>
          <p:cNvCxnSpPr/>
          <p:nvPr/>
        </p:nvCxnSpPr>
        <p:spPr bwMode="auto">
          <a:xfrm>
            <a:off x="1581919" y="981497"/>
            <a:ext cx="0" cy="682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 bwMode="auto">
          <a:xfrm>
            <a:off x="6047556" y="1664122"/>
            <a:ext cx="576263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6623819" y="1664122"/>
            <a:ext cx="576262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 bwMode="auto">
          <a:xfrm>
            <a:off x="6623819" y="1664122"/>
            <a:ext cx="576262" cy="504825"/>
          </a:xfrm>
          <a:prstGeom prst="line">
            <a:avLst/>
          </a:prstGeom>
          <a:ln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 bwMode="auto">
          <a:xfrm>
            <a:off x="4036194" y="1900659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 bwMode="auto">
          <a:xfrm>
            <a:off x="4771206" y="1641897"/>
            <a:ext cx="576263" cy="5032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…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28" name="Прямая со стрелкой 27"/>
          <p:cNvCxnSpPr/>
          <p:nvPr/>
        </p:nvCxnSpPr>
        <p:spPr bwMode="auto">
          <a:xfrm>
            <a:off x="5347469" y="1894309"/>
            <a:ext cx="72072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 bwMode="auto">
          <a:xfrm>
            <a:off x="5760219" y="729084"/>
            <a:ext cx="576262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0" name="Прямая со стрелкой 29"/>
          <p:cNvCxnSpPr/>
          <p:nvPr/>
        </p:nvCxnSpPr>
        <p:spPr bwMode="auto">
          <a:xfrm>
            <a:off x="6047556" y="981497"/>
            <a:ext cx="0" cy="682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 bwMode="auto">
          <a:xfrm>
            <a:off x="1950219" y="476672"/>
            <a:ext cx="712787" cy="5048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firstPtr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 bwMode="auto">
          <a:xfrm>
            <a:off x="6365056" y="513184"/>
            <a:ext cx="712788" cy="5032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lastPtr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 bwMode="auto">
          <a:xfrm>
            <a:off x="1658911" y="4653136"/>
            <a:ext cx="576262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 bwMode="auto">
          <a:xfrm>
            <a:off x="2235173" y="4653136"/>
            <a:ext cx="576263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 bwMode="auto">
          <a:xfrm>
            <a:off x="3884389" y="4653136"/>
            <a:ext cx="574675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-3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 bwMode="auto">
          <a:xfrm>
            <a:off x="4459064" y="4653136"/>
            <a:ext cx="576263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 bwMode="auto">
          <a:xfrm>
            <a:off x="1655465" y="3718098"/>
            <a:ext cx="576263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0" name="Прямая со стрелкой 39"/>
          <p:cNvCxnSpPr>
            <a:cxnSpLocks/>
            <a:endCxn id="34" idx="0"/>
          </p:cNvCxnSpPr>
          <p:nvPr/>
        </p:nvCxnSpPr>
        <p:spPr bwMode="auto">
          <a:xfrm>
            <a:off x="1942803" y="3970511"/>
            <a:ext cx="4239" cy="682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 bwMode="auto">
          <a:xfrm>
            <a:off x="6767338" y="4653136"/>
            <a:ext cx="576263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 bwMode="auto">
          <a:xfrm>
            <a:off x="7343601" y="4653136"/>
            <a:ext cx="576262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3" name="Прямая соединительная линия 42"/>
          <p:cNvCxnSpPr/>
          <p:nvPr/>
        </p:nvCxnSpPr>
        <p:spPr bwMode="auto">
          <a:xfrm>
            <a:off x="7343601" y="4653136"/>
            <a:ext cx="576262" cy="504825"/>
          </a:xfrm>
          <a:prstGeom prst="line">
            <a:avLst/>
          </a:prstGeom>
          <a:ln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 bwMode="auto">
          <a:xfrm>
            <a:off x="5347469" y="4653136"/>
            <a:ext cx="576263" cy="5032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…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 bwMode="auto">
          <a:xfrm>
            <a:off x="6768033" y="5589240"/>
            <a:ext cx="576262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 стрелкой 47"/>
          <p:cNvCxnSpPr/>
          <p:nvPr/>
        </p:nvCxnSpPr>
        <p:spPr bwMode="auto">
          <a:xfrm flipV="1">
            <a:off x="7055469" y="5157192"/>
            <a:ext cx="0" cy="68262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 bwMode="auto">
          <a:xfrm>
            <a:off x="1655465" y="3212976"/>
            <a:ext cx="712787" cy="5048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firstPtr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 bwMode="auto">
          <a:xfrm>
            <a:off x="7448624" y="5588198"/>
            <a:ext cx="712788" cy="5032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lastPtr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TextBox 25"/>
          <p:cNvSpPr txBox="1">
            <a:spLocks noChangeArrowheads="1"/>
          </p:cNvSpPr>
          <p:nvPr/>
        </p:nvSpPr>
        <p:spPr bwMode="auto">
          <a:xfrm>
            <a:off x="827161" y="2636912"/>
            <a:ext cx="75612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500" dirty="0">
                <a:latin typeface="+mj-lt"/>
              </a:rPr>
              <a:t>Двухсвязные списки </a:t>
            </a:r>
          </a:p>
        </p:txBody>
      </p:sp>
      <p:sp>
        <p:nvSpPr>
          <p:cNvPr id="52" name="Прямоугольник 51"/>
          <p:cNvSpPr/>
          <p:nvPr/>
        </p:nvSpPr>
        <p:spPr bwMode="auto">
          <a:xfrm>
            <a:off x="1082649" y="4653136"/>
            <a:ext cx="576262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3" name="Прямая соединительная линия 52"/>
          <p:cNvCxnSpPr/>
          <p:nvPr/>
        </p:nvCxnSpPr>
        <p:spPr bwMode="auto">
          <a:xfrm>
            <a:off x="1082649" y="4653136"/>
            <a:ext cx="576262" cy="504825"/>
          </a:xfrm>
          <a:prstGeom prst="line">
            <a:avLst/>
          </a:prstGeom>
          <a:ln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 bwMode="auto">
          <a:xfrm>
            <a:off x="3312790" y="4653136"/>
            <a:ext cx="576263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2375545" y="4888210"/>
            <a:ext cx="223317" cy="2160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168" name="Соединительная линия уступом 7167"/>
          <p:cNvCxnSpPr>
            <a:stCxn id="19" idx="0"/>
            <a:endCxn id="36" idx="0"/>
          </p:cNvCxnSpPr>
          <p:nvPr/>
        </p:nvCxnSpPr>
        <p:spPr>
          <a:xfrm rot="5400000" flipH="1" flipV="1">
            <a:off x="3211928" y="3928412"/>
            <a:ext cx="235074" cy="1684523"/>
          </a:xfrm>
          <a:prstGeom prst="bentConnector3">
            <a:avLst>
              <a:gd name="adj1" fmla="val 197246"/>
            </a:avLst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/>
          <p:cNvSpPr/>
          <p:nvPr/>
        </p:nvSpPr>
        <p:spPr>
          <a:xfrm>
            <a:off x="3489262" y="4725144"/>
            <a:ext cx="223317" cy="2160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3" name="Соединительная линия уступом 62"/>
          <p:cNvCxnSpPr>
            <a:stCxn id="62" idx="4"/>
            <a:endCxn id="34" idx="2"/>
          </p:cNvCxnSpPr>
          <p:nvPr/>
        </p:nvCxnSpPr>
        <p:spPr>
          <a:xfrm rot="5400000">
            <a:off x="2665586" y="4222625"/>
            <a:ext cx="216793" cy="1653879"/>
          </a:xfrm>
          <a:prstGeom prst="bentConnector3">
            <a:avLst>
              <a:gd name="adj1" fmla="val 205446"/>
            </a:avLst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 bwMode="auto">
          <a:xfrm>
            <a:off x="6191770" y="4653136"/>
            <a:ext cx="576263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4643672" y="4888210"/>
            <a:ext cx="223317" cy="2160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9" name="Соединительная линия уступом 68"/>
          <p:cNvCxnSpPr>
            <a:stCxn id="68" idx="0"/>
            <a:endCxn id="41" idx="0"/>
          </p:cNvCxnSpPr>
          <p:nvPr/>
        </p:nvCxnSpPr>
        <p:spPr>
          <a:xfrm rot="5400000" flipH="1" flipV="1">
            <a:off x="5787863" y="3620604"/>
            <a:ext cx="235074" cy="2300139"/>
          </a:xfrm>
          <a:prstGeom prst="bentConnector3">
            <a:avLst>
              <a:gd name="adj1" fmla="val 197246"/>
            </a:avLst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 71"/>
          <p:cNvSpPr/>
          <p:nvPr/>
        </p:nvSpPr>
        <p:spPr bwMode="auto">
          <a:xfrm>
            <a:off x="5596358" y="4257502"/>
            <a:ext cx="576263" cy="25161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…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6391175" y="4681711"/>
            <a:ext cx="223317" cy="2160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5" name="Соединительная линия уступом 74"/>
          <p:cNvCxnSpPr>
            <a:stCxn id="74" idx="4"/>
            <a:endCxn id="36" idx="2"/>
          </p:cNvCxnSpPr>
          <p:nvPr/>
        </p:nvCxnSpPr>
        <p:spPr>
          <a:xfrm rot="5400000">
            <a:off x="5207168" y="3862295"/>
            <a:ext cx="260226" cy="2331107"/>
          </a:xfrm>
          <a:prstGeom prst="bentConnector3">
            <a:avLst>
              <a:gd name="adj1" fmla="val 187847"/>
            </a:avLst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Прямоугольник 77"/>
          <p:cNvSpPr/>
          <p:nvPr/>
        </p:nvSpPr>
        <p:spPr bwMode="auto">
          <a:xfrm>
            <a:off x="5020095" y="5224637"/>
            <a:ext cx="576263" cy="25161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…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9" name="TextBox 25"/>
          <p:cNvSpPr txBox="1">
            <a:spLocks noChangeArrowheads="1"/>
          </p:cNvSpPr>
          <p:nvPr/>
        </p:nvSpPr>
        <p:spPr bwMode="auto">
          <a:xfrm>
            <a:off x="863040" y="92497"/>
            <a:ext cx="75612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500" dirty="0">
                <a:latin typeface="+mj-lt"/>
              </a:rPr>
              <a:t>Односвязные списки </a:t>
            </a:r>
          </a:p>
        </p:txBody>
      </p:sp>
      <p:sp>
        <p:nvSpPr>
          <p:cNvPr id="61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62897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755030" y="6429201"/>
            <a:ext cx="75612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500" dirty="0">
                <a:solidFill>
                  <a:schemeClr val="bg1"/>
                </a:solidFill>
                <a:latin typeface="+mj-lt"/>
              </a:rPr>
              <a:t>Класс </a:t>
            </a:r>
            <a:r>
              <a:rPr lang="en-US" altLang="ru-RU" sz="2500" dirty="0" err="1">
                <a:solidFill>
                  <a:schemeClr val="bg1"/>
                </a:solidFill>
                <a:latin typeface="+mj-lt"/>
              </a:rPr>
              <a:t>ListNode</a:t>
            </a:r>
            <a:r>
              <a:rPr lang="en-US" altLang="ru-RU" sz="2500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ru-RU" altLang="ru-RU" sz="2500" dirty="0">
                <a:solidFill>
                  <a:schemeClr val="bg1"/>
                </a:solidFill>
                <a:latin typeface="+mj-lt"/>
              </a:rPr>
              <a:t>узел списка</a:t>
            </a:r>
          </a:p>
        </p:txBody>
      </p:sp>
      <p:sp>
        <p:nvSpPr>
          <p:cNvPr id="8196" name="Прямоугольник 3"/>
          <p:cNvSpPr>
            <a:spLocks noChangeArrowheads="1"/>
          </p:cNvSpPr>
          <p:nvPr/>
        </p:nvSpPr>
        <p:spPr bwMode="auto">
          <a:xfrm>
            <a:off x="70818" y="116632"/>
            <a:ext cx="8785225" cy="614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sz="2100" dirty="0">
                <a:solidFill>
                  <a:srgbClr val="808080"/>
                </a:solidFill>
                <a:latin typeface="Consolas"/>
              </a:rPr>
              <a:t>#pragma</a:t>
            </a:r>
            <a:r>
              <a:rPr lang="en-US" sz="2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808080"/>
                </a:solidFill>
                <a:latin typeface="Consolas"/>
              </a:rPr>
              <a:t>once</a:t>
            </a:r>
            <a:endParaRPr lang="ru-RU" altLang="ru-RU" sz="21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ru-RU" sz="2100" dirty="0">
                <a:latin typeface="Consolas" panose="020B0609020204030204" pitchFamily="49" charset="0"/>
              </a:rPr>
              <a:t> </a:t>
            </a:r>
            <a:r>
              <a:rPr lang="en-US" altLang="ru-RU" sz="2100" dirty="0" err="1">
                <a:latin typeface="Consolas" panose="020B0609020204030204" pitchFamily="49" charset="0"/>
              </a:rPr>
              <a:t>ListNode</a:t>
            </a:r>
            <a:r>
              <a:rPr lang="ru-RU" altLang="ru-RU" sz="2100" dirty="0">
                <a:latin typeface="Consolas" panose="020B0609020204030204" pitchFamily="49" charset="0"/>
              </a:rPr>
              <a:t>  </a:t>
            </a:r>
            <a:endParaRPr lang="en-US" altLang="ru-RU" sz="21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100" dirty="0">
                <a:latin typeface="Consolas" panose="020B0609020204030204" pitchFamily="49" charset="0"/>
              </a:rPr>
              <a:t>{</a:t>
            </a:r>
            <a:endParaRPr lang="ru-RU" altLang="ru-RU" sz="21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100" dirty="0">
                <a:latin typeface="Consolas" panose="020B0609020204030204" pitchFamily="49" charset="0"/>
              </a:rPr>
              <a:t>	</a:t>
            </a:r>
            <a:r>
              <a:rPr lang="en-US" altLang="ru-RU" sz="2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ru-RU" sz="2100" dirty="0">
                <a:latin typeface="Consolas" panose="020B0609020204030204" pitchFamily="49" charset="0"/>
              </a:rPr>
              <a:t>:</a:t>
            </a:r>
            <a:endParaRPr lang="ru-RU" altLang="ru-RU" sz="21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100" dirty="0">
                <a:latin typeface="Consolas" panose="020B0609020204030204" pitchFamily="49" charset="0"/>
              </a:rPr>
              <a:t>		</a:t>
            </a:r>
            <a:r>
              <a:rPr lang="en-US" altLang="ru-RU" sz="2100" dirty="0" err="1">
                <a:latin typeface="Consolas" panose="020B0609020204030204" pitchFamily="49" charset="0"/>
              </a:rPr>
              <a:t>ListNode</a:t>
            </a:r>
            <a:r>
              <a:rPr lang="en-US" altLang="ru-RU" sz="2100" dirty="0">
                <a:latin typeface="Consolas" panose="020B0609020204030204" pitchFamily="49" charset="0"/>
              </a:rPr>
              <a:t>(</a:t>
            </a:r>
            <a:r>
              <a:rPr lang="en-US" altLang="ru-RU" sz="2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ru-RU" sz="2100" dirty="0">
                <a:latin typeface="Consolas" panose="020B0609020204030204" pitchFamily="49" charset="0"/>
              </a:rPr>
              <a:t>);</a:t>
            </a:r>
            <a:endParaRPr lang="ru-RU" altLang="ru-RU" sz="21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100" dirty="0">
                <a:latin typeface="Consolas" panose="020B0609020204030204" pitchFamily="49" charset="0"/>
              </a:rPr>
              <a:t>		</a:t>
            </a:r>
            <a:r>
              <a:rPr lang="en-US" altLang="ru-RU" sz="2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ru-RU" sz="2100" dirty="0">
                <a:latin typeface="Consolas" panose="020B0609020204030204" pitchFamily="49" charset="0"/>
              </a:rPr>
              <a:t> </a:t>
            </a:r>
            <a:r>
              <a:rPr lang="en-US" altLang="ru-RU" sz="2100" dirty="0" err="1">
                <a:latin typeface="Consolas" panose="020B0609020204030204" pitchFamily="49" charset="0"/>
              </a:rPr>
              <a:t>getData</a:t>
            </a:r>
            <a:r>
              <a:rPr lang="en-US" altLang="ru-RU" sz="2100" dirty="0">
                <a:latin typeface="Consolas" panose="020B0609020204030204" pitchFamily="49" charset="0"/>
              </a:rPr>
              <a:t>() </a:t>
            </a:r>
            <a:r>
              <a:rPr lang="en-US" altLang="ru-RU" sz="2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ru-RU" sz="2100" dirty="0">
                <a:latin typeface="Consolas" panose="020B0609020204030204" pitchFamily="49" charset="0"/>
              </a:rPr>
              <a:t>;</a:t>
            </a:r>
            <a:endParaRPr lang="ru-RU" altLang="ru-RU" sz="21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100" dirty="0">
                <a:latin typeface="Consolas" panose="020B0609020204030204" pitchFamily="49" charset="0"/>
              </a:rPr>
              <a:t>		</a:t>
            </a:r>
            <a:r>
              <a:rPr lang="en-US" altLang="ru-RU" sz="2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ru-RU" sz="2100" dirty="0">
                <a:latin typeface="Consolas" panose="020B0609020204030204" pitchFamily="49" charset="0"/>
              </a:rPr>
              <a:t> data;</a:t>
            </a:r>
            <a:r>
              <a:rPr lang="ru-RU" altLang="ru-RU" sz="2100" dirty="0">
                <a:latin typeface="Consolas" panose="020B0609020204030204" pitchFamily="49" charset="0"/>
              </a:rPr>
              <a:t> </a:t>
            </a:r>
            <a:r>
              <a:rPr lang="ru-RU" altLang="ru-RU" sz="2100" dirty="0">
                <a:solidFill>
                  <a:srgbClr val="00B050"/>
                </a:solidFill>
                <a:latin typeface="Consolas" panose="020B0609020204030204" pitchFamily="49" charset="0"/>
              </a:rPr>
              <a:t>// данные</a:t>
            </a: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100" dirty="0">
                <a:latin typeface="Consolas" panose="020B0609020204030204" pitchFamily="49" charset="0"/>
              </a:rPr>
              <a:t>		</a:t>
            </a:r>
            <a:r>
              <a:rPr lang="en-US" altLang="ru-RU" sz="2100" dirty="0" err="1">
                <a:latin typeface="Consolas" panose="020B0609020204030204" pitchFamily="49" charset="0"/>
              </a:rPr>
              <a:t>ListNode</a:t>
            </a:r>
            <a:r>
              <a:rPr lang="en-US" altLang="ru-RU" sz="2100" dirty="0">
                <a:latin typeface="Consolas" panose="020B0609020204030204" pitchFamily="49" charset="0"/>
              </a:rPr>
              <a:t> *</a:t>
            </a:r>
            <a:r>
              <a:rPr lang="en-US" altLang="ru-RU" sz="2100" dirty="0" err="1">
                <a:latin typeface="Consolas" panose="020B0609020204030204" pitchFamily="49" charset="0"/>
              </a:rPr>
              <a:t>nextPtr</a:t>
            </a:r>
            <a:r>
              <a:rPr lang="en-US" altLang="ru-RU" sz="2100" dirty="0">
                <a:latin typeface="Consolas" panose="020B0609020204030204" pitchFamily="49" charset="0"/>
              </a:rPr>
              <a:t>;</a:t>
            </a:r>
            <a:r>
              <a:rPr lang="ru-RU" altLang="ru-RU" sz="2100" dirty="0">
                <a:latin typeface="Consolas" panose="020B0609020204030204" pitchFamily="49" charset="0"/>
              </a:rPr>
              <a:t> </a:t>
            </a:r>
            <a:r>
              <a:rPr lang="ru-RU" altLang="ru-RU" sz="2100" dirty="0">
                <a:solidFill>
                  <a:srgbClr val="00B050"/>
                </a:solidFill>
                <a:latin typeface="Consolas" panose="020B0609020204030204" pitchFamily="49" charset="0"/>
              </a:rPr>
              <a:t>// указатель на следующий узел</a:t>
            </a: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100" dirty="0">
                <a:latin typeface="Consolas" panose="020B0609020204030204" pitchFamily="49" charset="0"/>
              </a:rPr>
              <a:t>};</a:t>
            </a:r>
            <a:endParaRPr lang="ru-RU" altLang="ru-RU" sz="21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endParaRPr lang="ru-RU" altLang="ru-RU" sz="21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100" dirty="0" err="1">
                <a:latin typeface="Consolas" panose="020B0609020204030204" pitchFamily="49" charset="0"/>
              </a:rPr>
              <a:t>ListNode</a:t>
            </a:r>
            <a:r>
              <a:rPr lang="en-US" altLang="ru-RU" sz="2100" dirty="0">
                <a:latin typeface="Consolas" panose="020B0609020204030204" pitchFamily="49" charset="0"/>
              </a:rPr>
              <a:t>::</a:t>
            </a:r>
            <a:r>
              <a:rPr lang="en-US" altLang="ru-RU" sz="2100" dirty="0" err="1">
                <a:latin typeface="Consolas" panose="020B0609020204030204" pitchFamily="49" charset="0"/>
              </a:rPr>
              <a:t>ListNode</a:t>
            </a:r>
            <a:r>
              <a:rPr lang="en-US" altLang="ru-RU" sz="2100" dirty="0">
                <a:latin typeface="Consolas" panose="020B0609020204030204" pitchFamily="49" charset="0"/>
              </a:rPr>
              <a:t>(</a:t>
            </a:r>
            <a:r>
              <a:rPr lang="en-US" altLang="ru-RU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ru-RU" sz="2100" dirty="0">
                <a:solidFill>
                  <a:srgbClr val="0000FF"/>
                </a:solidFill>
                <a:latin typeface="Consolas" panose="020B0609020204030204" pitchFamily="49" charset="0"/>
              </a:rPr>
              <a:t> double</a:t>
            </a:r>
            <a:r>
              <a:rPr lang="en-US" altLang="ru-RU" sz="2100" dirty="0">
                <a:latin typeface="Consolas" panose="020B0609020204030204" pitchFamily="49" charset="0"/>
              </a:rPr>
              <a:t> &amp;info)</a:t>
            </a:r>
            <a:r>
              <a:rPr lang="ru-RU" altLang="ru-RU" sz="2100" dirty="0">
                <a:latin typeface="Consolas" panose="020B0609020204030204" pitchFamily="49" charset="0"/>
              </a:rPr>
              <a:t>  </a:t>
            </a:r>
            <a:endParaRPr lang="en-US" altLang="ru-RU" sz="21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100" dirty="0">
                <a:latin typeface="Consolas" panose="020B0609020204030204" pitchFamily="49" charset="0"/>
              </a:rPr>
              <a:t>{</a:t>
            </a:r>
            <a:endParaRPr lang="ru-RU" altLang="ru-RU" sz="21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100" dirty="0">
                <a:latin typeface="Consolas" panose="020B0609020204030204" pitchFamily="49" charset="0"/>
              </a:rPr>
              <a:t>	data = info; </a:t>
            </a:r>
            <a:endParaRPr lang="ru-RU" altLang="ru-RU" sz="21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100" dirty="0">
                <a:latin typeface="Consolas" panose="020B0609020204030204" pitchFamily="49" charset="0"/>
              </a:rPr>
              <a:t>	</a:t>
            </a:r>
            <a:r>
              <a:rPr lang="en-US" altLang="ru-RU" sz="2100" dirty="0" err="1">
                <a:latin typeface="Consolas" panose="020B0609020204030204" pitchFamily="49" charset="0"/>
              </a:rPr>
              <a:t>nextPtr</a:t>
            </a:r>
            <a:r>
              <a:rPr lang="en-US" altLang="ru-RU" sz="2100" dirty="0">
                <a:latin typeface="Consolas" panose="020B0609020204030204" pitchFamily="49" charset="0"/>
              </a:rPr>
              <a:t> = 0;</a:t>
            </a:r>
            <a:r>
              <a:rPr lang="ru-RU" altLang="ru-RU" sz="2100" dirty="0">
                <a:latin typeface="Consolas" panose="020B0609020204030204" pitchFamily="49" charset="0"/>
              </a:rPr>
              <a:t>     </a:t>
            </a:r>
            <a:endParaRPr lang="en-US" altLang="ru-RU" sz="21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100" dirty="0">
                <a:latin typeface="Consolas" panose="020B0609020204030204" pitchFamily="49" charset="0"/>
              </a:rPr>
              <a:t>}</a:t>
            </a:r>
            <a:endParaRPr lang="ru-RU" altLang="ru-RU" sz="21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ru-RU" sz="2100" dirty="0">
                <a:latin typeface="Consolas" panose="020B0609020204030204" pitchFamily="49" charset="0"/>
              </a:rPr>
              <a:t> </a:t>
            </a:r>
            <a:r>
              <a:rPr lang="en-US" altLang="ru-RU" sz="2100" dirty="0" err="1">
                <a:latin typeface="Consolas" panose="020B0609020204030204" pitchFamily="49" charset="0"/>
              </a:rPr>
              <a:t>ListNode</a:t>
            </a:r>
            <a:r>
              <a:rPr lang="en-US" altLang="ru-RU" sz="2100" dirty="0">
                <a:latin typeface="Consolas" panose="020B0609020204030204" pitchFamily="49" charset="0"/>
              </a:rPr>
              <a:t>::</a:t>
            </a:r>
            <a:r>
              <a:rPr lang="en-US" altLang="ru-RU" sz="2100" dirty="0" err="1">
                <a:latin typeface="Consolas" panose="020B0609020204030204" pitchFamily="49" charset="0"/>
              </a:rPr>
              <a:t>getData</a:t>
            </a:r>
            <a:r>
              <a:rPr lang="en-US" altLang="ru-RU" sz="2100" dirty="0">
                <a:latin typeface="Consolas" panose="020B0609020204030204" pitchFamily="49" charset="0"/>
              </a:rPr>
              <a:t>() </a:t>
            </a:r>
            <a:r>
              <a:rPr lang="en-US" altLang="ru-RU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ru-RU" sz="2100" dirty="0">
                <a:latin typeface="Consolas" panose="020B0609020204030204" pitchFamily="49" charset="0"/>
              </a:rPr>
              <a:t> </a:t>
            </a: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100" dirty="0">
                <a:latin typeface="Consolas" panose="020B0609020204030204" pitchFamily="49" charset="0"/>
              </a:rPr>
              <a:t>{	</a:t>
            </a: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100" dirty="0">
                <a:solidFill>
                  <a:srgbClr val="0000FF"/>
                </a:solidFill>
                <a:latin typeface="Consolas" panose="020B0609020204030204" pitchFamily="49" charset="0"/>
              </a:rPr>
              <a:t>	return </a:t>
            </a:r>
            <a:r>
              <a:rPr lang="en-US" altLang="ru-RU" sz="2100" dirty="0">
                <a:latin typeface="Consolas" panose="020B0609020204030204" pitchFamily="49" charset="0"/>
              </a:rPr>
              <a:t>data</a:t>
            </a:r>
            <a:r>
              <a:rPr lang="ru-RU" altLang="ru-RU" sz="2100" dirty="0">
                <a:latin typeface="Consolas" panose="020B0609020204030204" pitchFamily="49" charset="0"/>
              </a:rPr>
              <a:t>;</a:t>
            </a:r>
            <a:endParaRPr lang="en-US" altLang="ru-RU" sz="21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ru-RU" altLang="ru-RU" sz="21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27725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755650" y="6429201"/>
            <a:ext cx="75612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500" dirty="0">
                <a:solidFill>
                  <a:schemeClr val="bg1"/>
                </a:solidFill>
                <a:latin typeface="+mj-lt"/>
              </a:rPr>
              <a:t>Класс </a:t>
            </a:r>
            <a:r>
              <a:rPr lang="en-US" altLang="ru-RU" sz="2500" dirty="0">
                <a:solidFill>
                  <a:schemeClr val="bg1"/>
                </a:solidFill>
                <a:latin typeface="+mj-lt"/>
              </a:rPr>
              <a:t>List</a:t>
            </a:r>
            <a:r>
              <a:rPr lang="ru-RU" altLang="ru-RU" sz="2500" dirty="0">
                <a:solidFill>
                  <a:schemeClr val="bg1"/>
                </a:solidFill>
                <a:latin typeface="+mj-lt"/>
              </a:rPr>
              <a:t> – односвязный список</a:t>
            </a:r>
          </a:p>
        </p:txBody>
      </p:sp>
      <p:sp>
        <p:nvSpPr>
          <p:cNvPr id="9220" name="Прямоугольник 3"/>
          <p:cNvSpPr>
            <a:spLocks noChangeArrowheads="1"/>
          </p:cNvSpPr>
          <p:nvPr/>
        </p:nvSpPr>
        <p:spPr bwMode="auto">
          <a:xfrm>
            <a:off x="20064" y="172001"/>
            <a:ext cx="901643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tabLst>
                <a:tab pos="177800" algn="l"/>
                <a:tab pos="361950" algn="l"/>
                <a:tab pos="1076325" algn="l"/>
                <a:tab pos="1438275" algn="l"/>
                <a:tab pos="1790700" algn="l"/>
              </a:tabLst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#pragma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once </a:t>
            </a:r>
            <a:endParaRPr lang="ru-RU" dirty="0">
              <a:solidFill>
                <a:srgbClr val="808080"/>
              </a:solidFill>
              <a:latin typeface="Consolas"/>
            </a:endParaRPr>
          </a:p>
          <a:p>
            <a:pPr eaLnBrk="1" hangingPunct="1">
              <a:tabLst>
                <a:tab pos="177800" algn="l"/>
                <a:tab pos="361950" algn="l"/>
                <a:tab pos="1076325" algn="l"/>
                <a:tab pos="1438275" algn="l"/>
                <a:tab pos="1790700" algn="l"/>
              </a:tabLst>
            </a:pPr>
            <a:r>
              <a:rPr lang="en-US" altLang="ru-RU" dirty="0">
                <a:solidFill>
                  <a:srgbClr val="7030A0"/>
                </a:solidFill>
                <a:latin typeface="Consolas" panose="020B0609020204030204" pitchFamily="49" charset="0"/>
              </a:rPr>
              <a:t>#include</a:t>
            </a:r>
            <a:r>
              <a:rPr lang="ru-RU" altLang="ru-RU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ru-RU" dirty="0">
                <a:latin typeface="Consolas" panose="020B0609020204030204" pitchFamily="49" charset="0"/>
              </a:rPr>
              <a:t>"</a:t>
            </a:r>
            <a:r>
              <a:rPr lang="en-US" altLang="ru-RU" dirty="0" err="1">
                <a:latin typeface="Consolas" panose="020B0609020204030204" pitchFamily="49" charset="0"/>
              </a:rPr>
              <a:t>listnd.h</a:t>
            </a:r>
            <a:r>
              <a:rPr lang="en-US" altLang="ru-RU" dirty="0">
                <a:latin typeface="Consolas" panose="020B0609020204030204" pitchFamily="49" charset="0"/>
              </a:rPr>
              <a:t>"</a:t>
            </a:r>
            <a:endParaRPr lang="ru-RU" altLang="ru-RU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177800" algn="l"/>
                <a:tab pos="361950" algn="l"/>
                <a:tab pos="1076325" algn="l"/>
                <a:tab pos="1438275" algn="l"/>
                <a:tab pos="1790700" algn="l"/>
              </a:tabLst>
            </a:pPr>
            <a:r>
              <a:rPr lang="en-US" altLang="ru-RU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ru-RU" dirty="0">
                <a:latin typeface="Consolas" panose="020B0609020204030204" pitchFamily="49" charset="0"/>
              </a:rPr>
              <a:t> List </a:t>
            </a:r>
          </a:p>
          <a:p>
            <a:pPr eaLnBrk="1" hangingPunct="1">
              <a:tabLst>
                <a:tab pos="177800" algn="l"/>
                <a:tab pos="361950" algn="l"/>
                <a:tab pos="1076325" algn="l"/>
                <a:tab pos="1438275" algn="l"/>
                <a:tab pos="1790700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{ </a:t>
            </a:r>
            <a:endParaRPr lang="ru-RU" altLang="ru-RU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177800" algn="l"/>
                <a:tab pos="361950" algn="l"/>
                <a:tab pos="1076325" algn="l"/>
                <a:tab pos="1438275" algn="l"/>
                <a:tab pos="1790700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</a:t>
            </a:r>
            <a:r>
              <a:rPr lang="en-US" altLang="ru-RU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ru-RU" dirty="0">
                <a:latin typeface="Consolas" panose="020B0609020204030204" pitchFamily="49" charset="0"/>
              </a:rPr>
              <a:t>:</a:t>
            </a:r>
            <a:endParaRPr lang="ru-RU" altLang="ru-RU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177800" algn="l"/>
                <a:tab pos="361950" algn="l"/>
                <a:tab pos="1076325" algn="l"/>
                <a:tab pos="1438275" algn="l"/>
                <a:tab pos="1790700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	List();</a:t>
            </a:r>
            <a:endParaRPr lang="ru-RU" altLang="ru-RU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177800" algn="l"/>
                <a:tab pos="361950" algn="l"/>
                <a:tab pos="1076325" algn="l"/>
                <a:tab pos="1438275" algn="l"/>
                <a:tab pos="1790700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	~List();</a:t>
            </a:r>
            <a:endParaRPr lang="ru-RU" altLang="ru-RU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177800" algn="l"/>
                <a:tab pos="361950" algn="l"/>
                <a:tab pos="1076325" algn="l"/>
                <a:tab pos="1438275" algn="l"/>
                <a:tab pos="1790700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	</a:t>
            </a:r>
            <a:r>
              <a:rPr lang="en-US" altLang="ru-RU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ru-RU" dirty="0">
                <a:latin typeface="Consolas" panose="020B0609020204030204" pitchFamily="49" charset="0"/>
              </a:rPr>
              <a:t> </a:t>
            </a:r>
            <a:r>
              <a:rPr lang="en-US" altLang="ru-RU" dirty="0" err="1">
                <a:latin typeface="Consolas" panose="020B0609020204030204" pitchFamily="49" charset="0"/>
              </a:rPr>
              <a:t>insertAtFront</a:t>
            </a:r>
            <a:r>
              <a:rPr lang="en-US" altLang="ru-RU" dirty="0">
                <a:latin typeface="Consolas" panose="020B0609020204030204" pitchFamily="49" charset="0"/>
              </a:rPr>
              <a:t>(</a:t>
            </a:r>
            <a:r>
              <a:rPr lang="en-US" alt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ru-RU" dirty="0">
                <a:latin typeface="Consolas" panose="020B0609020204030204" pitchFamily="49" charset="0"/>
              </a:rPr>
              <a:t> </a:t>
            </a:r>
            <a:r>
              <a:rPr lang="en-US" altLang="ru-RU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ru-RU" dirty="0">
                <a:latin typeface="Consolas" panose="020B0609020204030204" pitchFamily="49" charset="0"/>
              </a:rPr>
              <a:t> &amp;);</a:t>
            </a:r>
            <a:r>
              <a:rPr lang="ru-RU" altLang="ru-RU" dirty="0">
                <a:latin typeface="Consolas" panose="020B0609020204030204" pitchFamily="49" charset="0"/>
              </a:rPr>
              <a:t> </a:t>
            </a:r>
            <a:r>
              <a:rPr lang="en-US" altLang="ru-RU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altLang="ru-RU" dirty="0">
                <a:solidFill>
                  <a:srgbClr val="00B050"/>
                </a:solidFill>
                <a:latin typeface="Consolas" panose="020B0609020204030204" pitchFamily="49" charset="0"/>
              </a:rPr>
              <a:t>вставка узла в начало списка</a:t>
            </a:r>
            <a:endParaRPr lang="ru-RU" altLang="ru-RU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177800" algn="l"/>
                <a:tab pos="361950" algn="l"/>
                <a:tab pos="1076325" algn="l"/>
                <a:tab pos="1438275" algn="l"/>
                <a:tab pos="1790700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	</a:t>
            </a:r>
            <a:r>
              <a:rPr lang="en-US" altLang="ru-RU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ru-RU" dirty="0">
                <a:latin typeface="Consolas" panose="020B0609020204030204" pitchFamily="49" charset="0"/>
              </a:rPr>
              <a:t> </a:t>
            </a:r>
            <a:r>
              <a:rPr lang="en-US" altLang="ru-RU" dirty="0" err="1">
                <a:latin typeface="Consolas" panose="020B0609020204030204" pitchFamily="49" charset="0"/>
              </a:rPr>
              <a:t>insertAtBack</a:t>
            </a:r>
            <a:r>
              <a:rPr lang="en-US" altLang="ru-RU" dirty="0">
                <a:latin typeface="Consolas" panose="020B0609020204030204" pitchFamily="49" charset="0"/>
              </a:rPr>
              <a:t>(</a:t>
            </a:r>
            <a:r>
              <a:rPr lang="en-US" alt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ru-RU" dirty="0">
                <a:latin typeface="Consolas" panose="020B0609020204030204" pitchFamily="49" charset="0"/>
              </a:rPr>
              <a:t> </a:t>
            </a:r>
            <a:r>
              <a:rPr lang="en-US" altLang="ru-RU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ru-RU" dirty="0">
                <a:latin typeface="Consolas" panose="020B0609020204030204" pitchFamily="49" charset="0"/>
              </a:rPr>
              <a:t> &amp;);</a:t>
            </a:r>
            <a:r>
              <a:rPr lang="ru-RU" altLang="ru-RU" dirty="0">
                <a:latin typeface="Consolas" panose="020B0609020204030204" pitchFamily="49" charset="0"/>
              </a:rPr>
              <a:t> </a:t>
            </a:r>
            <a:r>
              <a:rPr lang="en-US" altLang="ru-RU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altLang="ru-RU" dirty="0">
                <a:solidFill>
                  <a:srgbClr val="00B050"/>
                </a:solidFill>
                <a:latin typeface="Consolas" panose="020B0609020204030204" pitchFamily="49" charset="0"/>
              </a:rPr>
              <a:t>вставка узла в конец списка</a:t>
            </a:r>
            <a:endParaRPr lang="ru-RU" altLang="ru-RU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177800" algn="l"/>
                <a:tab pos="361950" algn="l"/>
                <a:tab pos="1076325" algn="l"/>
                <a:tab pos="1438275" algn="l"/>
                <a:tab pos="1790700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	</a:t>
            </a:r>
            <a:r>
              <a:rPr lang="en-US" alt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dirty="0">
                <a:latin typeface="Consolas" panose="020B0609020204030204" pitchFamily="49" charset="0"/>
              </a:rPr>
              <a:t> </a:t>
            </a:r>
            <a:r>
              <a:rPr lang="en-US" altLang="ru-RU" dirty="0" err="1">
                <a:latin typeface="Consolas" panose="020B0609020204030204" pitchFamily="49" charset="0"/>
              </a:rPr>
              <a:t>removeFromFront</a:t>
            </a:r>
            <a:r>
              <a:rPr lang="en-US" altLang="ru-RU" dirty="0">
                <a:latin typeface="Consolas" panose="020B0609020204030204" pitchFamily="49" charset="0"/>
              </a:rPr>
              <a:t>(</a:t>
            </a:r>
            <a:r>
              <a:rPr lang="en-US" altLang="ru-RU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altLang="ru-RU" dirty="0">
                <a:latin typeface="Consolas" panose="020B0609020204030204" pitchFamily="49" charset="0"/>
              </a:rPr>
              <a:t>&amp;);</a:t>
            </a:r>
            <a:r>
              <a:rPr lang="ru-RU" altLang="ru-RU" dirty="0">
                <a:latin typeface="Consolas" panose="020B0609020204030204" pitchFamily="49" charset="0"/>
              </a:rPr>
              <a:t> </a:t>
            </a:r>
            <a:r>
              <a:rPr lang="en-US" altLang="ru-RU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altLang="ru-RU" dirty="0">
                <a:solidFill>
                  <a:srgbClr val="00B050"/>
                </a:solidFill>
                <a:latin typeface="Consolas" panose="020B0609020204030204" pitchFamily="49" charset="0"/>
              </a:rPr>
              <a:t>удаление узла из начала списка</a:t>
            </a:r>
            <a:endParaRPr lang="ru-RU" altLang="ru-RU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177800" algn="l"/>
                <a:tab pos="361950" algn="l"/>
                <a:tab pos="1076325" algn="l"/>
                <a:tab pos="1438275" algn="l"/>
                <a:tab pos="1790700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	</a:t>
            </a:r>
            <a:r>
              <a:rPr lang="en-US" alt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dirty="0">
                <a:latin typeface="Consolas" panose="020B0609020204030204" pitchFamily="49" charset="0"/>
              </a:rPr>
              <a:t> </a:t>
            </a:r>
            <a:r>
              <a:rPr lang="en-US" altLang="ru-RU" dirty="0" err="1">
                <a:latin typeface="Consolas" panose="020B0609020204030204" pitchFamily="49" charset="0"/>
              </a:rPr>
              <a:t>removeFromBack</a:t>
            </a:r>
            <a:r>
              <a:rPr lang="en-US" altLang="ru-RU" dirty="0">
                <a:latin typeface="Consolas" panose="020B0609020204030204" pitchFamily="49" charset="0"/>
              </a:rPr>
              <a:t>(</a:t>
            </a:r>
            <a:r>
              <a:rPr lang="en-US" altLang="ru-RU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altLang="ru-RU" dirty="0">
                <a:latin typeface="Consolas" panose="020B0609020204030204" pitchFamily="49" charset="0"/>
              </a:rPr>
              <a:t>&amp;);</a:t>
            </a:r>
            <a:r>
              <a:rPr lang="ru-RU" altLang="ru-RU" dirty="0">
                <a:latin typeface="Consolas" panose="020B0609020204030204" pitchFamily="49" charset="0"/>
              </a:rPr>
              <a:t> </a:t>
            </a:r>
            <a:r>
              <a:rPr lang="en-US" altLang="ru-RU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altLang="ru-RU" dirty="0">
                <a:solidFill>
                  <a:srgbClr val="00B050"/>
                </a:solidFill>
                <a:latin typeface="Consolas" panose="020B0609020204030204" pitchFamily="49" charset="0"/>
              </a:rPr>
              <a:t>удаление узла из конца списка</a:t>
            </a:r>
            <a:endParaRPr lang="ru-RU" altLang="ru-RU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177800" algn="l"/>
                <a:tab pos="361950" algn="l"/>
                <a:tab pos="1076325" algn="l"/>
                <a:tab pos="1438275" algn="l"/>
                <a:tab pos="1790700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	</a:t>
            </a:r>
            <a:r>
              <a:rPr lang="en-US" alt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ru-RU" dirty="0">
                <a:latin typeface="Consolas" panose="020B0609020204030204" pitchFamily="49" charset="0"/>
              </a:rPr>
              <a:t> </a:t>
            </a:r>
            <a:r>
              <a:rPr lang="en-US" altLang="ru-RU" dirty="0" err="1">
                <a:latin typeface="Consolas" panose="020B0609020204030204" pitchFamily="49" charset="0"/>
              </a:rPr>
              <a:t>isEmpty</a:t>
            </a:r>
            <a:r>
              <a:rPr lang="en-US" altLang="ru-RU" dirty="0">
                <a:latin typeface="Consolas" panose="020B0609020204030204" pitchFamily="49" charset="0"/>
              </a:rPr>
              <a:t>() </a:t>
            </a:r>
            <a:r>
              <a:rPr lang="en-US" alt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ru-RU" dirty="0">
                <a:latin typeface="Consolas" panose="020B0609020204030204" pitchFamily="49" charset="0"/>
              </a:rPr>
              <a:t> {</a:t>
            </a:r>
            <a:r>
              <a:rPr lang="en-US" altLang="ru-RU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ru-RU" dirty="0">
                <a:latin typeface="Consolas" panose="020B0609020204030204" pitchFamily="49" charset="0"/>
              </a:rPr>
              <a:t> </a:t>
            </a:r>
            <a:r>
              <a:rPr lang="en-US" altLang="ru-RU" dirty="0" err="1">
                <a:latin typeface="Consolas" panose="020B0609020204030204" pitchFamily="49" charset="0"/>
              </a:rPr>
              <a:t>firstPtr</a:t>
            </a:r>
            <a:r>
              <a:rPr lang="en-US" altLang="ru-RU" dirty="0">
                <a:latin typeface="Consolas" panose="020B0609020204030204" pitchFamily="49" charset="0"/>
              </a:rPr>
              <a:t> == 0;}</a:t>
            </a:r>
            <a:r>
              <a:rPr lang="ru-RU" altLang="ru-RU" dirty="0"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B050"/>
                </a:solidFill>
                <a:latin typeface="Consolas" panose="020B0609020204030204" pitchFamily="49" charset="0"/>
              </a:rPr>
              <a:t>// проверка на наличие узлов в списке</a:t>
            </a:r>
          </a:p>
          <a:p>
            <a:pPr eaLnBrk="1" hangingPunct="1">
              <a:tabLst>
                <a:tab pos="177800" algn="l"/>
                <a:tab pos="361950" algn="l"/>
                <a:tab pos="1076325" algn="l"/>
                <a:tab pos="1438275" algn="l"/>
                <a:tab pos="1790700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	</a:t>
            </a:r>
            <a:r>
              <a:rPr lang="en-US" altLang="ru-RU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ru-RU" dirty="0">
                <a:latin typeface="Consolas" panose="020B0609020204030204" pitchFamily="49" charset="0"/>
              </a:rPr>
              <a:t> print() </a:t>
            </a:r>
            <a:r>
              <a:rPr lang="en-US" alt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ru-RU" dirty="0">
                <a:latin typeface="Consolas" panose="020B0609020204030204" pitchFamily="49" charset="0"/>
              </a:rPr>
              <a:t>;</a:t>
            </a:r>
            <a:r>
              <a:rPr lang="ru-RU" altLang="ru-RU" dirty="0"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B050"/>
                </a:solidFill>
                <a:latin typeface="Consolas" panose="020B0609020204030204" pitchFamily="49" charset="0"/>
              </a:rPr>
              <a:t>// печать всех узлов в списке</a:t>
            </a:r>
          </a:p>
          <a:p>
            <a:pPr eaLnBrk="1" hangingPunct="1">
              <a:tabLst>
                <a:tab pos="177800" algn="l"/>
                <a:tab pos="361950" algn="l"/>
                <a:tab pos="1076325" algn="l"/>
                <a:tab pos="1438275" algn="l"/>
                <a:tab pos="1790700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</a:t>
            </a:r>
            <a:r>
              <a:rPr lang="en-US" altLang="ru-RU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ru-RU" dirty="0">
                <a:latin typeface="Consolas" panose="020B0609020204030204" pitchFamily="49" charset="0"/>
              </a:rPr>
              <a:t>:</a:t>
            </a:r>
            <a:endParaRPr lang="ru-RU" altLang="ru-RU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177800" algn="l"/>
                <a:tab pos="361950" algn="l"/>
                <a:tab pos="1076325" algn="l"/>
                <a:tab pos="1438275" algn="l"/>
                <a:tab pos="1790700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	</a:t>
            </a:r>
            <a:r>
              <a:rPr lang="en-US" altLang="ru-RU" dirty="0" err="1">
                <a:latin typeface="Consolas" panose="020B0609020204030204" pitchFamily="49" charset="0"/>
              </a:rPr>
              <a:t>ListNode</a:t>
            </a:r>
            <a:r>
              <a:rPr lang="en-US" altLang="ru-RU" dirty="0">
                <a:latin typeface="Consolas" panose="020B0609020204030204" pitchFamily="49" charset="0"/>
              </a:rPr>
              <a:t> *</a:t>
            </a:r>
            <a:r>
              <a:rPr lang="en-US" altLang="ru-RU" dirty="0" err="1">
                <a:latin typeface="Consolas" panose="020B0609020204030204" pitchFamily="49" charset="0"/>
              </a:rPr>
              <a:t>firstPtr</a:t>
            </a:r>
            <a:r>
              <a:rPr lang="en-US" altLang="ru-RU" dirty="0">
                <a:latin typeface="Consolas" panose="020B0609020204030204" pitchFamily="49" charset="0"/>
              </a:rPr>
              <a:t>;</a:t>
            </a:r>
            <a:endParaRPr lang="ru-RU" altLang="ru-RU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177800" algn="l"/>
                <a:tab pos="361950" algn="l"/>
                <a:tab pos="1076325" algn="l"/>
                <a:tab pos="1438275" algn="l"/>
                <a:tab pos="1790700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	</a:t>
            </a:r>
            <a:r>
              <a:rPr lang="en-US" altLang="ru-RU" dirty="0" err="1">
                <a:latin typeface="Consolas" panose="020B0609020204030204" pitchFamily="49" charset="0"/>
              </a:rPr>
              <a:t>ListNode</a:t>
            </a:r>
            <a:r>
              <a:rPr lang="en-US" altLang="ru-RU" dirty="0">
                <a:latin typeface="Consolas" panose="020B0609020204030204" pitchFamily="49" charset="0"/>
              </a:rPr>
              <a:t> *</a:t>
            </a:r>
            <a:r>
              <a:rPr lang="en-US" altLang="ru-RU" dirty="0" err="1">
                <a:latin typeface="Consolas" panose="020B0609020204030204" pitchFamily="49" charset="0"/>
              </a:rPr>
              <a:t>lastPtr</a:t>
            </a:r>
            <a:r>
              <a:rPr lang="en-US" altLang="ru-RU" dirty="0">
                <a:latin typeface="Consolas" panose="020B0609020204030204" pitchFamily="49" charset="0"/>
              </a:rPr>
              <a:t>;</a:t>
            </a:r>
            <a:endParaRPr lang="ru-RU" altLang="ru-RU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177800" algn="l"/>
                <a:tab pos="361950" algn="l"/>
                <a:tab pos="1076325" algn="l"/>
                <a:tab pos="1438275" algn="l"/>
                <a:tab pos="1790700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	</a:t>
            </a:r>
            <a:r>
              <a:rPr lang="en-US" altLang="ru-RU" dirty="0" err="1">
                <a:latin typeface="Consolas" panose="020B0609020204030204" pitchFamily="49" charset="0"/>
              </a:rPr>
              <a:t>ListNode</a:t>
            </a:r>
            <a:r>
              <a:rPr lang="en-US" altLang="ru-RU" dirty="0">
                <a:latin typeface="Consolas" panose="020B0609020204030204" pitchFamily="49" charset="0"/>
              </a:rPr>
              <a:t> *</a:t>
            </a:r>
            <a:r>
              <a:rPr lang="en-US" altLang="ru-RU" dirty="0" err="1">
                <a:latin typeface="Consolas" panose="020B0609020204030204" pitchFamily="49" charset="0"/>
              </a:rPr>
              <a:t>getNewNode</a:t>
            </a:r>
            <a:r>
              <a:rPr lang="en-US" altLang="ru-RU" dirty="0">
                <a:latin typeface="Consolas" panose="020B0609020204030204" pitchFamily="49" charset="0"/>
              </a:rPr>
              <a:t>(</a:t>
            </a:r>
            <a:r>
              <a:rPr lang="en-US" alt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ru-RU" dirty="0">
                <a:latin typeface="Consolas" panose="020B0609020204030204" pitchFamily="49" charset="0"/>
              </a:rPr>
              <a:t> </a:t>
            </a:r>
            <a:r>
              <a:rPr lang="en-US" altLang="ru-RU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ru-RU" dirty="0">
                <a:latin typeface="Consolas" panose="020B0609020204030204" pitchFamily="49" charset="0"/>
              </a:rPr>
              <a:t> &amp;); </a:t>
            </a:r>
            <a:r>
              <a:rPr lang="en-US" altLang="ru-RU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altLang="ru-RU" dirty="0">
                <a:solidFill>
                  <a:srgbClr val="00B050"/>
                </a:solidFill>
                <a:latin typeface="Consolas" panose="020B0609020204030204" pitchFamily="49" charset="0"/>
              </a:rPr>
              <a:t>создание нового узла</a:t>
            </a:r>
          </a:p>
          <a:p>
            <a:pPr eaLnBrk="1" hangingPunct="1">
              <a:tabLst>
                <a:tab pos="177800" algn="l"/>
                <a:tab pos="361950" algn="l"/>
                <a:tab pos="1076325" algn="l"/>
                <a:tab pos="1438275" algn="l"/>
                <a:tab pos="1790700" algn="l"/>
              </a:tabLst>
            </a:pPr>
            <a:r>
              <a:rPr lang="ru-RU" altLang="ru-RU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575971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755650" y="6429201"/>
            <a:ext cx="75612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500" dirty="0">
                <a:solidFill>
                  <a:schemeClr val="bg1"/>
                </a:solidFill>
                <a:latin typeface="+mn-lt"/>
              </a:rPr>
              <a:t>Конструктор и деструктор класса </a:t>
            </a:r>
            <a:r>
              <a:rPr lang="en-US" altLang="ru-RU" sz="2500" dirty="0">
                <a:solidFill>
                  <a:schemeClr val="bg1"/>
                </a:solidFill>
                <a:latin typeface="+mn-lt"/>
              </a:rPr>
              <a:t>List</a:t>
            </a:r>
            <a:endParaRPr lang="ru-RU" altLang="ru-RU" sz="25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107504" y="116632"/>
            <a:ext cx="8568952" cy="615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List::List( ) </a:t>
            </a: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</a:t>
            </a:r>
            <a:r>
              <a:rPr lang="en-US" altLang="ru-RU" sz="2000" dirty="0" err="1">
                <a:latin typeface="Consolas" panose="020B0609020204030204" pitchFamily="49" charset="0"/>
              </a:rPr>
              <a:t>firstPtr</a:t>
            </a:r>
            <a:r>
              <a:rPr lang="en-US" altLang="ru-RU" sz="2000" dirty="0">
                <a:latin typeface="Consolas" panose="020B0609020204030204" pitchFamily="49" charset="0"/>
              </a:rPr>
              <a:t> = </a:t>
            </a:r>
            <a:r>
              <a:rPr lang="en-US" altLang="ru-RU" sz="2000" dirty="0" err="1">
                <a:latin typeface="Consolas" panose="020B0609020204030204" pitchFamily="49" charset="0"/>
              </a:rPr>
              <a:t>lastPtr</a:t>
            </a:r>
            <a:r>
              <a:rPr lang="en-US" altLang="ru-RU" sz="2000" dirty="0">
                <a:latin typeface="Consolas" panose="020B0609020204030204" pitchFamily="49" charset="0"/>
              </a:rPr>
              <a:t> = 0;      </a:t>
            </a: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}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List::~List( )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{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2000" dirty="0">
                <a:latin typeface="Consolas" panose="020B0609020204030204" pitchFamily="49" charset="0"/>
              </a:rPr>
              <a:t> (! </a:t>
            </a:r>
            <a:r>
              <a:rPr lang="en-US" altLang="ru-RU" sz="2000" dirty="0" err="1">
                <a:latin typeface="Consolas" panose="020B0609020204030204" pitchFamily="49" charset="0"/>
              </a:rPr>
              <a:t>isEmpty</a:t>
            </a:r>
            <a:r>
              <a:rPr lang="en-US" altLang="ru-RU" sz="2000" dirty="0">
                <a:latin typeface="Consolas" panose="020B0609020204030204" pitchFamily="49" charset="0"/>
              </a:rPr>
              <a:t>( ))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{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	</a:t>
            </a:r>
            <a:r>
              <a:rPr lang="en-US" altLang="ru-RU" sz="2000" dirty="0" err="1">
                <a:latin typeface="Consolas" panose="020B0609020204030204" pitchFamily="49" charset="0"/>
              </a:rPr>
              <a:t>cout</a:t>
            </a:r>
            <a:r>
              <a:rPr lang="en-US" altLang="ru-RU" sz="2000" dirty="0">
                <a:latin typeface="Consolas" panose="020B0609020204030204" pitchFamily="49" charset="0"/>
              </a:rPr>
              <a:t>&lt;&lt;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ru-RU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Удаление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узлов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..."</a:t>
            </a:r>
            <a:r>
              <a:rPr lang="en-US" altLang="ru-RU" sz="2000" dirty="0">
                <a:latin typeface="Consolas" panose="020B0609020204030204" pitchFamily="49" charset="0"/>
              </a:rPr>
              <a:t>&lt;&lt;</a:t>
            </a:r>
            <a:r>
              <a:rPr lang="en-US" altLang="ru-RU" sz="2000" dirty="0" err="1">
                <a:latin typeface="Consolas" panose="020B0609020204030204" pitchFamily="49" charset="0"/>
              </a:rPr>
              <a:t>endl</a:t>
            </a:r>
            <a:r>
              <a:rPr lang="en-US" altLang="ru-RU" sz="2000" dirty="0">
                <a:latin typeface="Consolas" panose="020B0609020204030204" pitchFamily="49" charset="0"/>
              </a:rPr>
              <a:t>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	</a:t>
            </a:r>
            <a:r>
              <a:rPr lang="en-US" altLang="ru-RU" sz="2000" dirty="0" err="1">
                <a:latin typeface="Consolas" panose="020B0609020204030204" pitchFamily="49" charset="0"/>
              </a:rPr>
              <a:t>ListNode</a:t>
            </a:r>
            <a:r>
              <a:rPr lang="en-US" altLang="ru-RU" sz="2000" dirty="0">
                <a:latin typeface="Consolas" panose="020B0609020204030204" pitchFamily="49" charset="0"/>
              </a:rPr>
              <a:t> *</a:t>
            </a:r>
            <a:r>
              <a:rPr lang="en-US" altLang="ru-RU" sz="2000" dirty="0" err="1">
                <a:latin typeface="Consolas" panose="020B0609020204030204" pitchFamily="49" charset="0"/>
              </a:rPr>
              <a:t>currentPtr</a:t>
            </a:r>
            <a:r>
              <a:rPr lang="en-US" altLang="ru-RU" sz="2000" dirty="0">
                <a:latin typeface="Consolas" panose="020B0609020204030204" pitchFamily="49" charset="0"/>
              </a:rPr>
              <a:t> = </a:t>
            </a:r>
            <a:r>
              <a:rPr lang="en-US" altLang="ru-RU" sz="2000" dirty="0" err="1">
                <a:latin typeface="Consolas" panose="020B0609020204030204" pitchFamily="49" charset="0"/>
              </a:rPr>
              <a:t>firstPtr</a:t>
            </a:r>
            <a:r>
              <a:rPr lang="en-US" altLang="ru-RU" sz="2000" dirty="0">
                <a:latin typeface="Consolas" panose="020B0609020204030204" pitchFamily="49" charset="0"/>
              </a:rPr>
              <a:t>, *</a:t>
            </a:r>
            <a:r>
              <a:rPr lang="en-US" altLang="ru-RU" sz="2000" dirty="0" err="1">
                <a:latin typeface="Consolas" panose="020B0609020204030204" pitchFamily="49" charset="0"/>
              </a:rPr>
              <a:t>tempPtr</a:t>
            </a:r>
            <a:r>
              <a:rPr lang="en-US" altLang="ru-RU" sz="2000" dirty="0">
                <a:latin typeface="Consolas" panose="020B0609020204030204" pitchFamily="49" charset="0"/>
              </a:rPr>
              <a:t>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	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ru-RU" sz="2000" dirty="0">
                <a:latin typeface="Consolas" panose="020B0609020204030204" pitchFamily="49" charset="0"/>
              </a:rPr>
              <a:t> (</a:t>
            </a:r>
            <a:r>
              <a:rPr lang="en-US" altLang="ru-RU" sz="2000" dirty="0" err="1">
                <a:latin typeface="Consolas" panose="020B0609020204030204" pitchFamily="49" charset="0"/>
              </a:rPr>
              <a:t>currentPtr</a:t>
            </a:r>
            <a:r>
              <a:rPr lang="en-US" altLang="ru-RU" sz="2000" dirty="0">
                <a:latin typeface="Consolas" panose="020B0609020204030204" pitchFamily="49" charset="0"/>
              </a:rPr>
              <a:t>!=0)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	{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		</a:t>
            </a:r>
            <a:r>
              <a:rPr lang="en-US" altLang="ru-RU" sz="2000" dirty="0" err="1">
                <a:latin typeface="Consolas" panose="020B0609020204030204" pitchFamily="49" charset="0"/>
              </a:rPr>
              <a:t>tempPtr</a:t>
            </a:r>
            <a:r>
              <a:rPr lang="en-US" altLang="ru-RU" sz="2000" dirty="0">
                <a:latin typeface="Consolas" panose="020B0609020204030204" pitchFamily="49" charset="0"/>
              </a:rPr>
              <a:t>=</a:t>
            </a:r>
            <a:r>
              <a:rPr lang="en-US" altLang="ru-RU" sz="2000" dirty="0" err="1">
                <a:latin typeface="Consolas" panose="020B0609020204030204" pitchFamily="49" charset="0"/>
              </a:rPr>
              <a:t>currentPtr</a:t>
            </a:r>
            <a:r>
              <a:rPr lang="en-US" altLang="ru-RU" sz="2000" dirty="0">
                <a:latin typeface="Consolas" panose="020B0609020204030204" pitchFamily="49" charset="0"/>
              </a:rPr>
              <a:t>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		</a:t>
            </a:r>
            <a:r>
              <a:rPr lang="en-US" altLang="ru-RU" sz="2000" dirty="0" err="1">
                <a:latin typeface="Consolas" panose="020B0609020204030204" pitchFamily="49" charset="0"/>
              </a:rPr>
              <a:t>cout</a:t>
            </a:r>
            <a:r>
              <a:rPr lang="en-US" altLang="ru-RU" sz="2000" dirty="0">
                <a:latin typeface="Consolas" panose="020B0609020204030204" pitchFamily="49" charset="0"/>
              </a:rPr>
              <a:t>&lt;&lt;</a:t>
            </a:r>
            <a:r>
              <a:rPr lang="en-US" altLang="ru-RU" sz="2000" dirty="0" err="1">
                <a:latin typeface="Consolas" panose="020B0609020204030204" pitchFamily="49" charset="0"/>
              </a:rPr>
              <a:t>tempPtr</a:t>
            </a:r>
            <a:r>
              <a:rPr lang="en-US" altLang="ru-RU" sz="2000" dirty="0">
                <a:latin typeface="Consolas" panose="020B0609020204030204" pitchFamily="49" charset="0"/>
              </a:rPr>
              <a:t>-&gt;data&lt;&lt;</a:t>
            </a:r>
            <a:r>
              <a:rPr lang="en-US" altLang="ru-RU" sz="2000" dirty="0" err="1">
                <a:latin typeface="Consolas" panose="020B0609020204030204" pitchFamily="49" charset="0"/>
              </a:rPr>
              <a:t>endl</a:t>
            </a:r>
            <a:r>
              <a:rPr lang="en-US" altLang="ru-RU" sz="2000" dirty="0">
                <a:latin typeface="Consolas" panose="020B0609020204030204" pitchFamily="49" charset="0"/>
              </a:rPr>
              <a:t>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		</a:t>
            </a:r>
            <a:r>
              <a:rPr lang="en-US" altLang="ru-RU" sz="2000" dirty="0" err="1">
                <a:latin typeface="Consolas" panose="020B0609020204030204" pitchFamily="49" charset="0"/>
              </a:rPr>
              <a:t>currentPtr</a:t>
            </a:r>
            <a:r>
              <a:rPr lang="en-US" altLang="ru-RU" sz="2000" dirty="0">
                <a:latin typeface="Consolas" panose="020B0609020204030204" pitchFamily="49" charset="0"/>
              </a:rPr>
              <a:t>=</a:t>
            </a:r>
            <a:r>
              <a:rPr lang="en-US" altLang="ru-RU" sz="2000" dirty="0" err="1">
                <a:latin typeface="Consolas" panose="020B0609020204030204" pitchFamily="49" charset="0"/>
              </a:rPr>
              <a:t>currentPtr</a:t>
            </a:r>
            <a:r>
              <a:rPr lang="en-US" altLang="ru-RU" sz="2000" dirty="0">
                <a:latin typeface="Consolas" panose="020B0609020204030204" pitchFamily="49" charset="0"/>
              </a:rPr>
              <a:t>-&gt;</a:t>
            </a:r>
            <a:r>
              <a:rPr lang="en-US" altLang="ru-RU" sz="2000" dirty="0" err="1">
                <a:latin typeface="Consolas" panose="020B0609020204030204" pitchFamily="49" charset="0"/>
              </a:rPr>
              <a:t>nextPtr</a:t>
            </a:r>
            <a:r>
              <a:rPr lang="en-US" altLang="ru-RU" sz="2000" dirty="0">
                <a:latin typeface="Consolas" panose="020B0609020204030204" pitchFamily="49" charset="0"/>
              </a:rPr>
              <a:t>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		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 err="1">
                <a:latin typeface="Consolas" panose="020B0609020204030204" pitchFamily="49" charset="0"/>
              </a:rPr>
              <a:t>tempPtr</a:t>
            </a:r>
            <a:r>
              <a:rPr lang="en-US" altLang="ru-RU" sz="2000" dirty="0">
                <a:latin typeface="Consolas" panose="020B0609020204030204" pitchFamily="49" charset="0"/>
              </a:rPr>
              <a:t>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	}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}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</a:t>
            </a:r>
            <a:r>
              <a:rPr lang="en-US" altLang="ru-RU" sz="2000" dirty="0" err="1">
                <a:latin typeface="Consolas" panose="020B0609020204030204" pitchFamily="49" charset="0"/>
              </a:rPr>
              <a:t>cout</a:t>
            </a:r>
            <a:r>
              <a:rPr lang="en-US" altLang="ru-RU" sz="2000" dirty="0">
                <a:latin typeface="Consolas" panose="020B0609020204030204" pitchFamily="49" charset="0"/>
              </a:rPr>
              <a:t>&lt;&lt;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ru-RU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Все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узлы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удалены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ru-RU" sz="2000" dirty="0">
                <a:latin typeface="Consolas" panose="020B0609020204030204" pitchFamily="49" charset="0"/>
              </a:rPr>
              <a:t>&lt;&lt;</a:t>
            </a:r>
            <a:r>
              <a:rPr lang="en-US" altLang="ru-RU" sz="2000" dirty="0" err="1">
                <a:latin typeface="Consolas" panose="020B0609020204030204" pitchFamily="49" charset="0"/>
              </a:rPr>
              <a:t>endl</a:t>
            </a:r>
            <a:r>
              <a:rPr lang="en-US" altLang="ru-RU" sz="2000" dirty="0">
                <a:latin typeface="Consolas" panose="020B0609020204030204" pitchFamily="49" charset="0"/>
              </a:rPr>
              <a:t>&lt;&lt;</a:t>
            </a:r>
            <a:r>
              <a:rPr lang="en-US" altLang="ru-RU" sz="2000" dirty="0" err="1">
                <a:latin typeface="Consolas" panose="020B0609020204030204" pitchFamily="49" charset="0"/>
              </a:rPr>
              <a:t>endl</a:t>
            </a:r>
            <a:r>
              <a:rPr lang="en-US" altLang="ru-RU" sz="2000" dirty="0">
                <a:latin typeface="Consolas" panose="020B0609020204030204" pitchFamily="49" charset="0"/>
              </a:rPr>
              <a:t>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ru-RU" altLang="ru-RU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21619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755649" y="6381328"/>
            <a:ext cx="75612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500" dirty="0">
                <a:solidFill>
                  <a:schemeClr val="bg1"/>
                </a:solidFill>
                <a:latin typeface="+mj-lt"/>
              </a:rPr>
              <a:t>Функции класса </a:t>
            </a:r>
            <a:r>
              <a:rPr lang="en-US" altLang="ru-RU" sz="2500" dirty="0">
                <a:solidFill>
                  <a:schemeClr val="bg1"/>
                </a:solidFill>
                <a:latin typeface="+mj-lt"/>
              </a:rPr>
              <a:t>List</a:t>
            </a:r>
            <a:endParaRPr lang="ru-RU" altLang="ru-RU" sz="2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268" name="Прямоугольник 3"/>
          <p:cNvSpPr>
            <a:spLocks noChangeArrowheads="1"/>
          </p:cNvSpPr>
          <p:nvPr/>
        </p:nvSpPr>
        <p:spPr bwMode="auto">
          <a:xfrm>
            <a:off x="107504" y="476672"/>
            <a:ext cx="8496944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 err="1">
                <a:latin typeface="Consolas" panose="020B0609020204030204" pitchFamily="49" charset="0"/>
              </a:rPr>
              <a:t>ListNode</a:t>
            </a:r>
            <a:r>
              <a:rPr lang="en-US" altLang="ru-RU" sz="2000" dirty="0">
                <a:latin typeface="Consolas" panose="020B0609020204030204" pitchFamily="49" charset="0"/>
              </a:rPr>
              <a:t> * List::</a:t>
            </a:r>
            <a:r>
              <a:rPr lang="en-US" altLang="ru-RU" sz="2000" dirty="0" err="1">
                <a:latin typeface="Consolas" panose="020B0609020204030204" pitchFamily="49" charset="0"/>
              </a:rPr>
              <a:t>getNewNode</a:t>
            </a:r>
            <a:r>
              <a:rPr lang="en-US" altLang="ru-RU" sz="2000" dirty="0">
                <a:latin typeface="Consolas" panose="020B0609020204030204" pitchFamily="49" charset="0"/>
              </a:rPr>
              <a:t>(</a:t>
            </a:r>
            <a:r>
              <a:rPr lang="en-US" altLang="ru-RU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ru-RU" sz="2000" dirty="0">
                <a:latin typeface="Consolas" panose="020B0609020204030204" pitchFamily="49" charset="0"/>
              </a:rPr>
              <a:t> &amp;value)</a:t>
            </a:r>
            <a:r>
              <a:rPr lang="ru-RU" altLang="ru-RU" sz="2000" dirty="0">
                <a:latin typeface="Consolas" panose="020B0609020204030204" pitchFamily="49" charset="0"/>
              </a:rPr>
              <a:t> </a:t>
            </a:r>
            <a:endParaRPr lang="en-US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{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</a:t>
            </a:r>
            <a:r>
              <a:rPr lang="en-US" altLang="ru-RU" sz="2000" dirty="0" err="1">
                <a:latin typeface="Consolas" panose="020B0609020204030204" pitchFamily="49" charset="0"/>
              </a:rPr>
              <a:t>ListNode</a:t>
            </a:r>
            <a:r>
              <a:rPr lang="en-US" altLang="ru-RU" sz="2000" dirty="0">
                <a:latin typeface="Consolas" panose="020B0609020204030204" pitchFamily="49" charset="0"/>
              </a:rPr>
              <a:t> *</a:t>
            </a:r>
            <a:r>
              <a:rPr lang="en-US" altLang="ru-RU" sz="2000" dirty="0" err="1">
                <a:latin typeface="Consolas" panose="020B0609020204030204" pitchFamily="49" charset="0"/>
              </a:rPr>
              <a:t>ptr</a:t>
            </a:r>
            <a:r>
              <a:rPr lang="ru-RU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>
                <a:latin typeface="Consolas" panose="020B0609020204030204" pitchFamily="49" charset="0"/>
              </a:rPr>
              <a:t>=</a:t>
            </a:r>
            <a:r>
              <a:rPr lang="ru-RU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 err="1">
                <a:latin typeface="Consolas" panose="020B0609020204030204" pitchFamily="49" charset="0"/>
              </a:rPr>
              <a:t>ListNode</a:t>
            </a:r>
            <a:r>
              <a:rPr lang="ru-RU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>
                <a:latin typeface="Consolas" panose="020B0609020204030204" pitchFamily="49" charset="0"/>
              </a:rPr>
              <a:t>(value);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assert(</a:t>
            </a:r>
            <a:r>
              <a:rPr lang="en-US" altLang="ru-RU" sz="2000" dirty="0" err="1">
                <a:latin typeface="Consolas" panose="020B0609020204030204" pitchFamily="49" charset="0"/>
              </a:rPr>
              <a:t>ptr</a:t>
            </a:r>
            <a:r>
              <a:rPr lang="ru-RU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>
                <a:latin typeface="Consolas" panose="020B0609020204030204" pitchFamily="49" charset="0"/>
              </a:rPr>
              <a:t>!=</a:t>
            </a:r>
            <a:r>
              <a:rPr lang="ru-RU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>
                <a:latin typeface="Consolas" panose="020B0609020204030204" pitchFamily="49" charset="0"/>
              </a:rPr>
              <a:t>0);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 err="1">
                <a:latin typeface="Consolas" panose="020B0609020204030204" pitchFamily="49" charset="0"/>
              </a:rPr>
              <a:t>ptr</a:t>
            </a:r>
            <a:r>
              <a:rPr lang="en-US" altLang="ru-RU" sz="2000" dirty="0">
                <a:latin typeface="Consolas" panose="020B0609020204030204" pitchFamily="49" charset="0"/>
              </a:rPr>
              <a:t>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}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endParaRPr lang="ru-RU" altLang="ru-RU" sz="2000" b="1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dirty="0">
                <a:latin typeface="Consolas" panose="020B0609020204030204" pitchFamily="49" charset="0"/>
              </a:rPr>
              <a:t>List::</a:t>
            </a:r>
            <a:r>
              <a:rPr lang="en-US" altLang="ru-RU" sz="2000" dirty="0" err="1">
                <a:latin typeface="Consolas" panose="020B0609020204030204" pitchFamily="49" charset="0"/>
              </a:rPr>
              <a:t>insertAtFront</a:t>
            </a:r>
            <a:r>
              <a:rPr lang="en-US" altLang="ru-RU" sz="2000" dirty="0">
                <a:latin typeface="Consolas" panose="020B0609020204030204" pitchFamily="49" charset="0"/>
              </a:rPr>
              <a:t>(</a:t>
            </a:r>
            <a:r>
              <a:rPr lang="en-US" altLang="ru-RU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ru-RU" sz="2000" dirty="0">
                <a:latin typeface="Consolas" panose="020B0609020204030204" pitchFamily="49" charset="0"/>
              </a:rPr>
              <a:t> &amp;value)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{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</a:t>
            </a:r>
            <a:r>
              <a:rPr lang="en-US" altLang="ru-RU" sz="2000" dirty="0" err="1">
                <a:latin typeface="Consolas" panose="020B0609020204030204" pitchFamily="49" charset="0"/>
              </a:rPr>
              <a:t>ListNode</a:t>
            </a:r>
            <a:r>
              <a:rPr lang="en-US" altLang="ru-RU" sz="2000" dirty="0">
                <a:latin typeface="Consolas" panose="020B0609020204030204" pitchFamily="49" charset="0"/>
              </a:rPr>
              <a:t> *</a:t>
            </a:r>
            <a:r>
              <a:rPr lang="en-US" altLang="ru-RU" sz="2000" dirty="0" err="1">
                <a:latin typeface="Consolas" panose="020B0609020204030204" pitchFamily="49" charset="0"/>
              </a:rPr>
              <a:t>newPtr</a:t>
            </a:r>
            <a:r>
              <a:rPr lang="ru-RU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>
                <a:latin typeface="Consolas" panose="020B0609020204030204" pitchFamily="49" charset="0"/>
              </a:rPr>
              <a:t>=</a:t>
            </a:r>
            <a:r>
              <a:rPr lang="ru-RU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 err="1">
                <a:latin typeface="Consolas" panose="020B0609020204030204" pitchFamily="49" charset="0"/>
              </a:rPr>
              <a:t>getNewNode</a:t>
            </a:r>
            <a:r>
              <a:rPr lang="en-US" altLang="ru-RU" sz="2000" dirty="0">
                <a:latin typeface="Consolas" panose="020B0609020204030204" pitchFamily="49" charset="0"/>
              </a:rPr>
              <a:t>(value);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2000" dirty="0">
                <a:latin typeface="Consolas" panose="020B0609020204030204" pitchFamily="49" charset="0"/>
              </a:rPr>
              <a:t> (</a:t>
            </a:r>
            <a:r>
              <a:rPr lang="en-US" altLang="ru-RU" sz="2000" dirty="0" err="1">
                <a:latin typeface="Consolas" panose="020B0609020204030204" pitchFamily="49" charset="0"/>
              </a:rPr>
              <a:t>isEmpty</a:t>
            </a:r>
            <a:r>
              <a:rPr lang="en-US" altLang="ru-RU" sz="2000" dirty="0">
                <a:latin typeface="Consolas" panose="020B0609020204030204" pitchFamily="49" charset="0"/>
              </a:rPr>
              <a:t>())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	</a:t>
            </a:r>
            <a:r>
              <a:rPr lang="en-US" altLang="ru-RU" sz="2000" dirty="0" err="1">
                <a:latin typeface="Consolas" panose="020B0609020204030204" pitchFamily="49" charset="0"/>
              </a:rPr>
              <a:t>firstPtr</a:t>
            </a:r>
            <a:r>
              <a:rPr lang="ru-RU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>
                <a:latin typeface="Consolas" panose="020B0609020204030204" pitchFamily="49" charset="0"/>
              </a:rPr>
              <a:t>=</a:t>
            </a:r>
            <a:r>
              <a:rPr lang="ru-RU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 err="1">
                <a:latin typeface="Consolas" panose="020B0609020204030204" pitchFamily="49" charset="0"/>
              </a:rPr>
              <a:t>lastPtr</a:t>
            </a:r>
            <a:r>
              <a:rPr lang="ru-RU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>
                <a:latin typeface="Consolas" panose="020B0609020204030204" pitchFamily="49" charset="0"/>
              </a:rPr>
              <a:t>=</a:t>
            </a:r>
            <a:r>
              <a:rPr lang="ru-RU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 err="1">
                <a:latin typeface="Consolas" panose="020B0609020204030204" pitchFamily="49" charset="0"/>
              </a:rPr>
              <a:t>newPtr</a:t>
            </a:r>
            <a:r>
              <a:rPr lang="en-US" altLang="ru-RU" sz="2000" dirty="0">
                <a:latin typeface="Consolas" panose="020B0609020204030204" pitchFamily="49" charset="0"/>
              </a:rPr>
              <a:t>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{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	</a:t>
            </a:r>
            <a:r>
              <a:rPr lang="en-US" altLang="ru-RU" sz="2000" dirty="0" err="1">
                <a:latin typeface="Consolas" panose="020B0609020204030204" pitchFamily="49" charset="0"/>
              </a:rPr>
              <a:t>newPtr</a:t>
            </a:r>
            <a:r>
              <a:rPr lang="ru-RU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>
                <a:latin typeface="Consolas" panose="020B0609020204030204" pitchFamily="49" charset="0"/>
              </a:rPr>
              <a:t>-&gt;</a:t>
            </a:r>
            <a:r>
              <a:rPr lang="ru-RU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 err="1">
                <a:latin typeface="Consolas" panose="020B0609020204030204" pitchFamily="49" charset="0"/>
              </a:rPr>
              <a:t>nextPtr</a:t>
            </a:r>
            <a:r>
              <a:rPr lang="ru-RU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>
                <a:latin typeface="Consolas" panose="020B0609020204030204" pitchFamily="49" charset="0"/>
              </a:rPr>
              <a:t>=</a:t>
            </a:r>
            <a:r>
              <a:rPr lang="ru-RU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 err="1">
                <a:latin typeface="Consolas" panose="020B0609020204030204" pitchFamily="49" charset="0"/>
              </a:rPr>
              <a:t>firstPtr</a:t>
            </a:r>
            <a:r>
              <a:rPr lang="en-US" altLang="ru-RU" sz="2000" dirty="0">
                <a:latin typeface="Consolas" panose="020B0609020204030204" pitchFamily="49" charset="0"/>
              </a:rPr>
              <a:t>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	</a:t>
            </a:r>
            <a:r>
              <a:rPr lang="en-US" altLang="ru-RU" sz="2000" dirty="0" err="1">
                <a:latin typeface="Consolas" panose="020B0609020204030204" pitchFamily="49" charset="0"/>
              </a:rPr>
              <a:t>firstPtr</a:t>
            </a:r>
            <a:r>
              <a:rPr lang="ru-RU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>
                <a:latin typeface="Consolas" panose="020B0609020204030204" pitchFamily="49" charset="0"/>
              </a:rPr>
              <a:t>=</a:t>
            </a:r>
            <a:r>
              <a:rPr lang="ru-RU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 err="1">
                <a:latin typeface="Consolas" panose="020B0609020204030204" pitchFamily="49" charset="0"/>
              </a:rPr>
              <a:t>newPtr</a:t>
            </a:r>
            <a:r>
              <a:rPr lang="en-US" altLang="ru-RU" sz="2000" dirty="0">
                <a:latin typeface="Consolas" panose="020B0609020204030204" pitchFamily="49" charset="0"/>
              </a:rPr>
              <a:t>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}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ru-RU" altLang="ru-RU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8164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0" y="6372036"/>
            <a:ext cx="9128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400" dirty="0">
                <a:solidFill>
                  <a:schemeClr val="bg1"/>
                </a:solidFill>
                <a:latin typeface="+mj-lt"/>
              </a:rPr>
              <a:t>Выполнение функций </a:t>
            </a:r>
            <a:r>
              <a:rPr lang="en-US" altLang="ru-RU" sz="2400" dirty="0">
                <a:solidFill>
                  <a:schemeClr val="bg1"/>
                </a:solidFill>
                <a:latin typeface="+mj-lt"/>
              </a:rPr>
              <a:t>insert</a:t>
            </a:r>
            <a:r>
              <a:rPr lang="ru-RU" altLang="ru-RU" sz="2400" dirty="0">
                <a:solidFill>
                  <a:schemeClr val="bg1"/>
                </a:solidFill>
                <a:latin typeface="+mj-lt"/>
              </a:rPr>
              <a:t> при пустом списке</a:t>
            </a:r>
          </a:p>
        </p:txBody>
      </p:sp>
      <p:sp>
        <p:nvSpPr>
          <p:cNvPr id="56" name="Прямоугольник 55"/>
          <p:cNvSpPr/>
          <p:nvPr/>
        </p:nvSpPr>
        <p:spPr bwMode="auto">
          <a:xfrm>
            <a:off x="4500785" y="1212392"/>
            <a:ext cx="576263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7" name="Прямая со стрелкой 56"/>
          <p:cNvCxnSpPr/>
          <p:nvPr/>
        </p:nvCxnSpPr>
        <p:spPr bwMode="auto">
          <a:xfrm>
            <a:off x="4788916" y="1467855"/>
            <a:ext cx="0" cy="682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 bwMode="auto">
          <a:xfrm>
            <a:off x="4500786" y="3087650"/>
            <a:ext cx="576262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5" name="Прямая со стрелкой 64"/>
          <p:cNvCxnSpPr/>
          <p:nvPr/>
        </p:nvCxnSpPr>
        <p:spPr bwMode="auto">
          <a:xfrm flipV="1">
            <a:off x="4788123" y="2654536"/>
            <a:ext cx="0" cy="682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 bwMode="auto">
          <a:xfrm>
            <a:off x="4432523" y="707567"/>
            <a:ext cx="712787" cy="5048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firstPtr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7" name="Прямоугольник 66"/>
          <p:cNvSpPr/>
          <p:nvPr/>
        </p:nvSpPr>
        <p:spPr bwMode="auto">
          <a:xfrm>
            <a:off x="4394770" y="3582542"/>
            <a:ext cx="712788" cy="5032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lastPtr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4499992" y="1212392"/>
            <a:ext cx="576262" cy="503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>
            <a:off x="4499992" y="3087650"/>
            <a:ext cx="576262" cy="503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Прямоугольник 68"/>
          <p:cNvSpPr/>
          <p:nvPr/>
        </p:nvSpPr>
        <p:spPr bwMode="auto">
          <a:xfrm>
            <a:off x="4499992" y="2149711"/>
            <a:ext cx="576262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1.0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 bwMode="auto">
          <a:xfrm>
            <a:off x="5076254" y="2149711"/>
            <a:ext cx="576263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 bwMode="auto">
          <a:xfrm>
            <a:off x="3560143" y="2134381"/>
            <a:ext cx="576263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2" name="Прямоугольник 71"/>
          <p:cNvSpPr/>
          <p:nvPr/>
        </p:nvSpPr>
        <p:spPr bwMode="auto">
          <a:xfrm>
            <a:off x="3491880" y="1492040"/>
            <a:ext cx="712787" cy="5048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newPtr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4" name="Прямая со стрелкой 73"/>
          <p:cNvCxnSpPr/>
          <p:nvPr/>
        </p:nvCxnSpPr>
        <p:spPr bwMode="auto">
          <a:xfrm>
            <a:off x="3848274" y="2386000"/>
            <a:ext cx="659633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>
            <a:off x="5077048" y="2150480"/>
            <a:ext cx="575468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62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611560" y="6428655"/>
            <a:ext cx="7920806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500" dirty="0">
                <a:solidFill>
                  <a:schemeClr val="bg1"/>
                </a:solidFill>
                <a:latin typeface="+mj-lt"/>
              </a:rPr>
              <a:t>Выполнение функции </a:t>
            </a:r>
            <a:r>
              <a:rPr lang="en-US" altLang="ru-RU" sz="2500" dirty="0" err="1">
                <a:solidFill>
                  <a:schemeClr val="bg1"/>
                </a:solidFill>
                <a:latin typeface="+mj-lt"/>
              </a:rPr>
              <a:t>insertAtFront</a:t>
            </a:r>
            <a:r>
              <a:rPr lang="ru-RU" altLang="ru-RU" sz="2500" dirty="0">
                <a:solidFill>
                  <a:schemeClr val="bg1"/>
                </a:solidFill>
                <a:latin typeface="+mj-lt"/>
              </a:rPr>
              <a:t> при непустом списке</a:t>
            </a:r>
          </a:p>
        </p:txBody>
      </p:sp>
      <p:sp>
        <p:nvSpPr>
          <p:cNvPr id="56" name="Прямоугольник 55"/>
          <p:cNvSpPr/>
          <p:nvPr/>
        </p:nvSpPr>
        <p:spPr bwMode="auto">
          <a:xfrm>
            <a:off x="4500785" y="1212392"/>
            <a:ext cx="576263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 bwMode="auto">
          <a:xfrm>
            <a:off x="4500786" y="3087650"/>
            <a:ext cx="576262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5" name="Прямая со стрелкой 64"/>
          <p:cNvCxnSpPr/>
          <p:nvPr/>
        </p:nvCxnSpPr>
        <p:spPr bwMode="auto">
          <a:xfrm flipV="1">
            <a:off x="4788123" y="2654536"/>
            <a:ext cx="0" cy="682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 bwMode="auto">
          <a:xfrm>
            <a:off x="4456559" y="703810"/>
            <a:ext cx="712787" cy="5048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firstPtr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7" name="Прямоугольник 66"/>
          <p:cNvSpPr/>
          <p:nvPr/>
        </p:nvSpPr>
        <p:spPr bwMode="auto">
          <a:xfrm>
            <a:off x="4473798" y="3646487"/>
            <a:ext cx="712788" cy="5032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lastPtr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 68"/>
          <p:cNvSpPr/>
          <p:nvPr/>
        </p:nvSpPr>
        <p:spPr bwMode="auto">
          <a:xfrm>
            <a:off x="4499992" y="2149711"/>
            <a:ext cx="576262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1.0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 bwMode="auto">
          <a:xfrm>
            <a:off x="5076254" y="2149711"/>
            <a:ext cx="576263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 bwMode="auto">
          <a:xfrm>
            <a:off x="2975568" y="2149711"/>
            <a:ext cx="576262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.3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3551830" y="2149711"/>
            <a:ext cx="576263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2035719" y="2134381"/>
            <a:ext cx="576263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/>
          <p:nvPr/>
        </p:nvCxnSpPr>
        <p:spPr bwMode="auto">
          <a:xfrm>
            <a:off x="2323850" y="2386000"/>
            <a:ext cx="659633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3552625" y="2150480"/>
            <a:ext cx="575468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 bwMode="auto">
          <a:xfrm>
            <a:off x="1975146" y="1492040"/>
            <a:ext cx="712787" cy="5048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newPtr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/>
          <p:nvPr/>
        </p:nvCxnSpPr>
        <p:spPr bwMode="auto">
          <a:xfrm>
            <a:off x="3840359" y="2386000"/>
            <a:ext cx="659633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 bwMode="auto">
          <a:xfrm>
            <a:off x="4788916" y="1467855"/>
            <a:ext cx="0" cy="682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ная линия уступом 7"/>
          <p:cNvCxnSpPr>
            <a:endCxn id="17" idx="0"/>
          </p:cNvCxnSpPr>
          <p:nvPr/>
        </p:nvCxnSpPr>
        <p:spPr>
          <a:xfrm rot="10800000" flipV="1">
            <a:off x="3263699" y="1464011"/>
            <a:ext cx="1524424" cy="685700"/>
          </a:xfrm>
          <a:prstGeom prst="bentConnector2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077048" y="2150480"/>
            <a:ext cx="575468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022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/>
              <a:t>KAHOOT.IT</a:t>
            </a:r>
            <a:endParaRPr lang="ru-RU" sz="96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4A4E2F4-EB2E-4441-ADB2-C74F59A6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12</a:t>
            </a:fld>
            <a:endParaRPr lang="ru-RU" sz="2800" dirty="0"/>
          </a:p>
        </p:txBody>
      </p:sp>
      <p:pic>
        <p:nvPicPr>
          <p:cNvPr id="2052" name="Picture 4" descr="https://i.sunhome.ru/journal/46/testi-v2.or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65299"/>
            <a:ext cx="6048672" cy="456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98129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611560" y="6428655"/>
            <a:ext cx="7920806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500" dirty="0">
                <a:solidFill>
                  <a:schemeClr val="bg1"/>
                </a:solidFill>
                <a:latin typeface="+mj-lt"/>
              </a:rPr>
              <a:t>Выполнение функции </a:t>
            </a:r>
            <a:r>
              <a:rPr lang="en-US" altLang="ru-RU" sz="2500" dirty="0" err="1">
                <a:solidFill>
                  <a:schemeClr val="bg1"/>
                </a:solidFill>
                <a:latin typeface="+mj-lt"/>
              </a:rPr>
              <a:t>insertAtBack</a:t>
            </a:r>
            <a:r>
              <a:rPr lang="ru-RU" altLang="ru-RU" sz="2500" dirty="0">
                <a:solidFill>
                  <a:schemeClr val="bg1"/>
                </a:solidFill>
                <a:latin typeface="+mj-lt"/>
              </a:rPr>
              <a:t> при непустом списке</a:t>
            </a:r>
          </a:p>
        </p:txBody>
      </p:sp>
      <p:sp>
        <p:nvSpPr>
          <p:cNvPr id="56" name="Прямоугольник 55"/>
          <p:cNvSpPr/>
          <p:nvPr/>
        </p:nvSpPr>
        <p:spPr bwMode="auto">
          <a:xfrm>
            <a:off x="2207992" y="1212392"/>
            <a:ext cx="576263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 bwMode="auto">
          <a:xfrm>
            <a:off x="3720954" y="3087650"/>
            <a:ext cx="576262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5" name="Прямая со стрелкой 64"/>
          <p:cNvCxnSpPr/>
          <p:nvPr/>
        </p:nvCxnSpPr>
        <p:spPr bwMode="auto">
          <a:xfrm flipV="1">
            <a:off x="4008291" y="2654536"/>
            <a:ext cx="0" cy="682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 bwMode="auto">
          <a:xfrm>
            <a:off x="2203029" y="764704"/>
            <a:ext cx="712787" cy="5048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firstPtr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7" name="Прямоугольник 66"/>
          <p:cNvSpPr/>
          <p:nvPr/>
        </p:nvSpPr>
        <p:spPr bwMode="auto">
          <a:xfrm>
            <a:off x="3707904" y="3501826"/>
            <a:ext cx="712788" cy="5032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lastPtr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 68"/>
          <p:cNvSpPr/>
          <p:nvPr/>
        </p:nvSpPr>
        <p:spPr bwMode="auto">
          <a:xfrm>
            <a:off x="3720160" y="2149711"/>
            <a:ext cx="576262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1.0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 bwMode="auto">
          <a:xfrm>
            <a:off x="4296422" y="2149711"/>
            <a:ext cx="576263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 bwMode="auto">
          <a:xfrm>
            <a:off x="2195736" y="2149711"/>
            <a:ext cx="576262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.3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2771998" y="2149711"/>
            <a:ext cx="576263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/>
          <p:nvPr/>
        </p:nvCxnSpPr>
        <p:spPr bwMode="auto">
          <a:xfrm>
            <a:off x="3060527" y="2386000"/>
            <a:ext cx="659633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 bwMode="auto">
          <a:xfrm>
            <a:off x="2496123" y="1467855"/>
            <a:ext cx="0" cy="682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4297216" y="2150480"/>
            <a:ext cx="575468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 bwMode="auto">
          <a:xfrm>
            <a:off x="5216327" y="2149711"/>
            <a:ext cx="576262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7.6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 bwMode="auto">
          <a:xfrm>
            <a:off x="5792589" y="2149711"/>
            <a:ext cx="576263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 bwMode="auto">
          <a:xfrm>
            <a:off x="5217121" y="1197570"/>
            <a:ext cx="576263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7" name="Прямая со стрелкой 26"/>
          <p:cNvCxnSpPr>
            <a:endCxn id="23" idx="0"/>
          </p:cNvCxnSpPr>
          <p:nvPr/>
        </p:nvCxnSpPr>
        <p:spPr bwMode="auto">
          <a:xfrm>
            <a:off x="5504457" y="1432236"/>
            <a:ext cx="1" cy="71747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5793384" y="2150480"/>
            <a:ext cx="575468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 bwMode="auto">
          <a:xfrm>
            <a:off x="5148064" y="749931"/>
            <a:ext cx="712787" cy="5048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newPtr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0" name="Прямая со стрелкой 29"/>
          <p:cNvCxnSpPr/>
          <p:nvPr/>
        </p:nvCxnSpPr>
        <p:spPr bwMode="auto">
          <a:xfrm>
            <a:off x="4571963" y="2374488"/>
            <a:ext cx="659633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оединительная линия уступом 8"/>
          <p:cNvCxnSpPr>
            <a:endCxn id="23" idx="2"/>
          </p:cNvCxnSpPr>
          <p:nvPr/>
        </p:nvCxnSpPr>
        <p:spPr>
          <a:xfrm flipV="1">
            <a:off x="3995936" y="2654536"/>
            <a:ext cx="1508522" cy="666452"/>
          </a:xfrm>
          <a:prstGeom prst="bentConnector2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685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9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1"/>
          <p:cNvSpPr>
            <a:spLocks noChangeArrowheads="1"/>
          </p:cNvSpPr>
          <p:nvPr/>
        </p:nvSpPr>
        <p:spPr bwMode="auto">
          <a:xfrm>
            <a:off x="107950" y="476250"/>
            <a:ext cx="8856663" cy="423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tabLst>
                <a:tab pos="357188" algn="l"/>
                <a:tab pos="714375" algn="l"/>
                <a:tab pos="1081088" algn="l"/>
              </a:tabLst>
            </a:pPr>
            <a:r>
              <a:rPr lang="en-US" altLang="ru-RU" sz="25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ru-RU" sz="2500" dirty="0">
                <a:latin typeface="Consolas" panose="020B0609020204030204" pitchFamily="49" charset="0"/>
              </a:rPr>
              <a:t> List::</a:t>
            </a:r>
            <a:r>
              <a:rPr lang="en-US" altLang="ru-RU" sz="2500" dirty="0" err="1">
                <a:latin typeface="Consolas" panose="020B0609020204030204" pitchFamily="49" charset="0"/>
              </a:rPr>
              <a:t>insertAtBack</a:t>
            </a:r>
            <a:r>
              <a:rPr lang="en-US" altLang="ru-RU" sz="2500" dirty="0">
                <a:latin typeface="Consolas" panose="020B0609020204030204" pitchFamily="49" charset="0"/>
              </a:rPr>
              <a:t>(</a:t>
            </a:r>
            <a:r>
              <a:rPr lang="en-US" altLang="ru-RU" sz="25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ru-RU" sz="2500" dirty="0">
                <a:latin typeface="Consolas" panose="020B0609020204030204" pitchFamily="49" charset="0"/>
              </a:rPr>
              <a:t> </a:t>
            </a:r>
            <a:r>
              <a:rPr lang="en-US" altLang="ru-RU" sz="25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ru-RU" sz="2500" dirty="0">
                <a:latin typeface="Consolas" panose="020B0609020204030204" pitchFamily="49" charset="0"/>
              </a:rPr>
              <a:t> &amp;value)</a:t>
            </a:r>
            <a:endParaRPr lang="ru-RU" altLang="ru-RU" sz="25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57188" algn="l"/>
                <a:tab pos="714375" algn="l"/>
                <a:tab pos="1081088" algn="l"/>
              </a:tabLst>
            </a:pPr>
            <a:r>
              <a:rPr lang="en-US" altLang="ru-RU" sz="2500" dirty="0">
                <a:latin typeface="Consolas" panose="020B0609020204030204" pitchFamily="49" charset="0"/>
              </a:rPr>
              <a:t>{</a:t>
            </a:r>
            <a:endParaRPr lang="ru-RU" altLang="ru-RU" sz="25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57188" algn="l"/>
                <a:tab pos="714375" algn="l"/>
                <a:tab pos="1081088" algn="l"/>
              </a:tabLst>
            </a:pPr>
            <a:r>
              <a:rPr lang="en-US" altLang="ru-RU" sz="2500" dirty="0">
                <a:latin typeface="Consolas" panose="020B0609020204030204" pitchFamily="49" charset="0"/>
              </a:rPr>
              <a:t>	</a:t>
            </a:r>
            <a:r>
              <a:rPr lang="en-US" altLang="ru-RU" sz="2500" dirty="0" err="1">
                <a:latin typeface="Consolas" panose="020B0609020204030204" pitchFamily="49" charset="0"/>
              </a:rPr>
              <a:t>ListNode</a:t>
            </a:r>
            <a:r>
              <a:rPr lang="en-US" altLang="ru-RU" sz="2500" dirty="0">
                <a:latin typeface="Consolas" panose="020B0609020204030204" pitchFamily="49" charset="0"/>
              </a:rPr>
              <a:t> *</a:t>
            </a:r>
            <a:r>
              <a:rPr lang="en-US" altLang="ru-RU" sz="2500" dirty="0" err="1">
                <a:latin typeface="Consolas" panose="020B0609020204030204" pitchFamily="49" charset="0"/>
              </a:rPr>
              <a:t>newPtr</a:t>
            </a:r>
            <a:r>
              <a:rPr lang="en-US" altLang="ru-RU" sz="2500" dirty="0">
                <a:latin typeface="Consolas" panose="020B0609020204030204" pitchFamily="49" charset="0"/>
              </a:rPr>
              <a:t> = </a:t>
            </a:r>
            <a:r>
              <a:rPr lang="en-US" altLang="ru-RU" sz="2500" dirty="0" err="1">
                <a:latin typeface="Consolas" panose="020B0609020204030204" pitchFamily="49" charset="0"/>
              </a:rPr>
              <a:t>getNewNode</a:t>
            </a:r>
            <a:r>
              <a:rPr lang="en-US" altLang="ru-RU" sz="2500" dirty="0">
                <a:latin typeface="Consolas" panose="020B0609020204030204" pitchFamily="49" charset="0"/>
              </a:rPr>
              <a:t>(value);</a:t>
            </a:r>
            <a:endParaRPr lang="ru-RU" altLang="ru-RU" sz="25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57188" algn="l"/>
                <a:tab pos="714375" algn="l"/>
                <a:tab pos="1081088" algn="l"/>
              </a:tabLst>
            </a:pPr>
            <a:r>
              <a:rPr lang="en-US" altLang="ru-RU" sz="2500" dirty="0">
                <a:latin typeface="Consolas" panose="020B0609020204030204" pitchFamily="49" charset="0"/>
              </a:rPr>
              <a:t>	</a:t>
            </a:r>
            <a:r>
              <a:rPr lang="en-US" altLang="ru-RU" sz="25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2500" dirty="0">
                <a:latin typeface="Consolas" panose="020B0609020204030204" pitchFamily="49" charset="0"/>
              </a:rPr>
              <a:t> (</a:t>
            </a:r>
            <a:r>
              <a:rPr lang="en-US" altLang="ru-RU" sz="2500" dirty="0" err="1">
                <a:latin typeface="Consolas" panose="020B0609020204030204" pitchFamily="49" charset="0"/>
              </a:rPr>
              <a:t>isEmpty</a:t>
            </a:r>
            <a:r>
              <a:rPr lang="en-US" altLang="ru-RU" sz="2500" dirty="0">
                <a:latin typeface="Consolas" panose="020B0609020204030204" pitchFamily="49" charset="0"/>
              </a:rPr>
              <a:t>( ))</a:t>
            </a:r>
            <a:endParaRPr lang="ru-RU" altLang="ru-RU" sz="25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57188" algn="l"/>
                <a:tab pos="714375" algn="l"/>
                <a:tab pos="1081088" algn="l"/>
              </a:tabLst>
            </a:pPr>
            <a:r>
              <a:rPr lang="en-US" altLang="ru-RU" sz="2500" dirty="0">
                <a:latin typeface="Consolas" panose="020B0609020204030204" pitchFamily="49" charset="0"/>
              </a:rPr>
              <a:t>		</a:t>
            </a:r>
            <a:r>
              <a:rPr lang="en-US" altLang="ru-RU" sz="2500" dirty="0" err="1">
                <a:latin typeface="Consolas" panose="020B0609020204030204" pitchFamily="49" charset="0"/>
              </a:rPr>
              <a:t>firstPtr</a:t>
            </a:r>
            <a:r>
              <a:rPr lang="en-US" altLang="ru-RU" sz="2500" dirty="0">
                <a:latin typeface="Consolas" panose="020B0609020204030204" pitchFamily="49" charset="0"/>
              </a:rPr>
              <a:t> = </a:t>
            </a:r>
            <a:r>
              <a:rPr lang="en-US" altLang="ru-RU" sz="2500" dirty="0" err="1">
                <a:latin typeface="Consolas" panose="020B0609020204030204" pitchFamily="49" charset="0"/>
              </a:rPr>
              <a:t>lastPtr</a:t>
            </a:r>
            <a:r>
              <a:rPr lang="en-US" altLang="ru-RU" sz="2500" dirty="0">
                <a:latin typeface="Consolas" panose="020B0609020204030204" pitchFamily="49" charset="0"/>
              </a:rPr>
              <a:t> = </a:t>
            </a:r>
            <a:r>
              <a:rPr lang="en-US" altLang="ru-RU" sz="2500" dirty="0" err="1">
                <a:latin typeface="Consolas" panose="020B0609020204030204" pitchFamily="49" charset="0"/>
              </a:rPr>
              <a:t>newPtr</a:t>
            </a:r>
            <a:r>
              <a:rPr lang="en-US" altLang="ru-RU" sz="2500" dirty="0">
                <a:latin typeface="Consolas" panose="020B0609020204030204" pitchFamily="49" charset="0"/>
              </a:rPr>
              <a:t>;</a:t>
            </a:r>
            <a:endParaRPr lang="ru-RU" altLang="ru-RU" sz="25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57188" algn="l"/>
                <a:tab pos="714375" algn="l"/>
                <a:tab pos="1081088" algn="l"/>
              </a:tabLst>
            </a:pPr>
            <a:r>
              <a:rPr lang="en-US" altLang="ru-RU" sz="2500" dirty="0">
                <a:latin typeface="Consolas" panose="020B0609020204030204" pitchFamily="49" charset="0"/>
              </a:rPr>
              <a:t>	</a:t>
            </a:r>
            <a:r>
              <a:rPr lang="en-US" altLang="ru-RU" sz="25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ru-RU" altLang="ru-RU" sz="25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tabLst>
                <a:tab pos="357188" algn="l"/>
                <a:tab pos="714375" algn="l"/>
                <a:tab pos="1081088" algn="l"/>
              </a:tabLst>
            </a:pPr>
            <a:r>
              <a:rPr lang="en-US" altLang="ru-RU" sz="2500" dirty="0">
                <a:latin typeface="Consolas" panose="020B0609020204030204" pitchFamily="49" charset="0"/>
              </a:rPr>
              <a:t>	{</a:t>
            </a:r>
            <a:endParaRPr lang="ru-RU" altLang="ru-RU" sz="25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57188" algn="l"/>
                <a:tab pos="714375" algn="l"/>
                <a:tab pos="1081088" algn="l"/>
              </a:tabLst>
            </a:pPr>
            <a:r>
              <a:rPr lang="en-US" altLang="ru-RU" sz="2500" dirty="0">
                <a:latin typeface="Consolas" panose="020B0609020204030204" pitchFamily="49" charset="0"/>
              </a:rPr>
              <a:t>		</a:t>
            </a:r>
            <a:r>
              <a:rPr lang="en-US" altLang="ru-RU" sz="2500" dirty="0" err="1">
                <a:latin typeface="Consolas" panose="020B0609020204030204" pitchFamily="49" charset="0"/>
              </a:rPr>
              <a:t>lastPtr</a:t>
            </a:r>
            <a:r>
              <a:rPr lang="en-US" altLang="ru-RU" sz="2500" dirty="0">
                <a:latin typeface="Consolas" panose="020B0609020204030204" pitchFamily="49" charset="0"/>
              </a:rPr>
              <a:t> -&gt; </a:t>
            </a:r>
            <a:r>
              <a:rPr lang="en-US" altLang="ru-RU" sz="2500" dirty="0" err="1">
                <a:latin typeface="Consolas" panose="020B0609020204030204" pitchFamily="49" charset="0"/>
              </a:rPr>
              <a:t>nextPtr</a:t>
            </a:r>
            <a:r>
              <a:rPr lang="en-US" altLang="ru-RU" sz="2500" dirty="0">
                <a:latin typeface="Consolas" panose="020B0609020204030204" pitchFamily="49" charset="0"/>
              </a:rPr>
              <a:t> = </a:t>
            </a:r>
            <a:r>
              <a:rPr lang="en-US" altLang="ru-RU" sz="2500" dirty="0" err="1">
                <a:latin typeface="Consolas" panose="020B0609020204030204" pitchFamily="49" charset="0"/>
              </a:rPr>
              <a:t>newPtr</a:t>
            </a:r>
            <a:r>
              <a:rPr lang="en-US" altLang="ru-RU" sz="2500" dirty="0">
                <a:latin typeface="Consolas" panose="020B0609020204030204" pitchFamily="49" charset="0"/>
              </a:rPr>
              <a:t>;</a:t>
            </a:r>
            <a:endParaRPr lang="ru-RU" altLang="ru-RU" sz="25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57188" algn="l"/>
                <a:tab pos="714375" algn="l"/>
                <a:tab pos="1081088" algn="l"/>
              </a:tabLst>
            </a:pPr>
            <a:r>
              <a:rPr lang="en-US" altLang="ru-RU" sz="2500" dirty="0">
                <a:latin typeface="Consolas" panose="020B0609020204030204" pitchFamily="49" charset="0"/>
              </a:rPr>
              <a:t>		</a:t>
            </a:r>
            <a:r>
              <a:rPr lang="en-US" altLang="ru-RU" sz="2500" dirty="0" err="1">
                <a:latin typeface="Consolas" panose="020B0609020204030204" pitchFamily="49" charset="0"/>
              </a:rPr>
              <a:t>lastPtr</a:t>
            </a:r>
            <a:r>
              <a:rPr lang="en-US" altLang="ru-RU" sz="2500" dirty="0">
                <a:latin typeface="Consolas" panose="020B0609020204030204" pitchFamily="49" charset="0"/>
              </a:rPr>
              <a:t> = </a:t>
            </a:r>
            <a:r>
              <a:rPr lang="en-US" altLang="ru-RU" sz="2500" dirty="0" err="1">
                <a:latin typeface="Consolas" panose="020B0609020204030204" pitchFamily="49" charset="0"/>
              </a:rPr>
              <a:t>newPtr</a:t>
            </a:r>
            <a:r>
              <a:rPr lang="en-US" altLang="ru-RU" sz="2500" dirty="0">
                <a:latin typeface="Consolas" panose="020B0609020204030204" pitchFamily="49" charset="0"/>
              </a:rPr>
              <a:t>;</a:t>
            </a:r>
            <a:endParaRPr lang="ru-RU" altLang="ru-RU" sz="25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57188" algn="l"/>
                <a:tab pos="714375" algn="l"/>
                <a:tab pos="1081088" algn="l"/>
              </a:tabLst>
            </a:pPr>
            <a:r>
              <a:rPr lang="en-US" altLang="ru-RU" sz="2500" dirty="0">
                <a:latin typeface="Consolas" panose="020B0609020204030204" pitchFamily="49" charset="0"/>
              </a:rPr>
              <a:t>	}</a:t>
            </a:r>
            <a:endParaRPr lang="ru-RU" altLang="ru-RU" sz="25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57188" algn="l"/>
                <a:tab pos="714375" algn="l"/>
                <a:tab pos="1081088" algn="l"/>
              </a:tabLst>
            </a:pPr>
            <a:r>
              <a:rPr lang="ru-RU" altLang="ru-RU" sz="2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755650" y="6381750"/>
            <a:ext cx="75612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500" dirty="0">
                <a:solidFill>
                  <a:schemeClr val="bg1"/>
                </a:solidFill>
                <a:latin typeface="+mj-lt"/>
              </a:rPr>
              <a:t>Выполнение функции </a:t>
            </a:r>
            <a:r>
              <a:rPr lang="en-US" altLang="ru-RU" sz="2500" dirty="0" err="1">
                <a:solidFill>
                  <a:schemeClr val="bg1"/>
                </a:solidFill>
                <a:latin typeface="+mj-lt"/>
              </a:rPr>
              <a:t>insertAtBack</a:t>
            </a:r>
            <a:endParaRPr lang="ru-RU" altLang="ru-RU" sz="2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46032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0" y="6453336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400" dirty="0">
                <a:solidFill>
                  <a:schemeClr val="bg1"/>
                </a:solidFill>
                <a:latin typeface="+mj-lt"/>
              </a:rPr>
              <a:t>Выполнение функций </a:t>
            </a:r>
            <a:r>
              <a:rPr lang="en-US" altLang="ru-RU" sz="2400" dirty="0">
                <a:solidFill>
                  <a:schemeClr val="bg1"/>
                </a:solidFill>
                <a:latin typeface="+mj-lt"/>
              </a:rPr>
              <a:t>remove </a:t>
            </a:r>
            <a:r>
              <a:rPr lang="ru-RU" altLang="ru-RU" sz="2400" dirty="0">
                <a:solidFill>
                  <a:schemeClr val="bg1"/>
                </a:solidFill>
                <a:latin typeface="+mj-lt"/>
              </a:rPr>
              <a:t>при единичном списке</a:t>
            </a:r>
          </a:p>
        </p:txBody>
      </p:sp>
      <p:sp>
        <p:nvSpPr>
          <p:cNvPr id="44" name="Прямоугольник 43"/>
          <p:cNvSpPr/>
          <p:nvPr/>
        </p:nvSpPr>
        <p:spPr bwMode="auto">
          <a:xfrm>
            <a:off x="4500785" y="1212392"/>
            <a:ext cx="576263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5" name="Прямая со стрелкой 44"/>
          <p:cNvCxnSpPr/>
          <p:nvPr/>
        </p:nvCxnSpPr>
        <p:spPr bwMode="auto">
          <a:xfrm>
            <a:off x="4788916" y="1467855"/>
            <a:ext cx="0" cy="682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 bwMode="auto">
          <a:xfrm>
            <a:off x="4500786" y="3087650"/>
            <a:ext cx="576262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4" name="Прямая со стрелкой 53"/>
          <p:cNvCxnSpPr/>
          <p:nvPr/>
        </p:nvCxnSpPr>
        <p:spPr bwMode="auto">
          <a:xfrm flipV="1">
            <a:off x="4788123" y="2654536"/>
            <a:ext cx="0" cy="682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 bwMode="auto">
          <a:xfrm>
            <a:off x="4432523" y="707567"/>
            <a:ext cx="712787" cy="5048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firstPtr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 bwMode="auto">
          <a:xfrm>
            <a:off x="4394770" y="3582542"/>
            <a:ext cx="712788" cy="5032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lastPtr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2" name="Прямая соединительная линия 71"/>
          <p:cNvCxnSpPr/>
          <p:nvPr/>
        </p:nvCxnSpPr>
        <p:spPr>
          <a:xfrm>
            <a:off x="4499992" y="1212392"/>
            <a:ext cx="576262" cy="503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4499992" y="3087650"/>
            <a:ext cx="576262" cy="503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 73"/>
          <p:cNvSpPr/>
          <p:nvPr/>
        </p:nvSpPr>
        <p:spPr bwMode="auto">
          <a:xfrm>
            <a:off x="4499992" y="2149711"/>
            <a:ext cx="576262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1.0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5" name="Прямоугольник 74"/>
          <p:cNvSpPr/>
          <p:nvPr/>
        </p:nvSpPr>
        <p:spPr bwMode="auto">
          <a:xfrm>
            <a:off x="5076254" y="2149711"/>
            <a:ext cx="576263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 bwMode="auto">
          <a:xfrm>
            <a:off x="3560143" y="2134381"/>
            <a:ext cx="576263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7" name="Прямоугольник 76"/>
          <p:cNvSpPr/>
          <p:nvPr/>
        </p:nvSpPr>
        <p:spPr bwMode="auto">
          <a:xfrm>
            <a:off x="3347864" y="1492040"/>
            <a:ext cx="856803" cy="5048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tempPtr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8" name="Прямая со стрелкой 77"/>
          <p:cNvCxnSpPr/>
          <p:nvPr/>
        </p:nvCxnSpPr>
        <p:spPr bwMode="auto">
          <a:xfrm>
            <a:off x="3848274" y="2386000"/>
            <a:ext cx="659633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5077048" y="2150480"/>
            <a:ext cx="575468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998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  <p:bldP spid="7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0" y="6453336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200" dirty="0">
                <a:solidFill>
                  <a:schemeClr val="bg1"/>
                </a:solidFill>
                <a:latin typeface="+mj-lt"/>
              </a:rPr>
              <a:t>Выполнение функции </a:t>
            </a:r>
            <a:r>
              <a:rPr lang="en-US" altLang="ru-RU" sz="2200" dirty="0" err="1">
                <a:solidFill>
                  <a:schemeClr val="bg1"/>
                </a:solidFill>
                <a:latin typeface="+mj-lt"/>
              </a:rPr>
              <a:t>removeFromFront</a:t>
            </a:r>
            <a:r>
              <a:rPr lang="ru-RU" altLang="ru-RU" sz="2200" dirty="0">
                <a:solidFill>
                  <a:schemeClr val="bg1"/>
                </a:solidFill>
                <a:latin typeface="+mj-lt"/>
              </a:rPr>
              <a:t> при неединичном списке</a:t>
            </a:r>
          </a:p>
        </p:txBody>
      </p:sp>
      <p:sp>
        <p:nvSpPr>
          <p:cNvPr id="57" name="Прямоугольник 56"/>
          <p:cNvSpPr/>
          <p:nvPr/>
        </p:nvSpPr>
        <p:spPr bwMode="auto">
          <a:xfrm>
            <a:off x="2207992" y="1500424"/>
            <a:ext cx="576263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 bwMode="auto">
          <a:xfrm>
            <a:off x="5240414" y="3375682"/>
            <a:ext cx="576262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9" name="Прямая со стрелкой 58"/>
          <p:cNvCxnSpPr/>
          <p:nvPr/>
        </p:nvCxnSpPr>
        <p:spPr bwMode="auto">
          <a:xfrm flipV="1">
            <a:off x="5527751" y="2942568"/>
            <a:ext cx="0" cy="682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 bwMode="auto">
          <a:xfrm>
            <a:off x="2203029" y="1052736"/>
            <a:ext cx="712787" cy="5048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firstPtr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 bwMode="auto">
          <a:xfrm>
            <a:off x="5227364" y="3789858"/>
            <a:ext cx="712788" cy="5032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lastPtr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2" name="Прямоугольник 61"/>
          <p:cNvSpPr/>
          <p:nvPr/>
        </p:nvSpPr>
        <p:spPr bwMode="auto">
          <a:xfrm>
            <a:off x="3720160" y="2437743"/>
            <a:ext cx="576262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1.0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Прямоугольник 62"/>
          <p:cNvSpPr/>
          <p:nvPr/>
        </p:nvSpPr>
        <p:spPr bwMode="auto">
          <a:xfrm>
            <a:off x="4296422" y="2437743"/>
            <a:ext cx="576263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 bwMode="auto">
          <a:xfrm>
            <a:off x="2195736" y="2437743"/>
            <a:ext cx="576262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.3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 bwMode="auto">
          <a:xfrm>
            <a:off x="2771998" y="2437743"/>
            <a:ext cx="576263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6" name="Прямая со стрелкой 65"/>
          <p:cNvCxnSpPr/>
          <p:nvPr/>
        </p:nvCxnSpPr>
        <p:spPr bwMode="auto">
          <a:xfrm>
            <a:off x="3060527" y="2674032"/>
            <a:ext cx="659633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 bwMode="auto">
          <a:xfrm>
            <a:off x="2496123" y="1755887"/>
            <a:ext cx="0" cy="682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 bwMode="auto">
          <a:xfrm>
            <a:off x="5216327" y="2437743"/>
            <a:ext cx="576262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7.6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 68"/>
          <p:cNvSpPr/>
          <p:nvPr/>
        </p:nvSpPr>
        <p:spPr bwMode="auto">
          <a:xfrm>
            <a:off x="5792589" y="2437743"/>
            <a:ext cx="576263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 bwMode="auto">
          <a:xfrm>
            <a:off x="1115616" y="2436558"/>
            <a:ext cx="576263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 стрелкой 80"/>
          <p:cNvCxnSpPr>
            <a:endCxn id="64" idx="1"/>
          </p:cNvCxnSpPr>
          <p:nvPr/>
        </p:nvCxnSpPr>
        <p:spPr bwMode="auto">
          <a:xfrm>
            <a:off x="1403747" y="2690155"/>
            <a:ext cx="791989" cy="1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5793384" y="2438512"/>
            <a:ext cx="575468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 bwMode="auto">
          <a:xfrm>
            <a:off x="970905" y="1787283"/>
            <a:ext cx="789236" cy="5048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tempPtr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4" name="Прямая со стрелкой 83"/>
          <p:cNvCxnSpPr/>
          <p:nvPr/>
        </p:nvCxnSpPr>
        <p:spPr bwMode="auto">
          <a:xfrm>
            <a:off x="4571963" y="2662520"/>
            <a:ext cx="659633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Соединительная линия уступом 84"/>
          <p:cNvCxnSpPr/>
          <p:nvPr/>
        </p:nvCxnSpPr>
        <p:spPr>
          <a:xfrm rot="10800000" flipH="1" flipV="1">
            <a:off x="2483769" y="1736812"/>
            <a:ext cx="1524424" cy="685700"/>
          </a:xfrm>
          <a:prstGeom prst="bentConnector2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60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80" grpId="0" animBg="1"/>
      <p:bldP spid="83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755650" y="6383164"/>
            <a:ext cx="75612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500" dirty="0">
                <a:solidFill>
                  <a:schemeClr val="bg1"/>
                </a:solidFill>
                <a:latin typeface="+mj-lt"/>
              </a:rPr>
              <a:t>Выполнение функции </a:t>
            </a:r>
            <a:r>
              <a:rPr lang="en-US" altLang="ru-RU" sz="2800" dirty="0" err="1">
                <a:solidFill>
                  <a:schemeClr val="bg1"/>
                </a:solidFill>
                <a:latin typeface="+mj-lt"/>
              </a:rPr>
              <a:t>removeFromFront</a:t>
            </a:r>
            <a:endParaRPr lang="ru-RU" altLang="ru-RU" sz="2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364" name="Прямоугольник 3"/>
          <p:cNvSpPr>
            <a:spLocks noChangeArrowheads="1"/>
          </p:cNvSpPr>
          <p:nvPr/>
        </p:nvSpPr>
        <p:spPr bwMode="auto">
          <a:xfrm>
            <a:off x="107950" y="409575"/>
            <a:ext cx="8712200" cy="541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2200" dirty="0">
                <a:latin typeface="Consolas" panose="020B0609020204030204" pitchFamily="49" charset="0"/>
              </a:rPr>
              <a:t> List::</a:t>
            </a:r>
            <a:r>
              <a:rPr lang="en-US" altLang="ru-RU" sz="2200" dirty="0" err="1">
                <a:latin typeface="Consolas" panose="020B0609020204030204" pitchFamily="49" charset="0"/>
              </a:rPr>
              <a:t>removeFromFront</a:t>
            </a:r>
            <a:r>
              <a:rPr lang="en-US" altLang="ru-RU" sz="2200" dirty="0">
                <a:latin typeface="Consolas" panose="020B0609020204030204" pitchFamily="49" charset="0"/>
              </a:rPr>
              <a:t>(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ru-RU" sz="2200" dirty="0">
                <a:latin typeface="Consolas" panose="020B0609020204030204" pitchFamily="49" charset="0"/>
              </a:rPr>
              <a:t> &amp;value)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200" dirty="0">
                <a:latin typeface="Consolas" panose="020B0609020204030204" pitchFamily="49" charset="0"/>
              </a:rPr>
              <a:t>{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200" dirty="0">
                <a:latin typeface="Consolas" panose="020B0609020204030204" pitchFamily="49" charset="0"/>
              </a:rPr>
              <a:t>	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2200" dirty="0">
                <a:latin typeface="Consolas" panose="020B0609020204030204" pitchFamily="49" charset="0"/>
              </a:rPr>
              <a:t> (</a:t>
            </a:r>
            <a:r>
              <a:rPr lang="en-US" altLang="ru-RU" sz="2200" dirty="0" err="1">
                <a:latin typeface="Consolas" panose="020B0609020204030204" pitchFamily="49" charset="0"/>
              </a:rPr>
              <a:t>isEmpty</a:t>
            </a:r>
            <a:r>
              <a:rPr lang="en-US" altLang="ru-RU" sz="2200" dirty="0">
                <a:latin typeface="Consolas" panose="020B0609020204030204" pitchFamily="49" charset="0"/>
              </a:rPr>
              <a:t>())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200" dirty="0">
                <a:latin typeface="Consolas" panose="020B0609020204030204" pitchFamily="49" charset="0"/>
              </a:rPr>
              <a:t>		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ru-RU" sz="2200" dirty="0">
                <a:latin typeface="Consolas" panose="020B0609020204030204" pitchFamily="49" charset="0"/>
              </a:rPr>
              <a:t> 0;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200" dirty="0">
                <a:latin typeface="Consolas" panose="020B0609020204030204" pitchFamily="49" charset="0"/>
              </a:rPr>
              <a:t>	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ru-RU" altLang="ru-RU" sz="2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200" dirty="0">
                <a:latin typeface="Consolas" panose="020B0609020204030204" pitchFamily="49" charset="0"/>
              </a:rPr>
              <a:t>	{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200" dirty="0">
                <a:latin typeface="Consolas" panose="020B0609020204030204" pitchFamily="49" charset="0"/>
              </a:rPr>
              <a:t>		</a:t>
            </a:r>
            <a:r>
              <a:rPr lang="en-US" altLang="ru-RU" sz="2200" dirty="0" err="1">
                <a:latin typeface="Consolas" panose="020B0609020204030204" pitchFamily="49" charset="0"/>
              </a:rPr>
              <a:t>ListNode</a:t>
            </a:r>
            <a:r>
              <a:rPr lang="en-US" altLang="ru-RU" sz="2200" dirty="0">
                <a:latin typeface="Consolas" panose="020B0609020204030204" pitchFamily="49" charset="0"/>
              </a:rPr>
              <a:t> *</a:t>
            </a:r>
            <a:r>
              <a:rPr lang="en-US" altLang="ru-RU" sz="2200" dirty="0" err="1">
                <a:latin typeface="Consolas" panose="020B0609020204030204" pitchFamily="49" charset="0"/>
              </a:rPr>
              <a:t>tempPtr</a:t>
            </a:r>
            <a:r>
              <a:rPr lang="en-US" altLang="ru-RU" sz="2200" dirty="0">
                <a:latin typeface="Consolas" panose="020B0609020204030204" pitchFamily="49" charset="0"/>
              </a:rPr>
              <a:t>=</a:t>
            </a:r>
            <a:r>
              <a:rPr lang="en-US" altLang="ru-RU" sz="2200" dirty="0" err="1">
                <a:latin typeface="Consolas" panose="020B0609020204030204" pitchFamily="49" charset="0"/>
              </a:rPr>
              <a:t>firstPtr</a:t>
            </a:r>
            <a:r>
              <a:rPr lang="en-US" altLang="ru-RU" sz="2200" dirty="0">
                <a:latin typeface="Consolas" panose="020B0609020204030204" pitchFamily="49" charset="0"/>
              </a:rPr>
              <a:t>;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200" dirty="0">
                <a:latin typeface="Consolas" panose="020B0609020204030204" pitchFamily="49" charset="0"/>
              </a:rPr>
              <a:t>		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2200" dirty="0">
                <a:latin typeface="Consolas" panose="020B0609020204030204" pitchFamily="49" charset="0"/>
              </a:rPr>
              <a:t> (</a:t>
            </a:r>
            <a:r>
              <a:rPr lang="en-US" altLang="ru-RU" sz="2200" dirty="0" err="1">
                <a:latin typeface="Consolas" panose="020B0609020204030204" pitchFamily="49" charset="0"/>
              </a:rPr>
              <a:t>firstPtr</a:t>
            </a:r>
            <a:r>
              <a:rPr lang="en-US" altLang="ru-RU" sz="2200" dirty="0">
                <a:latin typeface="Consolas" panose="020B0609020204030204" pitchFamily="49" charset="0"/>
              </a:rPr>
              <a:t> = = </a:t>
            </a:r>
            <a:r>
              <a:rPr lang="en-US" altLang="ru-RU" sz="2200" dirty="0" err="1">
                <a:latin typeface="Consolas" panose="020B0609020204030204" pitchFamily="49" charset="0"/>
              </a:rPr>
              <a:t>lastPtr</a:t>
            </a:r>
            <a:r>
              <a:rPr lang="en-US" altLang="ru-RU" sz="2200" dirty="0">
                <a:latin typeface="Consolas" panose="020B0609020204030204" pitchFamily="49" charset="0"/>
              </a:rPr>
              <a:t>)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200" dirty="0">
                <a:latin typeface="Consolas" panose="020B0609020204030204" pitchFamily="49" charset="0"/>
              </a:rPr>
              <a:t>			</a:t>
            </a:r>
            <a:r>
              <a:rPr lang="en-US" altLang="ru-RU" sz="2200" dirty="0" err="1">
                <a:latin typeface="Consolas" panose="020B0609020204030204" pitchFamily="49" charset="0"/>
              </a:rPr>
              <a:t>firstPtr</a:t>
            </a:r>
            <a:r>
              <a:rPr lang="en-US" altLang="ru-RU" sz="2200" dirty="0">
                <a:latin typeface="Consolas" panose="020B0609020204030204" pitchFamily="49" charset="0"/>
              </a:rPr>
              <a:t>=</a:t>
            </a:r>
            <a:r>
              <a:rPr lang="en-US" altLang="ru-RU" sz="2200" dirty="0" err="1">
                <a:latin typeface="Consolas" panose="020B0609020204030204" pitchFamily="49" charset="0"/>
              </a:rPr>
              <a:t>lastPtr</a:t>
            </a:r>
            <a:r>
              <a:rPr lang="en-US" altLang="ru-RU" sz="2200" dirty="0">
                <a:latin typeface="Consolas" panose="020B0609020204030204" pitchFamily="49" charset="0"/>
              </a:rPr>
              <a:t>=0;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200" dirty="0">
                <a:latin typeface="Consolas" panose="020B0609020204030204" pitchFamily="49" charset="0"/>
              </a:rPr>
              <a:t>		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ru-RU" altLang="ru-RU" sz="2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200" dirty="0">
                <a:latin typeface="Consolas" panose="020B0609020204030204" pitchFamily="49" charset="0"/>
              </a:rPr>
              <a:t>			</a:t>
            </a:r>
            <a:r>
              <a:rPr lang="en-US" altLang="ru-RU" sz="2200" dirty="0" err="1">
                <a:latin typeface="Consolas" panose="020B0609020204030204" pitchFamily="49" charset="0"/>
              </a:rPr>
              <a:t>firstPtr</a:t>
            </a:r>
            <a:r>
              <a:rPr lang="en-US" altLang="ru-RU" sz="2200" dirty="0">
                <a:latin typeface="Consolas" panose="020B0609020204030204" pitchFamily="49" charset="0"/>
              </a:rPr>
              <a:t> = </a:t>
            </a:r>
            <a:r>
              <a:rPr lang="en-US" altLang="ru-RU" sz="2200" dirty="0" err="1">
                <a:latin typeface="Consolas" panose="020B0609020204030204" pitchFamily="49" charset="0"/>
              </a:rPr>
              <a:t>firstPtr</a:t>
            </a:r>
            <a:r>
              <a:rPr lang="en-US" altLang="ru-RU" sz="2200" dirty="0">
                <a:latin typeface="Consolas" panose="020B0609020204030204" pitchFamily="49" charset="0"/>
              </a:rPr>
              <a:t> -&gt; </a:t>
            </a:r>
            <a:r>
              <a:rPr lang="en-US" altLang="ru-RU" sz="2200" dirty="0" err="1">
                <a:latin typeface="Consolas" panose="020B0609020204030204" pitchFamily="49" charset="0"/>
              </a:rPr>
              <a:t>nextPtr</a:t>
            </a:r>
            <a:r>
              <a:rPr lang="en-US" altLang="ru-RU" sz="2200" dirty="0">
                <a:latin typeface="Consolas" panose="020B0609020204030204" pitchFamily="49" charset="0"/>
              </a:rPr>
              <a:t>;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200" dirty="0">
                <a:latin typeface="Consolas" panose="020B0609020204030204" pitchFamily="49" charset="0"/>
              </a:rPr>
              <a:t>		value = </a:t>
            </a:r>
            <a:r>
              <a:rPr lang="en-US" altLang="ru-RU" sz="2200" dirty="0" err="1">
                <a:latin typeface="Consolas" panose="020B0609020204030204" pitchFamily="49" charset="0"/>
              </a:rPr>
              <a:t>tempPtr</a:t>
            </a:r>
            <a:r>
              <a:rPr lang="en-US" altLang="ru-RU" sz="2200" dirty="0">
                <a:latin typeface="Consolas" panose="020B0609020204030204" pitchFamily="49" charset="0"/>
              </a:rPr>
              <a:t> -&gt; data;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200" dirty="0">
                <a:latin typeface="Consolas" panose="020B0609020204030204" pitchFamily="49" charset="0"/>
              </a:rPr>
              <a:t>		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altLang="ru-RU" sz="2200" dirty="0">
                <a:latin typeface="Consolas" panose="020B0609020204030204" pitchFamily="49" charset="0"/>
              </a:rPr>
              <a:t> </a:t>
            </a:r>
            <a:r>
              <a:rPr lang="en-US" altLang="ru-RU" sz="2200" dirty="0" err="1">
                <a:latin typeface="Consolas" panose="020B0609020204030204" pitchFamily="49" charset="0"/>
              </a:rPr>
              <a:t>tempPtr</a:t>
            </a:r>
            <a:r>
              <a:rPr lang="en-US" altLang="ru-RU" sz="2200" dirty="0">
                <a:latin typeface="Consolas" panose="020B0609020204030204" pitchFamily="49" charset="0"/>
              </a:rPr>
              <a:t>;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200" dirty="0">
                <a:latin typeface="Consolas" panose="020B0609020204030204" pitchFamily="49" charset="0"/>
              </a:rPr>
              <a:t>		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ru-RU" sz="2200" dirty="0">
                <a:latin typeface="Consolas" panose="020B0609020204030204" pitchFamily="49" charset="0"/>
              </a:rPr>
              <a:t> 1;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altLang="ru-RU" sz="2200" dirty="0">
                <a:latin typeface="Consolas" panose="020B0609020204030204" pitchFamily="49" charset="0"/>
              </a:rPr>
              <a:t>	}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ru-RU" altLang="ru-RU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930519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2"/>
          <p:cNvSpPr txBox="1">
            <a:spLocks noChangeArrowheads="1"/>
          </p:cNvSpPr>
          <p:nvPr/>
        </p:nvSpPr>
        <p:spPr bwMode="auto">
          <a:xfrm>
            <a:off x="0" y="6433591"/>
            <a:ext cx="914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j-lt"/>
              </a:rPr>
              <a:t>Выполнение функции </a:t>
            </a:r>
            <a:r>
              <a:rPr lang="en-US" altLang="ru-RU" sz="2000" dirty="0" err="1">
                <a:solidFill>
                  <a:schemeClr val="bg1"/>
                </a:solidFill>
                <a:latin typeface="+mj-lt"/>
              </a:rPr>
              <a:t>removeFromBack</a:t>
            </a:r>
            <a:r>
              <a:rPr lang="ru-RU" altLang="ru-RU" sz="2000" dirty="0">
                <a:solidFill>
                  <a:schemeClr val="bg1"/>
                </a:solidFill>
                <a:latin typeface="+mj-lt"/>
              </a:rPr>
              <a:t> при неединичном списке</a:t>
            </a:r>
          </a:p>
        </p:txBody>
      </p:sp>
      <p:sp>
        <p:nvSpPr>
          <p:cNvPr id="52" name="Прямоугольник 51"/>
          <p:cNvSpPr/>
          <p:nvPr/>
        </p:nvSpPr>
        <p:spPr bwMode="auto">
          <a:xfrm>
            <a:off x="2207992" y="1464420"/>
            <a:ext cx="576263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 bwMode="auto">
          <a:xfrm>
            <a:off x="5240414" y="3339678"/>
            <a:ext cx="576262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4" name="Прямая со стрелкой 53"/>
          <p:cNvCxnSpPr/>
          <p:nvPr/>
        </p:nvCxnSpPr>
        <p:spPr bwMode="auto">
          <a:xfrm flipV="1">
            <a:off x="5527751" y="2906564"/>
            <a:ext cx="0" cy="682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 bwMode="auto">
          <a:xfrm>
            <a:off x="2203029" y="1016732"/>
            <a:ext cx="712787" cy="5048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firstPtr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 bwMode="auto">
          <a:xfrm>
            <a:off x="5227364" y="3753854"/>
            <a:ext cx="712788" cy="5032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lastPtr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 bwMode="auto">
          <a:xfrm>
            <a:off x="3720160" y="2401739"/>
            <a:ext cx="576262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1.0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 bwMode="auto">
          <a:xfrm>
            <a:off x="4296422" y="2401739"/>
            <a:ext cx="576263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 bwMode="auto">
          <a:xfrm>
            <a:off x="2195736" y="2401739"/>
            <a:ext cx="576262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2.3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 bwMode="auto">
          <a:xfrm>
            <a:off x="2771998" y="2401739"/>
            <a:ext cx="576263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1" name="Прямая со стрелкой 60"/>
          <p:cNvCxnSpPr/>
          <p:nvPr/>
        </p:nvCxnSpPr>
        <p:spPr bwMode="auto">
          <a:xfrm>
            <a:off x="3060527" y="2638028"/>
            <a:ext cx="659633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 bwMode="auto">
          <a:xfrm>
            <a:off x="2496123" y="1719883"/>
            <a:ext cx="0" cy="682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 bwMode="auto">
          <a:xfrm>
            <a:off x="5216327" y="2401739"/>
            <a:ext cx="576262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7.6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 bwMode="auto">
          <a:xfrm>
            <a:off x="5792589" y="2401739"/>
            <a:ext cx="576263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7" name="Прямая соединительная линия 66"/>
          <p:cNvCxnSpPr/>
          <p:nvPr/>
        </p:nvCxnSpPr>
        <p:spPr>
          <a:xfrm>
            <a:off x="5793384" y="2402508"/>
            <a:ext cx="575468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 bwMode="auto">
          <a:xfrm>
            <a:off x="4571963" y="2626516"/>
            <a:ext cx="659633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 bwMode="auto">
          <a:xfrm>
            <a:off x="5231596" y="1464420"/>
            <a:ext cx="576263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2" name="Прямоугольник 71"/>
          <p:cNvSpPr/>
          <p:nvPr/>
        </p:nvSpPr>
        <p:spPr bwMode="auto">
          <a:xfrm>
            <a:off x="5076057" y="1016732"/>
            <a:ext cx="863364" cy="5048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tempPtr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3" name="Прямая со стрелкой 72"/>
          <p:cNvCxnSpPr/>
          <p:nvPr/>
        </p:nvCxnSpPr>
        <p:spPr bwMode="auto">
          <a:xfrm>
            <a:off x="5519727" y="1719883"/>
            <a:ext cx="0" cy="682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>
            <a:off x="4296422" y="2402508"/>
            <a:ext cx="563275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/>
          <p:cNvSpPr/>
          <p:nvPr/>
        </p:nvSpPr>
        <p:spPr bwMode="auto">
          <a:xfrm>
            <a:off x="2196530" y="3341786"/>
            <a:ext cx="576262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6" name="Прямая со стрелкой 75"/>
          <p:cNvCxnSpPr/>
          <p:nvPr/>
        </p:nvCxnSpPr>
        <p:spPr bwMode="auto">
          <a:xfrm flipV="1">
            <a:off x="2483867" y="2908672"/>
            <a:ext cx="0" cy="682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/>
          <p:cNvSpPr/>
          <p:nvPr/>
        </p:nvSpPr>
        <p:spPr bwMode="auto">
          <a:xfrm>
            <a:off x="1835399" y="3717032"/>
            <a:ext cx="1296441" cy="5032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currentPtr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1" name="Прямоугольник 80"/>
          <p:cNvSpPr/>
          <p:nvPr/>
        </p:nvSpPr>
        <p:spPr bwMode="auto">
          <a:xfrm>
            <a:off x="3720160" y="3341786"/>
            <a:ext cx="576262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2" name="Прямая со стрелкой 81"/>
          <p:cNvCxnSpPr/>
          <p:nvPr/>
        </p:nvCxnSpPr>
        <p:spPr bwMode="auto">
          <a:xfrm flipV="1">
            <a:off x="4007497" y="2908672"/>
            <a:ext cx="0" cy="682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 bwMode="auto">
          <a:xfrm>
            <a:off x="3359029" y="3717032"/>
            <a:ext cx="1296441" cy="5032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currentPtr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4" name="Прямая со стрелкой 83"/>
          <p:cNvCxnSpPr>
            <a:endCxn id="57" idx="2"/>
          </p:cNvCxnSpPr>
          <p:nvPr/>
        </p:nvCxnSpPr>
        <p:spPr bwMode="auto">
          <a:xfrm flipH="1" flipV="1">
            <a:off x="4008291" y="2906564"/>
            <a:ext cx="1511436" cy="682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363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71" grpId="0" animBg="1"/>
      <p:bldP spid="72" grpId="0"/>
      <p:bldP spid="75" grpId="0" animBg="1"/>
      <p:bldP spid="75" grpId="1" animBg="1"/>
      <p:bldP spid="77" grpId="0"/>
      <p:bldP spid="77" grpId="1"/>
      <p:bldP spid="81" grpId="0" animBg="1"/>
      <p:bldP spid="83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755650" y="6381328"/>
            <a:ext cx="75612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500" dirty="0">
                <a:solidFill>
                  <a:schemeClr val="bg1"/>
                </a:solidFill>
                <a:latin typeface="+mj-lt"/>
              </a:rPr>
              <a:t>Выполнение функции </a:t>
            </a:r>
            <a:r>
              <a:rPr lang="en-US" altLang="ru-RU" sz="2500" dirty="0" err="1">
                <a:solidFill>
                  <a:schemeClr val="bg1"/>
                </a:solidFill>
                <a:latin typeface="+mj-lt"/>
              </a:rPr>
              <a:t>removeFromBack</a:t>
            </a:r>
            <a:endParaRPr lang="ru-RU" altLang="ru-RU" sz="2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412" name="Прямоугольник 3"/>
          <p:cNvSpPr>
            <a:spLocks noChangeArrowheads="1"/>
          </p:cNvSpPr>
          <p:nvPr/>
        </p:nvSpPr>
        <p:spPr bwMode="auto">
          <a:xfrm>
            <a:off x="107950" y="404813"/>
            <a:ext cx="8712200" cy="609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tabLst>
                <a:tab pos="357188" algn="l"/>
                <a:tab pos="714375" algn="l"/>
                <a:tab pos="1081088" algn="l"/>
                <a:tab pos="1438275" algn="l"/>
                <a:tab pos="1795463" algn="l"/>
              </a:tabLst>
            </a:pPr>
            <a:r>
              <a:rPr lang="en-US" altLang="ru-RU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dirty="0">
                <a:latin typeface="Consolas" panose="020B0609020204030204" pitchFamily="49" charset="0"/>
              </a:rPr>
              <a:t> List::</a:t>
            </a:r>
            <a:r>
              <a:rPr lang="en-US" altLang="ru-RU" dirty="0" err="1">
                <a:latin typeface="Consolas" panose="020B0609020204030204" pitchFamily="49" charset="0"/>
              </a:rPr>
              <a:t>removeFromBack</a:t>
            </a:r>
            <a:r>
              <a:rPr lang="en-US" altLang="ru-RU" dirty="0">
                <a:latin typeface="Consolas" panose="020B0609020204030204" pitchFamily="49" charset="0"/>
              </a:rPr>
              <a:t>(</a:t>
            </a:r>
            <a:r>
              <a:rPr lang="en-US" altLang="ru-RU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ru-RU" dirty="0">
                <a:latin typeface="Consolas" panose="020B0609020204030204" pitchFamily="49" charset="0"/>
              </a:rPr>
              <a:t> &amp;value)   </a:t>
            </a:r>
          </a:p>
          <a:p>
            <a:pPr eaLnBrk="1" hangingPunct="1">
              <a:tabLst>
                <a:tab pos="357188" algn="l"/>
                <a:tab pos="714375" algn="l"/>
                <a:tab pos="1081088" algn="l"/>
                <a:tab pos="1438275" algn="l"/>
                <a:tab pos="1795463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{</a:t>
            </a:r>
            <a:endParaRPr lang="ru-RU" altLang="ru-RU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57188" algn="l"/>
                <a:tab pos="714375" algn="l"/>
                <a:tab pos="1081088" algn="l"/>
                <a:tab pos="1438275" algn="l"/>
                <a:tab pos="1795463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</a:t>
            </a:r>
            <a:r>
              <a:rPr lang="en-US" altLang="ru-RU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dirty="0">
                <a:latin typeface="Consolas" panose="020B0609020204030204" pitchFamily="49" charset="0"/>
              </a:rPr>
              <a:t> (</a:t>
            </a:r>
            <a:r>
              <a:rPr lang="en-US" altLang="ru-RU" dirty="0" err="1">
                <a:latin typeface="Consolas" panose="020B0609020204030204" pitchFamily="49" charset="0"/>
              </a:rPr>
              <a:t>isEmpty</a:t>
            </a:r>
            <a:r>
              <a:rPr lang="en-US" altLang="ru-RU" dirty="0">
                <a:latin typeface="Consolas" panose="020B0609020204030204" pitchFamily="49" charset="0"/>
              </a:rPr>
              <a:t>())</a:t>
            </a:r>
            <a:endParaRPr lang="ru-RU" altLang="ru-RU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57188" algn="l"/>
                <a:tab pos="714375" algn="l"/>
                <a:tab pos="1081088" algn="l"/>
                <a:tab pos="1438275" algn="l"/>
                <a:tab pos="1795463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	</a:t>
            </a:r>
            <a:r>
              <a:rPr lang="en-US" altLang="ru-RU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ru-RU" dirty="0">
                <a:latin typeface="Consolas" panose="020B0609020204030204" pitchFamily="49" charset="0"/>
              </a:rPr>
              <a:t> 0;</a:t>
            </a:r>
            <a:endParaRPr lang="ru-RU" altLang="ru-RU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57188" algn="l"/>
                <a:tab pos="714375" algn="l"/>
                <a:tab pos="1081088" algn="l"/>
                <a:tab pos="1438275" algn="l"/>
                <a:tab pos="1795463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</a:t>
            </a:r>
            <a:r>
              <a:rPr lang="en-US" altLang="ru-RU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ru-RU" alt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tabLst>
                <a:tab pos="357188" algn="l"/>
                <a:tab pos="714375" algn="l"/>
                <a:tab pos="1081088" algn="l"/>
                <a:tab pos="1438275" algn="l"/>
                <a:tab pos="1795463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{</a:t>
            </a:r>
            <a:endParaRPr lang="ru-RU" altLang="ru-RU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57188" algn="l"/>
                <a:tab pos="714375" algn="l"/>
                <a:tab pos="1081088" algn="l"/>
                <a:tab pos="1438275" algn="l"/>
                <a:tab pos="1795463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	</a:t>
            </a:r>
            <a:r>
              <a:rPr lang="en-US" altLang="ru-RU" dirty="0" err="1">
                <a:latin typeface="Consolas" panose="020B0609020204030204" pitchFamily="49" charset="0"/>
              </a:rPr>
              <a:t>ListNode</a:t>
            </a:r>
            <a:r>
              <a:rPr lang="en-US" altLang="ru-RU" dirty="0">
                <a:latin typeface="Consolas" panose="020B0609020204030204" pitchFamily="49" charset="0"/>
              </a:rPr>
              <a:t> *</a:t>
            </a:r>
            <a:r>
              <a:rPr lang="en-US" altLang="ru-RU" dirty="0" err="1">
                <a:latin typeface="Consolas" panose="020B0609020204030204" pitchFamily="49" charset="0"/>
              </a:rPr>
              <a:t>tempPtr</a:t>
            </a:r>
            <a:r>
              <a:rPr lang="en-US" altLang="ru-RU" dirty="0">
                <a:latin typeface="Consolas" panose="020B0609020204030204" pitchFamily="49" charset="0"/>
              </a:rPr>
              <a:t> = </a:t>
            </a:r>
            <a:r>
              <a:rPr lang="en-US" altLang="ru-RU" dirty="0" err="1">
                <a:latin typeface="Consolas" panose="020B0609020204030204" pitchFamily="49" charset="0"/>
              </a:rPr>
              <a:t>lastPtr</a:t>
            </a:r>
            <a:r>
              <a:rPr lang="en-US" altLang="ru-RU" dirty="0">
                <a:latin typeface="Consolas" panose="020B0609020204030204" pitchFamily="49" charset="0"/>
              </a:rPr>
              <a:t>;</a:t>
            </a:r>
            <a:endParaRPr lang="ru-RU" altLang="ru-RU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57188" algn="l"/>
                <a:tab pos="714375" algn="l"/>
                <a:tab pos="1081088" algn="l"/>
                <a:tab pos="1438275" algn="l"/>
                <a:tab pos="1795463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	</a:t>
            </a:r>
            <a:r>
              <a:rPr lang="en-US" altLang="ru-RU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dirty="0">
                <a:latin typeface="Consolas" panose="020B0609020204030204" pitchFamily="49" charset="0"/>
              </a:rPr>
              <a:t> (</a:t>
            </a:r>
            <a:r>
              <a:rPr lang="en-US" altLang="ru-RU" dirty="0" err="1">
                <a:latin typeface="Consolas" panose="020B0609020204030204" pitchFamily="49" charset="0"/>
              </a:rPr>
              <a:t>firstPtr</a:t>
            </a:r>
            <a:r>
              <a:rPr lang="en-US" altLang="ru-RU" dirty="0">
                <a:latin typeface="Consolas" panose="020B0609020204030204" pitchFamily="49" charset="0"/>
              </a:rPr>
              <a:t> = = </a:t>
            </a:r>
            <a:r>
              <a:rPr lang="en-US" altLang="ru-RU" dirty="0" err="1">
                <a:latin typeface="Consolas" panose="020B0609020204030204" pitchFamily="49" charset="0"/>
              </a:rPr>
              <a:t>lastPtr</a:t>
            </a:r>
            <a:r>
              <a:rPr lang="en-US" altLang="ru-RU" dirty="0">
                <a:latin typeface="Consolas" panose="020B0609020204030204" pitchFamily="49" charset="0"/>
              </a:rPr>
              <a:t>)</a:t>
            </a:r>
            <a:endParaRPr lang="ru-RU" altLang="ru-RU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57188" algn="l"/>
                <a:tab pos="714375" algn="l"/>
                <a:tab pos="1081088" algn="l"/>
                <a:tab pos="1438275" algn="l"/>
                <a:tab pos="1795463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		</a:t>
            </a:r>
            <a:r>
              <a:rPr lang="en-US" altLang="ru-RU" dirty="0" err="1">
                <a:latin typeface="Consolas" panose="020B0609020204030204" pitchFamily="49" charset="0"/>
              </a:rPr>
              <a:t>firstPtr</a:t>
            </a:r>
            <a:r>
              <a:rPr lang="en-US" altLang="ru-RU" dirty="0">
                <a:latin typeface="Consolas" panose="020B0609020204030204" pitchFamily="49" charset="0"/>
              </a:rPr>
              <a:t> = </a:t>
            </a:r>
            <a:r>
              <a:rPr lang="en-US" altLang="ru-RU" dirty="0" err="1">
                <a:latin typeface="Consolas" panose="020B0609020204030204" pitchFamily="49" charset="0"/>
              </a:rPr>
              <a:t>lastPtr</a:t>
            </a:r>
            <a:r>
              <a:rPr lang="en-US" altLang="ru-RU" dirty="0">
                <a:latin typeface="Consolas" panose="020B0609020204030204" pitchFamily="49" charset="0"/>
              </a:rPr>
              <a:t> = 0;</a:t>
            </a:r>
            <a:endParaRPr lang="ru-RU" altLang="ru-RU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57188" algn="l"/>
                <a:tab pos="714375" algn="l"/>
                <a:tab pos="1081088" algn="l"/>
                <a:tab pos="1438275" algn="l"/>
                <a:tab pos="1795463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	</a:t>
            </a:r>
            <a:r>
              <a:rPr lang="en-US" altLang="ru-RU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ru-RU" alt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tabLst>
                <a:tab pos="357188" algn="l"/>
                <a:tab pos="714375" algn="l"/>
                <a:tab pos="1081088" algn="l"/>
                <a:tab pos="1438275" algn="l"/>
                <a:tab pos="1795463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	{</a:t>
            </a:r>
            <a:endParaRPr lang="ru-RU" altLang="ru-RU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57188" algn="l"/>
                <a:tab pos="714375" algn="l"/>
                <a:tab pos="1081088" algn="l"/>
                <a:tab pos="1438275" algn="l"/>
                <a:tab pos="1795463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		</a:t>
            </a:r>
            <a:r>
              <a:rPr lang="en-US" altLang="ru-RU" dirty="0" err="1">
                <a:latin typeface="Consolas" panose="020B0609020204030204" pitchFamily="49" charset="0"/>
              </a:rPr>
              <a:t>ListNode</a:t>
            </a:r>
            <a:r>
              <a:rPr lang="en-US" altLang="ru-RU" dirty="0">
                <a:latin typeface="Consolas" panose="020B0609020204030204" pitchFamily="49" charset="0"/>
              </a:rPr>
              <a:t> *</a:t>
            </a:r>
            <a:r>
              <a:rPr lang="en-US" altLang="ru-RU" dirty="0" err="1">
                <a:latin typeface="Consolas" panose="020B0609020204030204" pitchFamily="49" charset="0"/>
              </a:rPr>
              <a:t>currentPtr</a:t>
            </a:r>
            <a:r>
              <a:rPr lang="en-US" altLang="ru-RU" dirty="0">
                <a:latin typeface="Consolas" panose="020B0609020204030204" pitchFamily="49" charset="0"/>
              </a:rPr>
              <a:t> = </a:t>
            </a:r>
            <a:r>
              <a:rPr lang="en-US" altLang="ru-RU" dirty="0" err="1">
                <a:latin typeface="Consolas" panose="020B0609020204030204" pitchFamily="49" charset="0"/>
              </a:rPr>
              <a:t>firstPtr</a:t>
            </a:r>
            <a:r>
              <a:rPr lang="en-US" altLang="ru-RU" dirty="0">
                <a:latin typeface="Consolas" panose="020B0609020204030204" pitchFamily="49" charset="0"/>
              </a:rPr>
              <a:t>;</a:t>
            </a:r>
            <a:endParaRPr lang="ru-RU" altLang="ru-RU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57188" algn="l"/>
                <a:tab pos="714375" algn="l"/>
                <a:tab pos="1081088" algn="l"/>
                <a:tab pos="1438275" algn="l"/>
                <a:tab pos="1795463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		</a:t>
            </a:r>
            <a:r>
              <a:rPr lang="en-US" altLang="ru-RU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ru-RU" dirty="0">
                <a:latin typeface="Consolas" panose="020B0609020204030204" pitchFamily="49" charset="0"/>
              </a:rPr>
              <a:t>(</a:t>
            </a:r>
            <a:r>
              <a:rPr lang="en-US" altLang="ru-RU" dirty="0" err="1">
                <a:latin typeface="Consolas" panose="020B0609020204030204" pitchFamily="49" charset="0"/>
              </a:rPr>
              <a:t>currentPtr</a:t>
            </a:r>
            <a:r>
              <a:rPr lang="en-US" altLang="ru-RU" dirty="0">
                <a:latin typeface="Consolas" panose="020B0609020204030204" pitchFamily="49" charset="0"/>
              </a:rPr>
              <a:t> -&gt; </a:t>
            </a:r>
            <a:r>
              <a:rPr lang="en-US" altLang="ru-RU" dirty="0" err="1">
                <a:latin typeface="Consolas" panose="020B0609020204030204" pitchFamily="49" charset="0"/>
              </a:rPr>
              <a:t>nextPtr</a:t>
            </a:r>
            <a:r>
              <a:rPr lang="en-US" altLang="ru-RU" dirty="0">
                <a:latin typeface="Consolas" panose="020B0609020204030204" pitchFamily="49" charset="0"/>
              </a:rPr>
              <a:t> != </a:t>
            </a:r>
            <a:r>
              <a:rPr lang="en-US" altLang="ru-RU" dirty="0" err="1">
                <a:latin typeface="Consolas" panose="020B0609020204030204" pitchFamily="49" charset="0"/>
              </a:rPr>
              <a:t>lastPtr</a:t>
            </a:r>
            <a:r>
              <a:rPr lang="en-US" altLang="ru-RU" dirty="0">
                <a:latin typeface="Consolas" panose="020B0609020204030204" pitchFamily="49" charset="0"/>
              </a:rPr>
              <a:t>)</a:t>
            </a:r>
            <a:endParaRPr lang="ru-RU" altLang="ru-RU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57188" algn="l"/>
                <a:tab pos="714375" algn="l"/>
                <a:tab pos="1081088" algn="l"/>
                <a:tab pos="1438275" algn="l"/>
                <a:tab pos="1795463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			</a:t>
            </a:r>
            <a:r>
              <a:rPr lang="en-US" altLang="ru-RU" dirty="0" err="1">
                <a:latin typeface="Consolas" panose="020B0609020204030204" pitchFamily="49" charset="0"/>
              </a:rPr>
              <a:t>currentPtr</a:t>
            </a:r>
            <a:r>
              <a:rPr lang="en-US" altLang="ru-RU" dirty="0">
                <a:latin typeface="Consolas" panose="020B0609020204030204" pitchFamily="49" charset="0"/>
              </a:rPr>
              <a:t> = </a:t>
            </a:r>
            <a:r>
              <a:rPr lang="en-US" altLang="ru-RU" dirty="0" err="1">
                <a:latin typeface="Consolas" panose="020B0609020204030204" pitchFamily="49" charset="0"/>
              </a:rPr>
              <a:t>currentPtr</a:t>
            </a:r>
            <a:r>
              <a:rPr lang="en-US" altLang="ru-RU" dirty="0">
                <a:latin typeface="Consolas" panose="020B0609020204030204" pitchFamily="49" charset="0"/>
              </a:rPr>
              <a:t> -&gt; </a:t>
            </a:r>
            <a:r>
              <a:rPr lang="en-US" altLang="ru-RU" dirty="0" err="1">
                <a:latin typeface="Consolas" panose="020B0609020204030204" pitchFamily="49" charset="0"/>
              </a:rPr>
              <a:t>nextPtr</a:t>
            </a:r>
            <a:r>
              <a:rPr lang="en-US" altLang="ru-RU" dirty="0">
                <a:latin typeface="Consolas" panose="020B0609020204030204" pitchFamily="49" charset="0"/>
              </a:rPr>
              <a:t>;</a:t>
            </a:r>
            <a:endParaRPr lang="ru-RU" altLang="ru-RU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57188" algn="l"/>
                <a:tab pos="714375" algn="l"/>
                <a:tab pos="1081088" algn="l"/>
                <a:tab pos="1438275" algn="l"/>
                <a:tab pos="1795463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		</a:t>
            </a:r>
            <a:r>
              <a:rPr lang="en-US" altLang="ru-RU" dirty="0" err="1">
                <a:latin typeface="Consolas" panose="020B0609020204030204" pitchFamily="49" charset="0"/>
              </a:rPr>
              <a:t>lastPtr</a:t>
            </a:r>
            <a:r>
              <a:rPr lang="en-US" altLang="ru-RU" dirty="0">
                <a:latin typeface="Consolas" panose="020B0609020204030204" pitchFamily="49" charset="0"/>
              </a:rPr>
              <a:t> = </a:t>
            </a:r>
            <a:r>
              <a:rPr lang="en-US" altLang="ru-RU" dirty="0" err="1">
                <a:latin typeface="Consolas" panose="020B0609020204030204" pitchFamily="49" charset="0"/>
              </a:rPr>
              <a:t>currentPtr</a:t>
            </a:r>
            <a:r>
              <a:rPr lang="en-US" altLang="ru-RU" dirty="0">
                <a:latin typeface="Consolas" panose="020B0609020204030204" pitchFamily="49" charset="0"/>
              </a:rPr>
              <a:t>;</a:t>
            </a:r>
            <a:endParaRPr lang="ru-RU" altLang="ru-RU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57188" algn="l"/>
                <a:tab pos="714375" algn="l"/>
                <a:tab pos="1081088" algn="l"/>
                <a:tab pos="1438275" algn="l"/>
                <a:tab pos="1795463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		</a:t>
            </a:r>
            <a:r>
              <a:rPr lang="en-US" altLang="ru-RU" dirty="0" err="1">
                <a:latin typeface="Consolas" panose="020B0609020204030204" pitchFamily="49" charset="0"/>
              </a:rPr>
              <a:t>currentPtr</a:t>
            </a:r>
            <a:r>
              <a:rPr lang="en-US" altLang="ru-RU" dirty="0">
                <a:latin typeface="Consolas" panose="020B0609020204030204" pitchFamily="49" charset="0"/>
              </a:rPr>
              <a:t> -&gt; </a:t>
            </a:r>
            <a:r>
              <a:rPr lang="en-US" altLang="ru-RU" dirty="0" err="1">
                <a:latin typeface="Consolas" panose="020B0609020204030204" pitchFamily="49" charset="0"/>
              </a:rPr>
              <a:t>nextPtr</a:t>
            </a:r>
            <a:r>
              <a:rPr lang="en-US" altLang="ru-RU" dirty="0">
                <a:latin typeface="Consolas" panose="020B0609020204030204" pitchFamily="49" charset="0"/>
              </a:rPr>
              <a:t> = 0;</a:t>
            </a:r>
            <a:endParaRPr lang="ru-RU" altLang="ru-RU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57188" algn="l"/>
                <a:tab pos="714375" algn="l"/>
                <a:tab pos="1081088" algn="l"/>
                <a:tab pos="1438275" algn="l"/>
                <a:tab pos="1795463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	}</a:t>
            </a:r>
            <a:endParaRPr lang="ru-RU" altLang="ru-RU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57188" algn="l"/>
                <a:tab pos="714375" algn="l"/>
                <a:tab pos="1081088" algn="l"/>
                <a:tab pos="1438275" algn="l"/>
                <a:tab pos="1795463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	value = </a:t>
            </a:r>
            <a:r>
              <a:rPr lang="en-US" altLang="ru-RU" dirty="0" err="1">
                <a:latin typeface="Consolas" panose="020B0609020204030204" pitchFamily="49" charset="0"/>
              </a:rPr>
              <a:t>tempPtr</a:t>
            </a:r>
            <a:r>
              <a:rPr lang="en-US" altLang="ru-RU" dirty="0">
                <a:latin typeface="Consolas" panose="020B0609020204030204" pitchFamily="49" charset="0"/>
              </a:rPr>
              <a:t> -&gt; data;</a:t>
            </a:r>
            <a:endParaRPr lang="ru-RU" altLang="ru-RU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57188" algn="l"/>
                <a:tab pos="714375" algn="l"/>
                <a:tab pos="1081088" algn="l"/>
                <a:tab pos="1438275" algn="l"/>
                <a:tab pos="1795463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	</a:t>
            </a:r>
            <a:r>
              <a:rPr lang="en-US" altLang="ru-RU" b="1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altLang="ru-RU" dirty="0">
                <a:latin typeface="Consolas" panose="020B0609020204030204" pitchFamily="49" charset="0"/>
              </a:rPr>
              <a:t> </a:t>
            </a:r>
            <a:r>
              <a:rPr lang="en-US" altLang="ru-RU" dirty="0" err="1">
                <a:latin typeface="Consolas" panose="020B0609020204030204" pitchFamily="49" charset="0"/>
              </a:rPr>
              <a:t>tempPtr</a:t>
            </a:r>
            <a:r>
              <a:rPr lang="en-US" altLang="ru-RU" dirty="0">
                <a:latin typeface="Consolas" panose="020B0609020204030204" pitchFamily="49" charset="0"/>
              </a:rPr>
              <a:t>;</a:t>
            </a:r>
            <a:endParaRPr lang="ru-RU" altLang="ru-RU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57188" algn="l"/>
                <a:tab pos="714375" algn="l"/>
                <a:tab pos="1081088" algn="l"/>
                <a:tab pos="1438275" algn="l"/>
                <a:tab pos="1795463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	</a:t>
            </a:r>
            <a:r>
              <a:rPr lang="en-US" altLang="ru-RU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ru-RU" dirty="0">
                <a:latin typeface="Consolas" panose="020B0609020204030204" pitchFamily="49" charset="0"/>
              </a:rPr>
              <a:t> 1;</a:t>
            </a:r>
            <a:endParaRPr lang="ru-RU" altLang="ru-RU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57188" algn="l"/>
                <a:tab pos="714375" algn="l"/>
                <a:tab pos="1081088" algn="l"/>
                <a:tab pos="1438275" algn="l"/>
                <a:tab pos="1795463" algn="l"/>
              </a:tabLst>
            </a:pPr>
            <a:r>
              <a:rPr lang="en-US" altLang="ru-RU" dirty="0">
                <a:latin typeface="Consolas" panose="020B0609020204030204" pitchFamily="49" charset="0"/>
              </a:rPr>
              <a:t>	}   </a:t>
            </a:r>
          </a:p>
          <a:p>
            <a:pPr eaLnBrk="1" hangingPunct="1">
              <a:tabLst>
                <a:tab pos="357188" algn="l"/>
                <a:tab pos="714375" algn="l"/>
                <a:tab pos="1081088" algn="l"/>
                <a:tab pos="1438275" algn="l"/>
                <a:tab pos="1795463" algn="l"/>
              </a:tabLst>
            </a:pPr>
            <a:r>
              <a:rPr lang="ru-RU" altLang="ru-RU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06164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0" y="6428655"/>
            <a:ext cx="914400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500" dirty="0">
                <a:solidFill>
                  <a:schemeClr val="bg1"/>
                </a:solidFill>
                <a:latin typeface="+mj-lt"/>
              </a:rPr>
              <a:t>Выполнение функции</a:t>
            </a:r>
            <a:r>
              <a:rPr lang="en-US" altLang="ru-RU" sz="2500" dirty="0">
                <a:solidFill>
                  <a:schemeClr val="bg1"/>
                </a:solidFill>
                <a:latin typeface="+mj-lt"/>
              </a:rPr>
              <a:t> print()</a:t>
            </a:r>
            <a:endParaRPr lang="ru-RU" altLang="ru-RU" sz="2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Прямоугольник 56"/>
          <p:cNvSpPr/>
          <p:nvPr/>
        </p:nvSpPr>
        <p:spPr bwMode="auto">
          <a:xfrm>
            <a:off x="2207992" y="1500424"/>
            <a:ext cx="576263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 bwMode="auto">
          <a:xfrm>
            <a:off x="2207431" y="3377790"/>
            <a:ext cx="576262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9" name="Прямая со стрелкой 58"/>
          <p:cNvCxnSpPr/>
          <p:nvPr/>
        </p:nvCxnSpPr>
        <p:spPr bwMode="auto">
          <a:xfrm flipV="1">
            <a:off x="2494768" y="2944676"/>
            <a:ext cx="0" cy="682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 bwMode="auto">
          <a:xfrm>
            <a:off x="2203029" y="1052736"/>
            <a:ext cx="712787" cy="5048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firstPtr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 bwMode="auto">
          <a:xfrm>
            <a:off x="1988359" y="3789858"/>
            <a:ext cx="1071473" cy="5032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currentPtr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2" name="Прямоугольник 61"/>
          <p:cNvSpPr/>
          <p:nvPr/>
        </p:nvSpPr>
        <p:spPr bwMode="auto">
          <a:xfrm>
            <a:off x="3720160" y="2437743"/>
            <a:ext cx="576262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1.0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Прямоугольник 62"/>
          <p:cNvSpPr/>
          <p:nvPr/>
        </p:nvSpPr>
        <p:spPr bwMode="auto">
          <a:xfrm>
            <a:off x="4296422" y="2437743"/>
            <a:ext cx="576263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 bwMode="auto">
          <a:xfrm>
            <a:off x="2195736" y="2437743"/>
            <a:ext cx="576262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.3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 bwMode="auto">
          <a:xfrm>
            <a:off x="2771998" y="2437743"/>
            <a:ext cx="576263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6" name="Прямая со стрелкой 65"/>
          <p:cNvCxnSpPr/>
          <p:nvPr/>
        </p:nvCxnSpPr>
        <p:spPr bwMode="auto">
          <a:xfrm>
            <a:off x="3060527" y="2674032"/>
            <a:ext cx="659633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 bwMode="auto">
          <a:xfrm>
            <a:off x="2496123" y="1755887"/>
            <a:ext cx="0" cy="682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 bwMode="auto">
          <a:xfrm>
            <a:off x="5216327" y="2437743"/>
            <a:ext cx="576262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7.6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 68"/>
          <p:cNvSpPr/>
          <p:nvPr/>
        </p:nvSpPr>
        <p:spPr bwMode="auto">
          <a:xfrm>
            <a:off x="5792589" y="2437743"/>
            <a:ext cx="576263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>
            <a:off x="5793384" y="2438512"/>
            <a:ext cx="575468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 bwMode="auto">
          <a:xfrm>
            <a:off x="4571963" y="2662520"/>
            <a:ext cx="659633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 bwMode="auto">
          <a:xfrm>
            <a:off x="2771701" y="5013176"/>
            <a:ext cx="576262" cy="5048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1.0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 bwMode="auto">
          <a:xfrm>
            <a:off x="2055168" y="5013176"/>
            <a:ext cx="576262" cy="5048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>
                <a:solidFill>
                  <a:schemeClr val="tx1"/>
                </a:solidFill>
              </a:rPr>
              <a:t>2</a:t>
            </a:r>
            <a:r>
              <a:rPr lang="en-US" sz="3200" dirty="0">
                <a:solidFill>
                  <a:schemeClr val="tx1"/>
                </a:solidFill>
              </a:rPr>
              <a:t>.3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 bwMode="auto">
          <a:xfrm>
            <a:off x="3511330" y="5013176"/>
            <a:ext cx="576262" cy="5048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7.6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 bwMode="auto">
          <a:xfrm>
            <a:off x="5216327" y="1490043"/>
            <a:ext cx="576263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5211364" y="1042355"/>
            <a:ext cx="712787" cy="5048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flastPtr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8" name="Прямая со стрелкой 27"/>
          <p:cNvCxnSpPr/>
          <p:nvPr/>
        </p:nvCxnSpPr>
        <p:spPr bwMode="auto">
          <a:xfrm>
            <a:off x="5504458" y="1745506"/>
            <a:ext cx="0" cy="682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 bwMode="auto">
          <a:xfrm>
            <a:off x="3730402" y="3369692"/>
            <a:ext cx="576262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0" name="Прямая со стрелкой 29"/>
          <p:cNvCxnSpPr/>
          <p:nvPr/>
        </p:nvCxnSpPr>
        <p:spPr bwMode="auto">
          <a:xfrm flipV="1">
            <a:off x="4017739" y="2924944"/>
            <a:ext cx="0" cy="682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 bwMode="auto">
          <a:xfrm>
            <a:off x="3511330" y="3789858"/>
            <a:ext cx="1071473" cy="5032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currentPtr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 bwMode="auto">
          <a:xfrm>
            <a:off x="5217121" y="3357810"/>
            <a:ext cx="576262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 bwMode="auto">
          <a:xfrm flipV="1">
            <a:off x="5504458" y="2924944"/>
            <a:ext cx="0" cy="682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 bwMode="auto">
          <a:xfrm>
            <a:off x="4998049" y="3789858"/>
            <a:ext cx="1071473" cy="5032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currentPtr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 bwMode="auto">
          <a:xfrm>
            <a:off x="7236296" y="2442504"/>
            <a:ext cx="576262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7" name="Прямая со стрелкой 36"/>
          <p:cNvCxnSpPr>
            <a:endCxn id="69" idx="3"/>
          </p:cNvCxnSpPr>
          <p:nvPr/>
        </p:nvCxnSpPr>
        <p:spPr bwMode="auto">
          <a:xfrm flipH="1" flipV="1">
            <a:off x="6368852" y="2690156"/>
            <a:ext cx="1155575" cy="198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 bwMode="auto">
          <a:xfrm>
            <a:off x="7017224" y="2853754"/>
            <a:ext cx="1071473" cy="5032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currentPtr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59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61" grpId="0"/>
      <p:bldP spid="61" grpId="1"/>
      <p:bldP spid="23" grpId="0"/>
      <p:bldP spid="24" grpId="0"/>
      <p:bldP spid="25" grpId="0"/>
      <p:bldP spid="29" grpId="0" animBg="1"/>
      <p:bldP spid="29" grpId="1" animBg="1"/>
      <p:bldP spid="31" grpId="0"/>
      <p:bldP spid="31" grpId="1"/>
      <p:bldP spid="32" grpId="0" animBg="1"/>
      <p:bldP spid="32" grpId="1" animBg="1"/>
      <p:bldP spid="34" grpId="0"/>
      <p:bldP spid="34" grpId="1"/>
      <p:bldP spid="36" grpId="0" animBg="1"/>
      <p:bldP spid="38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1"/>
          <p:cNvSpPr>
            <a:spLocks noChangeArrowheads="1"/>
          </p:cNvSpPr>
          <p:nvPr/>
        </p:nvSpPr>
        <p:spPr bwMode="auto">
          <a:xfrm>
            <a:off x="144463" y="458788"/>
            <a:ext cx="8027987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ru-RU" sz="2000" dirty="0">
                <a:latin typeface="Consolas" panose="020B0609020204030204" pitchFamily="49" charset="0"/>
              </a:rPr>
              <a:t> List::print() 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000" dirty="0">
                <a:latin typeface="Consolas" panose="020B0609020204030204" pitchFamily="49" charset="0"/>
              </a:rPr>
              <a:t>{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000" dirty="0">
                <a:latin typeface="Consolas" panose="020B0609020204030204" pitchFamily="49" charset="0"/>
              </a:rPr>
              <a:t>	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2000" dirty="0">
                <a:latin typeface="Consolas" panose="020B0609020204030204" pitchFamily="49" charset="0"/>
              </a:rPr>
              <a:t> (</a:t>
            </a:r>
            <a:r>
              <a:rPr lang="en-US" altLang="ru-RU" sz="2000" dirty="0" err="1">
                <a:latin typeface="Consolas" panose="020B0609020204030204" pitchFamily="49" charset="0"/>
              </a:rPr>
              <a:t>isEmpty</a:t>
            </a:r>
            <a:r>
              <a:rPr lang="en-US" altLang="ru-RU" sz="2000" dirty="0">
                <a:latin typeface="Consolas" panose="020B0609020204030204" pitchFamily="49" charset="0"/>
              </a:rPr>
              <a:t>())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000" dirty="0">
                <a:latin typeface="Consolas" panose="020B0609020204030204" pitchFamily="49" charset="0"/>
              </a:rPr>
              <a:t>	{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000" dirty="0">
                <a:latin typeface="Consolas" panose="020B0609020204030204" pitchFamily="49" charset="0"/>
              </a:rPr>
              <a:t>		</a:t>
            </a:r>
            <a:r>
              <a:rPr lang="en-US" altLang="ru-RU" sz="2000" dirty="0" err="1">
                <a:latin typeface="Consolas" panose="020B0609020204030204" pitchFamily="49" charset="0"/>
              </a:rPr>
              <a:t>cout</a:t>
            </a:r>
            <a:r>
              <a:rPr lang="en-US" altLang="ru-RU" sz="2000" dirty="0">
                <a:latin typeface="Consolas" panose="020B0609020204030204" pitchFamily="49" charset="0"/>
              </a:rPr>
              <a:t>&lt;&lt;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ru-RU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Список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пуст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ru-RU" sz="2000" dirty="0">
                <a:latin typeface="Consolas" panose="020B0609020204030204" pitchFamily="49" charset="0"/>
              </a:rPr>
              <a:t>&lt;&lt;</a:t>
            </a:r>
            <a:r>
              <a:rPr lang="en-US" altLang="ru-RU" sz="2000" dirty="0" err="1">
                <a:latin typeface="Consolas" panose="020B0609020204030204" pitchFamily="49" charset="0"/>
              </a:rPr>
              <a:t>endl</a:t>
            </a:r>
            <a:r>
              <a:rPr lang="en-US" altLang="ru-RU" sz="2000" dirty="0">
                <a:latin typeface="Consolas" panose="020B0609020204030204" pitchFamily="49" charset="0"/>
              </a:rPr>
              <a:t>&lt;&lt;</a:t>
            </a:r>
            <a:r>
              <a:rPr lang="en-US" altLang="ru-RU" sz="2000" dirty="0" err="1">
                <a:latin typeface="Consolas" panose="020B0609020204030204" pitchFamily="49" charset="0"/>
              </a:rPr>
              <a:t>endl</a:t>
            </a:r>
            <a:r>
              <a:rPr lang="en-US" altLang="ru-RU" sz="2000" dirty="0">
                <a:latin typeface="Consolas" panose="020B0609020204030204" pitchFamily="49" charset="0"/>
              </a:rPr>
              <a:t>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000" dirty="0">
                <a:latin typeface="Consolas" panose="020B0609020204030204" pitchFamily="49" charset="0"/>
              </a:rPr>
              <a:t>		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ru-RU" sz="2000" dirty="0">
                <a:latin typeface="Consolas" panose="020B0609020204030204" pitchFamily="49" charset="0"/>
              </a:rPr>
              <a:t>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000" dirty="0">
                <a:latin typeface="Consolas" panose="020B0609020204030204" pitchFamily="49" charset="0"/>
              </a:rPr>
              <a:t>	}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000" dirty="0">
                <a:latin typeface="Consolas" panose="020B0609020204030204" pitchFamily="49" charset="0"/>
              </a:rPr>
              <a:t>	</a:t>
            </a:r>
            <a:r>
              <a:rPr lang="en-US" altLang="ru-RU" sz="2000" dirty="0" err="1">
                <a:latin typeface="Consolas" panose="020B0609020204030204" pitchFamily="49" charset="0"/>
              </a:rPr>
              <a:t>ListNode</a:t>
            </a:r>
            <a:r>
              <a:rPr lang="en-US" altLang="ru-RU" sz="2000" dirty="0">
                <a:latin typeface="Consolas" panose="020B0609020204030204" pitchFamily="49" charset="0"/>
              </a:rPr>
              <a:t> *</a:t>
            </a:r>
            <a:r>
              <a:rPr lang="en-US" altLang="ru-RU" sz="2000" dirty="0" err="1">
                <a:latin typeface="Consolas" panose="020B0609020204030204" pitchFamily="49" charset="0"/>
              </a:rPr>
              <a:t>currentPtr</a:t>
            </a:r>
            <a:r>
              <a:rPr lang="en-US" altLang="ru-RU" sz="2000" dirty="0">
                <a:latin typeface="Consolas" panose="020B0609020204030204" pitchFamily="49" charset="0"/>
              </a:rPr>
              <a:t>=</a:t>
            </a:r>
            <a:r>
              <a:rPr lang="en-US" altLang="ru-RU" sz="2000" dirty="0" err="1">
                <a:latin typeface="Consolas" panose="020B0609020204030204" pitchFamily="49" charset="0"/>
              </a:rPr>
              <a:t>firstPtr</a:t>
            </a:r>
            <a:r>
              <a:rPr lang="en-US" altLang="ru-RU" sz="2000" dirty="0">
                <a:latin typeface="Consolas" panose="020B0609020204030204" pitchFamily="49" charset="0"/>
              </a:rPr>
              <a:t>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000" dirty="0">
                <a:latin typeface="Consolas" panose="020B0609020204030204" pitchFamily="49" charset="0"/>
              </a:rPr>
              <a:t>	</a:t>
            </a:r>
            <a:r>
              <a:rPr lang="en-US" altLang="ru-RU" sz="2000" dirty="0" err="1">
                <a:latin typeface="Consolas" panose="020B0609020204030204" pitchFamily="49" charset="0"/>
              </a:rPr>
              <a:t>cout</a:t>
            </a:r>
            <a:r>
              <a:rPr lang="ru-RU" altLang="ru-RU" sz="2000" dirty="0">
                <a:latin typeface="Consolas" panose="020B0609020204030204" pitchFamily="49" charset="0"/>
              </a:rPr>
              <a:t>&lt;&lt;</a:t>
            </a:r>
            <a:r>
              <a:rPr lang="ru-RU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"Список состоит из..."</a:t>
            </a:r>
            <a:r>
              <a:rPr lang="ru-RU" altLang="ru-RU" sz="2000" dirty="0">
                <a:latin typeface="Consolas" panose="020B0609020204030204" pitchFamily="49" charset="0"/>
              </a:rPr>
              <a:t>&lt;&lt;</a:t>
            </a:r>
            <a:r>
              <a:rPr lang="en-US" altLang="ru-RU" sz="2000" dirty="0" err="1">
                <a:latin typeface="Consolas" panose="020B0609020204030204" pitchFamily="49" charset="0"/>
              </a:rPr>
              <a:t>endl</a:t>
            </a:r>
            <a:r>
              <a:rPr lang="ru-RU" altLang="ru-RU" sz="2000" dirty="0"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ru-RU" sz="2000" dirty="0">
                <a:latin typeface="Consolas" panose="020B0609020204030204" pitchFamily="49" charset="0"/>
              </a:rPr>
              <a:t>	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ru-RU" sz="2000" dirty="0">
                <a:latin typeface="Consolas" panose="020B0609020204030204" pitchFamily="49" charset="0"/>
              </a:rPr>
              <a:t>(</a:t>
            </a:r>
            <a:r>
              <a:rPr lang="en-US" altLang="ru-RU" sz="2000" dirty="0" err="1">
                <a:latin typeface="Consolas" panose="020B0609020204030204" pitchFamily="49" charset="0"/>
              </a:rPr>
              <a:t>currentPtr</a:t>
            </a:r>
            <a:r>
              <a:rPr lang="en-US" altLang="ru-RU" sz="2000" dirty="0">
                <a:latin typeface="Consolas" panose="020B0609020204030204" pitchFamily="49" charset="0"/>
              </a:rPr>
              <a:t>!=0)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000" dirty="0">
                <a:latin typeface="Consolas" panose="020B0609020204030204" pitchFamily="49" charset="0"/>
              </a:rPr>
              <a:t>	{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000" dirty="0">
                <a:latin typeface="Consolas" panose="020B0609020204030204" pitchFamily="49" charset="0"/>
              </a:rPr>
              <a:t>		</a:t>
            </a:r>
            <a:r>
              <a:rPr lang="en-US" altLang="ru-RU" sz="2000" dirty="0" err="1">
                <a:latin typeface="Consolas" panose="020B0609020204030204" pitchFamily="49" charset="0"/>
              </a:rPr>
              <a:t>cout</a:t>
            </a:r>
            <a:r>
              <a:rPr lang="en-US" altLang="ru-RU" sz="2000" dirty="0">
                <a:latin typeface="Consolas" panose="020B0609020204030204" pitchFamily="49" charset="0"/>
              </a:rPr>
              <a:t>&lt;&lt;</a:t>
            </a:r>
            <a:r>
              <a:rPr lang="en-US" altLang="ru-RU" sz="2000" dirty="0" err="1">
                <a:latin typeface="Consolas" panose="020B0609020204030204" pitchFamily="49" charset="0"/>
              </a:rPr>
              <a:t>currentPtr</a:t>
            </a:r>
            <a:r>
              <a:rPr lang="en-US" altLang="ru-RU" sz="2000" dirty="0">
                <a:latin typeface="Consolas" panose="020B0609020204030204" pitchFamily="49" charset="0"/>
              </a:rPr>
              <a:t>-&gt;data&lt;&lt;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" "</a:t>
            </a:r>
            <a:r>
              <a:rPr lang="en-US" altLang="ru-RU" sz="2000" dirty="0">
                <a:latin typeface="Consolas" panose="020B0609020204030204" pitchFamily="49" charset="0"/>
              </a:rPr>
              <a:t>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000" dirty="0">
                <a:latin typeface="Consolas" panose="020B0609020204030204" pitchFamily="49" charset="0"/>
              </a:rPr>
              <a:t>		</a:t>
            </a:r>
            <a:r>
              <a:rPr lang="en-US" altLang="ru-RU" sz="2000" dirty="0" err="1">
                <a:latin typeface="Consolas" panose="020B0609020204030204" pitchFamily="49" charset="0"/>
              </a:rPr>
              <a:t>currentPtr</a:t>
            </a:r>
            <a:r>
              <a:rPr lang="en-US" altLang="ru-RU" sz="2000" dirty="0">
                <a:latin typeface="Consolas" panose="020B0609020204030204" pitchFamily="49" charset="0"/>
              </a:rPr>
              <a:t>=</a:t>
            </a:r>
            <a:r>
              <a:rPr lang="en-US" altLang="ru-RU" sz="2000" dirty="0" err="1">
                <a:latin typeface="Consolas" panose="020B0609020204030204" pitchFamily="49" charset="0"/>
              </a:rPr>
              <a:t>currentPtr</a:t>
            </a:r>
            <a:r>
              <a:rPr lang="en-US" altLang="ru-RU" sz="2000" dirty="0">
                <a:latin typeface="Consolas" panose="020B0609020204030204" pitchFamily="49" charset="0"/>
              </a:rPr>
              <a:t>-&gt;</a:t>
            </a:r>
            <a:r>
              <a:rPr lang="en-US" altLang="ru-RU" sz="2000" dirty="0" err="1">
                <a:latin typeface="Consolas" panose="020B0609020204030204" pitchFamily="49" charset="0"/>
              </a:rPr>
              <a:t>nextPtr</a:t>
            </a:r>
            <a:r>
              <a:rPr lang="en-US" altLang="ru-RU" sz="2000" dirty="0">
                <a:latin typeface="Consolas" panose="020B0609020204030204" pitchFamily="49" charset="0"/>
              </a:rPr>
              <a:t>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000" dirty="0">
                <a:latin typeface="Consolas" panose="020B0609020204030204" pitchFamily="49" charset="0"/>
              </a:rPr>
              <a:t>	}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ru-RU" altLang="ru-RU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792163" y="6429201"/>
            <a:ext cx="755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500" dirty="0">
                <a:solidFill>
                  <a:schemeClr val="bg1"/>
                </a:solidFill>
                <a:latin typeface="+mj-lt"/>
              </a:rPr>
              <a:t>Функция </a:t>
            </a:r>
            <a:r>
              <a:rPr lang="en-US" altLang="ru-RU" sz="2500" dirty="0">
                <a:solidFill>
                  <a:schemeClr val="bg1"/>
                </a:solidFill>
                <a:latin typeface="+mj-lt"/>
              </a:rPr>
              <a:t>print()</a:t>
            </a:r>
            <a:endParaRPr lang="ru-RU" altLang="ru-RU" sz="2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044921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1"/>
          <p:cNvSpPr>
            <a:spLocks noChangeArrowheads="1"/>
          </p:cNvSpPr>
          <p:nvPr/>
        </p:nvSpPr>
        <p:spPr bwMode="auto">
          <a:xfrm>
            <a:off x="107950" y="332656"/>
            <a:ext cx="8496498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tabLst>
                <a:tab pos="361950" algn="l"/>
                <a:tab pos="714375" algn="l"/>
                <a:tab pos="1076325" algn="l"/>
              </a:tabLst>
            </a:pPr>
            <a:r>
              <a:rPr lang="en-US" altLang="ru-RU" sz="2500" b="1" dirty="0">
                <a:solidFill>
                  <a:srgbClr val="7030A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ru-RU" sz="2500" dirty="0">
                <a:latin typeface="Consolas" panose="020B0609020204030204" pitchFamily="49" charset="0"/>
              </a:rPr>
              <a:t>&lt;</a:t>
            </a:r>
            <a:r>
              <a:rPr lang="en-US" altLang="ru-RU" sz="2500" dirty="0" err="1">
                <a:latin typeface="Consolas" panose="020B0609020204030204" pitchFamily="49" charset="0"/>
              </a:rPr>
              <a:t>iostream</a:t>
            </a:r>
            <a:r>
              <a:rPr lang="en-US" altLang="ru-RU" sz="2500" dirty="0">
                <a:latin typeface="Consolas" panose="020B0609020204030204" pitchFamily="49" charset="0"/>
              </a:rPr>
              <a:t>&gt;</a:t>
            </a:r>
            <a:endParaRPr lang="ru-RU" altLang="ru-RU" sz="25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</a:tabLst>
            </a:pPr>
            <a:r>
              <a:rPr lang="en-US" altLang="ru-RU" sz="2500" b="1" dirty="0">
                <a:solidFill>
                  <a:srgbClr val="7030A0"/>
                </a:solidFill>
                <a:latin typeface="Consolas" panose="020B0609020204030204" pitchFamily="49" charset="0"/>
              </a:rPr>
              <a:t>#include</a:t>
            </a:r>
            <a:r>
              <a:rPr lang="en-US" altLang="ru-RU" sz="2500" dirty="0">
                <a:latin typeface="Consolas" panose="020B0609020204030204" pitchFamily="49" charset="0"/>
              </a:rPr>
              <a:t> "</a:t>
            </a:r>
            <a:r>
              <a:rPr lang="en-US" altLang="ru-RU" sz="2500" dirty="0" err="1">
                <a:latin typeface="Consolas" panose="020B0609020204030204" pitchFamily="49" charset="0"/>
              </a:rPr>
              <a:t>list.h</a:t>
            </a:r>
            <a:r>
              <a:rPr lang="en-US" altLang="ru-RU" sz="2500" dirty="0">
                <a:latin typeface="Consolas" panose="020B0609020204030204" pitchFamily="49" charset="0"/>
              </a:rPr>
              <a:t>"</a:t>
            </a:r>
          </a:p>
          <a:p>
            <a:pPr eaLnBrk="1" hangingPunct="1">
              <a:tabLst>
                <a:tab pos="361950" algn="l"/>
                <a:tab pos="714375" algn="l"/>
                <a:tab pos="1076325" algn="l"/>
              </a:tabLst>
            </a:pPr>
            <a:r>
              <a:rPr lang="en-US" altLang="ru-RU" sz="2500" b="1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US" altLang="ru-RU" sz="2500" dirty="0">
                <a:latin typeface="Consolas" panose="020B0609020204030204" pitchFamily="49" charset="0"/>
              </a:rPr>
              <a:t> </a:t>
            </a:r>
            <a:r>
              <a:rPr lang="en-US" altLang="ru-RU" sz="2500" dirty="0" err="1">
                <a:latin typeface="Consolas" panose="020B0609020204030204" pitchFamily="49" charset="0"/>
              </a:rPr>
              <a:t>std</a:t>
            </a:r>
            <a:r>
              <a:rPr lang="en-US" altLang="ru-RU" sz="2500" dirty="0">
                <a:latin typeface="Consolas" panose="020B0609020204030204" pitchFamily="49" charset="0"/>
              </a:rPr>
              <a:t>;</a:t>
            </a:r>
            <a:endParaRPr lang="ru-RU" altLang="ru-RU" sz="25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</a:tabLst>
            </a:pPr>
            <a:r>
              <a:rPr lang="en-US" altLang="ru-RU" sz="25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2500" dirty="0">
                <a:latin typeface="Consolas" panose="020B0609020204030204" pitchFamily="49" charset="0"/>
              </a:rPr>
              <a:t> main( )</a:t>
            </a:r>
            <a:endParaRPr lang="ru-RU" altLang="ru-RU" sz="25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</a:tabLst>
            </a:pPr>
            <a:r>
              <a:rPr lang="en-US" altLang="ru-RU" sz="2500" dirty="0">
                <a:latin typeface="Consolas" panose="020B0609020204030204" pitchFamily="49" charset="0"/>
              </a:rPr>
              <a:t>{</a:t>
            </a:r>
            <a:endParaRPr lang="ru-RU" altLang="ru-RU" sz="25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</a:tabLst>
            </a:pPr>
            <a:r>
              <a:rPr lang="ru-RU" altLang="ru-RU" sz="2500" dirty="0">
                <a:latin typeface="Consolas" panose="020B0609020204030204" pitchFamily="49" charset="0"/>
              </a:rPr>
              <a:t>	</a:t>
            </a:r>
            <a:r>
              <a:rPr lang="en-US" altLang="ru-RU" sz="2500" dirty="0">
                <a:latin typeface="Consolas" panose="020B0609020204030204" pitchFamily="49" charset="0"/>
              </a:rPr>
              <a:t>List </a:t>
            </a:r>
            <a:r>
              <a:rPr lang="en-US" altLang="ru-RU" sz="2500" dirty="0" err="1">
                <a:latin typeface="Consolas" panose="020B0609020204030204" pitchFamily="49" charset="0"/>
              </a:rPr>
              <a:t>i_List</a:t>
            </a:r>
            <a:r>
              <a:rPr lang="en-US" altLang="ru-RU" sz="2500" dirty="0">
                <a:latin typeface="Consolas" panose="020B0609020204030204" pitchFamily="49" charset="0"/>
              </a:rPr>
              <a:t>;</a:t>
            </a:r>
            <a:endParaRPr lang="ru-RU" altLang="ru-RU" sz="25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</a:tabLst>
            </a:pPr>
            <a:r>
              <a:rPr lang="ru-RU" altLang="ru-RU" sz="2500" dirty="0">
                <a:latin typeface="Consolas" panose="020B0609020204030204" pitchFamily="49" charset="0"/>
              </a:rPr>
              <a:t>	</a:t>
            </a:r>
            <a:r>
              <a:rPr lang="en-US" altLang="ru-RU" sz="2500" dirty="0" err="1">
                <a:latin typeface="Consolas" panose="020B0609020204030204" pitchFamily="49" charset="0"/>
              </a:rPr>
              <a:t>cout</a:t>
            </a:r>
            <a:r>
              <a:rPr lang="en-US" altLang="ru-RU" sz="2500" dirty="0">
                <a:latin typeface="Consolas" panose="020B0609020204030204" pitchFamily="49" charset="0"/>
              </a:rPr>
              <a:t>&lt;&lt;</a:t>
            </a:r>
            <a:r>
              <a:rPr lang="en-US" altLang="ru-RU" sz="25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ru-RU" sz="2500" dirty="0" err="1">
                <a:solidFill>
                  <a:srgbClr val="C00000"/>
                </a:solidFill>
                <a:latin typeface="Consolas" panose="020B0609020204030204" pitchFamily="49" charset="0"/>
              </a:rPr>
              <a:t>Выберите</a:t>
            </a:r>
            <a:r>
              <a:rPr lang="en-US" altLang="ru-RU" sz="2500" dirty="0">
                <a:solidFill>
                  <a:srgbClr val="C00000"/>
                </a:solidFill>
                <a:latin typeface="Consolas" panose="020B0609020204030204" pitchFamily="49" charset="0"/>
              </a:rPr>
              <a:t>:"</a:t>
            </a:r>
            <a:r>
              <a:rPr lang="en-US" altLang="ru-RU" sz="2500" dirty="0">
                <a:latin typeface="Consolas" panose="020B0609020204030204" pitchFamily="49" charset="0"/>
              </a:rPr>
              <a:t>&lt;&lt;</a:t>
            </a:r>
            <a:r>
              <a:rPr lang="en-US" altLang="ru-RU" sz="2500" dirty="0" err="1">
                <a:latin typeface="Consolas" panose="020B0609020204030204" pitchFamily="49" charset="0"/>
              </a:rPr>
              <a:t>endl</a:t>
            </a:r>
            <a:r>
              <a:rPr lang="en-US" altLang="ru-RU" sz="2500" dirty="0">
                <a:latin typeface="Consolas" panose="020B0609020204030204" pitchFamily="49" charset="0"/>
              </a:rPr>
              <a:t>;</a:t>
            </a:r>
            <a:endParaRPr lang="ru-RU" altLang="ru-RU" sz="25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</a:tabLst>
            </a:pPr>
            <a:r>
              <a:rPr lang="ru-RU" altLang="ru-RU" sz="2500" dirty="0">
                <a:latin typeface="Consolas" panose="020B0609020204030204" pitchFamily="49" charset="0"/>
              </a:rPr>
              <a:t>	</a:t>
            </a:r>
            <a:r>
              <a:rPr lang="en-US" altLang="ru-RU" sz="2500" dirty="0" err="1">
                <a:latin typeface="Consolas" panose="020B0609020204030204" pitchFamily="49" charset="0"/>
              </a:rPr>
              <a:t>cout</a:t>
            </a:r>
            <a:r>
              <a:rPr lang="ru-RU" altLang="ru-RU" sz="2500" dirty="0">
                <a:latin typeface="Consolas" panose="020B0609020204030204" pitchFamily="49" charset="0"/>
              </a:rPr>
              <a:t>&lt;&lt;</a:t>
            </a:r>
            <a:r>
              <a:rPr lang="ru-RU" altLang="ru-RU" sz="2500" dirty="0">
                <a:solidFill>
                  <a:srgbClr val="C00000"/>
                </a:solidFill>
                <a:latin typeface="Consolas" panose="020B0609020204030204" pitchFamily="49" charset="0"/>
              </a:rPr>
              <a:t>"1 - Вставить в начало списка"</a:t>
            </a:r>
            <a:r>
              <a:rPr lang="ru-RU" altLang="ru-RU" sz="2500" dirty="0">
                <a:latin typeface="Consolas" panose="020B0609020204030204" pitchFamily="49" charset="0"/>
              </a:rPr>
              <a:t>&lt;&lt;</a:t>
            </a:r>
            <a:r>
              <a:rPr lang="en-US" altLang="ru-RU" sz="2500" dirty="0" err="1">
                <a:latin typeface="Consolas" panose="020B0609020204030204" pitchFamily="49" charset="0"/>
              </a:rPr>
              <a:t>endl</a:t>
            </a:r>
            <a:r>
              <a:rPr lang="ru-RU" altLang="ru-RU" sz="25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tabLst>
                <a:tab pos="361950" algn="l"/>
                <a:tab pos="714375" algn="l"/>
                <a:tab pos="1076325" algn="l"/>
              </a:tabLst>
            </a:pPr>
            <a:r>
              <a:rPr lang="ru-RU" altLang="ru-RU" sz="2500" dirty="0">
                <a:latin typeface="Consolas" panose="020B0609020204030204" pitchFamily="49" charset="0"/>
              </a:rPr>
              <a:t>	</a:t>
            </a:r>
            <a:r>
              <a:rPr lang="en-US" altLang="ru-RU" sz="2500" dirty="0" err="1">
                <a:latin typeface="Consolas" panose="020B0609020204030204" pitchFamily="49" charset="0"/>
              </a:rPr>
              <a:t>cout</a:t>
            </a:r>
            <a:r>
              <a:rPr lang="ru-RU" altLang="ru-RU" sz="2500" dirty="0">
                <a:latin typeface="Consolas" panose="020B0609020204030204" pitchFamily="49" charset="0"/>
              </a:rPr>
              <a:t>&lt;&lt;</a:t>
            </a:r>
            <a:r>
              <a:rPr lang="ru-RU" altLang="ru-RU" sz="2500" dirty="0">
                <a:solidFill>
                  <a:srgbClr val="C00000"/>
                </a:solidFill>
                <a:latin typeface="Consolas" panose="020B0609020204030204" pitchFamily="49" charset="0"/>
              </a:rPr>
              <a:t>"2 - Вставить в конец списка"</a:t>
            </a:r>
            <a:r>
              <a:rPr lang="ru-RU" altLang="ru-RU" sz="2500" dirty="0">
                <a:latin typeface="Consolas" panose="020B0609020204030204" pitchFamily="49" charset="0"/>
              </a:rPr>
              <a:t>&lt;&lt;</a:t>
            </a:r>
            <a:r>
              <a:rPr lang="en-US" altLang="ru-RU" sz="2500" dirty="0" err="1">
                <a:latin typeface="Consolas" panose="020B0609020204030204" pitchFamily="49" charset="0"/>
              </a:rPr>
              <a:t>endl</a:t>
            </a:r>
            <a:r>
              <a:rPr lang="ru-RU" altLang="ru-RU" sz="25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tabLst>
                <a:tab pos="361950" algn="l"/>
                <a:tab pos="714375" algn="l"/>
                <a:tab pos="1076325" algn="l"/>
              </a:tabLst>
            </a:pPr>
            <a:r>
              <a:rPr lang="ru-RU" altLang="ru-RU" sz="2500" dirty="0">
                <a:latin typeface="Consolas" panose="020B0609020204030204" pitchFamily="49" charset="0"/>
              </a:rPr>
              <a:t>	</a:t>
            </a:r>
            <a:r>
              <a:rPr lang="en-US" altLang="ru-RU" sz="2500" dirty="0" err="1">
                <a:latin typeface="Consolas" panose="020B0609020204030204" pitchFamily="49" charset="0"/>
              </a:rPr>
              <a:t>cout</a:t>
            </a:r>
            <a:r>
              <a:rPr lang="ru-RU" altLang="ru-RU" sz="2500" dirty="0">
                <a:latin typeface="Consolas" panose="020B0609020204030204" pitchFamily="49" charset="0"/>
              </a:rPr>
              <a:t>&lt;&lt;</a:t>
            </a:r>
            <a:r>
              <a:rPr lang="ru-RU" altLang="ru-RU" sz="2500" dirty="0">
                <a:solidFill>
                  <a:srgbClr val="C00000"/>
                </a:solidFill>
                <a:latin typeface="Consolas" panose="020B0609020204030204" pitchFamily="49" charset="0"/>
              </a:rPr>
              <a:t>"3 - Удалить из начала списка"</a:t>
            </a:r>
            <a:r>
              <a:rPr lang="ru-RU" altLang="ru-RU" sz="2500" dirty="0">
                <a:latin typeface="Consolas" panose="020B0609020204030204" pitchFamily="49" charset="0"/>
              </a:rPr>
              <a:t>&lt;&lt;</a:t>
            </a:r>
            <a:r>
              <a:rPr lang="en-US" altLang="ru-RU" sz="2500" dirty="0" err="1">
                <a:latin typeface="Consolas" panose="020B0609020204030204" pitchFamily="49" charset="0"/>
              </a:rPr>
              <a:t>endl</a:t>
            </a:r>
            <a:r>
              <a:rPr lang="ru-RU" altLang="ru-RU" sz="25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tabLst>
                <a:tab pos="361950" algn="l"/>
                <a:tab pos="714375" algn="l"/>
                <a:tab pos="1076325" algn="l"/>
              </a:tabLst>
            </a:pPr>
            <a:r>
              <a:rPr lang="ru-RU" altLang="ru-RU" sz="2500" dirty="0">
                <a:latin typeface="Consolas" panose="020B0609020204030204" pitchFamily="49" charset="0"/>
              </a:rPr>
              <a:t>	</a:t>
            </a:r>
            <a:r>
              <a:rPr lang="en-US" altLang="ru-RU" sz="2500" dirty="0" err="1">
                <a:latin typeface="Consolas" panose="020B0609020204030204" pitchFamily="49" charset="0"/>
              </a:rPr>
              <a:t>cout</a:t>
            </a:r>
            <a:r>
              <a:rPr lang="ru-RU" altLang="ru-RU" sz="2500" dirty="0">
                <a:latin typeface="Consolas" panose="020B0609020204030204" pitchFamily="49" charset="0"/>
              </a:rPr>
              <a:t>&lt;&lt;</a:t>
            </a:r>
            <a:r>
              <a:rPr lang="ru-RU" altLang="ru-RU" sz="2500" dirty="0">
                <a:solidFill>
                  <a:srgbClr val="C00000"/>
                </a:solidFill>
                <a:latin typeface="Consolas" panose="020B0609020204030204" pitchFamily="49" charset="0"/>
              </a:rPr>
              <a:t>"4 - Удалить из конца списка"</a:t>
            </a:r>
            <a:r>
              <a:rPr lang="ru-RU" altLang="ru-RU" sz="2500" dirty="0">
                <a:latin typeface="Consolas" panose="020B0609020204030204" pitchFamily="49" charset="0"/>
              </a:rPr>
              <a:t>&lt;&lt;</a:t>
            </a:r>
            <a:r>
              <a:rPr lang="en-US" altLang="ru-RU" sz="2500" dirty="0" err="1">
                <a:latin typeface="Consolas" panose="020B0609020204030204" pitchFamily="49" charset="0"/>
              </a:rPr>
              <a:t>endl</a:t>
            </a:r>
            <a:r>
              <a:rPr lang="ru-RU" altLang="ru-RU" sz="25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tabLst>
                <a:tab pos="361950" algn="l"/>
                <a:tab pos="714375" algn="l"/>
                <a:tab pos="1076325" algn="l"/>
              </a:tabLst>
            </a:pPr>
            <a:r>
              <a:rPr lang="ru-RU" altLang="ru-RU" sz="2500" dirty="0">
                <a:latin typeface="Consolas" panose="020B0609020204030204" pitchFamily="49" charset="0"/>
              </a:rPr>
              <a:t>	</a:t>
            </a:r>
            <a:r>
              <a:rPr lang="en-US" altLang="ru-RU" sz="2500" dirty="0" err="1">
                <a:latin typeface="Consolas" panose="020B0609020204030204" pitchFamily="49" charset="0"/>
              </a:rPr>
              <a:t>cout</a:t>
            </a:r>
            <a:r>
              <a:rPr lang="ru-RU" altLang="ru-RU" sz="2500" dirty="0">
                <a:latin typeface="Consolas" panose="020B0609020204030204" pitchFamily="49" charset="0"/>
              </a:rPr>
              <a:t>&lt;&lt;</a:t>
            </a:r>
            <a:r>
              <a:rPr lang="ru-RU" altLang="ru-RU" sz="2500" dirty="0">
                <a:solidFill>
                  <a:srgbClr val="C00000"/>
                </a:solidFill>
                <a:latin typeface="Consolas" panose="020B0609020204030204" pitchFamily="49" charset="0"/>
              </a:rPr>
              <a:t>"5 - Завершить обработку списка"</a:t>
            </a:r>
            <a:r>
              <a:rPr lang="ru-RU" altLang="ru-RU" sz="2500" dirty="0">
                <a:latin typeface="Consolas" panose="020B0609020204030204" pitchFamily="49" charset="0"/>
              </a:rPr>
              <a:t>&lt;&lt;</a:t>
            </a:r>
            <a:r>
              <a:rPr lang="en-US" altLang="ru-RU" sz="2500" dirty="0" err="1">
                <a:latin typeface="Consolas" panose="020B0609020204030204" pitchFamily="49" charset="0"/>
              </a:rPr>
              <a:t>endl</a:t>
            </a:r>
            <a:r>
              <a:rPr lang="ru-RU" altLang="ru-RU" sz="25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tabLst>
                <a:tab pos="361950" algn="l"/>
                <a:tab pos="714375" algn="l"/>
                <a:tab pos="1076325" algn="l"/>
              </a:tabLst>
            </a:pPr>
            <a:r>
              <a:rPr lang="ru-RU" altLang="ru-RU" sz="2500" dirty="0">
                <a:latin typeface="Consolas" panose="020B0609020204030204" pitchFamily="49" charset="0"/>
              </a:rPr>
              <a:t>	</a:t>
            </a:r>
            <a:r>
              <a:rPr lang="ru-RU" altLang="ru-RU" sz="25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2500" dirty="0">
                <a:latin typeface="Consolas" panose="020B0609020204030204" pitchFamily="49" charset="0"/>
              </a:rPr>
              <a:t> </a:t>
            </a:r>
            <a:r>
              <a:rPr lang="ru-RU" altLang="ru-RU" sz="2500" dirty="0" err="1">
                <a:latin typeface="Consolas" panose="020B0609020204030204" pitchFamily="49" charset="0"/>
              </a:rPr>
              <a:t>choice</a:t>
            </a:r>
            <a:r>
              <a:rPr lang="en-US" altLang="ru-RU" sz="25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tabLst>
                <a:tab pos="361950" algn="l"/>
                <a:tab pos="714375" algn="l"/>
                <a:tab pos="1076325" algn="l"/>
              </a:tabLst>
            </a:pPr>
            <a:r>
              <a:rPr lang="en-US" altLang="ru-RU" sz="2500" dirty="0">
                <a:latin typeface="Consolas" panose="020B0609020204030204" pitchFamily="49" charset="0"/>
              </a:rPr>
              <a:t>	</a:t>
            </a:r>
            <a:r>
              <a:rPr lang="en-US" altLang="ru-RU" sz="25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ru-RU" sz="2500" dirty="0">
                <a:latin typeface="Consolas" panose="020B0609020204030204" pitchFamily="49" charset="0"/>
              </a:rPr>
              <a:t> </a:t>
            </a:r>
            <a:r>
              <a:rPr lang="ru-RU" altLang="ru-RU" sz="2500" dirty="0" err="1">
                <a:latin typeface="Consolas" panose="020B0609020204030204" pitchFamily="49" charset="0"/>
              </a:rPr>
              <a:t>value</a:t>
            </a:r>
            <a:r>
              <a:rPr lang="ru-RU" altLang="ru-RU" sz="25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771972" y="6429201"/>
            <a:ext cx="755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500" dirty="0">
                <a:solidFill>
                  <a:schemeClr val="bg1"/>
                </a:solidFill>
                <a:latin typeface="+mj-lt"/>
              </a:rPr>
              <a:t>Функция </a:t>
            </a:r>
            <a:r>
              <a:rPr lang="en-US" altLang="ru-RU" sz="2500" dirty="0">
                <a:solidFill>
                  <a:schemeClr val="bg1"/>
                </a:solidFill>
                <a:latin typeface="+mj-lt"/>
              </a:rPr>
              <a:t>main()</a:t>
            </a:r>
            <a:endParaRPr lang="ru-RU" altLang="ru-RU" sz="2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216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42898-DE8C-4A63-B6F9-FAA062D6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824213-EBFB-4843-B72E-6F8A231F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984019" cy="365125"/>
          </a:xfrm>
        </p:spPr>
        <p:txBody>
          <a:bodyPr/>
          <a:lstStyle/>
          <a:p>
            <a:pPr>
              <a:defRPr/>
            </a:pPr>
            <a:fld id="{92D3DD3A-88AB-4C49-9227-8C557A79E053}" type="slidenum">
              <a:rPr lang="ru-RU" sz="2800" smtClean="0"/>
              <a:pPr>
                <a:defRPr/>
              </a:pPr>
              <a:t>13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4383882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1"/>
          <p:cNvSpPr>
            <a:spLocks noChangeArrowheads="1"/>
          </p:cNvSpPr>
          <p:nvPr/>
        </p:nvSpPr>
        <p:spPr bwMode="auto">
          <a:xfrm>
            <a:off x="179388" y="476250"/>
            <a:ext cx="8640762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539750" algn="l"/>
                <a:tab pos="981075" algn="l"/>
                <a:tab pos="1347788" algn="l"/>
                <a:tab pos="1885950" algn="l"/>
                <a:tab pos="2328863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tabLst>
                <a:tab pos="539750" algn="l"/>
                <a:tab pos="981075" algn="l"/>
                <a:tab pos="1347788" algn="l"/>
                <a:tab pos="1885950" algn="l"/>
                <a:tab pos="2328863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tabLst>
                <a:tab pos="539750" algn="l"/>
                <a:tab pos="981075" algn="l"/>
                <a:tab pos="1347788" algn="l"/>
                <a:tab pos="1885950" algn="l"/>
                <a:tab pos="2328863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tabLst>
                <a:tab pos="539750" algn="l"/>
                <a:tab pos="981075" algn="l"/>
                <a:tab pos="1347788" algn="l"/>
                <a:tab pos="1885950" algn="l"/>
                <a:tab pos="2328863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tabLst>
                <a:tab pos="539750" algn="l"/>
                <a:tab pos="981075" algn="l"/>
                <a:tab pos="1347788" algn="l"/>
                <a:tab pos="1885950" algn="l"/>
                <a:tab pos="2328863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  <a:tab pos="981075" algn="l"/>
                <a:tab pos="1347788" algn="l"/>
                <a:tab pos="1885950" algn="l"/>
                <a:tab pos="2328863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  <a:tab pos="981075" algn="l"/>
                <a:tab pos="1347788" algn="l"/>
                <a:tab pos="1885950" algn="l"/>
                <a:tab pos="2328863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  <a:tab pos="981075" algn="l"/>
                <a:tab pos="1347788" algn="l"/>
                <a:tab pos="1885950" algn="l"/>
                <a:tab pos="2328863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  <a:tab pos="981075" algn="l"/>
                <a:tab pos="1347788" algn="l"/>
                <a:tab pos="1885950" algn="l"/>
                <a:tab pos="2328863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</a:tabLst>
            </a:pPr>
            <a:r>
              <a:rPr lang="ru-RU" altLang="ru-RU" sz="2000" dirty="0">
                <a:latin typeface="Consolas" panose="020B0609020204030204" pitchFamily="49" charset="0"/>
              </a:rPr>
              <a:t>	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</a:tabLst>
            </a:pPr>
            <a:r>
              <a:rPr lang="ru-RU" altLang="ru-RU" sz="2000" dirty="0">
                <a:latin typeface="Consolas" panose="020B0609020204030204" pitchFamily="49" charset="0"/>
              </a:rPr>
              <a:t>	</a:t>
            </a:r>
            <a:r>
              <a:rPr lang="en-US" altLang="ru-RU" sz="2000" dirty="0">
                <a:latin typeface="Consolas" panose="020B0609020204030204" pitchFamily="49" charset="0"/>
              </a:rPr>
              <a:t>{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</a:tabLst>
            </a:pPr>
            <a:r>
              <a:rPr lang="ru-RU" altLang="ru-RU" sz="2000" dirty="0">
                <a:latin typeface="Consolas" panose="020B0609020204030204" pitchFamily="49" charset="0"/>
              </a:rPr>
              <a:t>		</a:t>
            </a:r>
            <a:r>
              <a:rPr lang="en-US" altLang="ru-RU" sz="2000" dirty="0" err="1">
                <a:latin typeface="Consolas" panose="020B0609020204030204" pitchFamily="49" charset="0"/>
              </a:rPr>
              <a:t>cout</a:t>
            </a:r>
            <a:r>
              <a:rPr lang="en-US" altLang="ru-RU" sz="2000" dirty="0">
                <a:latin typeface="Consolas" panose="020B0609020204030204" pitchFamily="49" charset="0"/>
              </a:rPr>
              <a:t>&lt;&lt;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"? "</a:t>
            </a:r>
            <a:r>
              <a:rPr lang="en-US" altLang="ru-RU" sz="2000" dirty="0">
                <a:latin typeface="Consolas" panose="020B0609020204030204" pitchFamily="49" charset="0"/>
              </a:rPr>
              <a:t>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</a:tabLst>
            </a:pPr>
            <a:r>
              <a:rPr lang="ru-RU" altLang="ru-RU" sz="2000" dirty="0">
                <a:latin typeface="Consolas" panose="020B0609020204030204" pitchFamily="49" charset="0"/>
              </a:rPr>
              <a:t>		</a:t>
            </a:r>
            <a:r>
              <a:rPr lang="en-US" altLang="ru-RU" sz="2000" dirty="0" err="1">
                <a:latin typeface="Consolas" panose="020B0609020204030204" pitchFamily="49" charset="0"/>
              </a:rPr>
              <a:t>cin</a:t>
            </a:r>
            <a:r>
              <a:rPr lang="en-US" altLang="ru-RU" sz="2000" dirty="0">
                <a:latin typeface="Consolas" panose="020B0609020204030204" pitchFamily="49" charset="0"/>
              </a:rPr>
              <a:t>&gt;&gt;choice;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</a:tabLst>
            </a:pPr>
            <a:r>
              <a:rPr lang="ru-RU" altLang="ru-RU" sz="2000" dirty="0">
                <a:latin typeface="Consolas" panose="020B0609020204030204" pitchFamily="49" charset="0"/>
              </a:rPr>
              <a:t>		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dirty="0">
                <a:latin typeface="Consolas" panose="020B0609020204030204" pitchFamily="49" charset="0"/>
              </a:rPr>
              <a:t>(choice)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</a:tabLst>
            </a:pPr>
            <a:r>
              <a:rPr lang="ru-RU" altLang="ru-RU" sz="2000" dirty="0">
                <a:latin typeface="Consolas" panose="020B0609020204030204" pitchFamily="49" charset="0"/>
              </a:rPr>
              <a:t>		</a:t>
            </a:r>
            <a:r>
              <a:rPr lang="en-US" altLang="ru-RU" sz="2000" dirty="0">
                <a:latin typeface="Consolas" panose="020B0609020204030204" pitchFamily="49" charset="0"/>
              </a:rPr>
              <a:t>{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</a:tabLst>
            </a:pPr>
            <a:r>
              <a:rPr lang="ru-RU" altLang="ru-RU" sz="2000" dirty="0">
                <a:latin typeface="Consolas" panose="020B0609020204030204" pitchFamily="49" charset="0"/>
              </a:rPr>
              <a:t>			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altLang="ru-RU" sz="2000" dirty="0">
                <a:latin typeface="Consolas" panose="020B0609020204030204" pitchFamily="49" charset="0"/>
              </a:rPr>
              <a:t> 1: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</a:tabLst>
            </a:pPr>
            <a:r>
              <a:rPr lang="ru-RU" altLang="ru-RU" sz="2000" dirty="0">
                <a:latin typeface="Consolas" panose="020B0609020204030204" pitchFamily="49" charset="0"/>
              </a:rPr>
              <a:t>				</a:t>
            </a:r>
            <a:r>
              <a:rPr lang="en-US" altLang="ru-RU" sz="2000" dirty="0" err="1">
                <a:latin typeface="Consolas" panose="020B0609020204030204" pitchFamily="49" charset="0"/>
              </a:rPr>
              <a:t>cout</a:t>
            </a:r>
            <a:r>
              <a:rPr lang="en-US" altLang="ru-RU" sz="2000" dirty="0">
                <a:latin typeface="Consolas" panose="020B0609020204030204" pitchFamily="49" charset="0"/>
              </a:rPr>
              <a:t>&lt;&lt;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ru-RU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Введите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любое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значение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: "</a:t>
            </a:r>
            <a:r>
              <a:rPr lang="en-US" altLang="ru-RU" sz="2000" dirty="0">
                <a:latin typeface="Consolas" panose="020B0609020204030204" pitchFamily="49" charset="0"/>
              </a:rPr>
              <a:t>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</a:tabLst>
            </a:pPr>
            <a:r>
              <a:rPr lang="ru-RU" altLang="ru-RU" sz="2000" dirty="0">
                <a:latin typeface="Consolas" panose="020B0609020204030204" pitchFamily="49" charset="0"/>
              </a:rPr>
              <a:t>				</a:t>
            </a:r>
            <a:r>
              <a:rPr lang="en-US" altLang="ru-RU" sz="2000" dirty="0" err="1">
                <a:latin typeface="Consolas" panose="020B0609020204030204" pitchFamily="49" charset="0"/>
              </a:rPr>
              <a:t>cin</a:t>
            </a:r>
            <a:r>
              <a:rPr lang="en-US" altLang="ru-RU" sz="2000" dirty="0">
                <a:latin typeface="Consolas" panose="020B0609020204030204" pitchFamily="49" charset="0"/>
              </a:rPr>
              <a:t>&gt;&gt;value;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</a:tabLst>
            </a:pPr>
            <a:r>
              <a:rPr lang="ru-RU" altLang="ru-RU" sz="2000" dirty="0">
                <a:latin typeface="Consolas" panose="020B0609020204030204" pitchFamily="49" charset="0"/>
              </a:rPr>
              <a:t>				</a:t>
            </a:r>
            <a:r>
              <a:rPr lang="en-US" altLang="ru-RU" sz="2000" dirty="0" err="1">
                <a:latin typeface="Consolas" panose="020B0609020204030204" pitchFamily="49" charset="0"/>
              </a:rPr>
              <a:t>i_List.insertAtFront</a:t>
            </a:r>
            <a:r>
              <a:rPr lang="en-US" altLang="ru-RU" sz="2000" dirty="0">
                <a:latin typeface="Consolas" panose="020B0609020204030204" pitchFamily="49" charset="0"/>
              </a:rPr>
              <a:t>(value);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</a:tabLst>
            </a:pPr>
            <a:r>
              <a:rPr lang="ru-RU" altLang="ru-RU" sz="2000" dirty="0">
                <a:latin typeface="Consolas" panose="020B0609020204030204" pitchFamily="49" charset="0"/>
              </a:rPr>
              <a:t>				</a:t>
            </a:r>
            <a:r>
              <a:rPr lang="en-US" altLang="ru-RU" sz="2000" dirty="0" err="1">
                <a:latin typeface="Consolas" panose="020B0609020204030204" pitchFamily="49" charset="0"/>
              </a:rPr>
              <a:t>i_List.print</a:t>
            </a:r>
            <a:r>
              <a:rPr lang="en-US" altLang="ru-RU" sz="2000" dirty="0">
                <a:latin typeface="Consolas" panose="020B0609020204030204" pitchFamily="49" charset="0"/>
              </a:rPr>
              <a:t>( );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</a:tabLst>
            </a:pPr>
            <a:r>
              <a:rPr lang="ru-RU" altLang="ru-RU" sz="2000" dirty="0">
                <a:latin typeface="Consolas" panose="020B0609020204030204" pitchFamily="49" charset="0"/>
              </a:rPr>
              <a:t>				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ru-RU" sz="2000" dirty="0">
                <a:latin typeface="Consolas" panose="020B0609020204030204" pitchFamily="49" charset="0"/>
              </a:rPr>
              <a:t>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</a:tabLst>
            </a:pPr>
            <a:r>
              <a:rPr lang="ru-RU" altLang="ru-RU" sz="2000" dirty="0">
                <a:latin typeface="Consolas" panose="020B0609020204030204" pitchFamily="49" charset="0"/>
              </a:rPr>
              <a:t>			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altLang="ru-RU" sz="2000" dirty="0">
                <a:latin typeface="Consolas" panose="020B0609020204030204" pitchFamily="49" charset="0"/>
              </a:rPr>
              <a:t> 2: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</a:tabLst>
            </a:pPr>
            <a:r>
              <a:rPr lang="ru-RU" altLang="ru-RU" sz="2000" dirty="0">
                <a:latin typeface="Consolas" panose="020B0609020204030204" pitchFamily="49" charset="0"/>
              </a:rPr>
              <a:t>				</a:t>
            </a:r>
            <a:r>
              <a:rPr lang="en-US" altLang="ru-RU" sz="2000" dirty="0" err="1">
                <a:latin typeface="Consolas" panose="020B0609020204030204" pitchFamily="49" charset="0"/>
              </a:rPr>
              <a:t>cout</a:t>
            </a:r>
            <a:r>
              <a:rPr lang="en-US" altLang="ru-RU" sz="2000" dirty="0">
                <a:latin typeface="Consolas" panose="020B0609020204030204" pitchFamily="49" charset="0"/>
              </a:rPr>
              <a:t>&lt;&lt;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ru-RU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Введите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любое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значение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: "</a:t>
            </a:r>
            <a:r>
              <a:rPr lang="en-US" altLang="ru-RU" sz="2000" dirty="0">
                <a:latin typeface="Consolas" panose="020B0609020204030204" pitchFamily="49" charset="0"/>
              </a:rPr>
              <a:t>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</a:tabLst>
            </a:pPr>
            <a:r>
              <a:rPr lang="ru-RU" altLang="ru-RU" sz="2000" dirty="0">
                <a:latin typeface="Consolas" panose="020B0609020204030204" pitchFamily="49" charset="0"/>
              </a:rPr>
              <a:t>				</a:t>
            </a:r>
            <a:r>
              <a:rPr lang="en-US" altLang="ru-RU" sz="2000" dirty="0" err="1">
                <a:latin typeface="Consolas" panose="020B0609020204030204" pitchFamily="49" charset="0"/>
              </a:rPr>
              <a:t>cin</a:t>
            </a:r>
            <a:r>
              <a:rPr lang="en-US" altLang="ru-RU" sz="2000" dirty="0">
                <a:latin typeface="Consolas" panose="020B0609020204030204" pitchFamily="49" charset="0"/>
              </a:rPr>
              <a:t>&gt;&gt;value;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</a:tabLst>
            </a:pPr>
            <a:r>
              <a:rPr lang="ru-RU" altLang="ru-RU" sz="2000" dirty="0">
                <a:latin typeface="Consolas" panose="020B0609020204030204" pitchFamily="49" charset="0"/>
              </a:rPr>
              <a:t>				</a:t>
            </a:r>
            <a:r>
              <a:rPr lang="en-US" altLang="ru-RU" sz="2000" dirty="0" err="1">
                <a:latin typeface="Consolas" panose="020B0609020204030204" pitchFamily="49" charset="0"/>
              </a:rPr>
              <a:t>i_List.insertAtBack</a:t>
            </a:r>
            <a:r>
              <a:rPr lang="en-US" altLang="ru-RU" sz="2000" dirty="0">
                <a:latin typeface="Consolas" panose="020B0609020204030204" pitchFamily="49" charset="0"/>
              </a:rPr>
              <a:t>(value);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</a:tabLst>
            </a:pPr>
            <a:r>
              <a:rPr lang="ru-RU" altLang="ru-RU" sz="2000" dirty="0">
                <a:latin typeface="Consolas" panose="020B0609020204030204" pitchFamily="49" charset="0"/>
              </a:rPr>
              <a:t>				</a:t>
            </a:r>
            <a:r>
              <a:rPr lang="en-US" altLang="ru-RU" sz="2000" dirty="0" err="1">
                <a:latin typeface="Consolas" panose="020B0609020204030204" pitchFamily="49" charset="0"/>
              </a:rPr>
              <a:t>i_List.print</a:t>
            </a:r>
            <a:r>
              <a:rPr lang="en-US" altLang="ru-RU" sz="2000" dirty="0">
                <a:latin typeface="Consolas" panose="020B0609020204030204" pitchFamily="49" charset="0"/>
              </a:rPr>
              <a:t>( );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</a:tabLst>
            </a:pPr>
            <a:r>
              <a:rPr lang="ru-RU" altLang="ru-RU" sz="2000" dirty="0">
                <a:latin typeface="Consolas" panose="020B0609020204030204" pitchFamily="49" charset="0"/>
              </a:rPr>
              <a:t>				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ru-RU" sz="2000" dirty="0">
                <a:latin typeface="Consolas" panose="020B0609020204030204" pitchFamily="49" charset="0"/>
              </a:rPr>
              <a:t>; </a:t>
            </a:r>
            <a:endParaRPr lang="ru-RU" altLang="ru-RU" sz="2000" dirty="0">
              <a:latin typeface="Consolas" panose="020B0609020204030204" pitchFamily="49" charset="0"/>
            </a:endParaRPr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792162" y="6429201"/>
            <a:ext cx="755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500" dirty="0">
                <a:solidFill>
                  <a:schemeClr val="bg1"/>
                </a:solidFill>
                <a:latin typeface="+mj-lt"/>
              </a:rPr>
              <a:t>Функция </a:t>
            </a:r>
            <a:r>
              <a:rPr lang="en-US" altLang="ru-RU" sz="2500" dirty="0">
                <a:solidFill>
                  <a:schemeClr val="bg1"/>
                </a:solidFill>
                <a:latin typeface="+mj-lt"/>
              </a:rPr>
              <a:t>main()</a:t>
            </a:r>
            <a:endParaRPr lang="ru-RU" altLang="ru-RU" sz="2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569184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1"/>
          <p:cNvSpPr>
            <a:spLocks noChangeArrowheads="1"/>
          </p:cNvSpPr>
          <p:nvPr/>
        </p:nvSpPr>
        <p:spPr bwMode="auto">
          <a:xfrm>
            <a:off x="179388" y="476250"/>
            <a:ext cx="8713787" cy="575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539750" algn="l"/>
                <a:tab pos="895350" algn="l"/>
                <a:tab pos="1338263" algn="l"/>
                <a:tab pos="188595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tabLst>
                <a:tab pos="539750" algn="l"/>
                <a:tab pos="895350" algn="l"/>
                <a:tab pos="1338263" algn="l"/>
                <a:tab pos="188595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tabLst>
                <a:tab pos="539750" algn="l"/>
                <a:tab pos="895350" algn="l"/>
                <a:tab pos="1338263" algn="l"/>
                <a:tab pos="188595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tabLst>
                <a:tab pos="539750" algn="l"/>
                <a:tab pos="895350" algn="l"/>
                <a:tab pos="1338263" algn="l"/>
                <a:tab pos="188595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tabLst>
                <a:tab pos="539750" algn="l"/>
                <a:tab pos="895350" algn="l"/>
                <a:tab pos="1338263" algn="l"/>
                <a:tab pos="188595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  <a:tab pos="895350" algn="l"/>
                <a:tab pos="1338263" algn="l"/>
                <a:tab pos="188595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  <a:tab pos="895350" algn="l"/>
                <a:tab pos="1338263" algn="l"/>
                <a:tab pos="188595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  <a:tab pos="895350" algn="l"/>
                <a:tab pos="1338263" algn="l"/>
                <a:tab pos="188595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  <a:tab pos="895350" algn="l"/>
                <a:tab pos="1338263" algn="l"/>
                <a:tab pos="188595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1885950" algn="l"/>
              </a:tabLst>
            </a:pPr>
            <a:r>
              <a:rPr lang="ru-RU" altLang="ru-RU" sz="2200" dirty="0">
                <a:latin typeface="Consolas" panose="020B0609020204030204" pitchFamily="49" charset="0"/>
              </a:rPr>
              <a:t>			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altLang="ru-RU" sz="2200" dirty="0">
                <a:latin typeface="Consolas" panose="020B0609020204030204" pitchFamily="49" charset="0"/>
              </a:rPr>
              <a:t> 3: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1885950" algn="l"/>
              </a:tabLst>
            </a:pPr>
            <a:r>
              <a:rPr lang="ru-RU" altLang="ru-RU" sz="2200" dirty="0">
                <a:latin typeface="Consolas" panose="020B0609020204030204" pitchFamily="49" charset="0"/>
              </a:rPr>
              <a:t>				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2200" dirty="0">
                <a:latin typeface="Consolas" panose="020B0609020204030204" pitchFamily="49" charset="0"/>
              </a:rPr>
              <a:t> (</a:t>
            </a:r>
            <a:r>
              <a:rPr lang="en-US" altLang="ru-RU" sz="2200" dirty="0" err="1">
                <a:latin typeface="Consolas" panose="020B0609020204030204" pitchFamily="49" charset="0"/>
              </a:rPr>
              <a:t>i_List.removeFromFront</a:t>
            </a:r>
            <a:r>
              <a:rPr lang="en-US" altLang="ru-RU" sz="2200" dirty="0">
                <a:latin typeface="Consolas" panose="020B0609020204030204" pitchFamily="49" charset="0"/>
              </a:rPr>
              <a:t>(value))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1885950" algn="l"/>
              </a:tabLst>
            </a:pPr>
            <a:r>
              <a:rPr lang="ru-RU" altLang="ru-RU" sz="2200" dirty="0">
                <a:latin typeface="Consolas" panose="020B0609020204030204" pitchFamily="49" charset="0"/>
              </a:rPr>
              <a:t>					</a:t>
            </a:r>
            <a:r>
              <a:rPr lang="en-US" altLang="ru-RU" sz="2200" dirty="0" err="1">
                <a:latin typeface="Consolas" panose="020B0609020204030204" pitchFamily="49" charset="0"/>
              </a:rPr>
              <a:t>cout</a:t>
            </a:r>
            <a:r>
              <a:rPr lang="en-US" altLang="ru-RU" sz="2200" dirty="0">
                <a:latin typeface="Consolas" panose="020B0609020204030204" pitchFamily="49" charset="0"/>
              </a:rPr>
              <a:t>&lt;&lt;value&lt;&lt;</a:t>
            </a:r>
            <a:r>
              <a:rPr lang="en-US" altLang="ru-RU" sz="2200" dirty="0">
                <a:solidFill>
                  <a:srgbClr val="C00000"/>
                </a:solidFill>
                <a:latin typeface="Consolas" panose="020B0609020204030204" pitchFamily="49" charset="0"/>
              </a:rPr>
              <a:t>" </a:t>
            </a:r>
            <a:r>
              <a:rPr lang="en-US" altLang="ru-RU" sz="2200" dirty="0" err="1">
                <a:solidFill>
                  <a:srgbClr val="C00000"/>
                </a:solidFill>
                <a:latin typeface="Consolas" panose="020B0609020204030204" pitchFamily="49" charset="0"/>
              </a:rPr>
              <a:t>удаляется</a:t>
            </a:r>
            <a:r>
              <a:rPr lang="en-US" altLang="ru-RU" sz="2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200" dirty="0" err="1">
                <a:solidFill>
                  <a:srgbClr val="C00000"/>
                </a:solidFill>
                <a:latin typeface="Consolas" panose="020B0609020204030204" pitchFamily="49" charset="0"/>
              </a:rPr>
              <a:t>из</a:t>
            </a:r>
            <a:r>
              <a:rPr lang="en-US" altLang="ru-RU" sz="2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200" dirty="0" err="1">
                <a:solidFill>
                  <a:srgbClr val="C00000"/>
                </a:solidFill>
                <a:latin typeface="Consolas" panose="020B0609020204030204" pitchFamily="49" charset="0"/>
              </a:rPr>
              <a:t>списка</a:t>
            </a:r>
            <a:r>
              <a:rPr lang="en-US" altLang="ru-RU" sz="22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ru-RU" sz="2200" dirty="0">
                <a:latin typeface="Consolas" panose="020B0609020204030204" pitchFamily="49" charset="0"/>
              </a:rPr>
              <a:t>&lt;&lt;</a:t>
            </a:r>
            <a:r>
              <a:rPr lang="en-US" altLang="ru-RU" sz="2200" dirty="0" err="1">
                <a:latin typeface="Consolas" panose="020B0609020204030204" pitchFamily="49" charset="0"/>
              </a:rPr>
              <a:t>endl</a:t>
            </a:r>
            <a:r>
              <a:rPr lang="en-US" altLang="ru-RU" sz="2200" dirty="0">
                <a:latin typeface="Consolas" panose="020B0609020204030204" pitchFamily="49" charset="0"/>
              </a:rPr>
              <a:t>;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1885950" algn="l"/>
              </a:tabLst>
            </a:pPr>
            <a:r>
              <a:rPr lang="ru-RU" altLang="ru-RU" sz="2200" dirty="0">
                <a:latin typeface="Consolas" panose="020B0609020204030204" pitchFamily="49" charset="0"/>
              </a:rPr>
              <a:t>				</a:t>
            </a:r>
            <a:r>
              <a:rPr lang="en-US" altLang="ru-RU" sz="2200" dirty="0" err="1">
                <a:latin typeface="Consolas" panose="020B0609020204030204" pitchFamily="49" charset="0"/>
              </a:rPr>
              <a:t>i_List.print</a:t>
            </a:r>
            <a:r>
              <a:rPr lang="en-US" altLang="ru-RU" sz="2200" dirty="0">
                <a:latin typeface="Consolas" panose="020B0609020204030204" pitchFamily="49" charset="0"/>
              </a:rPr>
              <a:t>( );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1885950" algn="l"/>
              </a:tabLst>
            </a:pPr>
            <a:r>
              <a:rPr lang="ru-RU" altLang="ru-RU" sz="2200" dirty="0">
                <a:latin typeface="Consolas" panose="020B0609020204030204" pitchFamily="49" charset="0"/>
              </a:rPr>
              <a:t>				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ru-RU" sz="2200" dirty="0">
                <a:latin typeface="Consolas" panose="020B0609020204030204" pitchFamily="49" charset="0"/>
              </a:rPr>
              <a:t>; 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1885950" algn="l"/>
              </a:tabLst>
            </a:pPr>
            <a:r>
              <a:rPr lang="ru-RU" altLang="ru-RU" sz="2200" dirty="0">
                <a:latin typeface="Consolas" panose="020B0609020204030204" pitchFamily="49" charset="0"/>
              </a:rPr>
              <a:t>			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altLang="ru-RU" sz="2200" dirty="0">
                <a:latin typeface="Consolas" panose="020B0609020204030204" pitchFamily="49" charset="0"/>
              </a:rPr>
              <a:t> 4: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1885950" algn="l"/>
              </a:tabLst>
            </a:pPr>
            <a:r>
              <a:rPr lang="ru-RU" altLang="ru-RU" sz="2200" dirty="0">
                <a:latin typeface="Consolas" panose="020B0609020204030204" pitchFamily="49" charset="0"/>
              </a:rPr>
              <a:t>				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2200" dirty="0">
                <a:latin typeface="Consolas" panose="020B0609020204030204" pitchFamily="49" charset="0"/>
              </a:rPr>
              <a:t> (</a:t>
            </a:r>
            <a:r>
              <a:rPr lang="en-US" altLang="ru-RU" sz="2200" dirty="0" err="1">
                <a:latin typeface="Consolas" panose="020B0609020204030204" pitchFamily="49" charset="0"/>
              </a:rPr>
              <a:t>i_List.removeFromBack</a:t>
            </a:r>
            <a:r>
              <a:rPr lang="en-US" altLang="ru-RU" sz="2200" dirty="0">
                <a:latin typeface="Consolas" panose="020B0609020204030204" pitchFamily="49" charset="0"/>
              </a:rPr>
              <a:t>(value))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1885950" algn="l"/>
              </a:tabLst>
            </a:pPr>
            <a:r>
              <a:rPr lang="ru-RU" altLang="ru-RU" sz="2200" dirty="0">
                <a:latin typeface="Consolas" panose="020B0609020204030204" pitchFamily="49" charset="0"/>
              </a:rPr>
              <a:t>					</a:t>
            </a:r>
            <a:r>
              <a:rPr lang="en-US" altLang="ru-RU" sz="2200" dirty="0" err="1">
                <a:latin typeface="Consolas" panose="020B0609020204030204" pitchFamily="49" charset="0"/>
              </a:rPr>
              <a:t>cout</a:t>
            </a:r>
            <a:r>
              <a:rPr lang="en-US" altLang="ru-RU" sz="2200" dirty="0">
                <a:latin typeface="Consolas" panose="020B0609020204030204" pitchFamily="49" charset="0"/>
              </a:rPr>
              <a:t>&lt;&lt;value&lt;&lt;</a:t>
            </a:r>
            <a:r>
              <a:rPr lang="en-US" altLang="ru-RU" sz="2200" dirty="0">
                <a:solidFill>
                  <a:srgbClr val="C00000"/>
                </a:solidFill>
                <a:latin typeface="Consolas" panose="020B0609020204030204" pitchFamily="49" charset="0"/>
              </a:rPr>
              <a:t>" </a:t>
            </a:r>
            <a:r>
              <a:rPr lang="en-US" altLang="ru-RU" sz="2200" dirty="0" err="1">
                <a:solidFill>
                  <a:srgbClr val="C00000"/>
                </a:solidFill>
                <a:latin typeface="Consolas" panose="020B0609020204030204" pitchFamily="49" charset="0"/>
              </a:rPr>
              <a:t>удаляется</a:t>
            </a:r>
            <a:r>
              <a:rPr lang="en-US" altLang="ru-RU" sz="2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200" dirty="0" err="1">
                <a:solidFill>
                  <a:srgbClr val="C00000"/>
                </a:solidFill>
                <a:latin typeface="Consolas" panose="020B0609020204030204" pitchFamily="49" charset="0"/>
              </a:rPr>
              <a:t>из</a:t>
            </a:r>
            <a:r>
              <a:rPr lang="en-US" altLang="ru-RU" sz="2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200" dirty="0" err="1">
                <a:solidFill>
                  <a:srgbClr val="C00000"/>
                </a:solidFill>
                <a:latin typeface="Consolas" panose="020B0609020204030204" pitchFamily="49" charset="0"/>
              </a:rPr>
              <a:t>списка</a:t>
            </a:r>
            <a:r>
              <a:rPr lang="en-US" altLang="ru-RU" sz="22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ru-RU" sz="2200" dirty="0">
                <a:latin typeface="Consolas" panose="020B0609020204030204" pitchFamily="49" charset="0"/>
              </a:rPr>
              <a:t>&lt;&lt;</a:t>
            </a:r>
            <a:r>
              <a:rPr lang="en-US" altLang="ru-RU" sz="2200" dirty="0" err="1">
                <a:latin typeface="Consolas" panose="020B0609020204030204" pitchFamily="49" charset="0"/>
              </a:rPr>
              <a:t>endl</a:t>
            </a:r>
            <a:r>
              <a:rPr lang="en-US" altLang="ru-RU" sz="2200" dirty="0">
                <a:latin typeface="Consolas" panose="020B0609020204030204" pitchFamily="49" charset="0"/>
              </a:rPr>
              <a:t>;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1885950" algn="l"/>
              </a:tabLst>
            </a:pPr>
            <a:r>
              <a:rPr lang="ru-RU" altLang="ru-RU" sz="2200" dirty="0">
                <a:latin typeface="Consolas" panose="020B0609020204030204" pitchFamily="49" charset="0"/>
              </a:rPr>
              <a:t>				</a:t>
            </a:r>
            <a:r>
              <a:rPr lang="en-US" altLang="ru-RU" sz="2200" dirty="0" err="1">
                <a:latin typeface="Consolas" panose="020B0609020204030204" pitchFamily="49" charset="0"/>
              </a:rPr>
              <a:t>i_List.print</a:t>
            </a:r>
            <a:r>
              <a:rPr lang="en-US" altLang="ru-RU" sz="2200" dirty="0">
                <a:latin typeface="Consolas" panose="020B0609020204030204" pitchFamily="49" charset="0"/>
              </a:rPr>
              <a:t>( );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1885950" algn="l"/>
              </a:tabLst>
            </a:pPr>
            <a:r>
              <a:rPr lang="ru-RU" altLang="ru-RU" sz="2200" dirty="0">
                <a:latin typeface="Consolas" panose="020B0609020204030204" pitchFamily="49" charset="0"/>
              </a:rPr>
              <a:t>				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ru-RU" sz="2200" dirty="0">
                <a:latin typeface="Consolas" panose="020B0609020204030204" pitchFamily="49" charset="0"/>
              </a:rPr>
              <a:t>;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1885950" algn="l"/>
              </a:tabLst>
            </a:pPr>
            <a:r>
              <a:rPr lang="ru-RU" altLang="ru-RU" sz="2200" dirty="0">
                <a:latin typeface="Consolas" panose="020B0609020204030204" pitchFamily="49" charset="0"/>
              </a:rPr>
              <a:t>		</a:t>
            </a:r>
            <a:r>
              <a:rPr lang="en-US" altLang="ru-RU" sz="2200" dirty="0">
                <a:latin typeface="Consolas" panose="020B0609020204030204" pitchFamily="49" charset="0"/>
              </a:rPr>
              <a:t>} 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1885950" algn="l"/>
              </a:tabLst>
            </a:pPr>
            <a:r>
              <a:rPr lang="ru-RU" altLang="ru-RU" sz="2200" dirty="0">
                <a:latin typeface="Consolas" panose="020B0609020204030204" pitchFamily="49" charset="0"/>
              </a:rPr>
              <a:t>	</a:t>
            </a:r>
            <a:r>
              <a:rPr lang="en-US" altLang="ru-RU" sz="2200" dirty="0">
                <a:latin typeface="Consolas" panose="020B0609020204030204" pitchFamily="49" charset="0"/>
              </a:rPr>
              <a:t>}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1885950" algn="l"/>
              </a:tabLst>
            </a:pPr>
            <a:r>
              <a:rPr lang="ru-RU" altLang="ru-RU" sz="2200" dirty="0">
                <a:latin typeface="Consolas" panose="020B0609020204030204" pitchFamily="49" charset="0"/>
              </a:rPr>
              <a:t>	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ru-RU" sz="2200" dirty="0">
                <a:latin typeface="Consolas" panose="020B0609020204030204" pitchFamily="49" charset="0"/>
              </a:rPr>
              <a:t>(choice!=5);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1885950" algn="l"/>
              </a:tabLst>
            </a:pPr>
            <a:r>
              <a:rPr lang="ru-RU" altLang="ru-RU" sz="2200" dirty="0">
                <a:latin typeface="Consolas" panose="020B0609020204030204" pitchFamily="49" charset="0"/>
              </a:rPr>
              <a:t>	</a:t>
            </a:r>
            <a:r>
              <a:rPr lang="en-US" altLang="ru-RU" sz="2200" dirty="0" err="1">
                <a:latin typeface="Consolas" panose="020B0609020204030204" pitchFamily="49" charset="0"/>
              </a:rPr>
              <a:t>cout</a:t>
            </a:r>
            <a:r>
              <a:rPr lang="ru-RU" altLang="ru-RU" sz="2200" dirty="0">
                <a:latin typeface="Consolas" panose="020B0609020204030204" pitchFamily="49" charset="0"/>
              </a:rPr>
              <a:t>&lt;&lt;</a:t>
            </a:r>
            <a:r>
              <a:rPr lang="ru-RU" altLang="ru-RU" sz="2200" dirty="0">
                <a:solidFill>
                  <a:srgbClr val="C00000"/>
                </a:solidFill>
                <a:latin typeface="Consolas" panose="020B0609020204030204" pitchFamily="49" charset="0"/>
              </a:rPr>
              <a:t>"Конец проверки списка"</a:t>
            </a:r>
            <a:r>
              <a:rPr lang="ru-RU" altLang="ru-RU" sz="2200" dirty="0">
                <a:latin typeface="Consolas" panose="020B0609020204030204" pitchFamily="49" charset="0"/>
              </a:rPr>
              <a:t>&lt;&lt;</a:t>
            </a:r>
            <a:r>
              <a:rPr lang="en-US" altLang="ru-RU" sz="2200" dirty="0" err="1">
                <a:latin typeface="Consolas" panose="020B0609020204030204" pitchFamily="49" charset="0"/>
              </a:rPr>
              <a:t>endl</a:t>
            </a:r>
            <a:r>
              <a:rPr lang="ru-RU" altLang="ru-RU" sz="2200" dirty="0">
                <a:latin typeface="Consolas" panose="020B0609020204030204" pitchFamily="49" charset="0"/>
              </a:rPr>
              <a:t>&lt;&lt;</a:t>
            </a:r>
            <a:r>
              <a:rPr lang="en-US" altLang="ru-RU" sz="2200" dirty="0" err="1">
                <a:latin typeface="Consolas" panose="020B0609020204030204" pitchFamily="49" charset="0"/>
              </a:rPr>
              <a:t>endl</a:t>
            </a:r>
            <a:r>
              <a:rPr lang="ru-RU" altLang="ru-RU" sz="22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1885950" algn="l"/>
              </a:tabLst>
            </a:pPr>
            <a:r>
              <a:rPr lang="ru-RU" altLang="ru-RU" sz="2200" dirty="0">
                <a:latin typeface="Consolas" panose="020B0609020204030204" pitchFamily="49" charset="0"/>
              </a:rPr>
              <a:t>	</a:t>
            </a:r>
            <a:r>
              <a:rPr lang="en-US" altLang="ru-RU" sz="2200" dirty="0">
                <a:latin typeface="Consolas" panose="020B0609020204030204" pitchFamily="49" charset="0"/>
              </a:rPr>
              <a:t>system</a:t>
            </a:r>
            <a:r>
              <a:rPr lang="ru-RU" altLang="ru-RU" sz="2200" dirty="0">
                <a:latin typeface="Consolas" panose="020B0609020204030204" pitchFamily="49" charset="0"/>
              </a:rPr>
              <a:t>(</a:t>
            </a:r>
            <a:r>
              <a:rPr lang="ru-RU" altLang="ru-RU" sz="22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ru-RU" sz="2200" dirty="0">
                <a:solidFill>
                  <a:srgbClr val="C00000"/>
                </a:solidFill>
                <a:latin typeface="Consolas" panose="020B0609020204030204" pitchFamily="49" charset="0"/>
              </a:rPr>
              <a:t>Pause</a:t>
            </a:r>
            <a:r>
              <a:rPr lang="ru-RU" altLang="ru-RU" sz="22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20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1885950" algn="l"/>
              </a:tabLst>
            </a:pPr>
            <a:r>
              <a:rPr lang="ru-RU" altLang="ru-RU" sz="2200" dirty="0">
                <a:latin typeface="Consolas" panose="020B0609020204030204" pitchFamily="49" charset="0"/>
              </a:rPr>
              <a:t>	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ru-RU" altLang="ru-RU" sz="2200" dirty="0">
                <a:latin typeface="Consolas" panose="020B0609020204030204" pitchFamily="49" charset="0"/>
              </a:rPr>
              <a:t> 0;</a:t>
            </a:r>
          </a:p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1885950" algn="l"/>
              </a:tabLst>
            </a:pPr>
            <a:r>
              <a:rPr lang="ru-RU" altLang="ru-RU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792163" y="6429201"/>
            <a:ext cx="755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500" dirty="0">
                <a:solidFill>
                  <a:schemeClr val="bg1"/>
                </a:solidFill>
                <a:latin typeface="+mj-lt"/>
              </a:rPr>
              <a:t>Функция </a:t>
            </a:r>
            <a:r>
              <a:rPr lang="en-US" altLang="ru-RU" sz="2500" dirty="0">
                <a:solidFill>
                  <a:schemeClr val="bg1"/>
                </a:solidFill>
                <a:latin typeface="+mj-lt"/>
              </a:rPr>
              <a:t>main()</a:t>
            </a:r>
            <a:endParaRPr lang="ru-RU" altLang="ru-RU" sz="2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49442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44B013D-8A01-4141-A678-F6F8176F60D2}"/>
              </a:ext>
            </a:extLst>
          </p:cNvPr>
          <p:cNvSpPr/>
          <p:nvPr/>
        </p:nvSpPr>
        <p:spPr bwMode="auto">
          <a:xfrm>
            <a:off x="4283968" y="708526"/>
            <a:ext cx="576263" cy="5032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29938BAC-B87B-4C53-8B08-7D68E731A013}"/>
              </a:ext>
            </a:extLst>
          </p:cNvPr>
          <p:cNvCxnSpPr>
            <a:cxnSpLocks/>
            <a:endCxn id="89" idx="0"/>
          </p:cNvCxnSpPr>
          <p:nvPr/>
        </p:nvCxnSpPr>
        <p:spPr bwMode="auto">
          <a:xfrm>
            <a:off x="4572000" y="989968"/>
            <a:ext cx="0" cy="67866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7038872F-5C23-4F46-B763-B0204B92FB61}"/>
              </a:ext>
            </a:extLst>
          </p:cNvPr>
          <p:cNvSpPr/>
          <p:nvPr/>
        </p:nvSpPr>
        <p:spPr bwMode="auto">
          <a:xfrm>
            <a:off x="4211960" y="404664"/>
            <a:ext cx="712787" cy="35023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zeroPtr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AEE6650D-CB80-4234-808E-0135A8875365}"/>
              </a:ext>
            </a:extLst>
          </p:cNvPr>
          <p:cNvSpPr/>
          <p:nvPr/>
        </p:nvSpPr>
        <p:spPr bwMode="auto">
          <a:xfrm>
            <a:off x="4283869" y="1668635"/>
            <a:ext cx="576262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48D72D60-64F8-4EEB-A934-3308F848E269}"/>
              </a:ext>
            </a:extLst>
          </p:cNvPr>
          <p:cNvSpPr/>
          <p:nvPr/>
        </p:nvSpPr>
        <p:spPr bwMode="auto">
          <a:xfrm>
            <a:off x="4860131" y="1668635"/>
            <a:ext cx="576263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551F9F95-6AEC-4DB5-92FF-C5B09E5D0906}"/>
              </a:ext>
            </a:extLst>
          </p:cNvPr>
          <p:cNvSpPr/>
          <p:nvPr/>
        </p:nvSpPr>
        <p:spPr bwMode="auto">
          <a:xfrm>
            <a:off x="3707607" y="1668635"/>
            <a:ext cx="576262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1E410B72-A5D5-464E-9B9F-C2053AD31389}"/>
              </a:ext>
            </a:extLst>
          </p:cNvPr>
          <p:cNvSpPr/>
          <p:nvPr/>
        </p:nvSpPr>
        <p:spPr bwMode="auto">
          <a:xfrm>
            <a:off x="2301157" y="3068960"/>
            <a:ext cx="576262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4EDAC8E8-A9F3-41E3-AB51-9C1DDD46F61D}"/>
              </a:ext>
            </a:extLst>
          </p:cNvPr>
          <p:cNvSpPr/>
          <p:nvPr/>
        </p:nvSpPr>
        <p:spPr bwMode="auto">
          <a:xfrm>
            <a:off x="2877419" y="3068960"/>
            <a:ext cx="576263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AF6D30B-30A8-496F-A714-EACE1F33535F}"/>
              </a:ext>
            </a:extLst>
          </p:cNvPr>
          <p:cNvSpPr/>
          <p:nvPr/>
        </p:nvSpPr>
        <p:spPr bwMode="auto">
          <a:xfrm>
            <a:off x="1724895" y="3068960"/>
            <a:ext cx="576262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B419CFFF-41B9-44A7-AF20-19E1A67598DE}"/>
              </a:ext>
            </a:extLst>
          </p:cNvPr>
          <p:cNvCxnSpPr/>
          <p:nvPr/>
        </p:nvCxnSpPr>
        <p:spPr bwMode="auto">
          <a:xfrm>
            <a:off x="1724895" y="3068960"/>
            <a:ext cx="576262" cy="504825"/>
          </a:xfrm>
          <a:prstGeom prst="line">
            <a:avLst/>
          </a:prstGeom>
          <a:ln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0C34C2E1-044D-4B26-8D3C-AD13F5D3035F}"/>
              </a:ext>
            </a:extLst>
          </p:cNvPr>
          <p:cNvSpPr/>
          <p:nvPr/>
        </p:nvSpPr>
        <p:spPr bwMode="auto">
          <a:xfrm>
            <a:off x="6355382" y="3068960"/>
            <a:ext cx="576263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51AA9924-C4D2-4B48-A1B7-76BCFA3319B8}"/>
              </a:ext>
            </a:extLst>
          </p:cNvPr>
          <p:cNvSpPr/>
          <p:nvPr/>
        </p:nvSpPr>
        <p:spPr bwMode="auto">
          <a:xfrm>
            <a:off x="6931645" y="3068960"/>
            <a:ext cx="576262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5" name="Прямая соединительная линия 104">
            <a:extLst>
              <a:ext uri="{FF2B5EF4-FFF2-40B4-BE49-F238E27FC236}">
                <a16:creationId xmlns:a16="http://schemas.microsoft.com/office/drawing/2014/main" id="{E5A09073-62ED-4302-A572-68208F6AEC6B}"/>
              </a:ext>
            </a:extLst>
          </p:cNvPr>
          <p:cNvCxnSpPr/>
          <p:nvPr/>
        </p:nvCxnSpPr>
        <p:spPr bwMode="auto">
          <a:xfrm>
            <a:off x="6931645" y="3068960"/>
            <a:ext cx="576262" cy="504825"/>
          </a:xfrm>
          <a:prstGeom prst="line">
            <a:avLst/>
          </a:prstGeom>
          <a:ln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C4B86287-3256-48A9-AC88-70F28BAF1C77}"/>
              </a:ext>
            </a:extLst>
          </p:cNvPr>
          <p:cNvSpPr/>
          <p:nvPr/>
        </p:nvSpPr>
        <p:spPr bwMode="auto">
          <a:xfrm>
            <a:off x="5779814" y="3068960"/>
            <a:ext cx="576263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57A15551-C707-4EBA-804F-20BD5218DA59}"/>
              </a:ext>
            </a:extLst>
          </p:cNvPr>
          <p:cNvSpPr/>
          <p:nvPr/>
        </p:nvSpPr>
        <p:spPr bwMode="auto">
          <a:xfrm>
            <a:off x="4355480" y="4508351"/>
            <a:ext cx="576263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3A01BAFB-8D92-483C-A39A-580A90317880}"/>
              </a:ext>
            </a:extLst>
          </p:cNvPr>
          <p:cNvSpPr/>
          <p:nvPr/>
        </p:nvSpPr>
        <p:spPr bwMode="auto">
          <a:xfrm>
            <a:off x="4931743" y="4508351"/>
            <a:ext cx="576262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2" name="Прямая соединительная линия 111">
            <a:extLst>
              <a:ext uri="{FF2B5EF4-FFF2-40B4-BE49-F238E27FC236}">
                <a16:creationId xmlns:a16="http://schemas.microsoft.com/office/drawing/2014/main" id="{486B92DD-E441-47DA-B61C-F6ECB60170E8}"/>
              </a:ext>
            </a:extLst>
          </p:cNvPr>
          <p:cNvCxnSpPr/>
          <p:nvPr/>
        </p:nvCxnSpPr>
        <p:spPr bwMode="auto">
          <a:xfrm>
            <a:off x="4931743" y="4508351"/>
            <a:ext cx="576262" cy="504825"/>
          </a:xfrm>
          <a:prstGeom prst="line">
            <a:avLst/>
          </a:prstGeom>
          <a:ln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69AC6B57-1D24-4821-A848-EBE7948C9ED4}"/>
              </a:ext>
            </a:extLst>
          </p:cNvPr>
          <p:cNvSpPr/>
          <p:nvPr/>
        </p:nvSpPr>
        <p:spPr bwMode="auto">
          <a:xfrm>
            <a:off x="3779912" y="4508351"/>
            <a:ext cx="576263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0B122D40-935D-433E-9A7C-2C56FF7A87AF}"/>
              </a:ext>
            </a:extLst>
          </p:cNvPr>
          <p:cNvCxnSpPr>
            <a:cxnSpLocks/>
          </p:cNvCxnSpPr>
          <p:nvPr/>
        </p:nvCxnSpPr>
        <p:spPr bwMode="auto">
          <a:xfrm>
            <a:off x="2877419" y="3068960"/>
            <a:ext cx="576263" cy="504056"/>
          </a:xfrm>
          <a:prstGeom prst="line">
            <a:avLst/>
          </a:prstGeom>
          <a:ln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E6BC4E86-DAC8-4538-AC0F-CAC867362C39}"/>
              </a:ext>
            </a:extLst>
          </p:cNvPr>
          <p:cNvCxnSpPr>
            <a:cxnSpLocks/>
          </p:cNvCxnSpPr>
          <p:nvPr/>
        </p:nvCxnSpPr>
        <p:spPr bwMode="auto">
          <a:xfrm>
            <a:off x="3779912" y="4508351"/>
            <a:ext cx="575568" cy="504825"/>
          </a:xfrm>
          <a:prstGeom prst="line">
            <a:avLst/>
          </a:prstGeom>
          <a:ln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978489B9-4A57-49E4-8183-EF8BC8EF44BC}"/>
              </a:ext>
            </a:extLst>
          </p:cNvPr>
          <p:cNvCxnSpPr>
            <a:cxnSpLocks/>
            <a:endCxn id="96" idx="0"/>
          </p:cNvCxnSpPr>
          <p:nvPr/>
        </p:nvCxnSpPr>
        <p:spPr bwMode="auto">
          <a:xfrm flipH="1">
            <a:off x="2589288" y="1916832"/>
            <a:ext cx="1406648" cy="115212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3CD92C03-0295-4E33-A2FD-9D6C3DAEF9CF}"/>
              </a:ext>
            </a:extLst>
          </p:cNvPr>
          <p:cNvCxnSpPr>
            <a:cxnSpLocks/>
            <a:endCxn id="103" idx="0"/>
          </p:cNvCxnSpPr>
          <p:nvPr/>
        </p:nvCxnSpPr>
        <p:spPr bwMode="auto">
          <a:xfrm>
            <a:off x="5148066" y="1916832"/>
            <a:ext cx="1495448" cy="115212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449DE531-A74A-436D-B751-84E7235AAF6B}"/>
              </a:ext>
            </a:extLst>
          </p:cNvPr>
          <p:cNvCxnSpPr>
            <a:cxnSpLocks/>
            <a:endCxn id="110" idx="0"/>
          </p:cNvCxnSpPr>
          <p:nvPr/>
        </p:nvCxnSpPr>
        <p:spPr bwMode="auto">
          <a:xfrm flipH="1">
            <a:off x="4643612" y="3317157"/>
            <a:ext cx="1429184" cy="1191194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2">
            <a:extLst>
              <a:ext uri="{FF2B5EF4-FFF2-40B4-BE49-F238E27FC236}">
                <a16:creationId xmlns:a16="http://schemas.microsoft.com/office/drawing/2014/main" id="{C1FBCC97-4C0A-4B6B-BC85-4B377110B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383164"/>
            <a:ext cx="75612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800" dirty="0">
                <a:solidFill>
                  <a:schemeClr val="bg1"/>
                </a:solidFill>
                <a:latin typeface="+mj-lt"/>
              </a:rPr>
              <a:t>Графическое представление дерева</a:t>
            </a:r>
            <a:endParaRPr lang="ru-RU" altLang="ru-RU" sz="2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C09DFA24-127B-447A-93CB-146ECE623787}"/>
              </a:ext>
            </a:extLst>
          </p:cNvPr>
          <p:cNvSpPr/>
          <p:nvPr/>
        </p:nvSpPr>
        <p:spPr bwMode="auto">
          <a:xfrm>
            <a:off x="3502820" y="1329301"/>
            <a:ext cx="712787" cy="35023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leftPtr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id="{07769033-9BD4-430F-8580-67E8747609F2}"/>
              </a:ext>
            </a:extLst>
          </p:cNvPr>
          <p:cNvSpPr/>
          <p:nvPr/>
        </p:nvSpPr>
        <p:spPr bwMode="auto">
          <a:xfrm>
            <a:off x="4855444" y="1326004"/>
            <a:ext cx="712787" cy="35023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rightPtr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E55ECF76-D359-4D63-8033-593AF2251B5C}"/>
              </a:ext>
            </a:extLst>
          </p:cNvPr>
          <p:cNvSpPr/>
          <p:nvPr/>
        </p:nvSpPr>
        <p:spPr bwMode="auto">
          <a:xfrm>
            <a:off x="5600775" y="2708456"/>
            <a:ext cx="712787" cy="35023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leftPtr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C735F6FD-9610-4B47-B109-D1E068B3C4C7}"/>
              </a:ext>
            </a:extLst>
          </p:cNvPr>
          <p:cNvSpPr/>
          <p:nvPr/>
        </p:nvSpPr>
        <p:spPr bwMode="auto">
          <a:xfrm>
            <a:off x="6953399" y="2705159"/>
            <a:ext cx="712787" cy="35023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rightPtr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C6C5E01D-6132-4305-AF72-3DA8AF51B9DB}"/>
              </a:ext>
            </a:extLst>
          </p:cNvPr>
          <p:cNvSpPr/>
          <p:nvPr/>
        </p:nvSpPr>
        <p:spPr bwMode="auto">
          <a:xfrm>
            <a:off x="1583273" y="2700745"/>
            <a:ext cx="712787" cy="35023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leftPtr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B40CD5FE-8B71-4382-B71E-0A0B7E0DF8B2}"/>
              </a:ext>
            </a:extLst>
          </p:cNvPr>
          <p:cNvSpPr/>
          <p:nvPr/>
        </p:nvSpPr>
        <p:spPr bwMode="auto">
          <a:xfrm>
            <a:off x="2935897" y="2697448"/>
            <a:ext cx="712787" cy="35023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rightPtr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C476F9D2-6231-47A4-ABB5-EBEF3968B5DA}"/>
              </a:ext>
            </a:extLst>
          </p:cNvPr>
          <p:cNvSpPr/>
          <p:nvPr/>
        </p:nvSpPr>
        <p:spPr bwMode="auto">
          <a:xfrm>
            <a:off x="3679566" y="4146545"/>
            <a:ext cx="712787" cy="35023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leftPtr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2EAD0C50-C551-47EF-8218-223F5B38F147}"/>
              </a:ext>
            </a:extLst>
          </p:cNvPr>
          <p:cNvSpPr/>
          <p:nvPr/>
        </p:nvSpPr>
        <p:spPr bwMode="auto">
          <a:xfrm>
            <a:off x="5032190" y="4143248"/>
            <a:ext cx="712787" cy="35023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rightPtr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68933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755650" y="6383164"/>
            <a:ext cx="75612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800" dirty="0">
                <a:solidFill>
                  <a:schemeClr val="bg1"/>
                </a:solidFill>
                <a:latin typeface="+mj-lt"/>
              </a:rPr>
              <a:t>Дерево двоичного поиска</a:t>
            </a:r>
            <a:endParaRPr lang="ru-RU" altLang="ru-RU" sz="2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4499843" y="1916832"/>
            <a:ext cx="576263" cy="43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500" dirty="0">
                <a:solidFill>
                  <a:schemeClr val="tx1"/>
                </a:solidFill>
              </a:rPr>
              <a:t>47</a:t>
            </a:r>
          </a:p>
        </p:txBody>
      </p:sp>
      <p:cxnSp>
        <p:nvCxnSpPr>
          <p:cNvPr id="5" name="Прямая соединительная линия 4"/>
          <p:cNvCxnSpPr>
            <a:stCxn id="4" idx="2"/>
            <a:endCxn id="7" idx="0"/>
          </p:cNvCxnSpPr>
          <p:nvPr/>
        </p:nvCxnSpPr>
        <p:spPr bwMode="auto">
          <a:xfrm flipH="1">
            <a:off x="3420343" y="2348632"/>
            <a:ext cx="1366838" cy="72866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 bwMode="auto">
          <a:xfrm>
            <a:off x="3131418" y="3077294"/>
            <a:ext cx="576263" cy="43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5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8" name="Прямая соединительная линия 7"/>
          <p:cNvCxnSpPr>
            <a:stCxn id="4" idx="2"/>
            <a:endCxn id="14" idx="0"/>
          </p:cNvCxnSpPr>
          <p:nvPr/>
        </p:nvCxnSpPr>
        <p:spPr bwMode="auto">
          <a:xfrm>
            <a:off x="4787181" y="2348632"/>
            <a:ext cx="1512887" cy="7207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 bwMode="auto">
          <a:xfrm>
            <a:off x="6012731" y="3069357"/>
            <a:ext cx="574675" cy="43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500" dirty="0">
                <a:solidFill>
                  <a:schemeClr val="tx1"/>
                </a:solidFill>
              </a:rPr>
              <a:t>77</a:t>
            </a:r>
          </a:p>
        </p:txBody>
      </p:sp>
      <p:cxnSp>
        <p:nvCxnSpPr>
          <p:cNvPr id="16" name="Прямая соединительная линия 15"/>
          <p:cNvCxnSpPr>
            <a:stCxn id="14" idx="2"/>
            <a:endCxn id="22" idx="0"/>
          </p:cNvCxnSpPr>
          <p:nvPr/>
        </p:nvCxnSpPr>
        <p:spPr bwMode="auto">
          <a:xfrm flipH="1">
            <a:off x="5652368" y="3501157"/>
            <a:ext cx="647700" cy="57626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14" idx="2"/>
            <a:endCxn id="23" idx="0"/>
          </p:cNvCxnSpPr>
          <p:nvPr/>
        </p:nvCxnSpPr>
        <p:spPr bwMode="auto">
          <a:xfrm>
            <a:off x="6300068" y="3501157"/>
            <a:ext cx="720725" cy="57626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 bwMode="auto">
          <a:xfrm>
            <a:off x="5363443" y="4077419"/>
            <a:ext cx="576263" cy="43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5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6731868" y="4077419"/>
            <a:ext cx="576263" cy="43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500" dirty="0">
                <a:solidFill>
                  <a:schemeClr val="tx1"/>
                </a:solidFill>
              </a:rPr>
              <a:t>93</a:t>
            </a:r>
          </a:p>
        </p:txBody>
      </p:sp>
      <p:cxnSp>
        <p:nvCxnSpPr>
          <p:cNvPr id="26" name="Прямая соединительная линия 25"/>
          <p:cNvCxnSpPr>
            <a:stCxn id="7" idx="2"/>
            <a:endCxn id="28" idx="0"/>
          </p:cNvCxnSpPr>
          <p:nvPr/>
        </p:nvCxnSpPr>
        <p:spPr bwMode="auto">
          <a:xfrm flipH="1">
            <a:off x="2498006" y="3509094"/>
            <a:ext cx="922337" cy="56038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7" idx="2"/>
            <a:endCxn id="29" idx="0"/>
          </p:cNvCxnSpPr>
          <p:nvPr/>
        </p:nvCxnSpPr>
        <p:spPr bwMode="auto">
          <a:xfrm>
            <a:off x="3420343" y="3509094"/>
            <a:ext cx="863600" cy="56038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 bwMode="auto">
          <a:xfrm>
            <a:off x="2209081" y="4069482"/>
            <a:ext cx="576262" cy="43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5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Прямоугольник 28"/>
          <p:cNvSpPr/>
          <p:nvPr/>
        </p:nvSpPr>
        <p:spPr bwMode="auto">
          <a:xfrm>
            <a:off x="3996606" y="4069482"/>
            <a:ext cx="574675" cy="43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500" dirty="0">
                <a:solidFill>
                  <a:schemeClr val="tx1"/>
                </a:solidFill>
              </a:rPr>
              <a:t>43</a:t>
            </a:r>
          </a:p>
        </p:txBody>
      </p:sp>
      <p:cxnSp>
        <p:nvCxnSpPr>
          <p:cNvPr id="34" name="Прямая соединительная линия 33"/>
          <p:cNvCxnSpPr>
            <a:stCxn id="28" idx="2"/>
            <a:endCxn id="36" idx="0"/>
          </p:cNvCxnSpPr>
          <p:nvPr/>
        </p:nvCxnSpPr>
        <p:spPr bwMode="auto">
          <a:xfrm flipH="1">
            <a:off x="1762993" y="4501282"/>
            <a:ext cx="735013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28" idx="2"/>
            <a:endCxn id="37" idx="0"/>
          </p:cNvCxnSpPr>
          <p:nvPr/>
        </p:nvCxnSpPr>
        <p:spPr bwMode="auto">
          <a:xfrm>
            <a:off x="2498006" y="4501282"/>
            <a:ext cx="63341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 bwMode="auto">
          <a:xfrm>
            <a:off x="1475656" y="5034682"/>
            <a:ext cx="576262" cy="43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5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Прямоугольник 36"/>
          <p:cNvSpPr/>
          <p:nvPr/>
        </p:nvSpPr>
        <p:spPr bwMode="auto">
          <a:xfrm>
            <a:off x="2844081" y="5034682"/>
            <a:ext cx="576262" cy="43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500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42" name="Прямая соединительная линия 41"/>
          <p:cNvCxnSpPr>
            <a:stCxn id="29" idx="2"/>
            <a:endCxn id="44" idx="0"/>
          </p:cNvCxnSpPr>
          <p:nvPr/>
        </p:nvCxnSpPr>
        <p:spPr bwMode="auto">
          <a:xfrm flipH="1">
            <a:off x="3636243" y="4501282"/>
            <a:ext cx="647700" cy="50641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29" idx="2"/>
            <a:endCxn id="45" idx="0"/>
          </p:cNvCxnSpPr>
          <p:nvPr/>
        </p:nvCxnSpPr>
        <p:spPr bwMode="auto">
          <a:xfrm>
            <a:off x="4283943" y="4501282"/>
            <a:ext cx="720725" cy="50641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 bwMode="auto">
          <a:xfrm>
            <a:off x="3347318" y="5007694"/>
            <a:ext cx="576263" cy="43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5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45" name="Прямоугольник 44"/>
          <p:cNvSpPr/>
          <p:nvPr/>
        </p:nvSpPr>
        <p:spPr bwMode="auto">
          <a:xfrm>
            <a:off x="4715743" y="5007694"/>
            <a:ext cx="576263" cy="43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5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48" name="Прямая соединительная линия 47"/>
          <p:cNvCxnSpPr>
            <a:stCxn id="22" idx="2"/>
            <a:endCxn id="49" idx="0"/>
          </p:cNvCxnSpPr>
          <p:nvPr/>
        </p:nvCxnSpPr>
        <p:spPr bwMode="auto">
          <a:xfrm>
            <a:off x="5652368" y="4509219"/>
            <a:ext cx="755650" cy="49847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 bwMode="auto">
          <a:xfrm>
            <a:off x="6120681" y="5007694"/>
            <a:ext cx="574675" cy="43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5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8005FB-899D-49F2-BD2C-2623367ABC10}"/>
              </a:ext>
            </a:extLst>
          </p:cNvPr>
          <p:cNvSpPr/>
          <p:nvPr/>
        </p:nvSpPr>
        <p:spPr>
          <a:xfrm>
            <a:off x="53392" y="434924"/>
            <a:ext cx="8965777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ru-RU" dirty="0">
                <a:latin typeface="+mj-lt"/>
              </a:rPr>
              <a:t>У всех узлов левого поддерева произвольного узла X значения ключей данных меньше, нежели значение ключа данных самого узла X.</a:t>
            </a:r>
          </a:p>
          <a:p>
            <a:pPr algn="just"/>
            <a:r>
              <a:rPr lang="ru-RU" dirty="0">
                <a:latin typeface="+mj-lt"/>
              </a:rPr>
              <a:t>У всех узлов правого поддерева произвольного узла X значения ключей данных больше либо равны, нежели значение ключа данных самого узла X.</a:t>
            </a:r>
          </a:p>
        </p:txBody>
      </p:sp>
      <p:sp>
        <p:nvSpPr>
          <p:cNvPr id="30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033883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755650" y="6383164"/>
            <a:ext cx="75612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800" dirty="0">
                <a:solidFill>
                  <a:schemeClr val="bg1"/>
                </a:solidFill>
                <a:latin typeface="+mn-lt"/>
              </a:rPr>
              <a:t>Красно-черные деревья</a:t>
            </a:r>
            <a:endParaRPr lang="ru-RU" altLang="ru-RU" sz="25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4500016" y="2327622"/>
            <a:ext cx="576263" cy="43180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500" dirty="0">
                <a:solidFill>
                  <a:schemeClr val="bg1"/>
                </a:solidFill>
              </a:rPr>
              <a:t>47</a:t>
            </a:r>
          </a:p>
        </p:txBody>
      </p:sp>
      <p:cxnSp>
        <p:nvCxnSpPr>
          <p:cNvPr id="5" name="Прямая соединительная линия 4"/>
          <p:cNvCxnSpPr>
            <a:stCxn id="4" idx="2"/>
            <a:endCxn id="7" idx="0"/>
          </p:cNvCxnSpPr>
          <p:nvPr/>
        </p:nvCxnSpPr>
        <p:spPr bwMode="auto">
          <a:xfrm flipH="1">
            <a:off x="3420516" y="2759422"/>
            <a:ext cx="1366838" cy="72866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 bwMode="auto">
          <a:xfrm>
            <a:off x="3131591" y="3488084"/>
            <a:ext cx="576263" cy="431800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500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8" name="Прямая соединительная линия 7"/>
          <p:cNvCxnSpPr>
            <a:stCxn id="4" idx="2"/>
            <a:endCxn id="14" idx="0"/>
          </p:cNvCxnSpPr>
          <p:nvPr/>
        </p:nvCxnSpPr>
        <p:spPr bwMode="auto">
          <a:xfrm>
            <a:off x="4787354" y="2759422"/>
            <a:ext cx="1512887" cy="7207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 bwMode="auto">
          <a:xfrm>
            <a:off x="6012904" y="3480147"/>
            <a:ext cx="574675" cy="431800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500" dirty="0">
                <a:solidFill>
                  <a:schemeClr val="bg1"/>
                </a:solidFill>
              </a:rPr>
              <a:t>77</a:t>
            </a:r>
          </a:p>
        </p:txBody>
      </p:sp>
      <p:cxnSp>
        <p:nvCxnSpPr>
          <p:cNvPr id="16" name="Прямая соединительная линия 15"/>
          <p:cNvCxnSpPr>
            <a:stCxn id="14" idx="2"/>
            <a:endCxn id="22" idx="0"/>
          </p:cNvCxnSpPr>
          <p:nvPr/>
        </p:nvCxnSpPr>
        <p:spPr bwMode="auto">
          <a:xfrm flipH="1">
            <a:off x="5652541" y="3911947"/>
            <a:ext cx="647700" cy="57626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14" idx="2"/>
            <a:endCxn id="23" idx="0"/>
          </p:cNvCxnSpPr>
          <p:nvPr/>
        </p:nvCxnSpPr>
        <p:spPr bwMode="auto">
          <a:xfrm>
            <a:off x="6300241" y="3911947"/>
            <a:ext cx="720725" cy="57626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 bwMode="auto">
          <a:xfrm>
            <a:off x="5363616" y="4488209"/>
            <a:ext cx="576263" cy="43180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500" dirty="0">
                <a:solidFill>
                  <a:schemeClr val="bg1"/>
                </a:solidFill>
              </a:rPr>
              <a:t>65</a:t>
            </a: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6732041" y="4488209"/>
            <a:ext cx="576263" cy="43180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500" dirty="0">
                <a:solidFill>
                  <a:schemeClr val="bg1"/>
                </a:solidFill>
              </a:rPr>
              <a:t>93</a:t>
            </a:r>
          </a:p>
        </p:txBody>
      </p:sp>
      <p:cxnSp>
        <p:nvCxnSpPr>
          <p:cNvPr id="26" name="Прямая соединительная линия 25"/>
          <p:cNvCxnSpPr>
            <a:stCxn id="7" idx="2"/>
            <a:endCxn id="28" idx="0"/>
          </p:cNvCxnSpPr>
          <p:nvPr/>
        </p:nvCxnSpPr>
        <p:spPr bwMode="auto">
          <a:xfrm flipH="1">
            <a:off x="2498179" y="3919884"/>
            <a:ext cx="922337" cy="56038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7" idx="2"/>
            <a:endCxn id="29" idx="0"/>
          </p:cNvCxnSpPr>
          <p:nvPr/>
        </p:nvCxnSpPr>
        <p:spPr bwMode="auto">
          <a:xfrm>
            <a:off x="3420516" y="3919884"/>
            <a:ext cx="863600" cy="56038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 bwMode="auto">
          <a:xfrm>
            <a:off x="2209254" y="4480272"/>
            <a:ext cx="576262" cy="43180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5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9" name="Прямоугольник 28"/>
          <p:cNvSpPr/>
          <p:nvPr/>
        </p:nvSpPr>
        <p:spPr bwMode="auto">
          <a:xfrm>
            <a:off x="3996779" y="4480272"/>
            <a:ext cx="574675" cy="43180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500" dirty="0">
                <a:solidFill>
                  <a:schemeClr val="bg1"/>
                </a:solidFill>
              </a:rPr>
              <a:t>43</a:t>
            </a:r>
          </a:p>
        </p:txBody>
      </p:sp>
      <p:cxnSp>
        <p:nvCxnSpPr>
          <p:cNvPr id="34" name="Прямая соединительная линия 33"/>
          <p:cNvCxnSpPr>
            <a:stCxn id="28" idx="2"/>
            <a:endCxn id="36" idx="0"/>
          </p:cNvCxnSpPr>
          <p:nvPr/>
        </p:nvCxnSpPr>
        <p:spPr bwMode="auto">
          <a:xfrm flipH="1">
            <a:off x="1979613" y="4912072"/>
            <a:ext cx="51777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28" idx="2"/>
            <a:endCxn id="37" idx="0"/>
          </p:cNvCxnSpPr>
          <p:nvPr/>
        </p:nvCxnSpPr>
        <p:spPr bwMode="auto">
          <a:xfrm>
            <a:off x="2497385" y="4912072"/>
            <a:ext cx="418530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 bwMode="auto">
          <a:xfrm>
            <a:off x="1691482" y="5445472"/>
            <a:ext cx="576262" cy="431800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5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7" name="Прямоугольник 36"/>
          <p:cNvSpPr/>
          <p:nvPr/>
        </p:nvSpPr>
        <p:spPr bwMode="auto">
          <a:xfrm>
            <a:off x="2627784" y="5445472"/>
            <a:ext cx="576262" cy="43180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dirty="0">
                <a:solidFill>
                  <a:schemeClr val="bg1"/>
                </a:solidFill>
              </a:rPr>
              <a:t>NIL</a:t>
            </a:r>
            <a:endParaRPr lang="ru-RU" sz="2500" dirty="0">
              <a:solidFill>
                <a:schemeClr val="bg1"/>
              </a:solidFill>
            </a:endParaRPr>
          </a:p>
        </p:txBody>
      </p:sp>
      <p:cxnSp>
        <p:nvCxnSpPr>
          <p:cNvPr id="42" name="Прямая соединительная линия 41"/>
          <p:cNvCxnSpPr>
            <a:stCxn id="29" idx="2"/>
            <a:endCxn id="44" idx="0"/>
          </p:cNvCxnSpPr>
          <p:nvPr/>
        </p:nvCxnSpPr>
        <p:spPr bwMode="auto">
          <a:xfrm flipH="1">
            <a:off x="3851821" y="4912072"/>
            <a:ext cx="432296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29" idx="2"/>
            <a:endCxn id="45" idx="0"/>
          </p:cNvCxnSpPr>
          <p:nvPr/>
        </p:nvCxnSpPr>
        <p:spPr bwMode="auto">
          <a:xfrm>
            <a:off x="4284117" y="4912072"/>
            <a:ext cx="431800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 bwMode="auto">
          <a:xfrm>
            <a:off x="3563689" y="5445472"/>
            <a:ext cx="576263" cy="43180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dirty="0">
                <a:solidFill>
                  <a:schemeClr val="bg1"/>
                </a:solidFill>
              </a:rPr>
              <a:t>NIL</a:t>
            </a:r>
            <a:endParaRPr lang="ru-RU" sz="2500" dirty="0">
              <a:solidFill>
                <a:schemeClr val="bg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 bwMode="auto">
          <a:xfrm>
            <a:off x="4427785" y="5445472"/>
            <a:ext cx="576263" cy="431800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500" dirty="0">
                <a:solidFill>
                  <a:schemeClr val="bg1"/>
                </a:solidFill>
              </a:rPr>
              <a:t>44</a:t>
            </a:r>
          </a:p>
        </p:txBody>
      </p:sp>
      <p:cxnSp>
        <p:nvCxnSpPr>
          <p:cNvPr id="48" name="Прямая соединительная линия 47"/>
          <p:cNvCxnSpPr>
            <a:stCxn id="22" idx="2"/>
            <a:endCxn id="49" idx="0"/>
          </p:cNvCxnSpPr>
          <p:nvPr/>
        </p:nvCxnSpPr>
        <p:spPr bwMode="auto">
          <a:xfrm>
            <a:off x="5651748" y="4920009"/>
            <a:ext cx="431726" cy="52546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 bwMode="auto">
          <a:xfrm>
            <a:off x="5796136" y="5445472"/>
            <a:ext cx="574675" cy="431800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500" dirty="0">
                <a:solidFill>
                  <a:schemeClr val="bg1"/>
                </a:solidFill>
              </a:rPr>
              <a:t>68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8005FB-899D-49F2-BD2C-2623367ABC10}"/>
              </a:ext>
            </a:extLst>
          </p:cNvPr>
          <p:cNvSpPr/>
          <p:nvPr/>
        </p:nvSpPr>
        <p:spPr>
          <a:xfrm>
            <a:off x="53392" y="434924"/>
            <a:ext cx="8965777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+mj-lt"/>
              </a:rPr>
              <a:t>Узел либо красный, либо чёрный.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+mj-lt"/>
              </a:rPr>
              <a:t>Корень – чёрный.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+mj-lt"/>
              </a:rPr>
              <a:t>Все листья (NIL) – чёрные.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+mj-lt"/>
              </a:rPr>
              <a:t>Оба потомка каждого красного узла – чёрные.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+mj-lt"/>
              </a:rPr>
              <a:t>Всякий простой путь от данного узла до любого листового узла, являющегося его потомком, содержит одинаковое число чёрных узлов.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A904FF4-1756-4374-8664-093081C788E4}"/>
              </a:ext>
            </a:extLst>
          </p:cNvPr>
          <p:cNvSpPr/>
          <p:nvPr/>
        </p:nvSpPr>
        <p:spPr bwMode="auto">
          <a:xfrm>
            <a:off x="5077320" y="5445472"/>
            <a:ext cx="576263" cy="43180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dirty="0">
                <a:solidFill>
                  <a:schemeClr val="bg1"/>
                </a:solidFill>
              </a:rPr>
              <a:t>NIL</a:t>
            </a:r>
            <a:endParaRPr lang="ru-RU" sz="2500" dirty="0">
              <a:solidFill>
                <a:schemeClr val="bg1"/>
              </a:solidFill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E5410DA8-FB61-4D4D-A4F6-F009038433B3}"/>
              </a:ext>
            </a:extLst>
          </p:cNvPr>
          <p:cNvCxnSpPr>
            <a:cxnSpLocks/>
            <a:stCxn id="22" idx="2"/>
            <a:endCxn id="30" idx="0"/>
          </p:cNvCxnSpPr>
          <p:nvPr/>
        </p:nvCxnSpPr>
        <p:spPr bwMode="auto">
          <a:xfrm flipH="1">
            <a:off x="5365452" y="4920009"/>
            <a:ext cx="286296" cy="52546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02330CDD-808A-4D0F-AC06-B14A68E27AC5}"/>
              </a:ext>
            </a:extLst>
          </p:cNvPr>
          <p:cNvSpPr/>
          <p:nvPr/>
        </p:nvSpPr>
        <p:spPr bwMode="auto">
          <a:xfrm>
            <a:off x="6488211" y="5445472"/>
            <a:ext cx="576263" cy="43180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dirty="0">
                <a:solidFill>
                  <a:schemeClr val="bg1"/>
                </a:solidFill>
              </a:rPr>
              <a:t>NIL</a:t>
            </a:r>
            <a:endParaRPr lang="ru-RU" sz="2500" dirty="0">
              <a:solidFill>
                <a:schemeClr val="bg1"/>
              </a:solidFill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AC9E09E3-1AC0-4B19-976C-77ECDBAC5C7E}"/>
              </a:ext>
            </a:extLst>
          </p:cNvPr>
          <p:cNvSpPr/>
          <p:nvPr/>
        </p:nvSpPr>
        <p:spPr bwMode="auto">
          <a:xfrm>
            <a:off x="7308304" y="5438576"/>
            <a:ext cx="576263" cy="43180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dirty="0">
                <a:solidFill>
                  <a:schemeClr val="bg1"/>
                </a:solidFill>
              </a:rPr>
              <a:t>NIL</a:t>
            </a:r>
            <a:endParaRPr lang="ru-RU" sz="2500" dirty="0">
              <a:solidFill>
                <a:schemeClr val="bg1"/>
              </a:solidFill>
            </a:endParaRP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5EAEEDB4-82D9-44AD-A9A6-F11008DB497A}"/>
              </a:ext>
            </a:extLst>
          </p:cNvPr>
          <p:cNvCxnSpPr>
            <a:cxnSpLocks/>
            <a:stCxn id="23" idx="2"/>
            <a:endCxn id="38" idx="0"/>
          </p:cNvCxnSpPr>
          <p:nvPr/>
        </p:nvCxnSpPr>
        <p:spPr bwMode="auto">
          <a:xfrm flipH="1">
            <a:off x="6776343" y="4920009"/>
            <a:ext cx="243830" cy="52546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DD6FFC05-DA38-427E-98CC-0E72DBCD878B}"/>
              </a:ext>
            </a:extLst>
          </p:cNvPr>
          <p:cNvCxnSpPr>
            <a:cxnSpLocks/>
            <a:stCxn id="23" idx="2"/>
            <a:endCxn id="39" idx="0"/>
          </p:cNvCxnSpPr>
          <p:nvPr/>
        </p:nvCxnSpPr>
        <p:spPr bwMode="auto">
          <a:xfrm>
            <a:off x="7020173" y="4920009"/>
            <a:ext cx="576263" cy="51856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439685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539552" y="6453336"/>
            <a:ext cx="7561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400" dirty="0">
                <a:solidFill>
                  <a:schemeClr val="bg1"/>
                </a:solidFill>
                <a:latin typeface="+mn-lt"/>
              </a:rPr>
              <a:t>Класс узла дерева </a:t>
            </a:r>
            <a:r>
              <a:rPr lang="en-US" altLang="ru-RU" sz="2400" dirty="0" err="1">
                <a:solidFill>
                  <a:schemeClr val="bg1"/>
                </a:solidFill>
                <a:latin typeface="+mn-lt"/>
              </a:rPr>
              <a:t>TreeNode</a:t>
            </a:r>
            <a:endParaRPr lang="ru-RU" altLang="ru-RU" sz="25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220" name="Прямоугольник 3"/>
          <p:cNvSpPr>
            <a:spLocks noChangeArrowheads="1"/>
          </p:cNvSpPr>
          <p:nvPr/>
        </p:nvSpPr>
        <p:spPr bwMode="auto">
          <a:xfrm>
            <a:off x="107950" y="215344"/>
            <a:ext cx="8856663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sz="2400" dirty="0">
                <a:solidFill>
                  <a:srgbClr val="808080"/>
                </a:solidFill>
                <a:latin typeface="Consolas"/>
              </a:rPr>
              <a:t>#pragma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/>
              </a:rPr>
              <a:t>once</a:t>
            </a:r>
            <a:endParaRPr lang="ru-RU" altLang="ru-RU" sz="24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ru-RU" sz="2200" dirty="0">
                <a:latin typeface="Consolas" panose="020B0609020204030204" pitchFamily="49" charset="0"/>
              </a:rPr>
              <a:t> </a:t>
            </a:r>
            <a:r>
              <a:rPr lang="en-US" altLang="ru-RU" sz="2200" dirty="0" err="1">
                <a:latin typeface="Consolas" panose="020B0609020204030204" pitchFamily="49" charset="0"/>
              </a:rPr>
              <a:t>TreeNode</a:t>
            </a:r>
            <a:r>
              <a:rPr lang="en-US" altLang="ru-RU" sz="2200" dirty="0">
                <a:latin typeface="Consolas" panose="020B0609020204030204" pitchFamily="49" charset="0"/>
              </a:rPr>
              <a:t>  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altLang="ru-RU" sz="2200" dirty="0">
                <a:latin typeface="Consolas" panose="020B0609020204030204" pitchFamily="49" charset="0"/>
              </a:rPr>
              <a:t>{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altLang="ru-RU" sz="2200" b="1" dirty="0">
                <a:latin typeface="Consolas" panose="020B0609020204030204" pitchFamily="49" charset="0"/>
              </a:rPr>
              <a:t>	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ru-RU" sz="2200" dirty="0">
                <a:latin typeface="Consolas" panose="020B0609020204030204" pitchFamily="49" charset="0"/>
              </a:rPr>
              <a:t>: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altLang="ru-RU" sz="2200" dirty="0">
                <a:latin typeface="Consolas" panose="020B0609020204030204" pitchFamily="49" charset="0"/>
              </a:rPr>
              <a:t>		</a:t>
            </a:r>
            <a:r>
              <a:rPr lang="en-US" altLang="ru-RU" sz="2200" dirty="0" err="1">
                <a:latin typeface="Consolas" panose="020B0609020204030204" pitchFamily="49" charset="0"/>
              </a:rPr>
              <a:t>TreeNode</a:t>
            </a:r>
            <a:r>
              <a:rPr lang="en-US" altLang="ru-RU" sz="2200" dirty="0">
                <a:latin typeface="Consolas" panose="020B0609020204030204" pitchFamily="49" charset="0"/>
              </a:rPr>
              <a:t>(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altLang="ru-RU" sz="2200" dirty="0">
                <a:latin typeface="Consolas" panose="020B0609020204030204" pitchFamily="49" charset="0"/>
              </a:rPr>
              <a:t> &amp;);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altLang="ru-RU" sz="2200" dirty="0">
                <a:latin typeface="Consolas" panose="020B0609020204030204" pitchFamily="49" charset="0"/>
              </a:rPr>
              <a:t>		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2200" dirty="0">
                <a:latin typeface="Consolas" panose="020B0609020204030204" pitchFamily="49" charset="0"/>
              </a:rPr>
              <a:t> </a:t>
            </a:r>
            <a:r>
              <a:rPr lang="en-US" altLang="ru-RU" sz="2200" dirty="0" err="1">
                <a:latin typeface="Consolas" panose="020B0609020204030204" pitchFamily="49" charset="0"/>
              </a:rPr>
              <a:t>getData</a:t>
            </a:r>
            <a:r>
              <a:rPr lang="en-US" altLang="ru-RU" sz="2200" dirty="0">
                <a:latin typeface="Consolas" panose="020B0609020204030204" pitchFamily="49" charset="0"/>
              </a:rPr>
              <a:t>()</a:t>
            </a:r>
            <a:r>
              <a:rPr lang="en-US" altLang="ru-RU" sz="2200" b="1" dirty="0">
                <a:latin typeface="Consolas" panose="020B0609020204030204" pitchFamily="49" charset="0"/>
              </a:rPr>
              <a:t> 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ru-RU" sz="2200" dirty="0">
                <a:latin typeface="Consolas" panose="020B0609020204030204" pitchFamily="49" charset="0"/>
              </a:rPr>
              <a:t>;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altLang="ru-RU" sz="2200" dirty="0">
                <a:latin typeface="Consolas" panose="020B0609020204030204" pitchFamily="49" charset="0"/>
              </a:rPr>
              <a:t>		</a:t>
            </a:r>
            <a:r>
              <a:rPr lang="en-US" altLang="ru-RU" sz="2200" dirty="0" err="1">
                <a:latin typeface="Consolas" panose="020B0609020204030204" pitchFamily="49" charset="0"/>
              </a:rPr>
              <a:t>TreeNode</a:t>
            </a:r>
            <a:r>
              <a:rPr lang="ru-RU" altLang="ru-RU" sz="2200" dirty="0">
                <a:latin typeface="Consolas" panose="020B0609020204030204" pitchFamily="49" charset="0"/>
              </a:rPr>
              <a:t> *</a:t>
            </a:r>
            <a:r>
              <a:rPr lang="en-US" altLang="ru-RU" sz="2200" dirty="0" err="1">
                <a:latin typeface="Consolas" panose="020B0609020204030204" pitchFamily="49" charset="0"/>
              </a:rPr>
              <a:t>leftPtr</a:t>
            </a:r>
            <a:r>
              <a:rPr lang="ru-RU" altLang="ru-RU" sz="22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ru-RU" altLang="ru-RU" sz="2200" dirty="0">
                <a:latin typeface="Consolas" panose="020B0609020204030204" pitchFamily="49" charset="0"/>
              </a:rPr>
              <a:t>		</a:t>
            </a:r>
            <a:r>
              <a:rPr lang="en-US" altLang="ru-RU" sz="2200" dirty="0" err="1">
                <a:latin typeface="Consolas" panose="020B0609020204030204" pitchFamily="49" charset="0"/>
              </a:rPr>
              <a:t>TreeNode</a:t>
            </a:r>
            <a:r>
              <a:rPr lang="ru-RU" altLang="ru-RU" sz="2200" dirty="0">
                <a:latin typeface="Consolas" panose="020B0609020204030204" pitchFamily="49" charset="0"/>
              </a:rPr>
              <a:t> *</a:t>
            </a:r>
            <a:r>
              <a:rPr lang="en-US" altLang="ru-RU" sz="2200" dirty="0" err="1">
                <a:latin typeface="Consolas" panose="020B0609020204030204" pitchFamily="49" charset="0"/>
              </a:rPr>
              <a:t>rightPtr</a:t>
            </a:r>
            <a:r>
              <a:rPr lang="ru-RU" altLang="ru-RU" sz="22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ru-RU" altLang="ru-RU" sz="2200" dirty="0">
                <a:latin typeface="Consolas" panose="020B0609020204030204" pitchFamily="49" charset="0"/>
              </a:rPr>
              <a:t>		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2200" dirty="0">
                <a:latin typeface="Consolas" panose="020B0609020204030204" pitchFamily="49" charset="0"/>
              </a:rPr>
              <a:t> data; 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ru-RU" altLang="ru-RU" sz="2200" dirty="0">
                <a:latin typeface="Consolas" panose="020B0609020204030204" pitchFamily="49" charset="0"/>
              </a:rPr>
              <a:t>};</a:t>
            </a:r>
          </a:p>
          <a:p>
            <a:pPr eaLnBrk="1" hangingPunct="1"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altLang="ru-RU" sz="2200" dirty="0" err="1">
                <a:latin typeface="Consolas" panose="020B0609020204030204" pitchFamily="49" charset="0"/>
              </a:rPr>
              <a:t>TreeNode</a:t>
            </a:r>
            <a:r>
              <a:rPr lang="en-US" altLang="ru-RU" sz="2200" dirty="0">
                <a:latin typeface="Consolas" panose="020B0609020204030204" pitchFamily="49" charset="0"/>
              </a:rPr>
              <a:t>::</a:t>
            </a:r>
            <a:r>
              <a:rPr lang="en-US" altLang="ru-RU" sz="2200" dirty="0" err="1">
                <a:latin typeface="Consolas" panose="020B0609020204030204" pitchFamily="49" charset="0"/>
              </a:rPr>
              <a:t>TreeNode</a:t>
            </a:r>
            <a:r>
              <a:rPr lang="en-US" altLang="ru-RU" sz="2200" dirty="0">
                <a:latin typeface="Consolas" panose="020B0609020204030204" pitchFamily="49" charset="0"/>
              </a:rPr>
              <a:t>(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ru-RU" sz="2200" dirty="0">
                <a:latin typeface="Consolas" panose="020B0609020204030204" pitchFamily="49" charset="0"/>
              </a:rPr>
              <a:t> 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2200" dirty="0">
                <a:latin typeface="Consolas" panose="020B0609020204030204" pitchFamily="49" charset="0"/>
              </a:rPr>
              <a:t> &amp;d)</a:t>
            </a:r>
            <a:r>
              <a:rPr lang="ru-RU" altLang="ru-RU" sz="2200" dirty="0">
                <a:latin typeface="Consolas" panose="020B0609020204030204" pitchFamily="49" charset="0"/>
              </a:rPr>
              <a:t>  </a:t>
            </a:r>
            <a:endParaRPr lang="en-US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altLang="ru-RU" sz="2200" dirty="0">
                <a:latin typeface="Consolas" panose="020B0609020204030204" pitchFamily="49" charset="0"/>
              </a:rPr>
              <a:t>{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altLang="ru-RU" sz="2200" dirty="0">
                <a:latin typeface="Consolas" panose="020B0609020204030204" pitchFamily="49" charset="0"/>
              </a:rPr>
              <a:t>	data=d;</a:t>
            </a:r>
            <a:r>
              <a:rPr lang="ru-RU" altLang="ru-RU" sz="2200" dirty="0">
                <a:latin typeface="Consolas" panose="020B0609020204030204" pitchFamily="49" charset="0"/>
              </a:rPr>
              <a:t>  </a:t>
            </a:r>
            <a:r>
              <a:rPr lang="en-US" altLang="ru-RU" sz="2200" dirty="0" err="1">
                <a:latin typeface="Consolas" panose="020B0609020204030204" pitchFamily="49" charset="0"/>
              </a:rPr>
              <a:t>leftPtr</a:t>
            </a:r>
            <a:r>
              <a:rPr lang="en-US" altLang="ru-RU" sz="2200" dirty="0">
                <a:latin typeface="Consolas" panose="020B0609020204030204" pitchFamily="49" charset="0"/>
              </a:rPr>
              <a:t>=</a:t>
            </a:r>
            <a:r>
              <a:rPr lang="en-US" altLang="ru-RU" sz="2200" dirty="0" err="1">
                <a:latin typeface="Consolas" panose="020B0609020204030204" pitchFamily="49" charset="0"/>
              </a:rPr>
              <a:t>rightPtr</a:t>
            </a:r>
            <a:r>
              <a:rPr lang="en-US" altLang="ru-RU" sz="2200" dirty="0">
                <a:latin typeface="Consolas" panose="020B0609020204030204" pitchFamily="49" charset="0"/>
              </a:rPr>
              <a:t>=0;</a:t>
            </a:r>
            <a:r>
              <a:rPr lang="ru-RU" altLang="ru-RU" sz="2200" dirty="0">
                <a:latin typeface="Consolas" panose="020B0609020204030204" pitchFamily="49" charset="0"/>
              </a:rPr>
              <a:t> </a:t>
            </a:r>
            <a:endParaRPr lang="en-US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altLang="ru-RU" sz="2200" dirty="0">
                <a:latin typeface="Consolas" panose="020B0609020204030204" pitchFamily="49" charset="0"/>
              </a:rPr>
              <a:t>}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7550" algn="l"/>
                <a:tab pos="1079500" algn="l"/>
                <a:tab pos="1435100" algn="l"/>
              </a:tabLst>
            </a:pPr>
            <a:endParaRPr lang="en-US" altLang="ru-RU" sz="22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2200" dirty="0">
                <a:latin typeface="Consolas" panose="020B0609020204030204" pitchFamily="49" charset="0"/>
              </a:rPr>
              <a:t> </a:t>
            </a:r>
            <a:r>
              <a:rPr lang="en-US" altLang="ru-RU" sz="2200" dirty="0" err="1">
                <a:latin typeface="Consolas" panose="020B0609020204030204" pitchFamily="49" charset="0"/>
              </a:rPr>
              <a:t>TreeNode</a:t>
            </a:r>
            <a:r>
              <a:rPr lang="en-US" altLang="ru-RU" sz="2200" dirty="0">
                <a:latin typeface="Consolas" panose="020B0609020204030204" pitchFamily="49" charset="0"/>
              </a:rPr>
              <a:t>::</a:t>
            </a:r>
            <a:r>
              <a:rPr lang="en-US" altLang="ru-RU" sz="2200" dirty="0" err="1">
                <a:latin typeface="Consolas" panose="020B0609020204030204" pitchFamily="49" charset="0"/>
              </a:rPr>
              <a:t>getData</a:t>
            </a:r>
            <a:r>
              <a:rPr lang="en-US" altLang="ru-RU" sz="2200" dirty="0">
                <a:latin typeface="Consolas" panose="020B0609020204030204" pitchFamily="49" charset="0"/>
              </a:rPr>
              <a:t>() 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2200" dirty="0">
                <a:latin typeface="Consolas" panose="020B0609020204030204" pitchFamily="49" charset="0"/>
              </a:rPr>
              <a:t>{</a:t>
            </a:r>
            <a:r>
              <a:rPr lang="ru-RU" altLang="ru-RU" sz="2200" dirty="0">
                <a:latin typeface="Consolas" panose="020B0609020204030204" pitchFamily="49" charset="0"/>
              </a:rPr>
              <a:t>  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ru-RU" sz="2200" dirty="0">
                <a:latin typeface="Consolas" panose="020B0609020204030204" pitchFamily="49" charset="0"/>
              </a:rPr>
              <a:t> data;</a:t>
            </a:r>
            <a:r>
              <a:rPr lang="ru-RU" altLang="ru-RU" sz="2200" dirty="0">
                <a:latin typeface="Consolas" panose="020B0609020204030204" pitchFamily="49" charset="0"/>
              </a:rPr>
              <a:t> </a:t>
            </a:r>
            <a:r>
              <a:rPr lang="en-US" altLang="ru-RU" sz="2200" dirty="0">
                <a:latin typeface="Consolas" panose="020B0609020204030204" pitchFamily="49" charset="0"/>
              </a:rPr>
              <a:t>}</a:t>
            </a:r>
            <a:endParaRPr lang="ru-RU" altLang="ru-RU" sz="2200" dirty="0"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167686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755576" y="6381328"/>
            <a:ext cx="75612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500" dirty="0">
                <a:solidFill>
                  <a:schemeClr val="bg1"/>
                </a:solidFill>
                <a:latin typeface="+mn-lt"/>
              </a:rPr>
              <a:t>Описание класса дерева – </a:t>
            </a:r>
            <a:r>
              <a:rPr lang="en-US" altLang="ru-RU" sz="2500" dirty="0">
                <a:solidFill>
                  <a:schemeClr val="bg1"/>
                </a:solidFill>
                <a:latin typeface="+mn-lt"/>
              </a:rPr>
              <a:t>Tree </a:t>
            </a:r>
            <a:endParaRPr lang="ru-RU" altLang="ru-RU" sz="25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107950" y="116632"/>
            <a:ext cx="8856663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808038" algn="l"/>
                <a:tab pos="1250950" algn="l"/>
                <a:tab pos="1703388" algn="l"/>
                <a:tab pos="2060575" algn="l"/>
                <a:tab pos="2425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55600" algn="l"/>
                <a:tab pos="808038" algn="l"/>
                <a:tab pos="1250950" algn="l"/>
                <a:tab pos="1703388" algn="l"/>
                <a:tab pos="2060575" algn="l"/>
                <a:tab pos="2425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55600" algn="l"/>
                <a:tab pos="808038" algn="l"/>
                <a:tab pos="1250950" algn="l"/>
                <a:tab pos="1703388" algn="l"/>
                <a:tab pos="2060575" algn="l"/>
                <a:tab pos="2425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55600" algn="l"/>
                <a:tab pos="808038" algn="l"/>
                <a:tab pos="1250950" algn="l"/>
                <a:tab pos="1703388" algn="l"/>
                <a:tab pos="2060575" algn="l"/>
                <a:tab pos="2425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55600" algn="l"/>
                <a:tab pos="808038" algn="l"/>
                <a:tab pos="1250950" algn="l"/>
                <a:tab pos="1703388" algn="l"/>
                <a:tab pos="2060575" algn="l"/>
                <a:tab pos="2425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808038" algn="l"/>
                <a:tab pos="1250950" algn="l"/>
                <a:tab pos="1703388" algn="l"/>
                <a:tab pos="2060575" algn="l"/>
                <a:tab pos="2425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808038" algn="l"/>
                <a:tab pos="1250950" algn="l"/>
                <a:tab pos="1703388" algn="l"/>
                <a:tab pos="2060575" algn="l"/>
                <a:tab pos="2425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808038" algn="l"/>
                <a:tab pos="1250950" algn="l"/>
                <a:tab pos="1703388" algn="l"/>
                <a:tab pos="2060575" algn="l"/>
                <a:tab pos="2425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808038" algn="l"/>
                <a:tab pos="1250950" algn="l"/>
                <a:tab pos="1703388" algn="l"/>
                <a:tab pos="2060575" algn="l"/>
                <a:tab pos="2425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808080"/>
                </a:solidFill>
                <a:latin typeface="Consolas"/>
              </a:rPr>
              <a:t>#pragma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once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ru-RU" sz="2000" dirty="0">
                <a:latin typeface="Consolas" panose="020B0609020204030204" pitchFamily="49" charset="0"/>
              </a:rPr>
              <a:t>&lt;iostream&gt; 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ru-RU" sz="2000" dirty="0">
                <a:latin typeface="Consolas" panose="020B0609020204030204" pitchFamily="49" charset="0"/>
              </a:rPr>
              <a:t>"</a:t>
            </a:r>
            <a:r>
              <a:rPr lang="en-US" altLang="ru-RU" sz="2000" dirty="0" err="1">
                <a:latin typeface="Consolas" panose="020B0609020204030204" pitchFamily="49" charset="0"/>
              </a:rPr>
              <a:t>treenode.h</a:t>
            </a:r>
            <a:r>
              <a:rPr lang="en-US" altLang="ru-RU" sz="2000" dirty="0">
                <a:latin typeface="Consolas" panose="020B0609020204030204" pitchFamily="49" charset="0"/>
              </a:rPr>
              <a:t>"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ru-RU" sz="2000" dirty="0">
                <a:latin typeface="Consolas" panose="020B0609020204030204" pitchFamily="49" charset="0"/>
              </a:rPr>
              <a:t> Tree 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000" dirty="0">
                <a:latin typeface="Consolas" panose="020B0609020204030204" pitchFamily="49" charset="0"/>
              </a:rPr>
              <a:t>{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000" dirty="0">
                <a:latin typeface="Consolas" panose="020B0609020204030204" pitchFamily="49" charset="0"/>
              </a:rPr>
              <a:t>	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ru-RU" sz="2000" dirty="0">
                <a:latin typeface="Consolas" panose="020B0609020204030204" pitchFamily="49" charset="0"/>
              </a:rPr>
              <a:t>: 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000" dirty="0">
                <a:latin typeface="Consolas" panose="020B0609020204030204" pitchFamily="49" charset="0"/>
              </a:rPr>
              <a:t>		Tree( ) { </a:t>
            </a:r>
            <a:r>
              <a:rPr lang="en-US" altLang="ru-RU" sz="2000" dirty="0" err="1">
                <a:latin typeface="Consolas" panose="020B0609020204030204" pitchFamily="49" charset="0"/>
              </a:rPr>
              <a:t>rootPtr</a:t>
            </a:r>
            <a:r>
              <a:rPr lang="en-US" altLang="ru-RU" sz="2000" dirty="0">
                <a:latin typeface="Consolas" panose="020B0609020204030204" pitchFamily="49" charset="0"/>
              </a:rPr>
              <a:t>=0; };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000" dirty="0">
                <a:latin typeface="Consolas" panose="020B0609020204030204" pitchFamily="49" charset="0"/>
              </a:rPr>
              <a:t>		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ru-RU" sz="2000" b="1" dirty="0">
                <a:latin typeface="Consolas" panose="020B0609020204030204" pitchFamily="49" charset="0"/>
              </a:rPr>
              <a:t> </a:t>
            </a:r>
            <a:r>
              <a:rPr lang="en-US" altLang="ru-RU" sz="2000" dirty="0" err="1">
                <a:latin typeface="Consolas" panose="020B0609020204030204" pitchFamily="49" charset="0"/>
              </a:rPr>
              <a:t>insertNode</a:t>
            </a:r>
            <a:r>
              <a:rPr lang="en-US" altLang="ru-RU" sz="2000" dirty="0">
                <a:latin typeface="Consolas" panose="020B0609020204030204" pitchFamily="49" charset="0"/>
              </a:rPr>
              <a:t>(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const int </a:t>
            </a:r>
            <a:r>
              <a:rPr lang="en-US" altLang="ru-RU" sz="2000" dirty="0">
                <a:latin typeface="Consolas" panose="020B0609020204030204" pitchFamily="49" charset="0"/>
              </a:rPr>
              <a:t>&amp;); 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000" dirty="0">
                <a:latin typeface="Consolas" panose="020B0609020204030204" pitchFamily="49" charset="0"/>
              </a:rPr>
              <a:t>		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altLang="ru-RU" sz="2000" dirty="0" err="1">
                <a:latin typeface="Consolas" panose="020B0609020204030204" pitchFamily="49" charset="0"/>
              </a:rPr>
              <a:t>preOrderTraversal</a:t>
            </a:r>
            <a:r>
              <a:rPr lang="en-US" altLang="ru-RU" sz="2000" dirty="0">
                <a:latin typeface="Consolas" panose="020B0609020204030204" pitchFamily="49" charset="0"/>
              </a:rPr>
              <a:t>( ) 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ru-RU" sz="2000" dirty="0">
                <a:latin typeface="Consolas" panose="020B0609020204030204" pitchFamily="49" charset="0"/>
              </a:rPr>
              <a:t>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000" dirty="0">
                <a:latin typeface="Consolas" panose="020B0609020204030204" pitchFamily="49" charset="0"/>
              </a:rPr>
              <a:t>		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ru-RU" sz="2000" b="1" dirty="0">
                <a:latin typeface="Consolas" panose="020B0609020204030204" pitchFamily="49" charset="0"/>
              </a:rPr>
              <a:t> </a:t>
            </a:r>
            <a:r>
              <a:rPr lang="en-US" altLang="ru-RU" sz="2000" dirty="0" err="1">
                <a:latin typeface="Consolas" panose="020B0609020204030204" pitchFamily="49" charset="0"/>
              </a:rPr>
              <a:t>inOrderTraversal</a:t>
            </a:r>
            <a:r>
              <a:rPr lang="en-US" altLang="ru-RU" sz="2000" dirty="0">
                <a:latin typeface="Consolas" panose="020B0609020204030204" pitchFamily="49" charset="0"/>
              </a:rPr>
              <a:t>( ) 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ru-RU" sz="2000" dirty="0">
                <a:latin typeface="Consolas" panose="020B0609020204030204" pitchFamily="49" charset="0"/>
              </a:rPr>
              <a:t>; 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000" dirty="0">
                <a:latin typeface="Consolas" panose="020B0609020204030204" pitchFamily="49" charset="0"/>
              </a:rPr>
              <a:t>		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ru-RU" sz="2000" b="1" dirty="0">
                <a:latin typeface="Consolas" panose="020B0609020204030204" pitchFamily="49" charset="0"/>
              </a:rPr>
              <a:t> </a:t>
            </a:r>
            <a:r>
              <a:rPr lang="en-US" altLang="ru-RU" sz="2000" dirty="0" err="1">
                <a:latin typeface="Consolas" panose="020B0609020204030204" pitchFamily="49" charset="0"/>
              </a:rPr>
              <a:t>postOrderTraversal</a:t>
            </a:r>
            <a:r>
              <a:rPr lang="en-US" altLang="ru-RU" sz="2000" dirty="0">
                <a:latin typeface="Consolas" panose="020B0609020204030204" pitchFamily="49" charset="0"/>
              </a:rPr>
              <a:t>( ) 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ru-RU" sz="2000" dirty="0">
                <a:latin typeface="Consolas" panose="020B0609020204030204" pitchFamily="49" charset="0"/>
              </a:rPr>
              <a:t>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000" dirty="0">
                <a:latin typeface="Consolas" panose="020B0609020204030204" pitchFamily="49" charset="0"/>
              </a:rPr>
              <a:t>	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ru-RU" sz="2000" dirty="0">
                <a:latin typeface="Consolas" panose="020B0609020204030204" pitchFamily="49" charset="0"/>
              </a:rPr>
              <a:t>: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000" dirty="0">
                <a:latin typeface="Consolas" panose="020B0609020204030204" pitchFamily="49" charset="0"/>
              </a:rPr>
              <a:t>		</a:t>
            </a:r>
            <a:r>
              <a:rPr lang="en-US" altLang="ru-RU" sz="2000" dirty="0" err="1">
                <a:latin typeface="Consolas" panose="020B0609020204030204" pitchFamily="49" charset="0"/>
              </a:rPr>
              <a:t>TreeNode</a:t>
            </a:r>
            <a:r>
              <a:rPr lang="en-US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2000" dirty="0">
                <a:latin typeface="Consolas" panose="020B0609020204030204" pitchFamily="49" charset="0"/>
              </a:rPr>
              <a:t> *</a:t>
            </a:r>
            <a:r>
              <a:rPr lang="en-US" altLang="ru-RU" sz="2000" dirty="0" err="1">
                <a:latin typeface="Consolas" panose="020B0609020204030204" pitchFamily="49" charset="0"/>
              </a:rPr>
              <a:t>rootPtr</a:t>
            </a:r>
            <a:r>
              <a:rPr lang="en-US" altLang="ru-RU" sz="2000" dirty="0">
                <a:latin typeface="Consolas" panose="020B0609020204030204" pitchFamily="49" charset="0"/>
              </a:rPr>
              <a:t>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000" dirty="0">
                <a:latin typeface="Consolas" panose="020B0609020204030204" pitchFamily="49" charset="0"/>
              </a:rPr>
              <a:t>		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 err="1">
                <a:latin typeface="Consolas" panose="020B0609020204030204" pitchFamily="49" charset="0"/>
              </a:rPr>
              <a:t>insertNodeHelper</a:t>
            </a:r>
            <a:r>
              <a:rPr lang="en-US" altLang="ru-RU" sz="2000" dirty="0">
                <a:latin typeface="Consolas" panose="020B0609020204030204" pitchFamily="49" charset="0"/>
              </a:rPr>
              <a:t>(</a:t>
            </a:r>
            <a:r>
              <a:rPr lang="en-US" altLang="ru-RU" sz="2000" dirty="0" err="1">
                <a:latin typeface="Consolas" panose="020B0609020204030204" pitchFamily="49" charset="0"/>
              </a:rPr>
              <a:t>TreeNode</a:t>
            </a:r>
            <a:r>
              <a:rPr lang="en-US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2000" dirty="0">
                <a:latin typeface="Consolas" panose="020B0609020204030204" pitchFamily="49" charset="0"/>
              </a:rPr>
              <a:t> **, 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2000" dirty="0">
                <a:latin typeface="Consolas" panose="020B0609020204030204" pitchFamily="49" charset="0"/>
              </a:rPr>
              <a:t> &amp;); 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000" dirty="0">
                <a:latin typeface="Consolas" panose="020B0609020204030204" pitchFamily="49" charset="0"/>
              </a:rPr>
              <a:t>		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 err="1">
                <a:latin typeface="Consolas" panose="020B0609020204030204" pitchFamily="49" charset="0"/>
              </a:rPr>
              <a:t>preOrderHelper</a:t>
            </a:r>
            <a:r>
              <a:rPr lang="en-US" altLang="ru-RU" sz="2000" dirty="0">
                <a:latin typeface="Consolas" panose="020B0609020204030204" pitchFamily="49" charset="0"/>
              </a:rPr>
              <a:t>(</a:t>
            </a:r>
            <a:r>
              <a:rPr lang="en-US" altLang="ru-RU" sz="2000" dirty="0" err="1">
                <a:latin typeface="Consolas" panose="020B0609020204030204" pitchFamily="49" charset="0"/>
              </a:rPr>
              <a:t>TreeNode</a:t>
            </a:r>
            <a:r>
              <a:rPr lang="en-US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2000" dirty="0">
                <a:latin typeface="Consolas" panose="020B0609020204030204" pitchFamily="49" charset="0"/>
              </a:rPr>
              <a:t> *) 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ru-RU" sz="2000" dirty="0">
                <a:latin typeface="Consolas" panose="020B0609020204030204" pitchFamily="49" charset="0"/>
              </a:rPr>
              <a:t>; 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000" dirty="0">
                <a:latin typeface="Consolas" panose="020B0609020204030204" pitchFamily="49" charset="0"/>
              </a:rPr>
              <a:t>		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 err="1">
                <a:latin typeface="Consolas" panose="020B0609020204030204" pitchFamily="49" charset="0"/>
              </a:rPr>
              <a:t>inOrderHelper</a:t>
            </a:r>
            <a:r>
              <a:rPr lang="en-US" altLang="ru-RU" sz="2000" dirty="0">
                <a:latin typeface="Consolas" panose="020B0609020204030204" pitchFamily="49" charset="0"/>
              </a:rPr>
              <a:t>(</a:t>
            </a:r>
            <a:r>
              <a:rPr lang="en-US" altLang="ru-RU" sz="2000" dirty="0" err="1">
                <a:latin typeface="Consolas" panose="020B0609020204030204" pitchFamily="49" charset="0"/>
              </a:rPr>
              <a:t>TreeNode</a:t>
            </a:r>
            <a:r>
              <a:rPr lang="en-US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2000" dirty="0">
                <a:latin typeface="Consolas" panose="020B0609020204030204" pitchFamily="49" charset="0"/>
              </a:rPr>
              <a:t> *) 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ru-RU" sz="2000" dirty="0">
                <a:latin typeface="Consolas" panose="020B0609020204030204" pitchFamily="49" charset="0"/>
              </a:rPr>
              <a:t>; 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000" dirty="0">
                <a:latin typeface="Consolas" panose="020B0609020204030204" pitchFamily="49" charset="0"/>
              </a:rPr>
              <a:t>		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 err="1">
                <a:latin typeface="Consolas" panose="020B0609020204030204" pitchFamily="49" charset="0"/>
              </a:rPr>
              <a:t>postOrderHelper</a:t>
            </a:r>
            <a:r>
              <a:rPr lang="en-US" altLang="ru-RU" sz="2000" dirty="0">
                <a:latin typeface="Consolas" panose="020B0609020204030204" pitchFamily="49" charset="0"/>
              </a:rPr>
              <a:t>(</a:t>
            </a:r>
            <a:r>
              <a:rPr lang="en-US" altLang="ru-RU" sz="2000" dirty="0" err="1">
                <a:latin typeface="Consolas" panose="020B0609020204030204" pitchFamily="49" charset="0"/>
              </a:rPr>
              <a:t>TreeNode</a:t>
            </a:r>
            <a:r>
              <a:rPr lang="en-US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2000" dirty="0">
                <a:latin typeface="Consolas" panose="020B0609020204030204" pitchFamily="49" charset="0"/>
              </a:rPr>
              <a:t> *) 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ru-RU" sz="2000" dirty="0">
                <a:latin typeface="Consolas" panose="020B0609020204030204" pitchFamily="49" charset="0"/>
              </a:rPr>
              <a:t>; 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ru-RU" altLang="ru-RU" sz="20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796019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755576" y="6453336"/>
            <a:ext cx="7561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400" dirty="0">
                <a:solidFill>
                  <a:schemeClr val="bg1"/>
                </a:solidFill>
                <a:latin typeface="+mn-lt"/>
              </a:rPr>
              <a:t>Вставка элемента</a:t>
            </a:r>
            <a:r>
              <a:rPr lang="en-US" altLang="ru-RU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altLang="ru-RU" sz="2400" dirty="0">
                <a:solidFill>
                  <a:schemeClr val="bg1"/>
                </a:solidFill>
                <a:latin typeface="+mn-lt"/>
              </a:rPr>
              <a:t>в дерево</a:t>
            </a:r>
          </a:p>
        </p:txBody>
      </p:sp>
      <p:sp>
        <p:nvSpPr>
          <p:cNvPr id="11268" name="Прямоугольник 3"/>
          <p:cNvSpPr>
            <a:spLocks noChangeArrowheads="1"/>
          </p:cNvSpPr>
          <p:nvPr/>
        </p:nvSpPr>
        <p:spPr bwMode="auto">
          <a:xfrm>
            <a:off x="107504" y="188640"/>
            <a:ext cx="8856663" cy="5770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355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355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355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355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355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ru-RU" sz="2100" b="1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altLang="ru-RU" sz="2100" dirty="0">
                <a:latin typeface="Consolas" panose="020B0609020204030204" pitchFamily="49" charset="0"/>
              </a:rPr>
              <a:t>Tree::</a:t>
            </a:r>
            <a:r>
              <a:rPr lang="en-US" altLang="ru-RU" sz="2100" dirty="0" err="1">
                <a:latin typeface="Consolas" panose="020B0609020204030204" pitchFamily="49" charset="0"/>
              </a:rPr>
              <a:t>insertNode</a:t>
            </a:r>
            <a:r>
              <a:rPr lang="en-US" altLang="ru-RU" sz="2100" dirty="0">
                <a:latin typeface="Consolas" panose="020B0609020204030204" pitchFamily="49" charset="0"/>
              </a:rPr>
              <a:t>(</a:t>
            </a:r>
            <a:r>
              <a:rPr lang="en-US" altLang="ru-RU" sz="2100" b="1" dirty="0">
                <a:solidFill>
                  <a:srgbClr val="0000FF"/>
                </a:solidFill>
                <a:latin typeface="Consolas" panose="020B0609020204030204" pitchFamily="49" charset="0"/>
              </a:rPr>
              <a:t>const int </a:t>
            </a:r>
            <a:r>
              <a:rPr lang="en-US" altLang="ru-RU" sz="2100" dirty="0">
                <a:latin typeface="Consolas" panose="020B0609020204030204" pitchFamily="49" charset="0"/>
              </a:rPr>
              <a:t>&amp;value)</a:t>
            </a:r>
            <a:endParaRPr lang="ru-RU" altLang="ru-RU" sz="21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100" dirty="0">
                <a:latin typeface="Consolas" panose="020B0609020204030204" pitchFamily="49" charset="0"/>
              </a:rPr>
              <a:t>{</a:t>
            </a:r>
            <a:r>
              <a:rPr lang="ru-RU" altLang="ru-RU" sz="2100" dirty="0">
                <a:latin typeface="Consolas" panose="020B0609020204030204" pitchFamily="49" charset="0"/>
              </a:rPr>
              <a:t> </a:t>
            </a:r>
            <a:endParaRPr lang="en-US" altLang="ru-RU" sz="21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100" dirty="0">
                <a:latin typeface="Consolas" panose="020B0609020204030204" pitchFamily="49" charset="0"/>
              </a:rPr>
              <a:t>	</a:t>
            </a:r>
            <a:r>
              <a:rPr lang="en-US" altLang="ru-RU" sz="2100" dirty="0" err="1">
                <a:latin typeface="Consolas" panose="020B0609020204030204" pitchFamily="49" charset="0"/>
              </a:rPr>
              <a:t>insertNodeHelper</a:t>
            </a:r>
            <a:r>
              <a:rPr lang="en-US" altLang="ru-RU" sz="2100" dirty="0">
                <a:latin typeface="Consolas" panose="020B0609020204030204" pitchFamily="49" charset="0"/>
              </a:rPr>
              <a:t>(&amp;</a:t>
            </a:r>
            <a:r>
              <a:rPr lang="en-US" altLang="ru-RU" sz="2100" dirty="0" err="1">
                <a:latin typeface="Consolas" panose="020B0609020204030204" pitchFamily="49" charset="0"/>
              </a:rPr>
              <a:t>rootPtr</a:t>
            </a:r>
            <a:r>
              <a:rPr lang="en-US" altLang="ru-RU" sz="2100" dirty="0">
                <a:latin typeface="Consolas" panose="020B0609020204030204" pitchFamily="49" charset="0"/>
              </a:rPr>
              <a:t>, value);</a:t>
            </a:r>
            <a:r>
              <a:rPr lang="ru-RU" altLang="ru-RU" sz="2100" dirty="0">
                <a:latin typeface="Consolas" panose="020B0609020204030204" pitchFamily="49" charset="0"/>
              </a:rPr>
              <a:t> </a:t>
            </a:r>
            <a:endParaRPr lang="en-US" altLang="ru-RU" sz="21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100" dirty="0">
                <a:latin typeface="Consolas" panose="020B0609020204030204" pitchFamily="49" charset="0"/>
              </a:rPr>
              <a:t>}</a:t>
            </a:r>
            <a:endParaRPr lang="ru-RU" altLang="ru-RU" sz="2100" dirty="0">
              <a:latin typeface="Consolas" panose="020B0609020204030204" pitchFamily="49" charset="0"/>
            </a:endParaRPr>
          </a:p>
          <a:p>
            <a:pPr eaLnBrk="1" hangingPunct="1"/>
            <a:endParaRPr lang="ru-RU" altLang="ru-RU" sz="2100" b="1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ru-RU" dirty="0">
                <a:latin typeface="Consolas" panose="020B0609020204030204" pitchFamily="49" charset="0"/>
              </a:rPr>
              <a:t> Tree::</a:t>
            </a:r>
            <a:r>
              <a:rPr lang="en-US" altLang="ru-RU" dirty="0" err="1">
                <a:latin typeface="Consolas" panose="020B0609020204030204" pitchFamily="49" charset="0"/>
              </a:rPr>
              <a:t>insertNodeHelper</a:t>
            </a:r>
            <a:r>
              <a:rPr lang="en-US" altLang="ru-RU" dirty="0">
                <a:latin typeface="Consolas" panose="020B0609020204030204" pitchFamily="49" charset="0"/>
              </a:rPr>
              <a:t>(</a:t>
            </a:r>
            <a:r>
              <a:rPr lang="en-US" altLang="ru-RU" dirty="0" err="1">
                <a:latin typeface="Consolas" panose="020B0609020204030204" pitchFamily="49" charset="0"/>
              </a:rPr>
              <a:t>TreeNode</a:t>
            </a:r>
            <a:r>
              <a:rPr lang="en-US" altLang="ru-RU" dirty="0">
                <a:latin typeface="Consolas" panose="020B0609020204030204" pitchFamily="49" charset="0"/>
              </a:rPr>
              <a:t> </a:t>
            </a:r>
            <a:r>
              <a:rPr lang="en-US" altLang="ru-RU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dirty="0">
                <a:latin typeface="Consolas" panose="020B0609020204030204" pitchFamily="49" charset="0"/>
              </a:rPr>
              <a:t> **</a:t>
            </a:r>
            <a:r>
              <a:rPr lang="en-US" altLang="ru-RU" dirty="0" err="1">
                <a:latin typeface="Consolas" panose="020B0609020204030204" pitchFamily="49" charset="0"/>
              </a:rPr>
              <a:t>ptr</a:t>
            </a:r>
            <a:r>
              <a:rPr lang="en-US" altLang="ru-RU" dirty="0">
                <a:latin typeface="Consolas" panose="020B0609020204030204" pitchFamily="49" charset="0"/>
              </a:rPr>
              <a:t>, </a:t>
            </a:r>
            <a:r>
              <a:rPr lang="en-US" altLang="ru-RU" b="1" dirty="0">
                <a:solidFill>
                  <a:srgbClr val="0000FF"/>
                </a:solidFill>
                <a:latin typeface="Consolas" panose="020B0609020204030204" pitchFamily="49" charset="0"/>
              </a:rPr>
              <a:t>const int </a:t>
            </a:r>
            <a:r>
              <a:rPr lang="en-US" altLang="ru-RU" dirty="0">
                <a:latin typeface="Consolas" panose="020B0609020204030204" pitchFamily="49" charset="0"/>
              </a:rPr>
              <a:t>&amp;value)</a:t>
            </a:r>
            <a:r>
              <a:rPr lang="ru-RU" altLang="ru-RU" dirty="0">
                <a:latin typeface="Consolas" panose="020B0609020204030204" pitchFamily="49" charset="0"/>
              </a:rPr>
              <a:t> </a:t>
            </a:r>
            <a:endParaRPr lang="en-US" altLang="ru-RU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100" dirty="0">
                <a:latin typeface="Consolas" panose="020B0609020204030204" pitchFamily="49" charset="0"/>
              </a:rPr>
              <a:t>{</a:t>
            </a:r>
            <a:endParaRPr lang="ru-RU" altLang="ru-RU" sz="21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100" dirty="0">
                <a:latin typeface="Consolas" panose="020B0609020204030204" pitchFamily="49" charset="0"/>
              </a:rPr>
              <a:t>	</a:t>
            </a:r>
            <a:r>
              <a:rPr lang="en-US" altLang="ru-RU" sz="2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2100" b="1" dirty="0">
                <a:latin typeface="Consolas" panose="020B0609020204030204" pitchFamily="49" charset="0"/>
              </a:rPr>
              <a:t> </a:t>
            </a:r>
            <a:r>
              <a:rPr lang="en-US" altLang="ru-RU" sz="2100" dirty="0">
                <a:latin typeface="Consolas" panose="020B0609020204030204" pitchFamily="49" charset="0"/>
              </a:rPr>
              <a:t>(*</a:t>
            </a:r>
            <a:r>
              <a:rPr lang="en-US" altLang="ru-RU" sz="2100" dirty="0" err="1">
                <a:latin typeface="Consolas" panose="020B0609020204030204" pitchFamily="49" charset="0"/>
              </a:rPr>
              <a:t>ptr</a:t>
            </a:r>
            <a:r>
              <a:rPr lang="en-US" altLang="ru-RU" sz="2100" dirty="0">
                <a:latin typeface="Consolas" panose="020B0609020204030204" pitchFamily="49" charset="0"/>
              </a:rPr>
              <a:t> == 0) </a:t>
            </a:r>
            <a:endParaRPr lang="ru-RU" altLang="ru-RU" sz="21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100" dirty="0">
                <a:latin typeface="Consolas" panose="020B0609020204030204" pitchFamily="49" charset="0"/>
              </a:rPr>
              <a:t>	{</a:t>
            </a:r>
            <a:r>
              <a:rPr lang="ru-RU" altLang="ru-RU" sz="2100" dirty="0">
                <a:latin typeface="Consolas" panose="020B0609020204030204" pitchFamily="49" charset="0"/>
              </a:rPr>
              <a:t> </a:t>
            </a:r>
            <a:r>
              <a:rPr lang="en-US" altLang="ru-RU" sz="2100" dirty="0">
                <a:latin typeface="Consolas" panose="020B0609020204030204" pitchFamily="49" charset="0"/>
              </a:rPr>
              <a:t>		*</a:t>
            </a:r>
            <a:r>
              <a:rPr lang="en-US" altLang="ru-RU" sz="2100" dirty="0" err="1">
                <a:latin typeface="Consolas" panose="020B0609020204030204" pitchFamily="49" charset="0"/>
              </a:rPr>
              <a:t>ptr</a:t>
            </a:r>
            <a:r>
              <a:rPr lang="en-US" altLang="ru-RU" sz="2100" dirty="0">
                <a:latin typeface="Consolas" panose="020B0609020204030204" pitchFamily="49" charset="0"/>
              </a:rPr>
              <a:t> = </a:t>
            </a:r>
            <a:r>
              <a:rPr lang="en-US" altLang="ru-RU" sz="21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ru-RU" sz="2100" dirty="0">
                <a:latin typeface="Consolas" panose="020B0609020204030204" pitchFamily="49" charset="0"/>
              </a:rPr>
              <a:t> </a:t>
            </a:r>
            <a:r>
              <a:rPr lang="en-US" altLang="ru-RU" sz="2100" dirty="0" err="1">
                <a:latin typeface="Consolas" panose="020B0609020204030204" pitchFamily="49" charset="0"/>
              </a:rPr>
              <a:t>TreeNode</a:t>
            </a:r>
            <a:r>
              <a:rPr lang="en-US" altLang="ru-RU" sz="2100" dirty="0">
                <a:latin typeface="Consolas" panose="020B0609020204030204" pitchFamily="49" charset="0"/>
              </a:rPr>
              <a:t> int(value); </a:t>
            </a:r>
            <a:r>
              <a:rPr lang="ru-RU" altLang="ru-RU" sz="2100" dirty="0">
                <a:latin typeface="Consolas" panose="020B0609020204030204" pitchFamily="49" charset="0"/>
              </a:rPr>
              <a:t> </a:t>
            </a:r>
            <a:r>
              <a:rPr lang="en-US" altLang="ru-RU" sz="2100" dirty="0">
                <a:latin typeface="Consolas" panose="020B0609020204030204" pitchFamily="49" charset="0"/>
              </a:rPr>
              <a:t>	}</a:t>
            </a:r>
            <a:endParaRPr lang="ru-RU" altLang="ru-RU" sz="21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100" dirty="0">
                <a:latin typeface="Consolas" panose="020B0609020204030204" pitchFamily="49" charset="0"/>
              </a:rPr>
              <a:t>	</a:t>
            </a:r>
            <a:r>
              <a:rPr lang="en-US" altLang="ru-RU" sz="21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ru-RU" altLang="ru-RU" sz="2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100" dirty="0">
                <a:latin typeface="Consolas" panose="020B0609020204030204" pitchFamily="49" charset="0"/>
              </a:rPr>
              <a:t>		</a:t>
            </a:r>
            <a:r>
              <a:rPr lang="en-US" altLang="ru-RU" sz="2100" b="1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altLang="ru-RU" sz="2100" dirty="0">
                <a:latin typeface="Consolas" panose="020B0609020204030204" pitchFamily="49" charset="0"/>
              </a:rPr>
              <a:t>(value</a:t>
            </a:r>
            <a:r>
              <a:rPr lang="ru-RU" altLang="ru-RU" sz="2100" dirty="0">
                <a:latin typeface="Consolas" panose="020B0609020204030204" pitchFamily="49" charset="0"/>
              </a:rPr>
              <a:t> </a:t>
            </a:r>
            <a:r>
              <a:rPr lang="en-US" altLang="ru-RU" sz="2100" dirty="0">
                <a:latin typeface="Consolas" panose="020B0609020204030204" pitchFamily="49" charset="0"/>
              </a:rPr>
              <a:t>&lt;</a:t>
            </a:r>
            <a:r>
              <a:rPr lang="ru-RU" altLang="ru-RU" sz="2100" dirty="0">
                <a:latin typeface="Consolas" panose="020B0609020204030204" pitchFamily="49" charset="0"/>
              </a:rPr>
              <a:t> </a:t>
            </a:r>
            <a:r>
              <a:rPr lang="en-US" altLang="ru-RU" sz="2100" dirty="0">
                <a:latin typeface="Consolas" panose="020B0609020204030204" pitchFamily="49" charset="0"/>
              </a:rPr>
              <a:t>(*</a:t>
            </a:r>
            <a:r>
              <a:rPr lang="en-US" altLang="ru-RU" sz="2100" dirty="0" err="1">
                <a:latin typeface="Consolas" panose="020B0609020204030204" pitchFamily="49" charset="0"/>
              </a:rPr>
              <a:t>ptr</a:t>
            </a:r>
            <a:r>
              <a:rPr lang="en-US" altLang="ru-RU" sz="2100" dirty="0">
                <a:latin typeface="Consolas" panose="020B0609020204030204" pitchFamily="49" charset="0"/>
              </a:rPr>
              <a:t>)</a:t>
            </a:r>
            <a:r>
              <a:rPr lang="ru-RU" altLang="ru-RU" sz="2100" dirty="0">
                <a:latin typeface="Consolas" panose="020B0609020204030204" pitchFamily="49" charset="0"/>
              </a:rPr>
              <a:t> </a:t>
            </a:r>
            <a:r>
              <a:rPr lang="en-US" altLang="ru-RU" sz="2100" dirty="0">
                <a:latin typeface="Consolas" panose="020B0609020204030204" pitchFamily="49" charset="0"/>
              </a:rPr>
              <a:t>-&gt;</a:t>
            </a:r>
            <a:r>
              <a:rPr lang="ru-RU" altLang="ru-RU" sz="2100" dirty="0">
                <a:latin typeface="Consolas" panose="020B0609020204030204" pitchFamily="49" charset="0"/>
              </a:rPr>
              <a:t> </a:t>
            </a:r>
            <a:r>
              <a:rPr lang="en-US" altLang="ru-RU" sz="2100" dirty="0">
                <a:latin typeface="Consolas" panose="020B0609020204030204" pitchFamily="49" charset="0"/>
              </a:rPr>
              <a:t>data)</a:t>
            </a:r>
            <a:endParaRPr lang="ru-RU" altLang="ru-RU" sz="21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100" dirty="0">
                <a:latin typeface="Consolas" panose="020B0609020204030204" pitchFamily="49" charset="0"/>
              </a:rPr>
              <a:t>			</a:t>
            </a:r>
            <a:r>
              <a:rPr lang="en-US" altLang="ru-RU" sz="2100" dirty="0" err="1">
                <a:latin typeface="Consolas" panose="020B0609020204030204" pitchFamily="49" charset="0"/>
              </a:rPr>
              <a:t>insertNodeHelper</a:t>
            </a:r>
            <a:r>
              <a:rPr lang="en-US" altLang="ru-RU" sz="2100" dirty="0">
                <a:latin typeface="Consolas" panose="020B0609020204030204" pitchFamily="49" charset="0"/>
              </a:rPr>
              <a:t>(&amp;((*</a:t>
            </a:r>
            <a:r>
              <a:rPr lang="en-US" altLang="ru-RU" sz="2100" dirty="0" err="1">
                <a:latin typeface="Consolas" panose="020B0609020204030204" pitchFamily="49" charset="0"/>
              </a:rPr>
              <a:t>ptr</a:t>
            </a:r>
            <a:r>
              <a:rPr lang="en-US" altLang="ru-RU" sz="2100" dirty="0">
                <a:latin typeface="Consolas" panose="020B0609020204030204" pitchFamily="49" charset="0"/>
              </a:rPr>
              <a:t>)</a:t>
            </a:r>
            <a:r>
              <a:rPr lang="ru-RU" altLang="ru-RU" sz="2100" dirty="0">
                <a:latin typeface="Consolas" panose="020B0609020204030204" pitchFamily="49" charset="0"/>
              </a:rPr>
              <a:t> </a:t>
            </a:r>
            <a:r>
              <a:rPr lang="en-US" altLang="ru-RU" sz="2100" dirty="0">
                <a:latin typeface="Consolas" panose="020B0609020204030204" pitchFamily="49" charset="0"/>
              </a:rPr>
              <a:t>-&gt;</a:t>
            </a:r>
            <a:r>
              <a:rPr lang="ru-RU" altLang="ru-RU" sz="2100" dirty="0">
                <a:latin typeface="Consolas" panose="020B0609020204030204" pitchFamily="49" charset="0"/>
              </a:rPr>
              <a:t> </a:t>
            </a:r>
            <a:r>
              <a:rPr lang="en-US" altLang="ru-RU" sz="2100" dirty="0" err="1">
                <a:latin typeface="Consolas" panose="020B0609020204030204" pitchFamily="49" charset="0"/>
              </a:rPr>
              <a:t>leftPtr</a:t>
            </a:r>
            <a:r>
              <a:rPr lang="ru-RU" altLang="ru-RU" sz="2100" dirty="0">
                <a:latin typeface="Consolas" panose="020B0609020204030204" pitchFamily="49" charset="0"/>
              </a:rPr>
              <a:t> </a:t>
            </a:r>
            <a:r>
              <a:rPr lang="en-US" altLang="ru-RU" sz="2100" dirty="0">
                <a:latin typeface="Consolas" panose="020B0609020204030204" pitchFamily="49" charset="0"/>
              </a:rPr>
              <a:t>),value);</a:t>
            </a:r>
            <a:endParaRPr lang="ru-RU" altLang="ru-RU" sz="2100" dirty="0">
              <a:latin typeface="Consolas" panose="020B0609020204030204" pitchFamily="49" charset="0"/>
            </a:endParaRPr>
          </a:p>
          <a:p>
            <a:pPr eaLnBrk="1" hangingPunct="1"/>
            <a:r>
              <a:rPr lang="ru-RU" altLang="ru-RU" sz="2100" dirty="0">
                <a:latin typeface="Consolas" panose="020B0609020204030204" pitchFamily="49" charset="0"/>
              </a:rPr>
              <a:t>		</a:t>
            </a:r>
            <a:r>
              <a:rPr lang="en-US" altLang="ru-RU" sz="21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ru-RU" altLang="ru-RU" sz="2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ru-RU" altLang="ru-RU" sz="2100" dirty="0">
                <a:latin typeface="Consolas" panose="020B0609020204030204" pitchFamily="49" charset="0"/>
              </a:rPr>
              <a:t>			</a:t>
            </a:r>
            <a:r>
              <a:rPr lang="en-US" altLang="ru-RU" sz="2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2100" dirty="0">
                <a:latin typeface="Consolas" panose="020B0609020204030204" pitchFamily="49" charset="0"/>
              </a:rPr>
              <a:t> (value&gt;(*</a:t>
            </a:r>
            <a:r>
              <a:rPr lang="en-US" altLang="ru-RU" sz="2100" dirty="0" err="1">
                <a:latin typeface="Consolas" panose="020B0609020204030204" pitchFamily="49" charset="0"/>
              </a:rPr>
              <a:t>ptr</a:t>
            </a:r>
            <a:r>
              <a:rPr lang="en-US" altLang="ru-RU" sz="2100" dirty="0">
                <a:latin typeface="Consolas" panose="020B0609020204030204" pitchFamily="49" charset="0"/>
              </a:rPr>
              <a:t>)-&gt;data)</a:t>
            </a:r>
            <a:endParaRPr lang="ru-RU" altLang="ru-RU" sz="21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100" dirty="0">
                <a:latin typeface="Consolas" panose="020B0609020204030204" pitchFamily="49" charset="0"/>
              </a:rPr>
              <a:t>				</a:t>
            </a:r>
            <a:r>
              <a:rPr lang="en-US" altLang="ru-RU" sz="2100" dirty="0" err="1">
                <a:latin typeface="Consolas" panose="020B0609020204030204" pitchFamily="49" charset="0"/>
              </a:rPr>
              <a:t>insertNodeHelper</a:t>
            </a:r>
            <a:r>
              <a:rPr lang="en-US" altLang="ru-RU" sz="2100" dirty="0">
                <a:latin typeface="Consolas" panose="020B0609020204030204" pitchFamily="49" charset="0"/>
              </a:rPr>
              <a:t>(&amp;((*</a:t>
            </a:r>
            <a:r>
              <a:rPr lang="en-US" altLang="ru-RU" sz="2100" dirty="0" err="1">
                <a:latin typeface="Consolas" panose="020B0609020204030204" pitchFamily="49" charset="0"/>
              </a:rPr>
              <a:t>ptr</a:t>
            </a:r>
            <a:r>
              <a:rPr lang="en-US" altLang="ru-RU" sz="2100" dirty="0">
                <a:latin typeface="Consolas" panose="020B0609020204030204" pitchFamily="49" charset="0"/>
              </a:rPr>
              <a:t>)-&gt;</a:t>
            </a:r>
            <a:r>
              <a:rPr lang="en-US" altLang="ru-RU" sz="2100" dirty="0" err="1">
                <a:latin typeface="Consolas" panose="020B0609020204030204" pitchFamily="49" charset="0"/>
              </a:rPr>
              <a:t>rightPtr</a:t>
            </a:r>
            <a:r>
              <a:rPr lang="en-US" altLang="ru-RU" sz="2100" dirty="0">
                <a:latin typeface="Consolas" panose="020B0609020204030204" pitchFamily="49" charset="0"/>
              </a:rPr>
              <a:t>),value); </a:t>
            </a:r>
            <a:endParaRPr lang="ru-RU" altLang="ru-RU" sz="21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100" dirty="0">
                <a:latin typeface="Consolas" panose="020B0609020204030204" pitchFamily="49" charset="0"/>
              </a:rPr>
              <a:t>			</a:t>
            </a:r>
            <a:r>
              <a:rPr lang="en-US" altLang="ru-RU" sz="21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ru-RU" altLang="ru-RU" sz="2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ru-RU" altLang="ru-RU" sz="2100" dirty="0">
                <a:latin typeface="Consolas" panose="020B0609020204030204" pitchFamily="49" charset="0"/>
              </a:rPr>
              <a:t>				</a:t>
            </a:r>
            <a:r>
              <a:rPr lang="en-US" altLang="ru-RU" sz="2100" dirty="0" err="1">
                <a:latin typeface="Consolas" panose="020B0609020204030204" pitchFamily="49" charset="0"/>
              </a:rPr>
              <a:t>cout</a:t>
            </a:r>
            <a:r>
              <a:rPr lang="ru-RU" altLang="ru-RU" sz="2100" dirty="0">
                <a:latin typeface="Consolas" panose="020B0609020204030204" pitchFamily="49" charset="0"/>
              </a:rPr>
              <a:t> &lt;&lt;</a:t>
            </a:r>
            <a:r>
              <a:rPr lang="en-US" altLang="ru-RU" sz="2100" dirty="0">
                <a:latin typeface="Consolas" panose="020B0609020204030204" pitchFamily="49" charset="0"/>
              </a:rPr>
              <a:t>value</a:t>
            </a:r>
            <a:r>
              <a:rPr lang="ru-RU" altLang="ru-RU" sz="2100" dirty="0">
                <a:latin typeface="Consolas" panose="020B0609020204030204" pitchFamily="49" charset="0"/>
              </a:rPr>
              <a:t>&lt;&lt;</a:t>
            </a:r>
            <a:r>
              <a:rPr lang="ru-RU" altLang="ru-RU" sz="2100" dirty="0">
                <a:solidFill>
                  <a:srgbClr val="C00000"/>
                </a:solidFill>
                <a:latin typeface="Consolas" panose="020B0609020204030204" pitchFamily="49" charset="0"/>
              </a:rPr>
              <a:t>" дубль"</a:t>
            </a:r>
            <a:r>
              <a:rPr lang="ru-RU" altLang="ru-RU" sz="2100" dirty="0"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ru-RU" altLang="ru-RU" sz="2100" dirty="0">
                <a:latin typeface="Consolas" panose="020B0609020204030204" pitchFamily="49" charset="0"/>
              </a:rPr>
              <a:t>}</a:t>
            </a:r>
            <a:endParaRPr lang="ru-RU" altLang="ru-RU" sz="21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000865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755204" y="6432376"/>
            <a:ext cx="7561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500" dirty="0">
                <a:solidFill>
                  <a:schemeClr val="bg1"/>
                </a:solidFill>
                <a:latin typeface="+mn-lt"/>
              </a:rPr>
              <a:t>Симметричный обход дерева</a:t>
            </a:r>
          </a:p>
        </p:txBody>
      </p:sp>
      <p:sp>
        <p:nvSpPr>
          <p:cNvPr id="12292" name="Прямоугольник 3"/>
          <p:cNvSpPr>
            <a:spLocks noChangeArrowheads="1"/>
          </p:cNvSpPr>
          <p:nvPr/>
        </p:nvSpPr>
        <p:spPr bwMode="auto">
          <a:xfrm>
            <a:off x="107504" y="548680"/>
            <a:ext cx="8856663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355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355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355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355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355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366713" eaLnBrk="1" hangingPunct="1"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ru-RU" sz="2200" dirty="0">
                <a:latin typeface="Consolas" panose="020B0609020204030204" pitchFamily="49" charset="0"/>
              </a:rPr>
              <a:t> Tree::</a:t>
            </a:r>
            <a:r>
              <a:rPr lang="en-US" altLang="ru-RU" sz="2200" dirty="0" err="1">
                <a:latin typeface="Consolas" panose="020B0609020204030204" pitchFamily="49" charset="0"/>
              </a:rPr>
              <a:t>inOrderTraversal</a:t>
            </a:r>
            <a:r>
              <a:rPr lang="en-US" altLang="ru-RU" sz="2200" dirty="0">
                <a:latin typeface="Consolas" panose="020B0609020204030204" pitchFamily="49" charset="0"/>
              </a:rPr>
              <a:t>() 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</a:p>
          <a:p>
            <a:pPr defTabSz="366713" eaLnBrk="1" hangingPunct="1"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altLang="ru-RU" sz="2200" dirty="0">
                <a:latin typeface="Consolas" panose="020B0609020204030204" pitchFamily="49" charset="0"/>
              </a:rPr>
              <a:t>{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defTabSz="366713" eaLnBrk="1" hangingPunct="1"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ru-RU" altLang="ru-RU" sz="2200" dirty="0">
                <a:latin typeface="Consolas" panose="020B0609020204030204" pitchFamily="49" charset="0"/>
              </a:rPr>
              <a:t>	</a:t>
            </a:r>
            <a:r>
              <a:rPr lang="en-US" altLang="ru-RU" sz="2200" dirty="0" err="1">
                <a:latin typeface="Consolas" panose="020B0609020204030204" pitchFamily="49" charset="0"/>
              </a:rPr>
              <a:t>inOrderHelper</a:t>
            </a:r>
            <a:r>
              <a:rPr lang="en-US" altLang="ru-RU" sz="2200" dirty="0">
                <a:latin typeface="Consolas" panose="020B0609020204030204" pitchFamily="49" charset="0"/>
              </a:rPr>
              <a:t>(</a:t>
            </a:r>
            <a:r>
              <a:rPr lang="en-US" altLang="ru-RU" sz="2200" dirty="0" err="1">
                <a:latin typeface="Consolas" panose="020B0609020204030204" pitchFamily="49" charset="0"/>
              </a:rPr>
              <a:t>rootPtr</a:t>
            </a:r>
            <a:r>
              <a:rPr lang="en-US" altLang="ru-RU" sz="2200" dirty="0">
                <a:latin typeface="Consolas" panose="020B0609020204030204" pitchFamily="49" charset="0"/>
              </a:rPr>
              <a:t>);</a:t>
            </a:r>
          </a:p>
          <a:p>
            <a:pPr defTabSz="366713" eaLnBrk="1" hangingPunct="1"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altLang="ru-RU" sz="2200" dirty="0">
                <a:latin typeface="Consolas" panose="020B0609020204030204" pitchFamily="49" charset="0"/>
              </a:rPr>
              <a:t>}</a:t>
            </a:r>
            <a:endParaRPr lang="en-US" altLang="ru-RU" sz="2200" b="1" dirty="0">
              <a:latin typeface="Consolas" panose="020B0609020204030204" pitchFamily="49" charset="0"/>
            </a:endParaRPr>
          </a:p>
          <a:p>
            <a:pPr defTabSz="366713" eaLnBrk="1" hangingPunct="1"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endParaRPr lang="ru-RU" altLang="ru-RU" sz="2200" b="1" dirty="0">
              <a:latin typeface="Consolas" panose="020B0609020204030204" pitchFamily="49" charset="0"/>
            </a:endParaRPr>
          </a:p>
          <a:p>
            <a:pPr defTabSz="366713" eaLnBrk="1" hangingPunct="1"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ru-RU" sz="2200" dirty="0">
                <a:latin typeface="Consolas" panose="020B0609020204030204" pitchFamily="49" charset="0"/>
              </a:rPr>
              <a:t> Tree::</a:t>
            </a:r>
            <a:r>
              <a:rPr lang="en-US" altLang="ru-RU" sz="2200" dirty="0" err="1">
                <a:latin typeface="Consolas" panose="020B0609020204030204" pitchFamily="49" charset="0"/>
              </a:rPr>
              <a:t>inOrderHelper</a:t>
            </a:r>
            <a:r>
              <a:rPr lang="en-US" altLang="ru-RU" sz="2200" dirty="0">
                <a:latin typeface="Consolas" panose="020B0609020204030204" pitchFamily="49" charset="0"/>
              </a:rPr>
              <a:t>(</a:t>
            </a:r>
            <a:r>
              <a:rPr lang="en-US" altLang="ru-RU" sz="2200" dirty="0" err="1">
                <a:latin typeface="Consolas" panose="020B0609020204030204" pitchFamily="49" charset="0"/>
              </a:rPr>
              <a:t>TreeNode</a:t>
            </a:r>
            <a:r>
              <a:rPr lang="en-US" altLang="ru-RU" sz="2200" dirty="0">
                <a:latin typeface="Consolas" panose="020B0609020204030204" pitchFamily="49" charset="0"/>
              </a:rPr>
              <a:t> 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2200" dirty="0">
                <a:latin typeface="Consolas" panose="020B0609020204030204" pitchFamily="49" charset="0"/>
              </a:rPr>
              <a:t> *</a:t>
            </a:r>
            <a:r>
              <a:rPr lang="en-US" altLang="ru-RU" sz="2200" dirty="0" err="1">
                <a:latin typeface="Consolas" panose="020B0609020204030204" pitchFamily="49" charset="0"/>
              </a:rPr>
              <a:t>ptr</a:t>
            </a:r>
            <a:r>
              <a:rPr lang="en-US" altLang="ru-RU" sz="2200" dirty="0">
                <a:latin typeface="Consolas" panose="020B0609020204030204" pitchFamily="49" charset="0"/>
              </a:rPr>
              <a:t>) 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</a:p>
          <a:p>
            <a:pPr defTabSz="366713" eaLnBrk="1" hangingPunct="1"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altLang="ru-RU" sz="2200" dirty="0">
                <a:latin typeface="Consolas" panose="020B0609020204030204" pitchFamily="49" charset="0"/>
              </a:rPr>
              <a:t>{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defTabSz="366713" eaLnBrk="1" hangingPunct="1"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ru-RU" altLang="ru-RU" sz="2200" dirty="0">
                <a:latin typeface="Consolas" panose="020B0609020204030204" pitchFamily="49" charset="0"/>
              </a:rPr>
              <a:t>	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2200" dirty="0">
                <a:latin typeface="Consolas" panose="020B0609020204030204" pitchFamily="49" charset="0"/>
              </a:rPr>
              <a:t> (</a:t>
            </a:r>
            <a:r>
              <a:rPr lang="en-US" altLang="ru-RU" sz="2200" dirty="0" err="1">
                <a:latin typeface="Consolas" panose="020B0609020204030204" pitchFamily="49" charset="0"/>
              </a:rPr>
              <a:t>ptr</a:t>
            </a:r>
            <a:r>
              <a:rPr lang="ru-RU" altLang="ru-RU" sz="2200" dirty="0">
                <a:latin typeface="Consolas" panose="020B0609020204030204" pitchFamily="49" charset="0"/>
              </a:rPr>
              <a:t> </a:t>
            </a:r>
            <a:r>
              <a:rPr lang="en-US" altLang="ru-RU" sz="2200" dirty="0">
                <a:latin typeface="Consolas" panose="020B0609020204030204" pitchFamily="49" charset="0"/>
              </a:rPr>
              <a:t>!=</a:t>
            </a:r>
            <a:r>
              <a:rPr lang="ru-RU" altLang="ru-RU" sz="2200" dirty="0">
                <a:latin typeface="Consolas" panose="020B0609020204030204" pitchFamily="49" charset="0"/>
              </a:rPr>
              <a:t> </a:t>
            </a:r>
            <a:r>
              <a:rPr lang="en-US" altLang="ru-RU" sz="2200" dirty="0">
                <a:latin typeface="Consolas" panose="020B0609020204030204" pitchFamily="49" charset="0"/>
              </a:rPr>
              <a:t>0)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defTabSz="366713" eaLnBrk="1" hangingPunct="1"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ru-RU" altLang="ru-RU" sz="2200" dirty="0">
                <a:latin typeface="Consolas" panose="020B0609020204030204" pitchFamily="49" charset="0"/>
              </a:rPr>
              <a:t>	</a:t>
            </a:r>
            <a:r>
              <a:rPr lang="en-US" altLang="ru-RU" sz="2200" dirty="0">
                <a:latin typeface="Consolas" panose="020B0609020204030204" pitchFamily="49" charset="0"/>
              </a:rPr>
              <a:t>{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defTabSz="366713" eaLnBrk="1" hangingPunct="1"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ru-RU" altLang="ru-RU" sz="2200" dirty="0">
                <a:latin typeface="Consolas" panose="020B0609020204030204" pitchFamily="49" charset="0"/>
              </a:rPr>
              <a:t>		</a:t>
            </a:r>
            <a:r>
              <a:rPr lang="en-US" altLang="ru-RU" sz="2200" dirty="0" err="1">
                <a:latin typeface="Consolas" panose="020B0609020204030204" pitchFamily="49" charset="0"/>
              </a:rPr>
              <a:t>inOrderHelper</a:t>
            </a:r>
            <a:r>
              <a:rPr lang="en-US" altLang="ru-RU" sz="2200" dirty="0">
                <a:latin typeface="Consolas" panose="020B0609020204030204" pitchFamily="49" charset="0"/>
              </a:rPr>
              <a:t>(</a:t>
            </a:r>
            <a:r>
              <a:rPr lang="en-US" altLang="ru-RU" sz="2200" dirty="0" err="1">
                <a:latin typeface="Consolas" panose="020B0609020204030204" pitchFamily="49" charset="0"/>
              </a:rPr>
              <a:t>ptr</a:t>
            </a:r>
            <a:r>
              <a:rPr lang="ru-RU" altLang="ru-RU" sz="2200" dirty="0">
                <a:latin typeface="Consolas" panose="020B0609020204030204" pitchFamily="49" charset="0"/>
              </a:rPr>
              <a:t> </a:t>
            </a:r>
            <a:r>
              <a:rPr lang="en-US" altLang="ru-RU" sz="2200" dirty="0">
                <a:latin typeface="Consolas" panose="020B0609020204030204" pitchFamily="49" charset="0"/>
              </a:rPr>
              <a:t>-&gt;</a:t>
            </a:r>
            <a:r>
              <a:rPr lang="ru-RU" altLang="ru-RU" sz="2200" dirty="0">
                <a:latin typeface="Consolas" panose="020B0609020204030204" pitchFamily="49" charset="0"/>
              </a:rPr>
              <a:t> </a:t>
            </a:r>
            <a:r>
              <a:rPr lang="en-US" altLang="ru-RU" sz="2200" dirty="0" err="1">
                <a:latin typeface="Consolas" panose="020B0609020204030204" pitchFamily="49" charset="0"/>
              </a:rPr>
              <a:t>leftPtr</a:t>
            </a:r>
            <a:r>
              <a:rPr lang="en-US" altLang="ru-RU" sz="2200" dirty="0">
                <a:latin typeface="Consolas" panose="020B0609020204030204" pitchFamily="49" charset="0"/>
              </a:rPr>
              <a:t>); 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defTabSz="366713" eaLnBrk="1" hangingPunct="1"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ru-RU" altLang="ru-RU" sz="2200" dirty="0">
                <a:latin typeface="Consolas" panose="020B0609020204030204" pitchFamily="49" charset="0"/>
              </a:rPr>
              <a:t>		</a:t>
            </a:r>
            <a:r>
              <a:rPr lang="en-US" altLang="ru-RU" sz="2200" dirty="0" err="1">
                <a:latin typeface="Consolas" panose="020B0609020204030204" pitchFamily="49" charset="0"/>
              </a:rPr>
              <a:t>cout</a:t>
            </a:r>
            <a:r>
              <a:rPr lang="en-US" altLang="ru-RU" sz="2200" dirty="0">
                <a:latin typeface="Consolas" panose="020B0609020204030204" pitchFamily="49" charset="0"/>
              </a:rPr>
              <a:t>&lt;&lt;</a:t>
            </a:r>
            <a:r>
              <a:rPr lang="en-US" altLang="ru-RU" sz="2200" dirty="0" err="1">
                <a:latin typeface="Consolas" panose="020B0609020204030204" pitchFamily="49" charset="0"/>
              </a:rPr>
              <a:t>ptr</a:t>
            </a:r>
            <a:r>
              <a:rPr lang="en-US" altLang="ru-RU" sz="2200" dirty="0">
                <a:latin typeface="Consolas" panose="020B0609020204030204" pitchFamily="49" charset="0"/>
              </a:rPr>
              <a:t>-&gt;data&lt;&lt;</a:t>
            </a:r>
            <a:r>
              <a:rPr lang="en-US" altLang="ru-RU" sz="2200" dirty="0">
                <a:solidFill>
                  <a:srgbClr val="C00000"/>
                </a:solidFill>
                <a:latin typeface="Consolas" panose="020B0609020204030204" pitchFamily="49" charset="0"/>
              </a:rPr>
              <a:t>"  "</a:t>
            </a:r>
            <a:r>
              <a:rPr lang="en-US" altLang="ru-RU" sz="2200" dirty="0">
                <a:latin typeface="Consolas" panose="020B0609020204030204" pitchFamily="49" charset="0"/>
              </a:rPr>
              <a:t>;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defTabSz="366713" eaLnBrk="1" hangingPunct="1"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ru-RU" altLang="ru-RU" sz="2200" dirty="0">
                <a:latin typeface="Consolas" panose="020B0609020204030204" pitchFamily="49" charset="0"/>
              </a:rPr>
              <a:t>		</a:t>
            </a:r>
            <a:r>
              <a:rPr lang="en-US" altLang="ru-RU" sz="2200" dirty="0" err="1">
                <a:latin typeface="Consolas" panose="020B0609020204030204" pitchFamily="49" charset="0"/>
              </a:rPr>
              <a:t>inOrderHelper</a:t>
            </a:r>
            <a:r>
              <a:rPr lang="en-US" altLang="ru-RU" sz="2200" dirty="0">
                <a:latin typeface="Consolas" panose="020B0609020204030204" pitchFamily="49" charset="0"/>
              </a:rPr>
              <a:t>(</a:t>
            </a:r>
            <a:r>
              <a:rPr lang="en-US" altLang="ru-RU" sz="2200" dirty="0" err="1">
                <a:latin typeface="Consolas" panose="020B0609020204030204" pitchFamily="49" charset="0"/>
              </a:rPr>
              <a:t>ptr</a:t>
            </a:r>
            <a:r>
              <a:rPr lang="ru-RU" altLang="ru-RU" sz="2200" dirty="0">
                <a:latin typeface="Consolas" panose="020B0609020204030204" pitchFamily="49" charset="0"/>
              </a:rPr>
              <a:t> </a:t>
            </a:r>
            <a:r>
              <a:rPr lang="en-US" altLang="ru-RU" sz="2200" dirty="0">
                <a:latin typeface="Consolas" panose="020B0609020204030204" pitchFamily="49" charset="0"/>
              </a:rPr>
              <a:t>-&gt;</a:t>
            </a:r>
            <a:r>
              <a:rPr lang="ru-RU" altLang="ru-RU" sz="2200" dirty="0">
                <a:latin typeface="Consolas" panose="020B0609020204030204" pitchFamily="49" charset="0"/>
              </a:rPr>
              <a:t> </a:t>
            </a:r>
            <a:r>
              <a:rPr lang="en-US" altLang="ru-RU" sz="2200" dirty="0" err="1">
                <a:latin typeface="Consolas" panose="020B0609020204030204" pitchFamily="49" charset="0"/>
              </a:rPr>
              <a:t>rightPtr</a:t>
            </a:r>
            <a:r>
              <a:rPr lang="en-US" altLang="ru-RU" sz="2200" dirty="0">
                <a:latin typeface="Consolas" panose="020B0609020204030204" pitchFamily="49" charset="0"/>
              </a:rPr>
              <a:t>);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defTabSz="366713" eaLnBrk="1" hangingPunct="1"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ru-RU" altLang="ru-RU" sz="2200" dirty="0">
                <a:latin typeface="Consolas" panose="020B0609020204030204" pitchFamily="49" charset="0"/>
              </a:rPr>
              <a:t>	</a:t>
            </a:r>
            <a:r>
              <a:rPr lang="en-US" altLang="ru-RU" sz="2200" dirty="0">
                <a:latin typeface="Consolas" panose="020B0609020204030204" pitchFamily="49" charset="0"/>
              </a:rPr>
              <a:t>}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defTabSz="366713" eaLnBrk="1" hangingPunct="1"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ru-RU" altLang="ru-RU" sz="22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67747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791368" y="6444044"/>
            <a:ext cx="7561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400" dirty="0">
                <a:solidFill>
                  <a:schemeClr val="bg1"/>
                </a:solidFill>
                <a:latin typeface="+mn-lt"/>
              </a:rPr>
              <a:t>Прямой обход дерева</a:t>
            </a:r>
            <a:endParaRPr lang="ru-RU" altLang="ru-RU" sz="25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6" name="Прямоугольник 1"/>
          <p:cNvSpPr>
            <a:spLocks noChangeArrowheads="1"/>
          </p:cNvSpPr>
          <p:nvPr/>
        </p:nvSpPr>
        <p:spPr bwMode="auto">
          <a:xfrm>
            <a:off x="323850" y="428625"/>
            <a:ext cx="8135938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ru-RU" sz="2200" dirty="0">
                <a:latin typeface="Consolas" panose="020B0609020204030204" pitchFamily="49" charset="0"/>
              </a:rPr>
              <a:t> Tree::</a:t>
            </a:r>
            <a:r>
              <a:rPr lang="en-US" altLang="ru-RU" sz="2200" dirty="0" err="1">
                <a:latin typeface="Consolas" panose="020B0609020204030204" pitchFamily="49" charset="0"/>
              </a:rPr>
              <a:t>preOrderTraversal</a:t>
            </a:r>
            <a:r>
              <a:rPr lang="en-US" altLang="ru-RU" sz="2200" dirty="0">
                <a:latin typeface="Consolas" panose="020B0609020204030204" pitchFamily="49" charset="0"/>
              </a:rPr>
              <a:t>() 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ru-RU" sz="2200" dirty="0">
                <a:latin typeface="Consolas" panose="020B0609020204030204" pitchFamily="49" charset="0"/>
              </a:rPr>
              <a:t> 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200" dirty="0">
                <a:latin typeface="Consolas" panose="020B0609020204030204" pitchFamily="49" charset="0"/>
              </a:rPr>
              <a:t>{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200" dirty="0">
                <a:latin typeface="Consolas" panose="020B0609020204030204" pitchFamily="49" charset="0"/>
              </a:rPr>
              <a:t>	</a:t>
            </a:r>
            <a:r>
              <a:rPr lang="en-US" altLang="ru-RU" sz="2200" dirty="0" err="1">
                <a:latin typeface="Consolas" panose="020B0609020204030204" pitchFamily="49" charset="0"/>
              </a:rPr>
              <a:t>preOrderHelper</a:t>
            </a:r>
            <a:r>
              <a:rPr lang="en-US" altLang="ru-RU" sz="2200" dirty="0">
                <a:latin typeface="Consolas" panose="020B0609020204030204" pitchFamily="49" charset="0"/>
              </a:rPr>
              <a:t>(</a:t>
            </a:r>
            <a:r>
              <a:rPr lang="en-US" altLang="ru-RU" sz="2200" dirty="0" err="1">
                <a:latin typeface="Consolas" panose="020B0609020204030204" pitchFamily="49" charset="0"/>
              </a:rPr>
              <a:t>rootPtr</a:t>
            </a:r>
            <a:r>
              <a:rPr lang="en-US" altLang="ru-RU" sz="2200" dirty="0">
                <a:latin typeface="Consolas" panose="020B0609020204030204" pitchFamily="49" charset="0"/>
              </a:rPr>
              <a:t>);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200" dirty="0">
                <a:latin typeface="Consolas" panose="020B0609020204030204" pitchFamily="49" charset="0"/>
              </a:rPr>
              <a:t>}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200" dirty="0">
                <a:latin typeface="Consolas" panose="020B0609020204030204" pitchFamily="49" charset="0"/>
              </a:rPr>
              <a:t> 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ru-RU" sz="2200" dirty="0">
                <a:latin typeface="Consolas" panose="020B0609020204030204" pitchFamily="49" charset="0"/>
              </a:rPr>
              <a:t> Tree::</a:t>
            </a:r>
            <a:r>
              <a:rPr lang="en-US" altLang="ru-RU" sz="2200" dirty="0" err="1">
                <a:latin typeface="Consolas" panose="020B0609020204030204" pitchFamily="49" charset="0"/>
              </a:rPr>
              <a:t>preOrderHelper</a:t>
            </a:r>
            <a:r>
              <a:rPr lang="en-US" altLang="ru-RU" sz="2200" dirty="0">
                <a:latin typeface="Consolas" panose="020B0609020204030204" pitchFamily="49" charset="0"/>
              </a:rPr>
              <a:t>(</a:t>
            </a:r>
            <a:r>
              <a:rPr lang="en-US" altLang="ru-RU" sz="2200" dirty="0" err="1">
                <a:latin typeface="Consolas" panose="020B0609020204030204" pitchFamily="49" charset="0"/>
              </a:rPr>
              <a:t>TreeNode</a:t>
            </a:r>
            <a:r>
              <a:rPr lang="en-US" altLang="ru-RU" sz="2200" dirty="0">
                <a:latin typeface="Consolas" panose="020B0609020204030204" pitchFamily="49" charset="0"/>
              </a:rPr>
              <a:t> 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2200" dirty="0">
                <a:latin typeface="Consolas" panose="020B0609020204030204" pitchFamily="49" charset="0"/>
              </a:rPr>
              <a:t> *</a:t>
            </a:r>
            <a:r>
              <a:rPr lang="en-US" altLang="ru-RU" sz="2200" dirty="0" err="1">
                <a:latin typeface="Consolas" panose="020B0609020204030204" pitchFamily="49" charset="0"/>
              </a:rPr>
              <a:t>ptr</a:t>
            </a:r>
            <a:r>
              <a:rPr lang="en-US" altLang="ru-RU" sz="2200" dirty="0">
                <a:latin typeface="Consolas" panose="020B0609020204030204" pitchFamily="49" charset="0"/>
              </a:rPr>
              <a:t>) 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ru-RU" sz="2200" dirty="0">
                <a:latin typeface="Consolas" panose="020B0609020204030204" pitchFamily="49" charset="0"/>
              </a:rPr>
              <a:t> 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200" dirty="0">
                <a:latin typeface="Consolas" panose="020B0609020204030204" pitchFamily="49" charset="0"/>
              </a:rPr>
              <a:t>{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200" dirty="0">
                <a:latin typeface="Consolas" panose="020B0609020204030204" pitchFamily="49" charset="0"/>
              </a:rPr>
              <a:t>	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2200" dirty="0">
                <a:latin typeface="Consolas" panose="020B0609020204030204" pitchFamily="49" charset="0"/>
              </a:rPr>
              <a:t> (</a:t>
            </a:r>
            <a:r>
              <a:rPr lang="en-US" altLang="ru-RU" sz="2200" dirty="0" err="1">
                <a:latin typeface="Consolas" panose="020B0609020204030204" pitchFamily="49" charset="0"/>
              </a:rPr>
              <a:t>ptr</a:t>
            </a:r>
            <a:r>
              <a:rPr lang="en-US" altLang="ru-RU" sz="2200" dirty="0">
                <a:latin typeface="Consolas" panose="020B0609020204030204" pitchFamily="49" charset="0"/>
              </a:rPr>
              <a:t>!=0)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200" dirty="0">
                <a:latin typeface="Consolas" panose="020B0609020204030204" pitchFamily="49" charset="0"/>
              </a:rPr>
              <a:t>	{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200" dirty="0">
                <a:latin typeface="Consolas" panose="020B0609020204030204" pitchFamily="49" charset="0"/>
              </a:rPr>
              <a:t>		</a:t>
            </a:r>
            <a:r>
              <a:rPr lang="en-US" altLang="ru-RU" sz="2200" dirty="0" err="1">
                <a:latin typeface="Consolas" panose="020B0609020204030204" pitchFamily="49" charset="0"/>
              </a:rPr>
              <a:t>cout</a:t>
            </a:r>
            <a:r>
              <a:rPr lang="en-US" altLang="ru-RU" sz="2200" dirty="0">
                <a:latin typeface="Consolas" panose="020B0609020204030204" pitchFamily="49" charset="0"/>
              </a:rPr>
              <a:t>&lt;&lt;</a:t>
            </a:r>
            <a:r>
              <a:rPr lang="en-US" altLang="ru-RU" sz="2200" dirty="0" err="1">
                <a:latin typeface="Consolas" panose="020B0609020204030204" pitchFamily="49" charset="0"/>
              </a:rPr>
              <a:t>ptr</a:t>
            </a:r>
            <a:r>
              <a:rPr lang="en-US" altLang="ru-RU" sz="2200" dirty="0">
                <a:latin typeface="Consolas" panose="020B0609020204030204" pitchFamily="49" charset="0"/>
              </a:rPr>
              <a:t>-&gt;data&lt;&lt;</a:t>
            </a:r>
            <a:r>
              <a:rPr lang="en-US" altLang="ru-RU" sz="2200" dirty="0">
                <a:solidFill>
                  <a:srgbClr val="C00000"/>
                </a:solidFill>
                <a:latin typeface="Consolas" panose="020B0609020204030204" pitchFamily="49" charset="0"/>
              </a:rPr>
              <a:t>" "</a:t>
            </a:r>
            <a:r>
              <a:rPr lang="en-US" altLang="ru-RU" sz="2200" dirty="0">
                <a:latin typeface="Consolas" panose="020B0609020204030204" pitchFamily="49" charset="0"/>
              </a:rPr>
              <a:t>; 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200" dirty="0">
                <a:latin typeface="Consolas" panose="020B0609020204030204" pitchFamily="49" charset="0"/>
              </a:rPr>
              <a:t>		</a:t>
            </a:r>
            <a:r>
              <a:rPr lang="en-US" altLang="ru-RU" sz="2200" dirty="0" err="1">
                <a:latin typeface="Consolas" panose="020B0609020204030204" pitchFamily="49" charset="0"/>
              </a:rPr>
              <a:t>preOrderHelper</a:t>
            </a:r>
            <a:r>
              <a:rPr lang="en-US" altLang="ru-RU" sz="2200" dirty="0">
                <a:latin typeface="Consolas" panose="020B0609020204030204" pitchFamily="49" charset="0"/>
              </a:rPr>
              <a:t>(</a:t>
            </a:r>
            <a:r>
              <a:rPr lang="en-US" altLang="ru-RU" sz="2200" dirty="0" err="1">
                <a:latin typeface="Consolas" panose="020B0609020204030204" pitchFamily="49" charset="0"/>
              </a:rPr>
              <a:t>ptr</a:t>
            </a:r>
            <a:r>
              <a:rPr lang="en-US" altLang="ru-RU" sz="2200" dirty="0">
                <a:latin typeface="Consolas" panose="020B0609020204030204" pitchFamily="49" charset="0"/>
              </a:rPr>
              <a:t>-&gt;</a:t>
            </a:r>
            <a:r>
              <a:rPr lang="en-US" altLang="ru-RU" sz="2200" dirty="0" err="1">
                <a:latin typeface="Consolas" panose="020B0609020204030204" pitchFamily="49" charset="0"/>
              </a:rPr>
              <a:t>leftPtr</a:t>
            </a:r>
            <a:r>
              <a:rPr lang="en-US" altLang="ru-RU" sz="2200" dirty="0">
                <a:latin typeface="Consolas" panose="020B0609020204030204" pitchFamily="49" charset="0"/>
              </a:rPr>
              <a:t>);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200" dirty="0">
                <a:latin typeface="Consolas" panose="020B0609020204030204" pitchFamily="49" charset="0"/>
              </a:rPr>
              <a:t>		</a:t>
            </a:r>
            <a:r>
              <a:rPr lang="en-US" altLang="ru-RU" sz="2200" dirty="0" err="1">
                <a:latin typeface="Consolas" panose="020B0609020204030204" pitchFamily="49" charset="0"/>
              </a:rPr>
              <a:t>preOrderHelper</a:t>
            </a:r>
            <a:r>
              <a:rPr lang="en-US" altLang="ru-RU" sz="2200" dirty="0">
                <a:latin typeface="Consolas" panose="020B0609020204030204" pitchFamily="49" charset="0"/>
              </a:rPr>
              <a:t>(</a:t>
            </a:r>
            <a:r>
              <a:rPr lang="en-US" altLang="ru-RU" sz="2200" dirty="0" err="1">
                <a:latin typeface="Consolas" panose="020B0609020204030204" pitchFamily="49" charset="0"/>
              </a:rPr>
              <a:t>ptr</a:t>
            </a:r>
            <a:r>
              <a:rPr lang="en-US" altLang="ru-RU" sz="2200" dirty="0">
                <a:latin typeface="Consolas" panose="020B0609020204030204" pitchFamily="49" charset="0"/>
              </a:rPr>
              <a:t>-&gt;</a:t>
            </a:r>
            <a:r>
              <a:rPr lang="en-US" altLang="ru-RU" sz="2200" dirty="0" err="1">
                <a:latin typeface="Consolas" panose="020B0609020204030204" pitchFamily="49" charset="0"/>
              </a:rPr>
              <a:t>rightPtr</a:t>
            </a:r>
            <a:r>
              <a:rPr lang="en-US" altLang="ru-RU" sz="2200" dirty="0">
                <a:latin typeface="Consolas" panose="020B0609020204030204" pitchFamily="49" charset="0"/>
              </a:rPr>
              <a:t>);</a:t>
            </a:r>
            <a:endParaRPr lang="ru-RU" altLang="ru-RU" sz="2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ru-RU" sz="2200" dirty="0">
                <a:latin typeface="Consolas" panose="020B0609020204030204" pitchFamily="49" charset="0"/>
              </a:rPr>
              <a:t>	</a:t>
            </a:r>
            <a:r>
              <a:rPr lang="ru-RU" altLang="ru-RU" sz="2200" dirty="0">
                <a:latin typeface="Consolas" panose="020B0609020204030204" pitchFamily="49" charset="0"/>
              </a:rPr>
              <a:t>}</a:t>
            </a:r>
          </a:p>
          <a:p>
            <a:pPr eaLnBrk="1" hangingPunct="1"/>
            <a:r>
              <a:rPr lang="ru-RU" altLang="ru-RU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71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3068043" y="6453425"/>
            <a:ext cx="30237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Классы и объекты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Классы предоставляют программисту возможность моделировать объекты, которые имеют </a:t>
            </a:r>
            <a:r>
              <a:rPr lang="ru-RU" i="1" dirty="0">
                <a:latin typeface="+mn-lt"/>
                <a:cs typeface="+mn-cs"/>
              </a:rPr>
              <a:t>атрибуты </a:t>
            </a:r>
            <a:r>
              <a:rPr lang="ru-RU" dirty="0">
                <a:latin typeface="+mn-lt"/>
                <a:cs typeface="+mn-cs"/>
              </a:rPr>
              <a:t>(внутренние данные)</a:t>
            </a:r>
            <a:r>
              <a:rPr lang="ru-RU" i="1" dirty="0">
                <a:latin typeface="+mn-lt"/>
                <a:cs typeface="+mn-cs"/>
              </a:rPr>
              <a:t> </a:t>
            </a:r>
            <a:r>
              <a:rPr lang="ru-RU" dirty="0">
                <a:latin typeface="+mn-lt"/>
                <a:cs typeface="+mn-cs"/>
              </a:rPr>
              <a:t>и </a:t>
            </a:r>
            <a:r>
              <a:rPr lang="ru-RU" i="1" dirty="0">
                <a:latin typeface="+mn-lt"/>
                <a:cs typeface="+mn-cs"/>
              </a:rPr>
              <a:t>варианты поведения </a:t>
            </a:r>
            <a:r>
              <a:rPr lang="ru-RU" dirty="0">
                <a:latin typeface="+mn-lt"/>
                <a:cs typeface="+mn-cs"/>
              </a:rPr>
              <a:t>или </a:t>
            </a:r>
            <a:r>
              <a:rPr lang="ru-RU" i="1" dirty="0"/>
              <a:t>методы</a:t>
            </a:r>
            <a:r>
              <a:rPr lang="ru-RU" i="1" dirty="0">
                <a:latin typeface="+mn-lt"/>
                <a:cs typeface="+mn-cs"/>
              </a:rPr>
              <a:t> </a:t>
            </a:r>
            <a:r>
              <a:rPr lang="ru-RU" dirty="0">
                <a:latin typeface="+mn-lt"/>
                <a:cs typeface="+mn-cs"/>
              </a:rPr>
              <a:t>(внутренние функции).</a:t>
            </a:r>
          </a:p>
        </p:txBody>
      </p:sp>
      <p:sp>
        <p:nvSpPr>
          <p:cNvPr id="19460" name="Прямоугольник 4"/>
          <p:cNvSpPr>
            <a:spLocks noChangeArrowheads="1"/>
          </p:cNvSpPr>
          <p:nvPr/>
        </p:nvSpPr>
        <p:spPr bwMode="auto">
          <a:xfrm>
            <a:off x="107504" y="969109"/>
            <a:ext cx="7992888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lvl1pPr eaLnBrk="0" hangingPunct="0"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string</a:t>
            </a:r>
            <a:r>
              <a:rPr lang="en-US" dirty="0">
                <a:latin typeface="Consolas"/>
              </a:rPr>
              <a:t>,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прототип кон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c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труктора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ru-RU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/>
              </a:rPr>
              <a:t>set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прототип функции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set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		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search();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прототип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функции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search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	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dirty="0">
                <a:solidFill>
                  <a:srgbClr val="2B91AF"/>
                </a:solidFill>
                <a:latin typeface="Consolas"/>
              </a:rPr>
              <a:t>		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name;</a:t>
            </a:r>
          </a:p>
          <a:p>
            <a:r>
              <a:rPr lang="en-US" dirty="0">
                <a:solidFill>
                  <a:srgbClr val="2B91AF"/>
                </a:solidFill>
                <a:latin typeface="Consolas"/>
              </a:rPr>
              <a:t>		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surname;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age;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		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gender;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4509120"/>
            <a:ext cx="914400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Метки </a:t>
            </a:r>
            <a:r>
              <a:rPr lang="ru-RU" b="1" dirty="0" err="1">
                <a:latin typeface="+mn-lt"/>
                <a:cs typeface="+mn-cs"/>
              </a:rPr>
              <a:t>public</a:t>
            </a:r>
            <a:r>
              <a:rPr lang="ru-RU" b="1" dirty="0">
                <a:latin typeface="+mn-lt"/>
                <a:cs typeface="+mn-cs"/>
              </a:rPr>
              <a:t>:</a:t>
            </a:r>
            <a:r>
              <a:rPr lang="ru-RU" dirty="0">
                <a:latin typeface="+mn-lt"/>
                <a:cs typeface="+mn-cs"/>
              </a:rPr>
              <a:t> (открытая) и </a:t>
            </a:r>
            <a:r>
              <a:rPr lang="ru-RU" b="1" dirty="0" err="1">
                <a:latin typeface="+mn-lt"/>
                <a:cs typeface="+mn-cs"/>
              </a:rPr>
              <a:t>private</a:t>
            </a:r>
            <a:r>
              <a:rPr lang="ru-RU" b="1" dirty="0">
                <a:latin typeface="+mn-lt"/>
                <a:cs typeface="+mn-cs"/>
              </a:rPr>
              <a:t>:</a:t>
            </a:r>
            <a:r>
              <a:rPr lang="ru-RU" dirty="0">
                <a:latin typeface="+mn-lt"/>
                <a:cs typeface="+mn-cs"/>
              </a:rPr>
              <a:t> (закрытая) называются </a:t>
            </a:r>
            <a:r>
              <a:rPr lang="ru-RU" i="1" dirty="0">
                <a:latin typeface="+mn-lt"/>
                <a:cs typeface="+mn-cs"/>
              </a:rPr>
              <a:t>спецификаторами доступа к элементам. </a:t>
            </a:r>
            <a:endParaRPr lang="en-US" i="1" dirty="0">
              <a:latin typeface="+mn-lt"/>
              <a:cs typeface="+mn-cs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i="1" dirty="0">
                <a:latin typeface="+mn-lt"/>
                <a:cs typeface="+mn-cs"/>
              </a:rPr>
              <a:t>Д</a:t>
            </a:r>
            <a:r>
              <a:rPr lang="ru-RU" dirty="0">
                <a:latin typeface="+mn-lt"/>
                <a:cs typeface="+mn-cs"/>
              </a:rPr>
              <a:t>анные-элементы и функции-элементы, объявленные после спецификатора доступа к элементам </a:t>
            </a:r>
            <a:r>
              <a:rPr lang="ru-RU" b="1" dirty="0" err="1">
                <a:latin typeface="+mn-lt"/>
                <a:cs typeface="+mn-cs"/>
              </a:rPr>
              <a:t>public</a:t>
            </a:r>
            <a:r>
              <a:rPr lang="ru-RU" b="1" dirty="0">
                <a:latin typeface="+mn-lt"/>
                <a:cs typeface="+mn-cs"/>
              </a:rPr>
              <a:t>:</a:t>
            </a:r>
            <a:r>
              <a:rPr lang="ru-RU" dirty="0">
                <a:latin typeface="+mn-lt"/>
                <a:cs typeface="+mn-cs"/>
              </a:rPr>
              <a:t> доступны при любом обращении </a:t>
            </a:r>
            <a:r>
              <a:rPr lang="ru-RU" dirty="0"/>
              <a:t>через </a:t>
            </a:r>
            <a:r>
              <a:rPr lang="ru-RU" dirty="0">
                <a:latin typeface="+mn-lt"/>
                <a:cs typeface="+mn-cs"/>
              </a:rPr>
              <a:t>объект класса. 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Данные-элементы и функции-элементы, объявленные после спецификатора доступа к элементам </a:t>
            </a:r>
            <a:r>
              <a:rPr lang="ru-RU" b="1" dirty="0" err="1">
                <a:latin typeface="+mn-lt"/>
                <a:cs typeface="+mn-cs"/>
              </a:rPr>
              <a:t>private</a:t>
            </a:r>
            <a:r>
              <a:rPr lang="ru-RU" b="1" dirty="0">
                <a:latin typeface="+mn-lt"/>
                <a:cs typeface="+mn-cs"/>
              </a:rPr>
              <a:t>:</a:t>
            </a:r>
            <a:r>
              <a:rPr lang="ru-RU" dirty="0">
                <a:latin typeface="+mn-lt"/>
                <a:cs typeface="+mn-cs"/>
              </a:rPr>
              <a:t> доступны только функциям-элементам этого класса.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1997916-1759-4683-8970-EB4A633E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981" y="6465887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14</a:t>
            </a:fld>
            <a:endParaRPr lang="ru-RU" sz="2800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899592" y="6453336"/>
            <a:ext cx="7561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500" dirty="0">
                <a:solidFill>
                  <a:schemeClr val="bg1"/>
                </a:solidFill>
                <a:latin typeface="+mn-lt"/>
              </a:rPr>
              <a:t>Обратный обход дерева</a:t>
            </a:r>
          </a:p>
        </p:txBody>
      </p:sp>
      <p:sp>
        <p:nvSpPr>
          <p:cNvPr id="14340" name="Прямоугольник 3"/>
          <p:cNvSpPr>
            <a:spLocks noChangeArrowheads="1"/>
          </p:cNvSpPr>
          <p:nvPr/>
        </p:nvSpPr>
        <p:spPr bwMode="auto">
          <a:xfrm>
            <a:off x="89693" y="116632"/>
            <a:ext cx="8964613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61950" algn="l"/>
                <a:tab pos="717550" algn="l"/>
                <a:tab pos="1079500" algn="l"/>
                <a:tab pos="1435100" algn="l"/>
                <a:tab pos="1797050" algn="l"/>
              </a:tabLst>
            </a:pPr>
            <a:r>
              <a:rPr lang="en-US" altLang="ru-RU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altLang="ru-RU" sz="2400" dirty="0">
                <a:latin typeface="Consolas" panose="020B0609020204030204" pitchFamily="49" charset="0"/>
              </a:rPr>
              <a:t>Tree::</a:t>
            </a:r>
            <a:r>
              <a:rPr lang="en-US" altLang="ru-RU" sz="2400" dirty="0" err="1">
                <a:latin typeface="Consolas" panose="020B0609020204030204" pitchFamily="49" charset="0"/>
              </a:rPr>
              <a:t>postOrderTraversal</a:t>
            </a:r>
            <a:r>
              <a:rPr lang="en-US" altLang="ru-RU" sz="2400" dirty="0">
                <a:latin typeface="Consolas" panose="020B0609020204030204" pitchFamily="49" charset="0"/>
              </a:rPr>
              <a:t>() </a:t>
            </a:r>
            <a:r>
              <a:rPr lang="en-US" altLang="ru-RU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ru-RU" sz="2400" dirty="0">
                <a:latin typeface="Consolas" panose="020B0609020204030204" pitchFamily="49" charset="0"/>
              </a:rPr>
              <a:t> </a:t>
            </a:r>
            <a:endParaRPr lang="ru-RU" altLang="ru-RU" sz="24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7550" algn="l"/>
                <a:tab pos="1079500" algn="l"/>
                <a:tab pos="1435100" algn="l"/>
                <a:tab pos="1797050" algn="l"/>
              </a:tabLst>
            </a:pPr>
            <a:r>
              <a:rPr lang="en-US" altLang="ru-RU" sz="2400" dirty="0">
                <a:latin typeface="Consolas" panose="020B0609020204030204" pitchFamily="49" charset="0"/>
              </a:rPr>
              <a:t>{</a:t>
            </a:r>
            <a:endParaRPr lang="ru-RU" altLang="ru-RU" sz="24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7550" algn="l"/>
                <a:tab pos="1079500" algn="l"/>
                <a:tab pos="1435100" algn="l"/>
                <a:tab pos="1797050" algn="l"/>
              </a:tabLst>
            </a:pPr>
            <a:r>
              <a:rPr lang="ru-RU" altLang="ru-RU" sz="2400" dirty="0">
                <a:latin typeface="Consolas" panose="020B0609020204030204" pitchFamily="49" charset="0"/>
              </a:rPr>
              <a:t>	</a:t>
            </a:r>
            <a:r>
              <a:rPr lang="en-US" altLang="ru-RU" sz="2400" dirty="0" err="1">
                <a:latin typeface="Consolas" panose="020B0609020204030204" pitchFamily="49" charset="0"/>
              </a:rPr>
              <a:t>postOrderHelper</a:t>
            </a:r>
            <a:r>
              <a:rPr lang="en-US" altLang="ru-RU" sz="2400" dirty="0">
                <a:latin typeface="Consolas" panose="020B0609020204030204" pitchFamily="49" charset="0"/>
              </a:rPr>
              <a:t>(</a:t>
            </a:r>
            <a:r>
              <a:rPr lang="en-US" altLang="ru-RU" sz="2400" dirty="0" err="1">
                <a:latin typeface="Consolas" panose="020B0609020204030204" pitchFamily="49" charset="0"/>
              </a:rPr>
              <a:t>rootPtr</a:t>
            </a:r>
            <a:r>
              <a:rPr lang="en-US" altLang="ru-RU" sz="2400" dirty="0">
                <a:latin typeface="Consolas" panose="020B0609020204030204" pitchFamily="49" charset="0"/>
              </a:rPr>
              <a:t>); </a:t>
            </a:r>
            <a:endParaRPr lang="ru-RU" altLang="ru-RU" sz="24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7550" algn="l"/>
                <a:tab pos="1079500" algn="l"/>
                <a:tab pos="1435100" algn="l"/>
                <a:tab pos="1797050" algn="l"/>
              </a:tabLst>
            </a:pPr>
            <a:r>
              <a:rPr lang="en-US" altLang="ru-RU" sz="2400" dirty="0">
                <a:latin typeface="Consolas" panose="020B0609020204030204" pitchFamily="49" charset="0"/>
              </a:rPr>
              <a:t>}</a:t>
            </a:r>
            <a:endParaRPr lang="ru-RU" altLang="ru-RU" sz="24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7550" algn="l"/>
                <a:tab pos="1079500" algn="l"/>
                <a:tab pos="1435100" algn="l"/>
                <a:tab pos="1797050" algn="l"/>
              </a:tabLst>
            </a:pPr>
            <a:r>
              <a:rPr lang="en-US" altLang="ru-RU" sz="2400" dirty="0">
                <a:latin typeface="Consolas" panose="020B0609020204030204" pitchFamily="49" charset="0"/>
              </a:rPr>
              <a:t> </a:t>
            </a:r>
            <a:endParaRPr lang="ru-RU" altLang="ru-RU" sz="24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7550" algn="l"/>
                <a:tab pos="1079500" algn="l"/>
                <a:tab pos="1435100" algn="l"/>
                <a:tab pos="1797050" algn="l"/>
              </a:tabLst>
            </a:pPr>
            <a:r>
              <a:rPr lang="en-US" altLang="ru-RU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ru-RU" sz="2400" dirty="0">
                <a:latin typeface="Consolas" panose="020B0609020204030204" pitchFamily="49" charset="0"/>
              </a:rPr>
              <a:t> Tree::</a:t>
            </a:r>
            <a:r>
              <a:rPr lang="en-US" altLang="ru-RU" sz="2400" dirty="0" err="1">
                <a:latin typeface="Consolas" panose="020B0609020204030204" pitchFamily="49" charset="0"/>
              </a:rPr>
              <a:t>postOrderHelper</a:t>
            </a:r>
            <a:r>
              <a:rPr lang="en-US" altLang="ru-RU" sz="2400" dirty="0">
                <a:latin typeface="Consolas" panose="020B0609020204030204" pitchFamily="49" charset="0"/>
              </a:rPr>
              <a:t>(</a:t>
            </a:r>
            <a:r>
              <a:rPr lang="en-US" altLang="ru-RU" sz="2400" dirty="0" err="1">
                <a:latin typeface="Consolas" panose="020B0609020204030204" pitchFamily="49" charset="0"/>
              </a:rPr>
              <a:t>TreeNode</a:t>
            </a:r>
            <a:r>
              <a:rPr lang="en-US" altLang="ru-RU" sz="2400" dirty="0">
                <a:latin typeface="Consolas" panose="020B0609020204030204" pitchFamily="49" charset="0"/>
              </a:rPr>
              <a:t> </a:t>
            </a:r>
            <a:r>
              <a:rPr lang="en-US" altLang="ru-RU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2400" dirty="0">
                <a:latin typeface="Consolas" panose="020B0609020204030204" pitchFamily="49" charset="0"/>
              </a:rPr>
              <a:t> *</a:t>
            </a:r>
            <a:r>
              <a:rPr lang="en-US" altLang="ru-RU" sz="2400" dirty="0" err="1">
                <a:latin typeface="Consolas" panose="020B0609020204030204" pitchFamily="49" charset="0"/>
              </a:rPr>
              <a:t>ptr</a:t>
            </a:r>
            <a:r>
              <a:rPr lang="en-US" altLang="ru-RU" sz="2400" dirty="0">
                <a:latin typeface="Consolas" panose="020B0609020204030204" pitchFamily="49" charset="0"/>
              </a:rPr>
              <a:t>) </a:t>
            </a:r>
            <a:r>
              <a:rPr lang="en-US" altLang="ru-RU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ru-RU" altLang="ru-RU" sz="2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7550" algn="l"/>
                <a:tab pos="1079500" algn="l"/>
                <a:tab pos="1435100" algn="l"/>
                <a:tab pos="1797050" algn="l"/>
              </a:tabLst>
            </a:pPr>
            <a:r>
              <a:rPr lang="en-US" altLang="ru-RU" sz="2400" dirty="0">
                <a:latin typeface="Consolas" panose="020B0609020204030204" pitchFamily="49" charset="0"/>
              </a:rPr>
              <a:t>{</a:t>
            </a:r>
            <a:endParaRPr lang="ru-RU" altLang="ru-RU" sz="24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7550" algn="l"/>
                <a:tab pos="1079500" algn="l"/>
                <a:tab pos="1435100" algn="l"/>
                <a:tab pos="1797050" algn="l"/>
              </a:tabLst>
            </a:pPr>
            <a:r>
              <a:rPr lang="en-US" altLang="ru-RU" sz="2400" dirty="0">
                <a:latin typeface="Consolas" panose="020B0609020204030204" pitchFamily="49" charset="0"/>
              </a:rPr>
              <a:t>	</a:t>
            </a:r>
            <a:r>
              <a:rPr lang="en-US" altLang="ru-RU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altLang="ru-RU" sz="2400" dirty="0">
                <a:latin typeface="Consolas" panose="020B0609020204030204" pitchFamily="49" charset="0"/>
              </a:rPr>
              <a:t>(</a:t>
            </a:r>
            <a:r>
              <a:rPr lang="en-US" altLang="ru-RU" sz="2400" dirty="0" err="1">
                <a:latin typeface="Consolas" panose="020B0609020204030204" pitchFamily="49" charset="0"/>
              </a:rPr>
              <a:t>ptr</a:t>
            </a:r>
            <a:r>
              <a:rPr lang="en-US" altLang="ru-RU" sz="2400" dirty="0">
                <a:latin typeface="Consolas" panose="020B0609020204030204" pitchFamily="49" charset="0"/>
              </a:rPr>
              <a:t>!=0)	</a:t>
            </a:r>
            <a:endParaRPr lang="ru-RU" altLang="ru-RU" sz="24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7550" algn="l"/>
                <a:tab pos="1079500" algn="l"/>
                <a:tab pos="1435100" algn="l"/>
                <a:tab pos="1797050" algn="l"/>
              </a:tabLst>
            </a:pPr>
            <a:r>
              <a:rPr lang="ru-RU" altLang="ru-RU" sz="2400" dirty="0">
                <a:latin typeface="Consolas" panose="020B0609020204030204" pitchFamily="49" charset="0"/>
              </a:rPr>
              <a:t>	</a:t>
            </a:r>
            <a:r>
              <a:rPr lang="en-US" altLang="ru-RU" sz="2400" dirty="0">
                <a:latin typeface="Consolas" panose="020B0609020204030204" pitchFamily="49" charset="0"/>
              </a:rPr>
              <a:t>{</a:t>
            </a:r>
            <a:endParaRPr lang="ru-RU" altLang="ru-RU" sz="24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7550" algn="l"/>
                <a:tab pos="1079500" algn="l"/>
                <a:tab pos="1435100" algn="l"/>
                <a:tab pos="1797050" algn="l"/>
              </a:tabLst>
            </a:pPr>
            <a:r>
              <a:rPr lang="en-US" altLang="ru-RU" sz="2400" dirty="0">
                <a:latin typeface="Consolas" panose="020B0609020204030204" pitchFamily="49" charset="0"/>
              </a:rPr>
              <a:t>		</a:t>
            </a:r>
            <a:r>
              <a:rPr lang="en-US" altLang="ru-RU" sz="2400" dirty="0" err="1">
                <a:latin typeface="Consolas" panose="020B0609020204030204" pitchFamily="49" charset="0"/>
              </a:rPr>
              <a:t>postOrderHelper</a:t>
            </a:r>
            <a:r>
              <a:rPr lang="en-US" altLang="ru-RU" sz="2400" dirty="0">
                <a:latin typeface="Consolas" panose="020B0609020204030204" pitchFamily="49" charset="0"/>
              </a:rPr>
              <a:t>(</a:t>
            </a:r>
            <a:r>
              <a:rPr lang="en-US" altLang="ru-RU" sz="2400" dirty="0" err="1">
                <a:latin typeface="Consolas" panose="020B0609020204030204" pitchFamily="49" charset="0"/>
              </a:rPr>
              <a:t>ptr</a:t>
            </a:r>
            <a:r>
              <a:rPr lang="en-US" altLang="ru-RU" sz="2400" dirty="0">
                <a:latin typeface="Consolas" panose="020B0609020204030204" pitchFamily="49" charset="0"/>
              </a:rPr>
              <a:t>-&gt;</a:t>
            </a:r>
            <a:r>
              <a:rPr lang="en-US" altLang="ru-RU" sz="2400" dirty="0" err="1">
                <a:latin typeface="Consolas" panose="020B0609020204030204" pitchFamily="49" charset="0"/>
              </a:rPr>
              <a:t>leftPtr</a:t>
            </a:r>
            <a:r>
              <a:rPr lang="en-US" altLang="ru-RU" sz="2400" dirty="0">
                <a:latin typeface="Consolas" panose="020B0609020204030204" pitchFamily="49" charset="0"/>
              </a:rPr>
              <a:t>); </a:t>
            </a:r>
            <a:endParaRPr lang="ru-RU" altLang="ru-RU" sz="24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7550" algn="l"/>
                <a:tab pos="1079500" algn="l"/>
                <a:tab pos="1435100" algn="l"/>
                <a:tab pos="1797050" algn="l"/>
              </a:tabLst>
            </a:pPr>
            <a:r>
              <a:rPr lang="en-US" altLang="ru-RU" sz="2400" dirty="0">
                <a:latin typeface="Consolas" panose="020B0609020204030204" pitchFamily="49" charset="0"/>
              </a:rPr>
              <a:t>		</a:t>
            </a:r>
            <a:r>
              <a:rPr lang="en-US" altLang="ru-RU" sz="2400" dirty="0" err="1">
                <a:latin typeface="Consolas" panose="020B0609020204030204" pitchFamily="49" charset="0"/>
              </a:rPr>
              <a:t>postOrderHelper</a:t>
            </a:r>
            <a:r>
              <a:rPr lang="en-US" altLang="ru-RU" sz="2400" dirty="0">
                <a:latin typeface="Consolas" panose="020B0609020204030204" pitchFamily="49" charset="0"/>
              </a:rPr>
              <a:t>(</a:t>
            </a:r>
            <a:r>
              <a:rPr lang="en-US" altLang="ru-RU" sz="2400" dirty="0" err="1">
                <a:latin typeface="Consolas" panose="020B0609020204030204" pitchFamily="49" charset="0"/>
              </a:rPr>
              <a:t>ptr</a:t>
            </a:r>
            <a:r>
              <a:rPr lang="en-US" altLang="ru-RU" sz="2400" dirty="0">
                <a:latin typeface="Consolas" panose="020B0609020204030204" pitchFamily="49" charset="0"/>
              </a:rPr>
              <a:t>-&gt;</a:t>
            </a:r>
            <a:r>
              <a:rPr lang="en-US" altLang="ru-RU" sz="2400" dirty="0" err="1">
                <a:latin typeface="Consolas" panose="020B0609020204030204" pitchFamily="49" charset="0"/>
              </a:rPr>
              <a:t>rightPtr</a:t>
            </a:r>
            <a:r>
              <a:rPr lang="en-US" altLang="ru-RU" sz="2400" dirty="0">
                <a:latin typeface="Consolas" panose="020B0609020204030204" pitchFamily="49" charset="0"/>
              </a:rPr>
              <a:t>); </a:t>
            </a:r>
            <a:endParaRPr lang="ru-RU" altLang="ru-RU" sz="24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7550" algn="l"/>
                <a:tab pos="1079500" algn="l"/>
                <a:tab pos="1435100" algn="l"/>
                <a:tab pos="1797050" algn="l"/>
              </a:tabLst>
            </a:pPr>
            <a:r>
              <a:rPr lang="en-US" altLang="ru-RU" sz="2400" dirty="0">
                <a:latin typeface="Consolas" panose="020B0609020204030204" pitchFamily="49" charset="0"/>
              </a:rPr>
              <a:t>		</a:t>
            </a:r>
            <a:r>
              <a:rPr lang="en-US" altLang="ru-RU" sz="2400" dirty="0" err="1">
                <a:latin typeface="Consolas" panose="020B0609020204030204" pitchFamily="49" charset="0"/>
              </a:rPr>
              <a:t>cout</a:t>
            </a:r>
            <a:r>
              <a:rPr lang="en-US" altLang="ru-RU" sz="2400" dirty="0">
                <a:latin typeface="Consolas" panose="020B0609020204030204" pitchFamily="49" charset="0"/>
              </a:rPr>
              <a:t>&lt;&lt;</a:t>
            </a:r>
            <a:r>
              <a:rPr lang="en-US" altLang="ru-RU" sz="2400" dirty="0" err="1">
                <a:latin typeface="Consolas" panose="020B0609020204030204" pitchFamily="49" charset="0"/>
              </a:rPr>
              <a:t>ptr</a:t>
            </a:r>
            <a:r>
              <a:rPr lang="en-US" altLang="ru-RU" sz="2400" dirty="0">
                <a:latin typeface="Consolas" panose="020B0609020204030204" pitchFamily="49" charset="0"/>
              </a:rPr>
              <a:t>-&gt;data&lt;&lt;</a:t>
            </a:r>
            <a:r>
              <a:rPr lang="en-US" alt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  <a:t>" "</a:t>
            </a:r>
            <a:r>
              <a:rPr lang="en-US" altLang="ru-RU" sz="2400" dirty="0">
                <a:latin typeface="Consolas" panose="020B0609020204030204" pitchFamily="49" charset="0"/>
              </a:rPr>
              <a:t>;</a:t>
            </a:r>
            <a:endParaRPr lang="ru-RU" altLang="ru-RU" sz="24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361950" algn="l"/>
                <a:tab pos="717550" algn="l"/>
                <a:tab pos="1079500" algn="l"/>
                <a:tab pos="1435100" algn="l"/>
                <a:tab pos="1797050" algn="l"/>
              </a:tabLst>
            </a:pPr>
            <a:r>
              <a:rPr lang="en-US" altLang="ru-RU" sz="2400" dirty="0">
                <a:latin typeface="Consolas" panose="020B0609020204030204" pitchFamily="49" charset="0"/>
              </a:rPr>
              <a:t>	</a:t>
            </a:r>
            <a:r>
              <a:rPr lang="ru-RU" altLang="ru-RU" sz="240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tabLst>
                <a:tab pos="361950" algn="l"/>
                <a:tab pos="717550" algn="l"/>
                <a:tab pos="1079500" algn="l"/>
                <a:tab pos="1435100" algn="l"/>
                <a:tab pos="1797050" algn="l"/>
              </a:tabLst>
            </a:pPr>
            <a:r>
              <a:rPr lang="ru-RU" altLang="ru-RU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98313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845566" y="6453336"/>
            <a:ext cx="7561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500" dirty="0">
                <a:solidFill>
                  <a:schemeClr val="bg1"/>
                </a:solidFill>
                <a:latin typeface="+mn-lt"/>
              </a:rPr>
              <a:t>Реализация дерева</a:t>
            </a:r>
          </a:p>
        </p:txBody>
      </p:sp>
      <p:sp>
        <p:nvSpPr>
          <p:cNvPr id="15364" name="Прямоугольник 3"/>
          <p:cNvSpPr>
            <a:spLocks noChangeArrowheads="1"/>
          </p:cNvSpPr>
          <p:nvPr/>
        </p:nvSpPr>
        <p:spPr bwMode="auto">
          <a:xfrm>
            <a:off x="71884" y="44624"/>
            <a:ext cx="9108628" cy="646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452438" algn="l"/>
                <a:tab pos="808038" algn="l"/>
                <a:tab pos="1250950" algn="l"/>
                <a:tab pos="1617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52438" algn="l"/>
                <a:tab pos="808038" algn="l"/>
                <a:tab pos="1250950" algn="l"/>
                <a:tab pos="1617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2438" algn="l"/>
                <a:tab pos="808038" algn="l"/>
                <a:tab pos="1250950" algn="l"/>
                <a:tab pos="1617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2438" algn="l"/>
                <a:tab pos="808038" algn="l"/>
                <a:tab pos="1250950" algn="l"/>
                <a:tab pos="1617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2438" algn="l"/>
                <a:tab pos="808038" algn="l"/>
                <a:tab pos="1250950" algn="l"/>
                <a:tab pos="1617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808038" algn="l"/>
                <a:tab pos="1250950" algn="l"/>
                <a:tab pos="1617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808038" algn="l"/>
                <a:tab pos="1250950" algn="l"/>
                <a:tab pos="1617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808038" algn="l"/>
                <a:tab pos="1250950" algn="l"/>
                <a:tab pos="1617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808038" algn="l"/>
                <a:tab pos="1250950" algn="l"/>
                <a:tab pos="1617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266700" algn="l"/>
                <a:tab pos="539750" algn="l"/>
                <a:tab pos="895350" algn="l"/>
                <a:tab pos="1617663" algn="l"/>
              </a:tabLst>
            </a:pPr>
            <a:r>
              <a:rPr lang="en-US" altLang="ru-RU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#include</a:t>
            </a:r>
            <a:r>
              <a:rPr lang="ru-RU" altLang="ru-RU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dirty="0">
                <a:latin typeface="Consolas" panose="020B0609020204030204" pitchFamily="49" charset="0"/>
              </a:rPr>
              <a:t>&lt;iostream&gt;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266700" algn="l"/>
                <a:tab pos="539750" algn="l"/>
                <a:tab pos="895350" algn="l"/>
                <a:tab pos="1617663" algn="l"/>
              </a:tabLst>
            </a:pPr>
            <a:r>
              <a:rPr lang="en-US" altLang="ru-RU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#include</a:t>
            </a:r>
            <a:r>
              <a:rPr lang="ru-RU" altLang="ru-RU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dirty="0">
                <a:latin typeface="Consolas" panose="020B0609020204030204" pitchFamily="49" charset="0"/>
              </a:rPr>
              <a:t>&lt;</a:t>
            </a:r>
            <a:r>
              <a:rPr lang="ru-RU" altLang="ru-RU" sz="2000" dirty="0">
                <a:latin typeface="Consolas" panose="020B0609020204030204" pitchFamily="49" charset="0"/>
              </a:rPr>
              <a:t>С</a:t>
            </a:r>
            <a:r>
              <a:rPr lang="en-US" altLang="ru-RU" sz="2000" dirty="0" err="1">
                <a:latin typeface="Consolas" panose="020B0609020204030204" pitchFamily="49" charset="0"/>
              </a:rPr>
              <a:t>stdlib</a:t>
            </a:r>
            <a:r>
              <a:rPr lang="en-US" altLang="ru-RU" sz="2000" dirty="0">
                <a:latin typeface="Consolas" panose="020B0609020204030204" pitchFamily="49" charset="0"/>
              </a:rPr>
              <a:t>&gt;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266700" algn="l"/>
                <a:tab pos="539750" algn="l"/>
                <a:tab pos="895350" algn="l"/>
                <a:tab pos="1617663" algn="l"/>
              </a:tabLst>
            </a:pPr>
            <a:r>
              <a:rPr lang="en-US" altLang="ru-RU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#include</a:t>
            </a:r>
            <a:r>
              <a:rPr lang="ru-RU" altLang="ru-RU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dirty="0">
                <a:latin typeface="Consolas" panose="020B0609020204030204" pitchFamily="49" charset="0"/>
              </a:rPr>
              <a:t>"</a:t>
            </a:r>
            <a:r>
              <a:rPr lang="en-US" altLang="ru-RU" sz="2000" dirty="0" err="1">
                <a:latin typeface="Consolas" panose="020B0609020204030204" pitchFamily="49" charset="0"/>
              </a:rPr>
              <a:t>tree.h</a:t>
            </a:r>
            <a:r>
              <a:rPr lang="en-US" altLang="ru-RU" sz="2000" dirty="0">
                <a:latin typeface="Consolas" panose="020B0609020204030204" pitchFamily="49" charset="0"/>
              </a:rPr>
              <a:t>"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266700" algn="l"/>
                <a:tab pos="539750" algn="l"/>
                <a:tab pos="895350" algn="l"/>
                <a:tab pos="1617663" algn="l"/>
              </a:tabLst>
            </a:pP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2000" dirty="0">
                <a:latin typeface="Consolas" panose="020B0609020204030204" pitchFamily="49" charset="0"/>
              </a:rPr>
              <a:t> main() 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266700" algn="l"/>
                <a:tab pos="539750" algn="l"/>
                <a:tab pos="895350" algn="l"/>
                <a:tab pos="1617663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{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266700" algn="l"/>
                <a:tab pos="539750" algn="l"/>
                <a:tab pos="895350" algn="l"/>
                <a:tab pos="1617663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</a:t>
            </a:r>
            <a:r>
              <a:rPr lang="en-US" altLang="ru-RU" sz="2000" dirty="0" err="1">
                <a:latin typeface="Consolas" panose="020B0609020204030204" pitchFamily="49" charset="0"/>
              </a:rPr>
              <a:t>srand</a:t>
            </a:r>
            <a:r>
              <a:rPr lang="en-US" altLang="ru-RU" sz="2000" dirty="0">
                <a:latin typeface="Consolas" panose="020B0609020204030204" pitchFamily="49" charset="0"/>
              </a:rPr>
              <a:t>(25);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266700" algn="l"/>
                <a:tab pos="539750" algn="l"/>
                <a:tab pos="895350" algn="l"/>
                <a:tab pos="1617663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Tree </a:t>
            </a:r>
            <a:r>
              <a:rPr lang="en-US" altLang="ru-RU" sz="2000" dirty="0" err="1">
                <a:latin typeface="Consolas" panose="020B0609020204030204" pitchFamily="49" charset="0"/>
              </a:rPr>
              <a:t>binTree</a:t>
            </a:r>
            <a:r>
              <a:rPr lang="en-US" altLang="ru-RU" sz="2000" dirty="0">
                <a:latin typeface="Consolas" panose="020B0609020204030204" pitchFamily="49" charset="0"/>
              </a:rPr>
              <a:t>; 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2000" dirty="0">
                <a:latin typeface="Consolas" panose="020B0609020204030204" pitchFamily="49" charset="0"/>
              </a:rPr>
              <a:t> Val;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266700" algn="l"/>
                <a:tab pos="539750" algn="l"/>
                <a:tab pos="895350" algn="l"/>
                <a:tab pos="1617663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</a:t>
            </a:r>
            <a:r>
              <a:rPr lang="en-US" altLang="ru-RU" sz="2000" dirty="0" err="1">
                <a:latin typeface="Consolas" panose="020B0609020204030204" pitchFamily="49" charset="0"/>
              </a:rPr>
              <a:t>cout</a:t>
            </a:r>
            <a:r>
              <a:rPr lang="en-US" altLang="ru-RU" sz="2000" dirty="0">
                <a:latin typeface="Consolas" panose="020B0609020204030204" pitchFamily="49" charset="0"/>
              </a:rPr>
              <a:t>&lt;&lt;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Ввод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 10 </a:t>
            </a:r>
            <a:r>
              <a:rPr lang="ru-RU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случайных значений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ru-RU" sz="2000" dirty="0">
                <a:latin typeface="Consolas" panose="020B0609020204030204" pitchFamily="49" charset="0"/>
              </a:rPr>
              <a:t>&lt;&lt; </a:t>
            </a:r>
            <a:r>
              <a:rPr lang="en-US" altLang="ru-RU" sz="2000" dirty="0" err="1">
                <a:latin typeface="Consolas" panose="020B0609020204030204" pitchFamily="49" charset="0"/>
              </a:rPr>
              <a:t>endl</a:t>
            </a:r>
            <a:r>
              <a:rPr lang="en-US" altLang="ru-RU" sz="2000" dirty="0">
                <a:latin typeface="Consolas" panose="020B0609020204030204" pitchFamily="49" charset="0"/>
              </a:rPr>
              <a:t>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266700" algn="l"/>
                <a:tab pos="539750" algn="l"/>
                <a:tab pos="895350" algn="l"/>
                <a:tab pos="1617663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ru-RU" sz="2000" dirty="0">
                <a:latin typeface="Consolas" panose="020B0609020204030204" pitchFamily="49" charset="0"/>
              </a:rPr>
              <a:t>(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 err="1">
                <a:latin typeface="Consolas" panose="020B0609020204030204" pitchFamily="49" charset="0"/>
              </a:rPr>
              <a:t>i</a:t>
            </a:r>
            <a:r>
              <a:rPr lang="en-US" altLang="ru-RU" sz="2000" dirty="0">
                <a:latin typeface="Consolas" panose="020B0609020204030204" pitchFamily="49" charset="0"/>
              </a:rPr>
              <a:t>=0; </a:t>
            </a:r>
            <a:r>
              <a:rPr lang="en-US" altLang="ru-RU" sz="2000" dirty="0" err="1">
                <a:latin typeface="Consolas" panose="020B0609020204030204" pitchFamily="49" charset="0"/>
              </a:rPr>
              <a:t>i</a:t>
            </a:r>
            <a:r>
              <a:rPr lang="en-US" altLang="ru-RU" sz="2000" dirty="0">
                <a:latin typeface="Consolas" panose="020B0609020204030204" pitchFamily="49" charset="0"/>
              </a:rPr>
              <a:t>&lt;10; </a:t>
            </a:r>
            <a:r>
              <a:rPr lang="en-US" altLang="ru-RU" sz="2000" dirty="0" err="1">
                <a:latin typeface="Consolas" panose="020B0609020204030204" pitchFamily="49" charset="0"/>
              </a:rPr>
              <a:t>i</a:t>
            </a:r>
            <a:r>
              <a:rPr lang="en-US" altLang="ru-RU" sz="2000" dirty="0">
                <a:latin typeface="Consolas" panose="020B0609020204030204" pitchFamily="49" charset="0"/>
              </a:rPr>
              <a:t>++)</a:t>
            </a:r>
            <a:r>
              <a:rPr lang="ru-RU" altLang="ru-RU" sz="2000" dirty="0">
                <a:latin typeface="Consolas" panose="020B0609020204030204" pitchFamily="49" charset="0"/>
              </a:rPr>
              <a:t>	</a:t>
            </a:r>
            <a:endParaRPr lang="en-US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266700" algn="l"/>
                <a:tab pos="539750" algn="l"/>
                <a:tab pos="895350" algn="l"/>
                <a:tab pos="1617663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{</a:t>
            </a:r>
          </a:p>
          <a:p>
            <a:pPr eaLnBrk="1" hangingPunct="1">
              <a:tabLst>
                <a:tab pos="266700" algn="l"/>
                <a:tab pos="539750" algn="l"/>
                <a:tab pos="895350" algn="l"/>
                <a:tab pos="1617663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	Val=rand()%21;  </a:t>
            </a:r>
          </a:p>
          <a:p>
            <a:pPr eaLnBrk="1" hangingPunct="1">
              <a:tabLst>
                <a:tab pos="266700" algn="l"/>
                <a:tab pos="539750" algn="l"/>
                <a:tab pos="895350" algn="l"/>
                <a:tab pos="1617663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	</a:t>
            </a:r>
            <a:r>
              <a:rPr lang="en-US" altLang="ru-RU" sz="2000" dirty="0" err="1">
                <a:latin typeface="Consolas" panose="020B0609020204030204" pitchFamily="49" charset="0"/>
              </a:rPr>
              <a:t>cout</a:t>
            </a:r>
            <a:r>
              <a:rPr lang="en-US" altLang="ru-RU" sz="2000" dirty="0">
                <a:latin typeface="Consolas" panose="020B0609020204030204" pitchFamily="49" charset="0"/>
              </a:rPr>
              <a:t>&lt;&lt;Val&lt;&lt;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"  "</a:t>
            </a:r>
            <a:r>
              <a:rPr lang="en-US" altLang="ru-RU" sz="2000" dirty="0">
                <a:latin typeface="Consolas" panose="020B0609020204030204" pitchFamily="49" charset="0"/>
              </a:rPr>
              <a:t>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266700" algn="l"/>
                <a:tab pos="539750" algn="l"/>
                <a:tab pos="895350" algn="l"/>
                <a:tab pos="1617663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	</a:t>
            </a:r>
            <a:r>
              <a:rPr lang="en-US" altLang="ru-RU" sz="2000" dirty="0" err="1">
                <a:latin typeface="Consolas" panose="020B0609020204030204" pitchFamily="49" charset="0"/>
              </a:rPr>
              <a:t>binTree.insertNode</a:t>
            </a:r>
            <a:r>
              <a:rPr lang="en-US" altLang="ru-RU" sz="2000" dirty="0">
                <a:latin typeface="Consolas" panose="020B0609020204030204" pitchFamily="49" charset="0"/>
              </a:rPr>
              <a:t>(Val);</a:t>
            </a:r>
          </a:p>
          <a:p>
            <a:pPr eaLnBrk="1" hangingPunct="1">
              <a:tabLst>
                <a:tab pos="266700" algn="l"/>
                <a:tab pos="539750" algn="l"/>
                <a:tab pos="895350" algn="l"/>
                <a:tab pos="1617663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</a:t>
            </a:r>
            <a:r>
              <a:rPr lang="ru-RU" altLang="ru-RU" sz="200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tabLst>
                <a:tab pos="266700" algn="l"/>
                <a:tab pos="539750" algn="l"/>
                <a:tab pos="895350" algn="l"/>
                <a:tab pos="1617663" algn="l"/>
              </a:tabLst>
            </a:pPr>
            <a:r>
              <a:rPr lang="ru-RU" altLang="ru-RU" sz="2000" dirty="0">
                <a:latin typeface="Consolas" panose="020B0609020204030204" pitchFamily="49" charset="0"/>
              </a:rPr>
              <a:t>	</a:t>
            </a:r>
            <a:r>
              <a:rPr lang="en-US" altLang="ru-RU" sz="2000" dirty="0" err="1">
                <a:latin typeface="Consolas" panose="020B0609020204030204" pitchFamily="49" charset="0"/>
              </a:rPr>
              <a:t>cout</a:t>
            </a:r>
            <a:r>
              <a:rPr lang="ru-RU" altLang="ru-RU" sz="2000" dirty="0">
                <a:latin typeface="Consolas" panose="020B0609020204030204" pitchFamily="49" charset="0"/>
              </a:rPr>
              <a:t>&lt;&lt;</a:t>
            </a:r>
            <a:r>
              <a:rPr lang="en-US" altLang="ru-RU" sz="2000" dirty="0" err="1">
                <a:latin typeface="Consolas" panose="020B0609020204030204" pitchFamily="49" charset="0"/>
              </a:rPr>
              <a:t>endl</a:t>
            </a:r>
            <a:r>
              <a:rPr lang="ru-RU" altLang="ru-RU" sz="2000" dirty="0">
                <a:latin typeface="Consolas" panose="020B0609020204030204" pitchFamily="49" charset="0"/>
              </a:rPr>
              <a:t>&lt;&lt;</a:t>
            </a:r>
            <a:r>
              <a:rPr lang="ru-RU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" Симметричный обход"</a:t>
            </a:r>
            <a:r>
              <a:rPr lang="ru-RU" altLang="ru-RU" sz="2000" dirty="0">
                <a:latin typeface="Consolas" panose="020B0609020204030204" pitchFamily="49" charset="0"/>
              </a:rPr>
              <a:t>&lt;&lt;</a:t>
            </a:r>
            <a:r>
              <a:rPr lang="en-US" altLang="ru-RU" sz="2000" dirty="0" err="1">
                <a:latin typeface="Consolas" panose="020B0609020204030204" pitchFamily="49" charset="0"/>
              </a:rPr>
              <a:t>endl</a:t>
            </a:r>
            <a:r>
              <a:rPr lang="ru-RU" altLang="ru-RU" sz="2000" dirty="0">
                <a:latin typeface="Consolas" panose="020B0609020204030204" pitchFamily="49" charset="0"/>
              </a:rPr>
              <a:t>;</a:t>
            </a:r>
            <a:r>
              <a:rPr lang="en-US" altLang="ru-RU" sz="2000" dirty="0">
                <a:latin typeface="Consolas" panose="020B0609020204030204" pitchFamily="49" charset="0"/>
              </a:rPr>
              <a:t> </a:t>
            </a:r>
            <a:r>
              <a:rPr lang="ru-RU" altLang="ru-RU" sz="2000" dirty="0">
                <a:latin typeface="Consolas" panose="020B0609020204030204" pitchFamily="49" charset="0"/>
              </a:rPr>
              <a:t>	</a:t>
            </a:r>
            <a:r>
              <a:rPr lang="en-US" altLang="ru-RU" sz="2000" dirty="0" err="1">
                <a:latin typeface="Consolas" panose="020B0609020204030204" pitchFamily="49" charset="0"/>
              </a:rPr>
              <a:t>binTree.inOrderTraversal</a:t>
            </a:r>
            <a:r>
              <a:rPr lang="en-US" altLang="ru-RU" sz="2000" dirty="0">
                <a:latin typeface="Consolas" panose="020B0609020204030204" pitchFamily="49" charset="0"/>
              </a:rPr>
              <a:t>();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266700" algn="l"/>
                <a:tab pos="539750" algn="l"/>
                <a:tab pos="895350" algn="l"/>
                <a:tab pos="1617663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</a:t>
            </a:r>
            <a:r>
              <a:rPr lang="en-US" altLang="ru-RU" sz="2000" dirty="0" err="1">
                <a:latin typeface="Consolas" panose="020B0609020204030204" pitchFamily="49" charset="0"/>
              </a:rPr>
              <a:t>cout</a:t>
            </a:r>
            <a:r>
              <a:rPr lang="en-US" altLang="ru-RU" sz="2000" dirty="0">
                <a:latin typeface="Consolas" panose="020B0609020204030204" pitchFamily="49" charset="0"/>
              </a:rPr>
              <a:t>&lt;&lt;</a:t>
            </a:r>
            <a:r>
              <a:rPr lang="en-US" altLang="ru-RU" sz="2000" dirty="0" err="1">
                <a:latin typeface="Consolas" panose="020B0609020204030204" pitchFamily="49" charset="0"/>
              </a:rPr>
              <a:t>endl</a:t>
            </a:r>
            <a:r>
              <a:rPr lang="en-US" altLang="ru-RU" sz="2000" dirty="0">
                <a:latin typeface="Consolas" panose="020B0609020204030204" pitchFamily="49" charset="0"/>
              </a:rPr>
              <a:t>&lt;&lt;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Прямой обход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ru-RU" sz="2000" dirty="0">
                <a:latin typeface="Consolas" panose="020B0609020204030204" pitchFamily="49" charset="0"/>
              </a:rPr>
              <a:t>&lt;&lt;</a:t>
            </a:r>
            <a:r>
              <a:rPr lang="en-US" altLang="ru-RU" sz="2000" dirty="0" err="1">
                <a:latin typeface="Consolas" panose="020B0609020204030204" pitchFamily="49" charset="0"/>
              </a:rPr>
              <a:t>endl</a:t>
            </a:r>
            <a:r>
              <a:rPr lang="en-US" altLang="ru-RU" sz="2000" dirty="0">
                <a:latin typeface="Consolas" panose="020B0609020204030204" pitchFamily="49" charset="0"/>
              </a:rPr>
              <a:t>; </a:t>
            </a:r>
            <a:r>
              <a:rPr lang="en-US" altLang="ru-RU" sz="2000" dirty="0" err="1">
                <a:latin typeface="Consolas" panose="020B0609020204030204" pitchFamily="49" charset="0"/>
              </a:rPr>
              <a:t>binTree.preOrderTraversal</a:t>
            </a:r>
            <a:r>
              <a:rPr lang="en-US" altLang="ru-RU" sz="2000" dirty="0">
                <a:latin typeface="Consolas" panose="020B0609020204030204" pitchFamily="49" charset="0"/>
              </a:rPr>
              <a:t>();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266700" algn="l"/>
                <a:tab pos="539750" algn="l"/>
                <a:tab pos="895350" algn="l"/>
                <a:tab pos="1617663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</a:t>
            </a:r>
            <a:r>
              <a:rPr lang="en-US" altLang="ru-RU" sz="2000" dirty="0" err="1">
                <a:latin typeface="Consolas" panose="020B0609020204030204" pitchFamily="49" charset="0"/>
              </a:rPr>
              <a:t>cout</a:t>
            </a:r>
            <a:r>
              <a:rPr lang="en-US" altLang="ru-RU" sz="2000" dirty="0">
                <a:latin typeface="Consolas" panose="020B0609020204030204" pitchFamily="49" charset="0"/>
              </a:rPr>
              <a:t>&lt;&lt;</a:t>
            </a:r>
            <a:r>
              <a:rPr lang="en-US" altLang="ru-RU" sz="2000" dirty="0" err="1">
                <a:latin typeface="Consolas" panose="020B0609020204030204" pitchFamily="49" charset="0"/>
              </a:rPr>
              <a:t>endl</a:t>
            </a:r>
            <a:r>
              <a:rPr lang="en-US" altLang="ru-RU" sz="2000" dirty="0">
                <a:latin typeface="Consolas" panose="020B0609020204030204" pitchFamily="49" charset="0"/>
              </a:rPr>
              <a:t>&lt;&lt;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Обратный обход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ru-RU" sz="2000" dirty="0">
                <a:latin typeface="Consolas" panose="020B0609020204030204" pitchFamily="49" charset="0"/>
              </a:rPr>
              <a:t>&lt;&lt;</a:t>
            </a:r>
            <a:r>
              <a:rPr lang="en-US" altLang="ru-RU" sz="2000" dirty="0" err="1">
                <a:latin typeface="Consolas" panose="020B0609020204030204" pitchFamily="49" charset="0"/>
              </a:rPr>
              <a:t>endl</a:t>
            </a:r>
            <a:r>
              <a:rPr lang="en-US" altLang="ru-RU" sz="2000" dirty="0">
                <a:latin typeface="Consolas" panose="020B0609020204030204" pitchFamily="49" charset="0"/>
              </a:rPr>
              <a:t>; 	</a:t>
            </a:r>
            <a:r>
              <a:rPr lang="en-US" altLang="ru-RU" sz="2000" dirty="0" err="1">
                <a:latin typeface="Consolas" panose="020B0609020204030204" pitchFamily="49" charset="0"/>
              </a:rPr>
              <a:t>binTree.postOrderTraversal</a:t>
            </a:r>
            <a:r>
              <a:rPr lang="en-US" altLang="ru-RU" sz="2000" dirty="0">
                <a:latin typeface="Consolas" panose="020B0609020204030204" pitchFamily="49" charset="0"/>
              </a:rPr>
              <a:t>();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266700" algn="l"/>
                <a:tab pos="539750" algn="l"/>
                <a:tab pos="895350" algn="l"/>
                <a:tab pos="1617663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	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ru-RU" sz="2000" dirty="0">
                <a:latin typeface="Consolas" panose="020B0609020204030204" pitchFamily="49" charset="0"/>
              </a:rPr>
              <a:t> 0;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1" hangingPunct="1">
              <a:tabLst>
                <a:tab pos="266700" algn="l"/>
                <a:tab pos="539750" algn="l"/>
                <a:tab pos="895350" algn="l"/>
                <a:tab pos="1617663" algn="l"/>
              </a:tabLst>
            </a:pPr>
            <a:r>
              <a:rPr lang="en-US" altLang="ru-RU" sz="2000" dirty="0">
                <a:latin typeface="Consolas" panose="020B0609020204030204" pitchFamily="49" charset="0"/>
              </a:rPr>
              <a:t>}</a:t>
            </a:r>
            <a:endParaRPr lang="ru-RU" alt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75477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/>
              <a:t>KAHOOT.IT</a:t>
            </a:r>
            <a:endParaRPr lang="ru-RU" sz="96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4A4E2F4-EB2E-4441-ADB2-C74F59A6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5538" y="6478437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142</a:t>
            </a:fld>
            <a:endParaRPr lang="ru-RU" sz="2800" dirty="0"/>
          </a:p>
        </p:txBody>
      </p:sp>
      <p:pic>
        <p:nvPicPr>
          <p:cNvPr id="2052" name="Picture 4" descr="https://i.sunhome.ru/journal/46/testi-v2.or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65299"/>
            <a:ext cx="6048672" cy="456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75232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altLang="ru-RU" sz="5000" dirty="0"/>
              <a:t>Умные указатели</a:t>
            </a:r>
          </a:p>
        </p:txBody>
      </p:sp>
      <p:sp>
        <p:nvSpPr>
          <p:cNvPr id="6147" name="Подзаголовок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altLang="ru-RU" dirty="0"/>
              <a:t>Классы с </a:t>
            </a:r>
            <a:r>
              <a:rPr lang="ru-RU" altLang="ru-RU" dirty="0" err="1"/>
              <a:t>самоадресацией</a:t>
            </a:r>
            <a:r>
              <a:rPr lang="ru-RU" altLang="ru-RU" dirty="0"/>
              <a:t>, связные списки, стеки, очереди, деревья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143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4632376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845566" y="6453336"/>
            <a:ext cx="7561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500" dirty="0">
                <a:solidFill>
                  <a:schemeClr val="bg1"/>
                </a:solidFill>
                <a:latin typeface="+mn-lt"/>
              </a:rPr>
              <a:t>Реализация умного указателя</a:t>
            </a:r>
          </a:p>
        </p:txBody>
      </p:sp>
      <p:sp>
        <p:nvSpPr>
          <p:cNvPr id="15364" name="Прямоугольник 3"/>
          <p:cNvSpPr>
            <a:spLocks noChangeArrowheads="1"/>
          </p:cNvSpPr>
          <p:nvPr/>
        </p:nvSpPr>
        <p:spPr bwMode="auto">
          <a:xfrm>
            <a:off x="71884" y="44624"/>
            <a:ext cx="9108628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452438" algn="l"/>
                <a:tab pos="808038" algn="l"/>
                <a:tab pos="1250950" algn="l"/>
                <a:tab pos="1617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52438" algn="l"/>
                <a:tab pos="808038" algn="l"/>
                <a:tab pos="1250950" algn="l"/>
                <a:tab pos="1617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2438" algn="l"/>
                <a:tab pos="808038" algn="l"/>
                <a:tab pos="1250950" algn="l"/>
                <a:tab pos="1617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2438" algn="l"/>
                <a:tab pos="808038" algn="l"/>
                <a:tab pos="1250950" algn="l"/>
                <a:tab pos="1617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2438" algn="l"/>
                <a:tab pos="808038" algn="l"/>
                <a:tab pos="1250950" algn="l"/>
                <a:tab pos="1617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808038" algn="l"/>
                <a:tab pos="1250950" algn="l"/>
                <a:tab pos="1617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808038" algn="l"/>
                <a:tab pos="1250950" algn="l"/>
                <a:tab pos="1617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808038" algn="l"/>
                <a:tab pos="1250950" algn="l"/>
                <a:tab pos="1617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808038" algn="l"/>
                <a:tab pos="1250950" algn="l"/>
                <a:tab pos="1617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ScopedPtr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ScopedPtr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~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ScopedPtr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operator-&gt;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alt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144</a:t>
            </a:fld>
            <a:endParaRPr lang="ru-RU" dirty="0"/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CF95CAE9-7D66-4A41-A8F3-F51BC2D78319}"/>
              </a:ext>
            </a:extLst>
          </p:cNvPr>
          <p:cNvSpPr/>
          <p:nvPr/>
        </p:nvSpPr>
        <p:spPr>
          <a:xfrm>
            <a:off x="8159981" y="5575087"/>
            <a:ext cx="8756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64069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845566" y="6453336"/>
            <a:ext cx="7561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500" dirty="0">
                <a:solidFill>
                  <a:schemeClr val="bg1"/>
                </a:solidFill>
                <a:latin typeface="+mn-lt"/>
              </a:rPr>
              <a:t>Реализация умного указателя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145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D6502-7FD1-43A1-83F5-DA0D4177B626}"/>
              </a:ext>
            </a:extLst>
          </p:cNvPr>
          <p:cNvSpPr txBox="1"/>
          <p:nvPr/>
        </p:nvSpPr>
        <p:spPr>
          <a:xfrm>
            <a:off x="8014" y="-9972"/>
            <a:ext cx="643619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ScopedPtr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ScopedPtr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ScopedPtr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&gt;::~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ScopedPtr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ScopedPtr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&gt;::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ScopedPtr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&gt;::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operator-&gt;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0BCB5DF8-9D53-49E8-AEDB-5EF723665B97}"/>
              </a:ext>
            </a:extLst>
          </p:cNvPr>
          <p:cNvSpPr/>
          <p:nvPr/>
        </p:nvSpPr>
        <p:spPr>
          <a:xfrm>
            <a:off x="8159981" y="5575087"/>
            <a:ext cx="8756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17120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845566" y="6453336"/>
            <a:ext cx="7561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500" dirty="0">
                <a:solidFill>
                  <a:schemeClr val="bg1"/>
                </a:solidFill>
                <a:latin typeface="+mn-lt"/>
              </a:rPr>
              <a:t>Реализация умного указателя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DB4CA4-AD0C-44A5-A974-E45C3AB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146</a:t>
            </a:fld>
            <a:endParaRPr lang="ru-RU" dirty="0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0BCB5DF8-9D53-49E8-AEDB-5EF723665B97}"/>
              </a:ext>
            </a:extLst>
          </p:cNvPr>
          <p:cNvSpPr/>
          <p:nvPr/>
        </p:nvSpPr>
        <p:spPr>
          <a:xfrm>
            <a:off x="8159981" y="5575087"/>
            <a:ext cx="8756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DE2E5-7C05-4515-AEFB-98B2EC09475C}"/>
              </a:ext>
            </a:extLst>
          </p:cNvPr>
          <p:cNvSpPr txBox="1"/>
          <p:nvPr/>
        </p:nvSpPr>
        <p:spPr>
          <a:xfrm>
            <a:off x="251520" y="404664"/>
            <a:ext cx="7200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b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ScopedPtr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b(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(10));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 =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*b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*b = 5;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 =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*b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668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3420145" y="6476504"/>
            <a:ext cx="23037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Классы и объекты</a:t>
            </a:r>
          </a:p>
        </p:txBody>
      </p:sp>
      <p:sp>
        <p:nvSpPr>
          <p:cNvPr id="20483" name="Прямоугольник 4"/>
          <p:cNvSpPr>
            <a:spLocks noChangeArrowheads="1"/>
          </p:cNvSpPr>
          <p:nvPr/>
        </p:nvSpPr>
        <p:spPr bwMode="auto">
          <a:xfrm>
            <a:off x="0" y="15658"/>
            <a:ext cx="9144000" cy="646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 err="1">
                <a:solidFill>
                  <a:srgbClr val="2B91AF"/>
                </a:solidFill>
                <a:latin typeface="Consolas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string</a:t>
            </a:r>
            <a:r>
              <a:rPr lang="en-US" dirty="0">
                <a:latin typeface="Consolas"/>
              </a:rPr>
              <a:t> nm,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 string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snm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gender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'M'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age = 0;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name = nm;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surname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snm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::set() 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Ввести имя -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name;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Ввести фамилию -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surname;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Ввести возраст -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age;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"Указать пол: \n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M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-мужской \n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F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-женский \n-"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  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/>
              </a:rPr>
              <a:t>cin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80"/>
                </a:solidFill>
                <a:latin typeface="Consolas"/>
              </a:rPr>
              <a:t>&gt;&gt;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/>
              </a:rPr>
              <a:t>gender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::search() 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((age&gt;=18) &amp;&amp; (age&lt;=27) &amp;&amp; (gender ==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'M'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|| gender ==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'm'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 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Имя: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name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Фамилия: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surname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Возраст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age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altLang="ru-RU" dirty="0">
              <a:latin typeface="Consolas" pitchFamily="49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98664CD-05DF-4DAA-84FE-E5B02A84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981" y="6492875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15</a:t>
            </a:fld>
            <a:endParaRPr lang="ru-RU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/>
          <p:cNvSpPr txBox="1">
            <a:spLocks noChangeArrowheads="1"/>
          </p:cNvSpPr>
          <p:nvPr/>
        </p:nvSpPr>
        <p:spPr bwMode="auto">
          <a:xfrm>
            <a:off x="2912642" y="6459786"/>
            <a:ext cx="33155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Конструкторы и деструкторы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Функция-элемент с тем же именем, что и класс, называется </a:t>
            </a:r>
            <a:r>
              <a:rPr lang="ru-RU" b="1" dirty="0">
                <a:latin typeface="+mn-lt"/>
                <a:cs typeface="+mn-cs"/>
              </a:rPr>
              <a:t>конструктором</a:t>
            </a:r>
            <a:r>
              <a:rPr lang="ru-RU" i="1" dirty="0">
                <a:latin typeface="+mn-lt"/>
                <a:cs typeface="+mn-cs"/>
              </a:rPr>
              <a:t> </a:t>
            </a:r>
            <a:r>
              <a:rPr lang="ru-RU" dirty="0">
                <a:latin typeface="+mn-lt"/>
                <a:cs typeface="+mn-cs"/>
              </a:rPr>
              <a:t>класса. Конструктор – это специальная функция-элемент, которая инициализирует данные-элементы объекта этого класса. Конструктор класса вызывается автоматически при создании объекта этого класса. </a:t>
            </a:r>
          </a:p>
        </p:txBody>
      </p:sp>
      <p:sp>
        <p:nvSpPr>
          <p:cNvPr id="21508" name="Прямоугольник 7"/>
          <p:cNvSpPr>
            <a:spLocks noChangeArrowheads="1"/>
          </p:cNvSpPr>
          <p:nvPr/>
        </p:nvSpPr>
        <p:spPr bwMode="auto">
          <a:xfrm>
            <a:off x="160338" y="1238780"/>
            <a:ext cx="8820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dirty="0" err="1">
                <a:solidFill>
                  <a:srgbClr val="2B91AF"/>
                </a:solidFill>
                <a:latin typeface="Consolas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{gender ==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'M'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age = 0;}</a:t>
            </a:r>
            <a:r>
              <a:rPr lang="en-US" altLang="ru-RU" dirty="0"/>
              <a:t> </a:t>
            </a:r>
            <a:r>
              <a:rPr lang="en-US" altLang="ru-RU" dirty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ru-RU" altLang="ru-RU" dirty="0">
                <a:solidFill>
                  <a:srgbClr val="008000"/>
                </a:solidFill>
                <a:latin typeface="Consolas" pitchFamily="49" charset="0"/>
              </a:rPr>
              <a:t>конструктор класса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1746250"/>
            <a:ext cx="9144000" cy="1200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Функция с тем же именем, что и класс, но со стоящим перед ней </a:t>
            </a:r>
            <a:r>
              <a:rPr lang="ru-RU" i="1" dirty="0">
                <a:latin typeface="+mn-lt"/>
                <a:cs typeface="+mn-cs"/>
              </a:rPr>
              <a:t>символом тильда </a:t>
            </a:r>
            <a:r>
              <a:rPr lang="ru-RU" dirty="0">
                <a:latin typeface="+mn-lt"/>
                <a:cs typeface="+mn-cs"/>
              </a:rPr>
              <a:t>(</a:t>
            </a:r>
            <a:r>
              <a:rPr lang="ru-RU" b="1" dirty="0">
                <a:latin typeface="+mn-lt"/>
                <a:cs typeface="+mn-cs"/>
              </a:rPr>
              <a:t>~</a:t>
            </a:r>
            <a:r>
              <a:rPr lang="ru-RU" dirty="0">
                <a:latin typeface="+mn-lt"/>
                <a:cs typeface="+mn-cs"/>
              </a:rPr>
              <a:t>)</a:t>
            </a:r>
            <a:r>
              <a:rPr lang="ru-RU" i="1" dirty="0">
                <a:latin typeface="+mn-lt"/>
                <a:cs typeface="+mn-cs"/>
              </a:rPr>
              <a:t>, </a:t>
            </a:r>
            <a:r>
              <a:rPr lang="ru-RU" dirty="0">
                <a:latin typeface="+mn-lt"/>
                <a:cs typeface="+mn-cs"/>
              </a:rPr>
              <a:t>называется </a:t>
            </a:r>
            <a:r>
              <a:rPr lang="ru-RU" b="1" dirty="0">
                <a:latin typeface="+mn-lt"/>
                <a:cs typeface="+mn-cs"/>
              </a:rPr>
              <a:t>деструктором</a:t>
            </a:r>
            <a:r>
              <a:rPr lang="ru-RU" i="1" dirty="0">
                <a:latin typeface="+mn-lt"/>
                <a:cs typeface="+mn-cs"/>
              </a:rPr>
              <a:t> </a:t>
            </a:r>
            <a:r>
              <a:rPr lang="ru-RU" dirty="0">
                <a:latin typeface="+mn-lt"/>
                <a:cs typeface="+mn-cs"/>
              </a:rPr>
              <a:t>этого класса. Деструктор производит «завершающие служебные действия» над каждым объектом класса перед тем, как память, отведенная под этот объект, будет повторно использована системой.</a:t>
            </a:r>
          </a:p>
        </p:txBody>
      </p:sp>
      <p:sp>
        <p:nvSpPr>
          <p:cNvPr id="21510" name="Прямоугольник 9"/>
          <p:cNvSpPr>
            <a:spLocks noChangeArrowheads="1"/>
          </p:cNvSpPr>
          <p:nvPr/>
        </p:nvSpPr>
        <p:spPr bwMode="auto">
          <a:xfrm>
            <a:off x="192088" y="3049588"/>
            <a:ext cx="841236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ru-RU" dirty="0">
                <a:latin typeface="Consolas" pitchFamily="49" charset="0"/>
              </a:rPr>
              <a:t>~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altLang="ru-RU" dirty="0">
                <a:latin typeface="Consolas" pitchFamily="49" charset="0"/>
              </a:rPr>
              <a:t> </a:t>
            </a:r>
            <a:r>
              <a:rPr lang="en-US" altLang="ru-RU" dirty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ru-RU" altLang="ru-RU" dirty="0">
                <a:solidFill>
                  <a:srgbClr val="008000"/>
                </a:solidFill>
                <a:latin typeface="Consolas" pitchFamily="49" charset="0"/>
              </a:rPr>
              <a:t>деструктор класса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3573463"/>
            <a:ext cx="914399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Начиная с версии </a:t>
            </a:r>
            <a:r>
              <a:rPr lang="en-US" dirty="0">
                <a:latin typeface="+mn-lt"/>
                <a:cs typeface="+mn-cs"/>
              </a:rPr>
              <a:t>C++13 </a:t>
            </a:r>
            <a:r>
              <a:rPr lang="ru-RU" dirty="0">
                <a:latin typeface="+mn-lt"/>
                <a:cs typeface="+mn-cs"/>
              </a:rPr>
              <a:t>данные-элементы класса </a:t>
            </a:r>
            <a:r>
              <a:rPr lang="ru-RU" b="1" dirty="0">
                <a:latin typeface="+mn-lt"/>
                <a:cs typeface="+mn-cs"/>
              </a:rPr>
              <a:t>могут</a:t>
            </a:r>
            <a:r>
              <a:rPr lang="ru-RU" dirty="0">
                <a:latin typeface="+mn-lt"/>
                <a:cs typeface="+mn-cs"/>
              </a:rPr>
              <a:t> получать начальные значения в теле класса, где они объявляются.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07504" y="4399944"/>
            <a:ext cx="55198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	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name;</a:t>
            </a: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	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surname;</a:t>
            </a: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age = 18;</a:t>
            </a: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gender;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307A707-51F5-4557-B0AE-72D38815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981" y="6492875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16</a:t>
            </a:fld>
            <a:endParaRPr lang="ru-RU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1"/>
          <p:cNvSpPr>
            <a:spLocks noChangeArrowheads="1"/>
          </p:cNvSpPr>
          <p:nvPr/>
        </p:nvSpPr>
        <p:spPr bwMode="auto">
          <a:xfrm>
            <a:off x="107504" y="116632"/>
            <a:ext cx="903022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anketa1(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ru-RU" dirty="0">
                <a:solidFill>
                  <a:srgbClr val="C00000"/>
                </a:solidFill>
                <a:latin typeface="Consolas" panose="020B0609020204030204" pitchFamily="49" charset="0"/>
              </a:rPr>
              <a:t>Иван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”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ru-RU" dirty="0">
                <a:solidFill>
                  <a:srgbClr val="C00000"/>
                </a:solidFill>
                <a:latin typeface="Consolas" panose="020B0609020204030204" pitchFamily="49" charset="0"/>
              </a:rPr>
              <a:t>Егоров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”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anketa2(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ru-RU" dirty="0">
                <a:solidFill>
                  <a:srgbClr val="C00000"/>
                </a:solidFill>
                <a:latin typeface="Consolas" panose="020B0609020204030204" pitchFamily="49" charset="0"/>
              </a:rPr>
              <a:t>Анна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”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ru-RU" dirty="0">
                <a:solidFill>
                  <a:srgbClr val="C00000"/>
                </a:solidFill>
                <a:latin typeface="Consolas" panose="020B0609020204030204" pitchFamily="49" charset="0"/>
              </a:rPr>
              <a:t>Егорова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”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anketa1.set(); anketa2.set();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anketa1.search(); 	anketa2.search();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system(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dirty="0">
              <a:latin typeface="Consolas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780928"/>
            <a:ext cx="9144000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Когда класс определен, его можно использовать в качестве типа в объявлениях</a:t>
            </a:r>
          </a:p>
        </p:txBody>
      </p:sp>
      <p:sp>
        <p:nvSpPr>
          <p:cNvPr id="22532" name="Прямоугольник 3"/>
          <p:cNvSpPr>
            <a:spLocks noChangeArrowheads="1"/>
          </p:cNvSpPr>
          <p:nvPr/>
        </p:nvSpPr>
        <p:spPr bwMode="auto">
          <a:xfrm>
            <a:off x="179388" y="3284984"/>
            <a:ext cx="806502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ru-RU" dirty="0" err="1">
                <a:latin typeface="Consolas" pitchFamily="49" charset="0"/>
              </a:rPr>
              <a:t>Anketa</a:t>
            </a:r>
            <a:r>
              <a:rPr lang="en-US" altLang="ru-RU" dirty="0">
                <a:latin typeface="Consolas" pitchFamily="49" charset="0"/>
              </a:rPr>
              <a:t> man;</a:t>
            </a:r>
            <a:r>
              <a:rPr lang="ru-RU" altLang="ru-RU" dirty="0">
                <a:latin typeface="Consolas" pitchFamily="49" charset="0"/>
              </a:rPr>
              <a:t> </a:t>
            </a:r>
            <a:r>
              <a:rPr lang="ru-RU" altLang="ru-RU" dirty="0">
                <a:solidFill>
                  <a:srgbClr val="008000"/>
                </a:solidFill>
                <a:latin typeface="Consolas" pitchFamily="49" charset="0"/>
              </a:rPr>
              <a:t>// объекта класса </a:t>
            </a:r>
            <a:r>
              <a:rPr lang="en-US" altLang="ru-RU" dirty="0" err="1">
                <a:solidFill>
                  <a:srgbClr val="008000"/>
                </a:solidFill>
                <a:latin typeface="Consolas" pitchFamily="49" charset="0"/>
              </a:rPr>
              <a:t>Anketa</a:t>
            </a:r>
            <a:r>
              <a:rPr lang="ru-RU" altLang="ru-RU" dirty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 eaLnBrk="1" hangingPunct="1"/>
            <a:r>
              <a:rPr lang="en-US" altLang="ru-RU" dirty="0" err="1">
                <a:latin typeface="Consolas" pitchFamily="49" charset="0"/>
              </a:rPr>
              <a:t>Anketa</a:t>
            </a:r>
            <a:r>
              <a:rPr lang="en-US" altLang="ru-RU" dirty="0">
                <a:latin typeface="Consolas" pitchFamily="49" charset="0"/>
              </a:rPr>
              <a:t> </a:t>
            </a:r>
            <a:r>
              <a:rPr lang="en-US" altLang="ru-RU" dirty="0" err="1">
                <a:latin typeface="Consolas" pitchFamily="49" charset="0"/>
              </a:rPr>
              <a:t>anketaArr</a:t>
            </a:r>
            <a:r>
              <a:rPr lang="en-US" altLang="ru-RU" dirty="0">
                <a:latin typeface="Consolas" pitchFamily="49" charset="0"/>
              </a:rPr>
              <a:t>[5];</a:t>
            </a:r>
            <a:r>
              <a:rPr lang="ru-RU" altLang="ru-RU" dirty="0">
                <a:latin typeface="Consolas" pitchFamily="49" charset="0"/>
              </a:rPr>
              <a:t>	</a:t>
            </a:r>
            <a:r>
              <a:rPr lang="ru-RU" altLang="ru-RU" dirty="0">
                <a:solidFill>
                  <a:srgbClr val="008000"/>
                </a:solidFill>
                <a:latin typeface="Consolas" pitchFamily="49" charset="0"/>
              </a:rPr>
              <a:t>// массив объектов класса </a:t>
            </a:r>
            <a:r>
              <a:rPr lang="en-US" altLang="ru-RU" dirty="0" err="1">
                <a:solidFill>
                  <a:srgbClr val="008000"/>
                </a:solidFill>
                <a:latin typeface="Consolas" pitchFamily="49" charset="0"/>
              </a:rPr>
              <a:t>Anketa</a:t>
            </a:r>
            <a:r>
              <a:rPr lang="ru-RU" altLang="ru-RU" dirty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 eaLnBrk="1" hangingPunct="1"/>
            <a:r>
              <a:rPr lang="en-US" altLang="ru-RU" dirty="0" err="1">
                <a:latin typeface="Consolas" pitchFamily="49" charset="0"/>
              </a:rPr>
              <a:t>Anketa</a:t>
            </a:r>
            <a:r>
              <a:rPr lang="en-US" altLang="ru-RU" dirty="0">
                <a:latin typeface="Consolas" pitchFamily="49" charset="0"/>
              </a:rPr>
              <a:t> *</a:t>
            </a:r>
            <a:r>
              <a:rPr lang="en-US" altLang="ru-RU" dirty="0" err="1">
                <a:latin typeface="Consolas" pitchFamily="49" charset="0"/>
              </a:rPr>
              <a:t>AnkPtr</a:t>
            </a:r>
            <a:r>
              <a:rPr lang="en-US" altLang="ru-RU" dirty="0">
                <a:latin typeface="Consolas" pitchFamily="49" charset="0"/>
              </a:rPr>
              <a:t>;  </a:t>
            </a:r>
            <a:r>
              <a:rPr lang="ru-RU" altLang="ru-RU" dirty="0">
                <a:solidFill>
                  <a:srgbClr val="008000"/>
                </a:solidFill>
                <a:latin typeface="Consolas" pitchFamily="49" charset="0"/>
              </a:rPr>
              <a:t>// указатель на объект класса </a:t>
            </a:r>
            <a:r>
              <a:rPr lang="en-US" altLang="ru-RU" dirty="0" err="1">
                <a:solidFill>
                  <a:srgbClr val="008000"/>
                </a:solidFill>
                <a:latin typeface="Consolas" pitchFamily="49" charset="0"/>
              </a:rPr>
              <a:t>Anketa</a:t>
            </a:r>
            <a:r>
              <a:rPr lang="ru-RU" altLang="ru-RU" dirty="0">
                <a:solidFill>
                  <a:srgbClr val="008000"/>
                </a:solidFill>
                <a:latin typeface="Consolas" pitchFamily="49" charset="0"/>
              </a:rPr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4398491"/>
            <a:ext cx="9137724" cy="14779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Операции, использованные для доступа к элементам класса, аналогичны операциям, используемым для доступа к элементам структуры. </a:t>
            </a:r>
            <a:r>
              <a:rPr lang="ru-RU" i="1" dirty="0">
                <a:latin typeface="+mn-lt"/>
                <a:cs typeface="+mn-cs"/>
              </a:rPr>
              <a:t>Операция выбора элемента точка </a:t>
            </a:r>
            <a:r>
              <a:rPr lang="ru-RU" dirty="0">
                <a:latin typeface="+mn-lt"/>
                <a:cs typeface="+mn-cs"/>
              </a:rPr>
              <a:t>(</a:t>
            </a:r>
            <a:r>
              <a:rPr lang="ru-RU" b="1" dirty="0">
                <a:latin typeface="+mn-lt"/>
                <a:cs typeface="+mn-cs"/>
              </a:rPr>
              <a:t>.</a:t>
            </a:r>
            <a:r>
              <a:rPr lang="ru-RU" dirty="0">
                <a:latin typeface="+mn-lt"/>
                <a:cs typeface="+mn-cs"/>
              </a:rPr>
              <a:t>) комбинируется для доступа к элементам объекта с именем объекта или со ссылкой на объект. </a:t>
            </a:r>
            <a:r>
              <a:rPr lang="ru-RU" i="1" dirty="0">
                <a:latin typeface="+mn-lt"/>
                <a:cs typeface="+mn-cs"/>
              </a:rPr>
              <a:t>Операция выбора элемента стрелка </a:t>
            </a:r>
            <a:r>
              <a:rPr lang="ru-RU" dirty="0">
                <a:latin typeface="+mn-lt"/>
                <a:cs typeface="+mn-cs"/>
              </a:rPr>
              <a:t>(</a:t>
            </a:r>
            <a:r>
              <a:rPr lang="ru-RU" b="1" dirty="0">
                <a:latin typeface="+mn-lt"/>
                <a:cs typeface="+mn-cs"/>
                <a:sym typeface="Symbol"/>
              </a:rPr>
              <a:t></a:t>
            </a:r>
            <a:r>
              <a:rPr lang="ru-RU" dirty="0">
                <a:latin typeface="+mn-lt"/>
                <a:cs typeface="+mn-cs"/>
              </a:rPr>
              <a:t>) комбинируется для доступа к элементам объекта с указателем на объект.</a:t>
            </a:r>
          </a:p>
        </p:txBody>
      </p:sp>
      <p:sp>
        <p:nvSpPr>
          <p:cNvPr id="22534" name="TextBox 5"/>
          <p:cNvSpPr txBox="1">
            <a:spLocks noChangeArrowheads="1"/>
          </p:cNvSpPr>
          <p:nvPr/>
        </p:nvSpPr>
        <p:spPr bwMode="auto">
          <a:xfrm>
            <a:off x="3496916" y="6459786"/>
            <a:ext cx="21596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Классы и объекты</a:t>
            </a:r>
          </a:p>
        </p:txBody>
      </p:sp>
      <p:sp>
        <p:nvSpPr>
          <p:cNvPr id="22535" name="Прямоугольник 7"/>
          <p:cNvSpPr>
            <a:spLocks noChangeArrowheads="1"/>
          </p:cNvSpPr>
          <p:nvPr/>
        </p:nvSpPr>
        <p:spPr bwMode="auto">
          <a:xfrm>
            <a:off x="251520" y="5877272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ru-RU" dirty="0" err="1">
                <a:latin typeface="Consolas" pitchFamily="49" charset="0"/>
              </a:rPr>
              <a:t>man.set</a:t>
            </a:r>
            <a:r>
              <a:rPr lang="en-US" altLang="ru-RU" dirty="0">
                <a:latin typeface="Consolas" pitchFamily="49" charset="0"/>
              </a:rPr>
              <a:t>(); 	</a:t>
            </a:r>
            <a:r>
              <a:rPr lang="en-US" altLang="ru-RU" dirty="0" err="1">
                <a:latin typeface="Consolas" pitchFamily="49" charset="0"/>
              </a:rPr>
              <a:t>AnkPtr</a:t>
            </a:r>
            <a:r>
              <a:rPr lang="ru-RU" altLang="ru-RU" b="1" dirty="0">
                <a:latin typeface="Consolas" pitchFamily="49" charset="0"/>
                <a:sym typeface="Symbol" pitchFamily="18" charset="2"/>
              </a:rPr>
              <a:t></a:t>
            </a:r>
            <a:r>
              <a:rPr lang="en-US" altLang="ru-RU" dirty="0">
                <a:latin typeface="Consolas" pitchFamily="49" charset="0"/>
              </a:rPr>
              <a:t>search();</a:t>
            </a:r>
            <a:endParaRPr lang="ru-RU" altLang="ru-RU" dirty="0">
              <a:latin typeface="Consolas" pitchFamily="49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5F63A7A-1C9B-4114-8A8F-301A0E3A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705" y="6462985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17</a:t>
            </a:fld>
            <a:endParaRPr lang="ru-RU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 txBox="1">
            <a:spLocks noChangeArrowheads="1"/>
          </p:cNvSpPr>
          <p:nvPr/>
        </p:nvSpPr>
        <p:spPr bwMode="auto">
          <a:xfrm>
            <a:off x="3204121" y="6461397"/>
            <a:ext cx="27357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Классы и объекты</a:t>
            </a:r>
          </a:p>
        </p:txBody>
      </p:sp>
      <p:sp>
        <p:nvSpPr>
          <p:cNvPr id="23555" name="Прямоугольник 3"/>
          <p:cNvSpPr>
            <a:spLocks noChangeArrowheads="1"/>
          </p:cNvSpPr>
          <p:nvPr/>
        </p:nvSpPr>
        <p:spPr bwMode="auto">
          <a:xfrm>
            <a:off x="179388" y="1412875"/>
            <a:ext cx="8641084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Заголовочный файл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ANKETA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.H Объявление класса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Anketa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ANKETA_H</a:t>
            </a: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ANKETA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latin typeface="Consolas" panose="020B0609020204030204" pitchFamily="49" charset="0"/>
              </a:rPr>
              <a:t>H</a:t>
            </a: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set();</a:t>
            </a: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search();</a:t>
            </a: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	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name;</a:t>
            </a: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	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surname;</a:t>
            </a: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age;</a:t>
            </a: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gender;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7938"/>
            <a:ext cx="91440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Один из наиболее фундаментальных принципов разработки хорошего программного обеспечения состоит в отделении интерфейса от реализации. 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cap="all" dirty="0">
                <a:latin typeface="+mn-lt"/>
                <a:cs typeface="+mn-cs"/>
              </a:rPr>
              <a:t>о</a:t>
            </a:r>
            <a:r>
              <a:rPr lang="ru-RU" dirty="0">
                <a:latin typeface="+mn-lt"/>
                <a:cs typeface="+mn-cs"/>
              </a:rPr>
              <a:t>бъявление класса помещается в заголовочный файл, чтобы оно было доступно любому клиенту, который захочет использовать класс.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BA3BB04-956D-4F58-8BE5-BAA57425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981" y="6484937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18</a:t>
            </a:fld>
            <a:endParaRPr lang="ru-RU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/>
          <p:cNvSpPr txBox="1">
            <a:spLocks noChangeArrowheads="1"/>
          </p:cNvSpPr>
          <p:nvPr/>
        </p:nvSpPr>
        <p:spPr bwMode="auto">
          <a:xfrm>
            <a:off x="2915816" y="6459786"/>
            <a:ext cx="3455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>
                <a:solidFill>
                  <a:schemeClr val="bg1"/>
                </a:solidFill>
                <a:latin typeface="+mn-lt"/>
              </a:rPr>
              <a:t>Классы и объекты</a:t>
            </a:r>
          </a:p>
        </p:txBody>
      </p:sp>
      <p:sp>
        <p:nvSpPr>
          <p:cNvPr id="24580" name="Прямоугольник 3"/>
          <p:cNvSpPr>
            <a:spLocks noChangeArrowheads="1"/>
          </p:cNvSpPr>
          <p:nvPr/>
        </p:nvSpPr>
        <p:spPr bwMode="auto">
          <a:xfrm>
            <a:off x="179388" y="2239963"/>
            <a:ext cx="820903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Предотвращение многократного включения заголовочного файла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ANKETA_H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ANKETA_H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-5060"/>
            <a:ext cx="914400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Директивы препроцессора </a:t>
            </a:r>
            <a:r>
              <a:rPr lang="en-US" dirty="0"/>
              <a:t> #include guard (</a:t>
            </a:r>
            <a:r>
              <a:rPr lang="ru-RU" dirty="0"/>
              <a:t>защита подключений</a:t>
            </a:r>
            <a:r>
              <a:rPr lang="en-US" dirty="0"/>
              <a:t>) </a:t>
            </a:r>
            <a:r>
              <a:rPr lang="ru-RU" dirty="0">
                <a:latin typeface="+mn-lt"/>
                <a:cs typeface="+mn-cs"/>
              </a:rPr>
              <a:t>предотвращают включение кода между </a:t>
            </a:r>
            <a:r>
              <a:rPr lang="en-US" dirty="0">
                <a:latin typeface="Consolas" pitchFamily="49" charset="0"/>
              </a:rPr>
              <a:t>#</a:t>
            </a:r>
            <a:r>
              <a:rPr lang="en-US" dirty="0" err="1">
                <a:latin typeface="Consolas" pitchFamily="49" charset="0"/>
              </a:rPr>
              <a:t>ifndef</a:t>
            </a:r>
            <a:r>
              <a:rPr lang="ru-RU" dirty="0">
                <a:latin typeface="+mn-lt"/>
                <a:cs typeface="+mn-cs"/>
              </a:rPr>
              <a:t> и </a:t>
            </a:r>
            <a:r>
              <a:rPr lang="ru-RU" dirty="0">
                <a:latin typeface="Consolas" pitchFamily="49" charset="0"/>
              </a:rPr>
              <a:t>#</a:t>
            </a:r>
            <a:r>
              <a:rPr lang="ru-RU" dirty="0" err="1">
                <a:latin typeface="Consolas" pitchFamily="49" charset="0"/>
              </a:rPr>
              <a:t>endif</a:t>
            </a:r>
            <a:r>
              <a:rPr lang="ru-RU" dirty="0">
                <a:latin typeface="+mn-lt"/>
                <a:cs typeface="+mn-cs"/>
              </a:rPr>
              <a:t>, если определено имя </a:t>
            </a:r>
            <a:r>
              <a:rPr lang="en-US" dirty="0"/>
              <a:t>ANKETA</a:t>
            </a:r>
            <a:r>
              <a:rPr lang="ru-RU" dirty="0">
                <a:latin typeface="+mn-lt"/>
                <a:cs typeface="+mn-cs"/>
              </a:rPr>
              <a:t>_Н. Если заголовок еще не включался в файл, то имя </a:t>
            </a:r>
            <a:r>
              <a:rPr lang="en-US" dirty="0">
                <a:latin typeface="+mn-lt"/>
                <a:cs typeface="+mn-cs"/>
              </a:rPr>
              <a:t>ANKETA</a:t>
            </a:r>
            <a:r>
              <a:rPr lang="ru-RU" dirty="0">
                <a:latin typeface="+mn-lt"/>
                <a:cs typeface="+mn-cs"/>
              </a:rPr>
              <a:t>_Н определяется директивой </a:t>
            </a:r>
            <a:r>
              <a:rPr lang="ru-RU" dirty="0">
                <a:latin typeface="Consolas" pitchFamily="49" charset="0"/>
              </a:rPr>
              <a:t>#</a:t>
            </a:r>
            <a:r>
              <a:rPr lang="en-US" dirty="0">
                <a:latin typeface="Consolas" pitchFamily="49" charset="0"/>
              </a:rPr>
              <a:t>define</a:t>
            </a:r>
            <a:r>
              <a:rPr lang="ru-RU" dirty="0">
                <a:latin typeface="+mn-lt"/>
                <a:cs typeface="+mn-cs"/>
              </a:rPr>
              <a:t> и операторы заголовочного файла включаются в результирующий файл. Если же заголовок уже был включен ранее, </a:t>
            </a:r>
            <a:r>
              <a:rPr lang="en-US" dirty="0"/>
              <a:t>ANKETA</a:t>
            </a:r>
            <a:r>
              <a:rPr lang="ru-RU" dirty="0">
                <a:latin typeface="+mn-lt"/>
                <a:cs typeface="+mn-cs"/>
              </a:rPr>
              <a:t>_Н уже определен и операторы заголовочного файла повторно не включается.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DCA56AF-902F-443A-A0CB-76322DE6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355" y="6484988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19</a:t>
            </a:fld>
            <a:endParaRPr lang="ru-RU" sz="28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AADC833-265D-4EEE-A019-5D2E4A94B254}"/>
              </a:ext>
            </a:extLst>
          </p:cNvPr>
          <p:cNvSpPr/>
          <p:nvPr/>
        </p:nvSpPr>
        <p:spPr>
          <a:xfrm>
            <a:off x="179388" y="436510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#pragma once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26C44E3-7E93-4816-9F7B-BFAE7837B8C2}"/>
              </a:ext>
            </a:extLst>
          </p:cNvPr>
          <p:cNvSpPr/>
          <p:nvPr/>
        </p:nvSpPr>
        <p:spPr>
          <a:xfrm>
            <a:off x="-12626" y="3931902"/>
            <a:ext cx="91440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или </a:t>
            </a:r>
            <a:endParaRPr lang="ru-RU" dirty="0">
              <a:latin typeface="+mn-lt"/>
              <a:cs typeface="+mn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6C44E3-7E93-4816-9F7B-BFAE7837B8C2}"/>
              </a:ext>
            </a:extLst>
          </p:cNvPr>
          <p:cNvSpPr/>
          <p:nvPr/>
        </p:nvSpPr>
        <p:spPr>
          <a:xfrm>
            <a:off x="-13420" y="4869160"/>
            <a:ext cx="91440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Применение #</a:t>
            </a:r>
            <a:r>
              <a:rPr lang="ru-RU" dirty="0" err="1"/>
              <a:t>pragma</a:t>
            </a:r>
            <a:r>
              <a:rPr lang="ru-RU" dirty="0"/>
              <a:t> </a:t>
            </a:r>
            <a:r>
              <a:rPr lang="ru-RU" dirty="0" err="1"/>
              <a:t>once</a:t>
            </a:r>
            <a:r>
              <a:rPr lang="ru-RU" dirty="0"/>
              <a:t> вместо </a:t>
            </a:r>
            <a:r>
              <a:rPr lang="en-US" dirty="0"/>
              <a:t>#</a:t>
            </a:r>
            <a:r>
              <a:rPr lang="ru-RU" dirty="0" err="1"/>
              <a:t>include</a:t>
            </a:r>
            <a:r>
              <a:rPr lang="ru-RU" dirty="0"/>
              <a:t> </a:t>
            </a:r>
            <a:r>
              <a:rPr lang="ru-RU" dirty="0" err="1"/>
              <a:t>guard</a:t>
            </a:r>
            <a:r>
              <a:rPr lang="ru-RU" dirty="0"/>
              <a:t> увеличит скорость компиляции во многих случаях благодаря высокоуровневому механизму; компилятор может самостоятельно сравнивать имена файлов без необходимости вызова препроцессора Си для проверки заголовка на наличие #</a:t>
            </a:r>
            <a:r>
              <a:rPr lang="ru-RU" dirty="0" err="1"/>
              <a:t>ifndef</a:t>
            </a:r>
            <a:r>
              <a:rPr lang="ru-RU" dirty="0"/>
              <a:t> и #</a:t>
            </a:r>
            <a:r>
              <a:rPr lang="ru-RU" dirty="0" err="1"/>
              <a:t>endif</a:t>
            </a:r>
            <a:r>
              <a:rPr lang="ru-RU" dirty="0"/>
              <a:t>. </a:t>
            </a:r>
            <a:endParaRPr lang="ru-RU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875134" y="6460114"/>
            <a:ext cx="73448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+mn-lt"/>
              </a:rPr>
              <a:t>Типы данных в языке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C++</a:t>
            </a:r>
            <a:endParaRPr lang="ru-RU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2AEAFF1-E1F9-4C41-86CB-4855B3820D9A}"/>
              </a:ext>
            </a:extLst>
          </p:cNvPr>
          <p:cNvSpPr/>
          <p:nvPr/>
        </p:nvSpPr>
        <p:spPr bwMode="auto">
          <a:xfrm>
            <a:off x="3429000" y="908720"/>
            <a:ext cx="1643063" cy="28575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Типы данных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8969822-E163-4162-8FF3-8E4336ADE968}"/>
              </a:ext>
            </a:extLst>
          </p:cNvPr>
          <p:cNvSpPr/>
          <p:nvPr/>
        </p:nvSpPr>
        <p:spPr bwMode="auto">
          <a:xfrm>
            <a:off x="357188" y="1480220"/>
            <a:ext cx="2073275" cy="357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Скалярные типы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5E96060-C713-4C3B-8C8E-62106196DB29}"/>
              </a:ext>
            </a:extLst>
          </p:cNvPr>
          <p:cNvSpPr/>
          <p:nvPr/>
        </p:nvSpPr>
        <p:spPr bwMode="auto">
          <a:xfrm>
            <a:off x="2786856" y="1491042"/>
            <a:ext cx="1857375" cy="352222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Векторные типы 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DEA3C86-DC91-485A-9C2F-038BEA1F00AA}"/>
              </a:ext>
            </a:extLst>
          </p:cNvPr>
          <p:cNvSpPr/>
          <p:nvPr/>
        </p:nvSpPr>
        <p:spPr bwMode="auto">
          <a:xfrm>
            <a:off x="5018881" y="1480220"/>
            <a:ext cx="1886767" cy="363044"/>
          </a:xfrm>
          <a:prstGeom prst="rect">
            <a:avLst/>
          </a:prstGeom>
          <a:solidFill>
            <a:srgbClr val="FFCCCC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Составные типы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84E3AB5-CE98-4A4D-956E-7936F74DF216}"/>
              </a:ext>
            </a:extLst>
          </p:cNvPr>
          <p:cNvSpPr/>
          <p:nvPr/>
        </p:nvSpPr>
        <p:spPr bwMode="auto">
          <a:xfrm>
            <a:off x="7109207" y="1480221"/>
            <a:ext cx="1749043" cy="357188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Указательный тип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DE18782-19FA-4C59-B953-75803EE8EB14}"/>
              </a:ext>
            </a:extLst>
          </p:cNvPr>
          <p:cNvCxnSpPr/>
          <p:nvPr/>
        </p:nvCxnSpPr>
        <p:spPr bwMode="auto">
          <a:xfrm rot="5400000">
            <a:off x="4215606" y="1265114"/>
            <a:ext cx="142875" cy="158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C860F46-F159-4F26-AD28-555627446135}"/>
              </a:ext>
            </a:extLst>
          </p:cNvPr>
          <p:cNvCxnSpPr/>
          <p:nvPr/>
        </p:nvCxnSpPr>
        <p:spPr bwMode="auto">
          <a:xfrm>
            <a:off x="1285875" y="1337345"/>
            <a:ext cx="6929438" cy="158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E6A41D27-A743-46C8-97BF-AF18BD9B38FE}"/>
              </a:ext>
            </a:extLst>
          </p:cNvPr>
          <p:cNvCxnSpPr/>
          <p:nvPr/>
        </p:nvCxnSpPr>
        <p:spPr bwMode="auto">
          <a:xfrm rot="5400000">
            <a:off x="1215231" y="1407989"/>
            <a:ext cx="142875" cy="158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4948AD2-1E4F-496F-9816-22A260229F4B}"/>
              </a:ext>
            </a:extLst>
          </p:cNvPr>
          <p:cNvCxnSpPr/>
          <p:nvPr/>
        </p:nvCxnSpPr>
        <p:spPr bwMode="auto">
          <a:xfrm rot="5400000">
            <a:off x="3572668" y="1412156"/>
            <a:ext cx="142875" cy="158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B708A65C-DAB5-49AE-96ED-B6845F3B75E6}"/>
              </a:ext>
            </a:extLst>
          </p:cNvPr>
          <p:cNvCxnSpPr/>
          <p:nvPr/>
        </p:nvCxnSpPr>
        <p:spPr bwMode="auto">
          <a:xfrm rot="5400000">
            <a:off x="5844729" y="1407989"/>
            <a:ext cx="142875" cy="158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FD6365A-CDBC-45BA-A511-90A7BF976C92}"/>
              </a:ext>
            </a:extLst>
          </p:cNvPr>
          <p:cNvCxnSpPr/>
          <p:nvPr/>
        </p:nvCxnSpPr>
        <p:spPr bwMode="auto">
          <a:xfrm rot="5400000">
            <a:off x="8143081" y="1407989"/>
            <a:ext cx="142875" cy="158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78990B20-7EE1-4DE3-B5FB-9F19D7CC9B4A}"/>
              </a:ext>
            </a:extLst>
          </p:cNvPr>
          <p:cNvCxnSpPr>
            <a:cxnSpLocks/>
          </p:cNvCxnSpPr>
          <p:nvPr/>
        </p:nvCxnSpPr>
        <p:spPr bwMode="auto">
          <a:xfrm flipH="1">
            <a:off x="430213" y="1837408"/>
            <a:ext cx="3253" cy="1955055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CAEDC3F-F628-41B0-AE63-DBD80E97D8F2}"/>
              </a:ext>
            </a:extLst>
          </p:cNvPr>
          <p:cNvSpPr/>
          <p:nvPr/>
        </p:nvSpPr>
        <p:spPr bwMode="auto">
          <a:xfrm>
            <a:off x="646190" y="1980283"/>
            <a:ext cx="1501775" cy="28575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Целые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7BB1638A-6979-496C-BEFE-8A6B8F94B39E}"/>
              </a:ext>
            </a:extLst>
          </p:cNvPr>
          <p:cNvCxnSpPr/>
          <p:nvPr/>
        </p:nvCxnSpPr>
        <p:spPr bwMode="auto">
          <a:xfrm flipV="1">
            <a:off x="431878" y="2123158"/>
            <a:ext cx="214312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5919B2C-ED28-4EF8-AF09-430CD496B5EF}"/>
              </a:ext>
            </a:extLst>
          </p:cNvPr>
          <p:cNvSpPr/>
          <p:nvPr/>
        </p:nvSpPr>
        <p:spPr bwMode="auto">
          <a:xfrm>
            <a:off x="638111" y="2570609"/>
            <a:ext cx="1509854" cy="28575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Вещественные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C83D96C7-9693-4A73-9D75-0B29CC0EF4BF}"/>
              </a:ext>
            </a:extLst>
          </p:cNvPr>
          <p:cNvSpPr/>
          <p:nvPr/>
        </p:nvSpPr>
        <p:spPr bwMode="auto">
          <a:xfrm>
            <a:off x="638112" y="3095216"/>
            <a:ext cx="1509854" cy="28575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+mn-cs"/>
              </a:rPr>
              <a:t>Символ</a:t>
            </a:r>
            <a:r>
              <a:rPr lang="ru-RU" sz="1600" kern="0" dirty="0" err="1">
                <a:solidFill>
                  <a:prstClr val="black"/>
                </a:solidFill>
                <a:latin typeface="+mn-lt"/>
              </a:rPr>
              <a:t>ьный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76A769D8-2D0C-415C-B897-D2858BE75A9F}"/>
              </a:ext>
            </a:extLst>
          </p:cNvPr>
          <p:cNvSpPr/>
          <p:nvPr/>
        </p:nvSpPr>
        <p:spPr bwMode="auto">
          <a:xfrm>
            <a:off x="638110" y="3634519"/>
            <a:ext cx="1509855" cy="28575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Логический</a:t>
            </a:r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AD39F7F4-CA00-4690-9CFE-39F33427A71D}"/>
              </a:ext>
            </a:extLst>
          </p:cNvPr>
          <p:cNvCxnSpPr/>
          <p:nvPr/>
        </p:nvCxnSpPr>
        <p:spPr bwMode="auto">
          <a:xfrm flipV="1">
            <a:off x="430213" y="2709962"/>
            <a:ext cx="214312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7A4222B5-0048-476A-8101-4A0B7C3FB96F}"/>
              </a:ext>
            </a:extLst>
          </p:cNvPr>
          <p:cNvCxnSpPr/>
          <p:nvPr/>
        </p:nvCxnSpPr>
        <p:spPr bwMode="auto">
          <a:xfrm flipV="1">
            <a:off x="428976" y="3235449"/>
            <a:ext cx="214312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B24CE920-7820-4949-9AB2-EB51FBE4EA52}"/>
              </a:ext>
            </a:extLst>
          </p:cNvPr>
          <p:cNvCxnSpPr/>
          <p:nvPr/>
        </p:nvCxnSpPr>
        <p:spPr bwMode="auto">
          <a:xfrm flipV="1">
            <a:off x="423798" y="3792463"/>
            <a:ext cx="214312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F1DD9CB1-B391-46B1-8B27-96AAF56D5AB1}"/>
              </a:ext>
            </a:extLst>
          </p:cNvPr>
          <p:cNvCxnSpPr>
            <a:cxnSpLocks/>
          </p:cNvCxnSpPr>
          <p:nvPr/>
        </p:nvCxnSpPr>
        <p:spPr bwMode="auto">
          <a:xfrm flipH="1">
            <a:off x="2898442" y="1833842"/>
            <a:ext cx="1" cy="872554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6E7FCE01-8E3F-4EF1-ABC7-DEABD209F217}"/>
              </a:ext>
            </a:extLst>
          </p:cNvPr>
          <p:cNvSpPr/>
          <p:nvPr/>
        </p:nvSpPr>
        <p:spPr bwMode="auto">
          <a:xfrm>
            <a:off x="3111166" y="1976717"/>
            <a:ext cx="1501775" cy="28575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Массивы</a:t>
            </a:r>
          </a:p>
        </p:txBody>
      </p: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26BDEF5D-8662-46DB-98DF-8A57839BB5FE}"/>
              </a:ext>
            </a:extLst>
          </p:cNvPr>
          <p:cNvCxnSpPr/>
          <p:nvPr/>
        </p:nvCxnSpPr>
        <p:spPr bwMode="auto">
          <a:xfrm flipV="1">
            <a:off x="2896854" y="2119592"/>
            <a:ext cx="214312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5EFFE909-CF1E-462C-AD8B-8F385D62F01D}"/>
              </a:ext>
            </a:extLst>
          </p:cNvPr>
          <p:cNvSpPr/>
          <p:nvPr/>
        </p:nvSpPr>
        <p:spPr bwMode="auto">
          <a:xfrm>
            <a:off x="3103087" y="2567043"/>
            <a:ext cx="1509854" cy="28575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Строки</a:t>
            </a:r>
          </a:p>
        </p:txBody>
      </p: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13BB1FD5-E683-4D25-8980-CC23E6CD85D9}"/>
              </a:ext>
            </a:extLst>
          </p:cNvPr>
          <p:cNvCxnSpPr/>
          <p:nvPr/>
        </p:nvCxnSpPr>
        <p:spPr bwMode="auto">
          <a:xfrm flipV="1">
            <a:off x="2895189" y="2706396"/>
            <a:ext cx="214312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EE9AC63B-A608-4ACC-BF0D-37ECAED73B2E}"/>
              </a:ext>
            </a:extLst>
          </p:cNvPr>
          <p:cNvCxnSpPr>
            <a:cxnSpLocks/>
          </p:cNvCxnSpPr>
          <p:nvPr/>
        </p:nvCxnSpPr>
        <p:spPr bwMode="auto">
          <a:xfrm flipH="1">
            <a:off x="5191150" y="1859763"/>
            <a:ext cx="1" cy="141317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56830D69-0B8F-48DF-B712-1CC40F55815D}"/>
              </a:ext>
            </a:extLst>
          </p:cNvPr>
          <p:cNvSpPr/>
          <p:nvPr/>
        </p:nvSpPr>
        <p:spPr bwMode="auto">
          <a:xfrm>
            <a:off x="5403874" y="2002638"/>
            <a:ext cx="1501775" cy="28575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Перечислимые</a:t>
            </a:r>
          </a:p>
        </p:txBody>
      </p: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6A449C6C-ABBA-4734-BABD-D0DDF3280CF1}"/>
              </a:ext>
            </a:extLst>
          </p:cNvPr>
          <p:cNvCxnSpPr/>
          <p:nvPr/>
        </p:nvCxnSpPr>
        <p:spPr bwMode="auto">
          <a:xfrm flipV="1">
            <a:off x="5189562" y="2145513"/>
            <a:ext cx="214312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CDF7DEBD-F506-485F-BCDC-53DA97E6385C}"/>
              </a:ext>
            </a:extLst>
          </p:cNvPr>
          <p:cNvSpPr/>
          <p:nvPr/>
        </p:nvSpPr>
        <p:spPr bwMode="auto">
          <a:xfrm>
            <a:off x="5395795" y="2592964"/>
            <a:ext cx="1509854" cy="28575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Структуры</a:t>
            </a:r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6D8B3CF9-52AD-4A8C-A474-516EBC19A470}"/>
              </a:ext>
            </a:extLst>
          </p:cNvPr>
          <p:cNvSpPr/>
          <p:nvPr/>
        </p:nvSpPr>
        <p:spPr bwMode="auto">
          <a:xfrm>
            <a:off x="5395796" y="3117571"/>
            <a:ext cx="1509854" cy="28575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Классы</a:t>
            </a:r>
          </a:p>
        </p:txBody>
      </p: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21D240E1-6BFF-46A2-851A-B18F8A1766C1}"/>
              </a:ext>
            </a:extLst>
          </p:cNvPr>
          <p:cNvCxnSpPr/>
          <p:nvPr/>
        </p:nvCxnSpPr>
        <p:spPr bwMode="auto">
          <a:xfrm flipV="1">
            <a:off x="5187897" y="2732317"/>
            <a:ext cx="214312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43594AFB-C791-48F8-A097-8CEA06473ADF}"/>
              </a:ext>
            </a:extLst>
          </p:cNvPr>
          <p:cNvCxnSpPr/>
          <p:nvPr/>
        </p:nvCxnSpPr>
        <p:spPr bwMode="auto">
          <a:xfrm flipV="1">
            <a:off x="5186660" y="3257804"/>
            <a:ext cx="214312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315C6E8-FA4A-4864-B169-0C5E828D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981" y="6438132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2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36754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Прямоугольник 1"/>
          <p:cNvSpPr>
            <a:spLocks noChangeArrowheads="1"/>
          </p:cNvSpPr>
          <p:nvPr/>
        </p:nvSpPr>
        <p:spPr bwMode="auto">
          <a:xfrm>
            <a:off x="179388" y="188913"/>
            <a:ext cx="8785100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Исходный файл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Anketa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cpp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содержащий описания функций.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Определения функций-элементов для класса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Anketa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"anketa.h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gender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'M'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0;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::set()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Ввести имя -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&gt;&gt; name;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Ввести фамилию -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&gt;&gt; surname;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"Ввести возраст -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"Указать пол: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M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-мужской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F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-женский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::search()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((age&gt;=18) &amp;&amp; (age&lt;=27) &amp;&amp; (gender ==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'M'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|| gender ==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'm'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Имя: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Фамилия: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surname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Возраст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3132113" y="6459786"/>
            <a:ext cx="28797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Классы и объекты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5A88B0D-81EF-4A6C-BF48-7F33EDC1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305" y="6497688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20</a:t>
            </a:fld>
            <a:endParaRPr lang="ru-RU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</a:tabLst>
              <a:defRPr/>
            </a:pPr>
            <a:r>
              <a:rPr lang="ru-RU" dirty="0">
                <a:latin typeface="+mn-lt"/>
                <a:cs typeface="+mn-cs"/>
              </a:rPr>
              <a:t>Созданный программистом конструктор, у которого все аргументы – аргументы по умолчанию, называется </a:t>
            </a:r>
            <a:r>
              <a:rPr lang="ru-RU" i="1" dirty="0">
                <a:latin typeface="+mn-lt"/>
                <a:cs typeface="+mn-cs"/>
              </a:rPr>
              <a:t>конструктором с умолчанием, </a:t>
            </a:r>
            <a:r>
              <a:rPr lang="ru-RU" dirty="0">
                <a:latin typeface="+mn-lt"/>
                <a:cs typeface="+mn-cs"/>
              </a:rPr>
              <a:t>т.е. конструктором, который можно вызывать без указания каких-либо аргументов. Задание в конструкторе аргументов по умолчанию позволяет гарантировать, что объект будет находиться в непротиворечивом состоянии, даже если в вызове конструктора не указаны никакие значения. </a:t>
            </a:r>
            <a:endParaRPr lang="ru-RU" dirty="0">
              <a:cs typeface="+mn-cs"/>
            </a:endParaRPr>
          </a:p>
        </p:txBody>
      </p:sp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2770312" y="6435725"/>
            <a:ext cx="3600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Классы и объекты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772816"/>
            <a:ext cx="53103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ANKETA_H</a:t>
            </a: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ANKETA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latin typeface="Consolas" panose="020B0609020204030204" pitchFamily="49" charset="0"/>
              </a:rPr>
              <a:t>H</a:t>
            </a: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string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C00000"/>
                </a:solidFill>
                <a:latin typeface="Consolas"/>
              </a:rPr>
              <a:t>“No”</a:t>
            </a:r>
            <a:r>
              <a:rPr lang="en-US" dirty="0">
                <a:latin typeface="Consolas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string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C00000"/>
                </a:solidFill>
                <a:latin typeface="Consolas"/>
              </a:rPr>
              <a:t>“No”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set();</a:t>
            </a: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search();</a:t>
            </a: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	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name;</a:t>
            </a: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	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surname;</a:t>
            </a: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age;</a:t>
            </a: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gender;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tabLst>
                <a:tab pos="361950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145D14-74DF-4244-87DC-DF7FA31D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981" y="6492677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21</a:t>
            </a:fld>
            <a:endParaRPr lang="ru-RU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</a:tabLst>
              <a:defRPr/>
            </a:pPr>
            <a:r>
              <a:rPr lang="ru-RU" dirty="0"/>
              <a:t>Кроме обычных методов в языке C</a:t>
            </a:r>
            <a:r>
              <a:rPr lang="en-US" dirty="0"/>
              <a:t>++</a:t>
            </a:r>
            <a:r>
              <a:rPr lang="ru-RU" dirty="0"/>
              <a:t> могут предусмотрены специальные методы доступа, которые называют </a:t>
            </a:r>
            <a:r>
              <a:rPr lang="ru-RU" b="1" dirty="0"/>
              <a:t>свойства</a:t>
            </a:r>
            <a:r>
              <a:rPr lang="ru-RU" dirty="0"/>
              <a:t>. Они обеспечивают управляемый доступ к полям классов.</a:t>
            </a:r>
            <a:endParaRPr lang="ru-RU" dirty="0">
              <a:cs typeface="+mn-cs"/>
            </a:endParaRPr>
          </a:p>
        </p:txBody>
      </p:sp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2770312" y="6435725"/>
            <a:ext cx="3600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Классы и объекты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19174" y="836712"/>
            <a:ext cx="874531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ifndef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LIST_H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LIST_H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	List(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string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C00000"/>
                </a:solidFill>
                <a:latin typeface="Consolas"/>
              </a:rPr>
              <a:t>“No”</a:t>
            </a:r>
            <a:r>
              <a:rPr lang="en-US" dirty="0">
                <a:latin typeface="Consolas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string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C00000"/>
                </a:solidFill>
                <a:latin typeface="Consolas"/>
              </a:rPr>
              <a:t>“No”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прототип конструктора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ru-RU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/>
              </a:rPr>
              <a:t>set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();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прототип функции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set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	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search ();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прототип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функции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search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	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setAge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      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	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setGender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		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name; }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		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getSurname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surname; }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		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name;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		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surname;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age;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	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gender;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145D14-74DF-4244-87DC-DF7FA31D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981" y="6492677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22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11823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Box 2"/>
          <p:cNvSpPr txBox="1">
            <a:spLocks noChangeArrowheads="1"/>
          </p:cNvSpPr>
          <p:nvPr/>
        </p:nvSpPr>
        <p:spPr bwMode="auto">
          <a:xfrm>
            <a:off x="3059832" y="6459786"/>
            <a:ext cx="31681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Функции утилиты</a:t>
            </a:r>
          </a:p>
        </p:txBody>
      </p:sp>
      <p:sp>
        <p:nvSpPr>
          <p:cNvPr id="27652" name="Прямоугольник 3"/>
          <p:cNvSpPr>
            <a:spLocks noChangeArrowheads="1"/>
          </p:cNvSpPr>
          <p:nvPr/>
        </p:nvSpPr>
        <p:spPr bwMode="auto">
          <a:xfrm>
            <a:off x="28504" y="44624"/>
            <a:ext cx="9115496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269875" algn="l"/>
                <a:tab pos="625475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tabLst>
                <a:tab pos="269875" algn="l"/>
                <a:tab pos="625475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tabLst>
                <a:tab pos="269875" algn="l"/>
                <a:tab pos="625475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tabLst>
                <a:tab pos="269875" algn="l"/>
                <a:tab pos="625475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tabLst>
                <a:tab pos="269875" algn="l"/>
                <a:tab pos="625475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625475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625475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625475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625475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setAge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age = 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&gt; 0) ?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: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setGender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'M'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||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'm'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||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'F'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||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'm'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gender =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gender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'M'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A8010B3-4572-439A-8336-A3790CDF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981" y="6484988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23</a:t>
            </a:fld>
            <a:endParaRPr lang="ru-RU" sz="28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2483" y="3212976"/>
            <a:ext cx="9036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8504" y="3212976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setlocale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LC_ALL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Rus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anketa.set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anketa.setAge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(30);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anketa.setGender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'F'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Фамилия: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anketa.getSurname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Имя: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anketa.getName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/>
              <a:t>KAHOOT.IT</a:t>
            </a:r>
            <a:endParaRPr lang="ru-RU" sz="96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4A4E2F4-EB2E-4441-ADB2-C74F59A6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24</a:t>
            </a:fld>
            <a:endParaRPr lang="ru-RU" sz="2800" dirty="0"/>
          </a:p>
        </p:txBody>
      </p:sp>
      <p:pic>
        <p:nvPicPr>
          <p:cNvPr id="2052" name="Picture 4" descr="https://i.sunhome.ru/journal/46/testi-v2.or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65299"/>
            <a:ext cx="6048672" cy="456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360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39138-3ACC-45E0-AE5E-DB5281E5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возможности классов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288FDB-75FF-47E9-B23D-1EBDABF6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981" y="6453336"/>
            <a:ext cx="984019" cy="365125"/>
          </a:xfrm>
        </p:spPr>
        <p:txBody>
          <a:bodyPr/>
          <a:lstStyle/>
          <a:p>
            <a:pPr>
              <a:defRPr/>
            </a:pPr>
            <a:fld id="{92D3DD3A-88AB-4C49-9227-8C557A79E053}" type="slidenum">
              <a:rPr lang="ru-RU" sz="2800" smtClean="0"/>
              <a:pPr>
                <a:defRPr/>
              </a:pPr>
              <a:t>25</a:t>
            </a:fld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3282688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Некоторые объекты должны допускать изменения, другие – нет. Программист может использовать ключевое слово </a:t>
            </a:r>
            <a:r>
              <a:rPr lang="en-US" dirty="0" err="1">
                <a:latin typeface="+mn-lt"/>
                <a:cs typeface="+mn-cs"/>
              </a:rPr>
              <a:t>const</a:t>
            </a:r>
            <a:r>
              <a:rPr lang="ru-RU" dirty="0">
                <a:latin typeface="+mn-lt"/>
                <a:cs typeface="+mn-cs"/>
              </a:rPr>
              <a:t> для указания на то, что объект неизменяем – является константным и что любая попытка изменить объект является ошибкой.</a:t>
            </a:r>
          </a:p>
        </p:txBody>
      </p:sp>
      <p:sp>
        <p:nvSpPr>
          <p:cNvPr id="31747" name="Прямоугольник 2"/>
          <p:cNvSpPr>
            <a:spLocks noChangeArrowheads="1"/>
          </p:cNvSpPr>
          <p:nvPr/>
        </p:nvSpPr>
        <p:spPr bwMode="auto">
          <a:xfrm>
            <a:off x="171872" y="1053986"/>
            <a:ext cx="24641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ru-RU" altLang="ru-RU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altLang="ru-RU" dirty="0"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latin typeface="Consolas" panose="020B0609020204030204" pitchFamily="49" charset="0"/>
              </a:rPr>
              <a:t>List</a:t>
            </a:r>
            <a:r>
              <a:rPr lang="ru-RU" altLang="ru-RU" dirty="0"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latin typeface="Consolas" panose="020B0609020204030204" pitchFamily="49" charset="0"/>
              </a:rPr>
              <a:t>anketa</a:t>
            </a:r>
            <a:r>
              <a:rPr lang="ru-RU" altLang="ru-RU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553974"/>
            <a:ext cx="9144000" cy="17541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Компиляторы </a:t>
            </a:r>
            <a:r>
              <a:rPr lang="en-US" dirty="0">
                <a:latin typeface="+mn-lt"/>
                <a:cs typeface="+mn-cs"/>
              </a:rPr>
              <a:t>C</a:t>
            </a:r>
            <a:r>
              <a:rPr lang="ru-RU" dirty="0">
                <a:latin typeface="+mn-lt"/>
                <a:cs typeface="+mn-cs"/>
              </a:rPr>
              <a:t>++ не допускают вызовов стандартных функций-элементов константных объектов. Константные объекты могут вызывать только функции объявленные как константные. 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Константная функция указывается как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</a:rPr>
              <a:t>const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ru-RU" i="1" dirty="0">
                <a:latin typeface="+mn-lt"/>
                <a:cs typeface="+mn-cs"/>
              </a:rPr>
              <a:t>и в объявлении, и в описании </a:t>
            </a:r>
            <a:r>
              <a:rPr lang="ru-RU" dirty="0">
                <a:latin typeface="+mn-lt"/>
                <a:cs typeface="+mn-cs"/>
              </a:rPr>
              <a:t>с помощью ключевого слова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</a:rPr>
              <a:t>const</a:t>
            </a:r>
            <a:r>
              <a:rPr lang="ru-RU" dirty="0">
                <a:latin typeface="+mn-lt"/>
                <a:cs typeface="+mn-cs"/>
              </a:rPr>
              <a:t> после списка параметров функции, но перед левой фигурной скобкой, которая начинает тело функции.</a:t>
            </a:r>
          </a:p>
        </p:txBody>
      </p:sp>
      <p:sp>
        <p:nvSpPr>
          <p:cNvPr id="31749" name="Прямоугольник 4"/>
          <p:cNvSpPr>
            <a:spLocks noChangeArrowheads="1"/>
          </p:cNvSpPr>
          <p:nvPr/>
        </p:nvSpPr>
        <p:spPr bwMode="auto">
          <a:xfrm>
            <a:off x="165100" y="3598863"/>
            <a:ext cx="76472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ru-RU" altLang="ru-RU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dirty="0">
                <a:latin typeface="Consolas" panose="020B0609020204030204" pitchFamily="49" charset="0"/>
              </a:rPr>
              <a:t> А::getValue ( ) </a:t>
            </a:r>
            <a:r>
              <a:rPr lang="ru-RU" altLang="ru-RU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altLang="ru-RU" dirty="0">
                <a:latin typeface="Consolas" panose="020B0609020204030204" pitchFamily="49" charset="0"/>
              </a:rPr>
              <a:t> {</a:t>
            </a:r>
            <a:r>
              <a:rPr lang="ru-RU" altLang="ru-RU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ru-RU" altLang="ru-RU" dirty="0"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latin typeface="Consolas" panose="020B0609020204030204" pitchFamily="49" charset="0"/>
              </a:rPr>
              <a:t>privateDateMember</a:t>
            </a:r>
            <a:r>
              <a:rPr lang="ru-RU" altLang="ru-RU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" y="4103876"/>
            <a:ext cx="9144000" cy="1200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Константная функция-элемент может быть перегружена </a:t>
            </a:r>
            <a:r>
              <a:rPr lang="ru-RU" dirty="0" err="1">
                <a:latin typeface="+mn-lt"/>
                <a:cs typeface="+mn-cs"/>
              </a:rPr>
              <a:t>неконстантным</a:t>
            </a:r>
            <a:r>
              <a:rPr lang="ru-RU" dirty="0">
                <a:latin typeface="+mn-lt"/>
                <a:cs typeface="+mn-cs"/>
              </a:rPr>
              <a:t> вариантом. Выбор того, какая из перегруженных функций-элементов будет использоваться, осуществляется компилятором автоматически в зависимости от того, был объявлен объект как </a:t>
            </a:r>
            <a:r>
              <a:rPr lang="en-US" b="1" dirty="0" err="1">
                <a:latin typeface="+mn-lt"/>
                <a:cs typeface="+mn-cs"/>
              </a:rPr>
              <a:t>const</a:t>
            </a:r>
            <a:r>
              <a:rPr lang="ru-RU" dirty="0">
                <a:latin typeface="+mn-lt"/>
                <a:cs typeface="+mn-cs"/>
              </a:rPr>
              <a:t> или нет.</a:t>
            </a:r>
          </a:p>
        </p:txBody>
      </p:sp>
      <p:sp>
        <p:nvSpPr>
          <p:cNvPr id="31751" name="TextBox 6"/>
          <p:cNvSpPr txBox="1">
            <a:spLocks noChangeArrowheads="1"/>
          </p:cNvSpPr>
          <p:nvPr/>
        </p:nvSpPr>
        <p:spPr bwMode="auto">
          <a:xfrm>
            <a:off x="2636008" y="6455024"/>
            <a:ext cx="38882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Константные объекты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A696502-D099-4C8C-90A2-403F2347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981" y="6486825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26</a:t>
            </a:fld>
            <a:endParaRPr lang="ru-RU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7" y="0"/>
            <a:ext cx="9143463" cy="646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Класс может включать в себя другие классов в качестве элементов. Такая возможность называется </a:t>
            </a:r>
            <a:r>
              <a:rPr lang="ru-RU" i="1" dirty="0">
                <a:latin typeface="+mn-lt"/>
                <a:cs typeface="+mn-cs"/>
              </a:rPr>
              <a:t>композицией.</a:t>
            </a:r>
            <a:endParaRPr lang="ru-RU" dirty="0">
              <a:latin typeface="+mn-lt"/>
              <a:cs typeface="+mn-cs"/>
            </a:endParaRPr>
          </a:p>
        </p:txBody>
      </p:sp>
      <p:sp>
        <p:nvSpPr>
          <p:cNvPr id="32771" name="TextBox 6"/>
          <p:cNvSpPr txBox="1">
            <a:spLocks noChangeArrowheads="1"/>
          </p:cNvSpPr>
          <p:nvPr/>
        </p:nvSpPr>
        <p:spPr bwMode="auto">
          <a:xfrm>
            <a:off x="2843808" y="6453435"/>
            <a:ext cx="33118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Композиция классов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77CA90F-A1F5-4550-A379-CCEF3EAB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981" y="6492875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27</a:t>
            </a:fld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616034"/>
            <a:ext cx="83529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623E0"/>
                </a:solidFill>
                <a:latin typeface="Consolas" pitchFamily="49" charset="0"/>
                <a:ea typeface="Courier New"/>
              </a:rPr>
              <a:t>class</a:t>
            </a:r>
            <a:r>
              <a:rPr lang="en-US" dirty="0">
                <a:latin typeface="Consolas" pitchFamily="49" charset="0"/>
                <a:ea typeface="Courier New"/>
              </a:rPr>
              <a:t> Human {</a:t>
            </a:r>
            <a:endParaRPr lang="ru-RU" dirty="0">
              <a:latin typeface="Consolas" pitchFamily="49" charset="0"/>
              <a:ea typeface="Arial"/>
            </a:endParaRPr>
          </a:p>
          <a:p>
            <a:r>
              <a:rPr lang="en-US" dirty="0">
                <a:solidFill>
                  <a:srgbClr val="1623E0"/>
                </a:solidFill>
                <a:latin typeface="Consolas" pitchFamily="49" charset="0"/>
                <a:ea typeface="Courier New"/>
              </a:rPr>
              <a:t>public</a:t>
            </a:r>
            <a:r>
              <a:rPr lang="en-US" dirty="0">
                <a:latin typeface="Consolas" pitchFamily="49" charset="0"/>
                <a:ea typeface="Courier New"/>
              </a:rPr>
              <a:t>:</a:t>
            </a:r>
            <a:endParaRPr lang="ru-RU" dirty="0">
              <a:latin typeface="Consolas" pitchFamily="49" charset="0"/>
              <a:ea typeface="Arial"/>
            </a:endParaRPr>
          </a:p>
          <a:p>
            <a:r>
              <a:rPr lang="en-US" dirty="0">
                <a:latin typeface="Consolas" pitchFamily="49" charset="0"/>
                <a:ea typeface="Courier New"/>
              </a:rPr>
              <a:t>    </a:t>
            </a:r>
            <a:r>
              <a:rPr lang="en-US" dirty="0">
                <a:solidFill>
                  <a:srgbClr val="1623E0"/>
                </a:solidFill>
                <a:latin typeface="Consolas" pitchFamily="49" charset="0"/>
                <a:ea typeface="Courier New"/>
              </a:rPr>
              <a:t>void</a:t>
            </a:r>
            <a:r>
              <a:rPr lang="en-US" dirty="0">
                <a:latin typeface="Consolas" pitchFamily="49" charset="0"/>
                <a:ea typeface="Courier New"/>
              </a:rPr>
              <a:t> Think()</a:t>
            </a:r>
            <a:endParaRPr lang="ru-RU" dirty="0">
              <a:latin typeface="Consolas" pitchFamily="49" charset="0"/>
              <a:ea typeface="Arial"/>
            </a:endParaRPr>
          </a:p>
          <a:p>
            <a:r>
              <a:rPr lang="en-US" dirty="0">
                <a:latin typeface="Consolas" pitchFamily="49" charset="0"/>
                <a:ea typeface="Courier New"/>
              </a:rPr>
              <a:t>    {</a:t>
            </a:r>
            <a:endParaRPr lang="ru-RU" dirty="0">
              <a:latin typeface="Consolas" pitchFamily="49" charset="0"/>
              <a:ea typeface="Arial"/>
            </a:endParaRPr>
          </a:p>
          <a:p>
            <a:r>
              <a:rPr lang="en-US" dirty="0">
                <a:latin typeface="Consolas" pitchFamily="49" charset="0"/>
                <a:ea typeface="Courier New"/>
              </a:rPr>
              <a:t>        </a:t>
            </a:r>
            <a:r>
              <a:rPr lang="en-US" dirty="0" err="1">
                <a:latin typeface="Consolas" pitchFamily="49" charset="0"/>
                <a:ea typeface="Courier New"/>
              </a:rPr>
              <a:t>brain.</a:t>
            </a:r>
            <a:r>
              <a:rPr lang="en-US" dirty="0" err="1">
                <a:solidFill>
                  <a:srgbClr val="564C0F"/>
                </a:solidFill>
                <a:latin typeface="Consolas" pitchFamily="49" charset="0"/>
                <a:ea typeface="Courier New"/>
              </a:rPr>
              <a:t>Think</a:t>
            </a:r>
            <a:r>
              <a:rPr lang="en-US" dirty="0">
                <a:latin typeface="Consolas" pitchFamily="49" charset="0"/>
                <a:ea typeface="Courier New"/>
              </a:rPr>
              <a:t>();</a:t>
            </a:r>
            <a:endParaRPr lang="ru-RU" dirty="0">
              <a:latin typeface="Consolas" pitchFamily="49" charset="0"/>
              <a:ea typeface="Arial"/>
            </a:endParaRPr>
          </a:p>
          <a:p>
            <a:r>
              <a:rPr lang="en-US" dirty="0">
                <a:latin typeface="Consolas" pitchFamily="49" charset="0"/>
                <a:ea typeface="Courier New"/>
              </a:rPr>
              <a:t>    }</a:t>
            </a:r>
            <a:endParaRPr lang="ru-RU" dirty="0">
              <a:latin typeface="Consolas" pitchFamily="49" charset="0"/>
              <a:ea typeface="Arial"/>
            </a:endParaRPr>
          </a:p>
          <a:p>
            <a:r>
              <a:rPr lang="en-US" dirty="0">
                <a:solidFill>
                  <a:srgbClr val="1623E0"/>
                </a:solidFill>
                <a:latin typeface="Consolas" pitchFamily="49" charset="0"/>
                <a:ea typeface="Courier New"/>
              </a:rPr>
              <a:t>private</a:t>
            </a:r>
            <a:r>
              <a:rPr lang="en-US" dirty="0">
                <a:latin typeface="Consolas" pitchFamily="49" charset="0"/>
                <a:ea typeface="Courier New"/>
              </a:rPr>
              <a:t>:</a:t>
            </a:r>
            <a:endParaRPr lang="ru-RU" dirty="0">
              <a:latin typeface="Consolas" pitchFamily="49" charset="0"/>
              <a:ea typeface="Arial"/>
            </a:endParaRPr>
          </a:p>
          <a:p>
            <a:r>
              <a:rPr lang="en-US" dirty="0">
                <a:latin typeface="Consolas" pitchFamily="49" charset="0"/>
                <a:ea typeface="Courier New"/>
              </a:rPr>
              <a:t>    </a:t>
            </a:r>
            <a:r>
              <a:rPr lang="en-US" dirty="0">
                <a:solidFill>
                  <a:srgbClr val="1623E0"/>
                </a:solidFill>
                <a:latin typeface="Consolas" pitchFamily="49" charset="0"/>
                <a:ea typeface="Courier New"/>
              </a:rPr>
              <a:t>class</a:t>
            </a:r>
            <a:r>
              <a:rPr lang="en-US" dirty="0">
                <a:latin typeface="Consolas" pitchFamily="49" charset="0"/>
                <a:ea typeface="Courier New"/>
              </a:rPr>
              <a:t> Brain</a:t>
            </a:r>
            <a:r>
              <a:rPr lang="ru-RU" dirty="0">
                <a:latin typeface="Consolas" pitchFamily="49" charset="0"/>
                <a:ea typeface="Courier New"/>
              </a:rPr>
              <a:t> </a:t>
            </a:r>
            <a:r>
              <a:rPr lang="en-US" dirty="0">
                <a:latin typeface="Consolas" pitchFamily="49" charset="0"/>
                <a:ea typeface="Courier New"/>
              </a:rPr>
              <a:t> {</a:t>
            </a:r>
            <a:endParaRPr lang="ru-RU" dirty="0">
              <a:latin typeface="Consolas" pitchFamily="49" charset="0"/>
              <a:ea typeface="Arial"/>
            </a:endParaRPr>
          </a:p>
          <a:p>
            <a:r>
              <a:rPr lang="en-US" dirty="0">
                <a:latin typeface="Consolas" pitchFamily="49" charset="0"/>
                <a:ea typeface="Courier New"/>
              </a:rPr>
              <a:t>    </a:t>
            </a:r>
            <a:r>
              <a:rPr lang="en-US" dirty="0">
                <a:solidFill>
                  <a:srgbClr val="1623E0"/>
                </a:solidFill>
                <a:latin typeface="Consolas" pitchFamily="49" charset="0"/>
                <a:ea typeface="Courier New"/>
              </a:rPr>
              <a:t>public</a:t>
            </a:r>
            <a:r>
              <a:rPr lang="en-US" dirty="0">
                <a:latin typeface="Consolas" pitchFamily="49" charset="0"/>
                <a:ea typeface="Courier New"/>
              </a:rPr>
              <a:t>:</a:t>
            </a:r>
            <a:endParaRPr lang="ru-RU" dirty="0">
              <a:latin typeface="Consolas" pitchFamily="49" charset="0"/>
              <a:ea typeface="Arial"/>
            </a:endParaRPr>
          </a:p>
          <a:p>
            <a:r>
              <a:rPr lang="en-US" dirty="0">
                <a:latin typeface="Consolas" pitchFamily="49" charset="0"/>
                <a:ea typeface="Courier New"/>
              </a:rPr>
              <a:t>        </a:t>
            </a:r>
            <a:r>
              <a:rPr lang="en-US" dirty="0">
                <a:solidFill>
                  <a:srgbClr val="1623E0"/>
                </a:solidFill>
                <a:latin typeface="Consolas" pitchFamily="49" charset="0"/>
                <a:ea typeface="Courier New"/>
              </a:rPr>
              <a:t>void</a:t>
            </a:r>
            <a:r>
              <a:rPr lang="en-US" dirty="0">
                <a:latin typeface="Consolas" pitchFamily="49" charset="0"/>
                <a:ea typeface="Courier New"/>
              </a:rPr>
              <a:t> Think()</a:t>
            </a:r>
            <a:endParaRPr lang="ru-RU" dirty="0">
              <a:latin typeface="Consolas" pitchFamily="49" charset="0"/>
              <a:ea typeface="Arial"/>
            </a:endParaRPr>
          </a:p>
          <a:p>
            <a:r>
              <a:rPr lang="en-US" dirty="0">
                <a:latin typeface="Consolas" pitchFamily="49" charset="0"/>
                <a:ea typeface="Courier New"/>
              </a:rPr>
              <a:t>        {</a:t>
            </a:r>
            <a:endParaRPr lang="ru-RU" dirty="0">
              <a:latin typeface="Consolas" pitchFamily="49" charset="0"/>
              <a:ea typeface="Arial"/>
            </a:endParaRPr>
          </a:p>
          <a:p>
            <a:r>
              <a:rPr lang="en-US" dirty="0">
                <a:latin typeface="Consolas" pitchFamily="49" charset="0"/>
                <a:ea typeface="Courier New"/>
              </a:rPr>
              <a:t>            </a:t>
            </a:r>
            <a:r>
              <a:rPr lang="en-US" dirty="0" err="1">
                <a:solidFill>
                  <a:srgbClr val="5C2699"/>
                </a:solidFill>
                <a:latin typeface="Consolas" pitchFamily="49" charset="0"/>
                <a:ea typeface="Courier New"/>
              </a:rPr>
              <a:t>cout</a:t>
            </a:r>
            <a:r>
              <a:rPr lang="en-US" dirty="0">
                <a:latin typeface="Consolas" pitchFamily="49" charset="0"/>
                <a:ea typeface="Courier New"/>
              </a:rPr>
              <a:t> &lt;&lt; </a:t>
            </a:r>
            <a:r>
              <a:rPr lang="en-US" dirty="0">
                <a:solidFill>
                  <a:srgbClr val="C41A16"/>
                </a:solidFill>
                <a:latin typeface="Consolas" pitchFamily="49" charset="0"/>
                <a:ea typeface="Courier New"/>
              </a:rPr>
              <a:t>"</a:t>
            </a:r>
            <a:r>
              <a:rPr lang="ru-RU" dirty="0">
                <a:solidFill>
                  <a:srgbClr val="C41A16"/>
                </a:solidFill>
                <a:latin typeface="Consolas" pitchFamily="49" charset="0"/>
                <a:ea typeface="Courier New"/>
              </a:rPr>
              <a:t>Я думаю</a:t>
            </a:r>
            <a:r>
              <a:rPr lang="en-US" dirty="0">
                <a:solidFill>
                  <a:srgbClr val="C41A16"/>
                </a:solidFill>
                <a:latin typeface="Consolas" pitchFamily="49" charset="0"/>
                <a:ea typeface="Courier New"/>
              </a:rPr>
              <a:t>!"</a:t>
            </a:r>
            <a:r>
              <a:rPr lang="en-US" dirty="0">
                <a:latin typeface="Consolas" pitchFamily="49" charset="0"/>
                <a:ea typeface="Courier New"/>
              </a:rPr>
              <a:t> &lt;&lt; </a:t>
            </a:r>
            <a:r>
              <a:rPr lang="en-US" dirty="0" err="1">
                <a:latin typeface="Consolas" pitchFamily="49" charset="0"/>
                <a:ea typeface="Courier New"/>
              </a:rPr>
              <a:t>endl</a:t>
            </a:r>
            <a:r>
              <a:rPr lang="en-US" dirty="0">
                <a:latin typeface="Consolas" pitchFamily="49" charset="0"/>
                <a:ea typeface="Courier New"/>
              </a:rPr>
              <a:t>;</a:t>
            </a:r>
            <a:endParaRPr lang="ru-RU" dirty="0">
              <a:latin typeface="Consolas" pitchFamily="49" charset="0"/>
              <a:ea typeface="Arial"/>
            </a:endParaRPr>
          </a:p>
          <a:p>
            <a:r>
              <a:rPr lang="en-US" dirty="0">
                <a:latin typeface="Consolas" pitchFamily="49" charset="0"/>
                <a:ea typeface="Courier New"/>
              </a:rPr>
              <a:t>        }</a:t>
            </a:r>
            <a:endParaRPr lang="ru-RU" dirty="0">
              <a:latin typeface="Consolas" pitchFamily="49" charset="0"/>
              <a:ea typeface="Arial"/>
            </a:endParaRPr>
          </a:p>
          <a:p>
            <a:r>
              <a:rPr lang="en-US" dirty="0">
                <a:latin typeface="Consolas" pitchFamily="49" charset="0"/>
                <a:ea typeface="Courier New"/>
              </a:rPr>
              <a:t>    };</a:t>
            </a:r>
            <a:endParaRPr lang="ru-RU" dirty="0">
              <a:latin typeface="Consolas" pitchFamily="49" charset="0"/>
              <a:ea typeface="Arial"/>
            </a:endParaRPr>
          </a:p>
          <a:p>
            <a:r>
              <a:rPr lang="en-US" dirty="0">
                <a:latin typeface="Consolas" pitchFamily="49" charset="0"/>
                <a:ea typeface="Courier New"/>
              </a:rPr>
              <a:t>    </a:t>
            </a:r>
            <a:r>
              <a:rPr lang="en-US" dirty="0">
                <a:solidFill>
                  <a:srgbClr val="74710F"/>
                </a:solidFill>
                <a:latin typeface="Consolas" pitchFamily="49" charset="0"/>
                <a:ea typeface="Courier New"/>
              </a:rPr>
              <a:t>Brain</a:t>
            </a:r>
            <a:r>
              <a:rPr lang="en-US" dirty="0">
                <a:latin typeface="Consolas" pitchFamily="49" charset="0"/>
                <a:ea typeface="Courier New"/>
              </a:rPr>
              <a:t> </a:t>
            </a:r>
            <a:r>
              <a:rPr lang="en-US" dirty="0" err="1">
                <a:latin typeface="Consolas" pitchFamily="49" charset="0"/>
                <a:ea typeface="Courier New"/>
              </a:rPr>
              <a:t>brain</a:t>
            </a:r>
            <a:r>
              <a:rPr lang="en-US" dirty="0">
                <a:latin typeface="Consolas" pitchFamily="49" charset="0"/>
                <a:ea typeface="Courier New"/>
              </a:rPr>
              <a:t>;</a:t>
            </a:r>
            <a:endParaRPr lang="ru-RU" dirty="0">
              <a:latin typeface="Consolas" pitchFamily="49" charset="0"/>
              <a:ea typeface="Arial"/>
            </a:endParaRPr>
          </a:p>
          <a:p>
            <a:r>
              <a:rPr lang="en-US" dirty="0">
                <a:latin typeface="Consolas" pitchFamily="49" charset="0"/>
                <a:ea typeface="Courier New"/>
              </a:rPr>
              <a:t>};</a:t>
            </a:r>
            <a:endParaRPr lang="ru-RU" dirty="0">
              <a:latin typeface="Consolas" pitchFamily="49" charset="0"/>
              <a:ea typeface="Arial"/>
            </a:endParaRPr>
          </a:p>
          <a:p>
            <a:r>
              <a:rPr lang="en-US" dirty="0" err="1">
                <a:solidFill>
                  <a:srgbClr val="1623E0"/>
                </a:solidFill>
                <a:latin typeface="Consolas" pitchFamily="49" charset="0"/>
                <a:ea typeface="Courier New"/>
              </a:rPr>
              <a:t>int</a:t>
            </a:r>
            <a:r>
              <a:rPr lang="en-US" dirty="0">
                <a:latin typeface="Consolas" pitchFamily="49" charset="0"/>
                <a:ea typeface="Courier New"/>
              </a:rPr>
              <a:t> main()</a:t>
            </a:r>
            <a:r>
              <a:rPr lang="ru-RU" dirty="0">
                <a:latin typeface="Consolas" pitchFamily="49" charset="0"/>
                <a:ea typeface="Courier New"/>
              </a:rPr>
              <a:t> {</a:t>
            </a:r>
            <a:endParaRPr lang="ru-RU" dirty="0">
              <a:latin typeface="Consolas" pitchFamily="49" charset="0"/>
              <a:ea typeface="Arial"/>
            </a:endParaRPr>
          </a:p>
          <a:p>
            <a:r>
              <a:rPr lang="ru-RU" dirty="0">
                <a:latin typeface="Consolas" pitchFamily="49" charset="0"/>
                <a:ea typeface="Courier New"/>
              </a:rPr>
              <a:t>    </a:t>
            </a:r>
            <a:r>
              <a:rPr lang="ru-RU" dirty="0" err="1">
                <a:solidFill>
                  <a:srgbClr val="74710F"/>
                </a:solidFill>
                <a:latin typeface="Consolas" pitchFamily="49" charset="0"/>
                <a:ea typeface="Courier New"/>
              </a:rPr>
              <a:t>Human</a:t>
            </a:r>
            <a:r>
              <a:rPr lang="ru-RU" dirty="0">
                <a:latin typeface="Consolas" pitchFamily="49" charset="0"/>
                <a:ea typeface="Courier New"/>
              </a:rPr>
              <a:t> </a:t>
            </a:r>
            <a:r>
              <a:rPr lang="ru-RU" dirty="0" err="1">
                <a:latin typeface="Consolas" pitchFamily="49" charset="0"/>
                <a:ea typeface="Courier New"/>
              </a:rPr>
              <a:t>human</a:t>
            </a:r>
            <a:r>
              <a:rPr lang="ru-RU" dirty="0">
                <a:latin typeface="Consolas" pitchFamily="49" charset="0"/>
                <a:ea typeface="Courier New"/>
              </a:rPr>
              <a:t>;</a:t>
            </a:r>
            <a:endParaRPr lang="ru-RU" dirty="0">
              <a:latin typeface="Consolas" pitchFamily="49" charset="0"/>
              <a:ea typeface="Arial"/>
            </a:endParaRPr>
          </a:p>
          <a:p>
            <a:r>
              <a:rPr lang="ru-RU" dirty="0">
                <a:latin typeface="Consolas" pitchFamily="49" charset="0"/>
                <a:ea typeface="Courier New"/>
              </a:rPr>
              <a:t>    </a:t>
            </a:r>
            <a:r>
              <a:rPr lang="ru-RU" dirty="0" err="1">
                <a:latin typeface="Consolas" pitchFamily="49" charset="0"/>
                <a:ea typeface="Courier New"/>
              </a:rPr>
              <a:t>human.</a:t>
            </a:r>
            <a:r>
              <a:rPr lang="ru-RU" dirty="0" err="1">
                <a:solidFill>
                  <a:srgbClr val="564C0F"/>
                </a:solidFill>
                <a:latin typeface="Consolas" pitchFamily="49" charset="0"/>
                <a:ea typeface="Courier New"/>
              </a:rPr>
              <a:t>Think</a:t>
            </a:r>
            <a:r>
              <a:rPr lang="ru-RU" dirty="0">
                <a:latin typeface="Consolas" pitchFamily="49" charset="0"/>
                <a:ea typeface="Courier New"/>
              </a:rPr>
              <a:t>();</a:t>
            </a:r>
            <a:endParaRPr lang="ru-RU" dirty="0">
              <a:latin typeface="Consolas" pitchFamily="49" charset="0"/>
              <a:ea typeface="Arial"/>
            </a:endParaRPr>
          </a:p>
          <a:p>
            <a:r>
              <a:rPr lang="ru-RU" dirty="0">
                <a:latin typeface="Consolas" pitchFamily="49" charset="0"/>
                <a:ea typeface="Courier New"/>
              </a:rPr>
              <a:t>}</a:t>
            </a:r>
            <a:endParaRPr lang="ru-RU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7" y="0"/>
            <a:ext cx="9143463" cy="646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Класс может включать в себя объекты других классов в качестве элементов. Такая возможность называется </a:t>
            </a:r>
            <a:r>
              <a:rPr lang="ru-RU" i="1" dirty="0"/>
              <a:t>агрегацией</a:t>
            </a:r>
            <a:r>
              <a:rPr lang="ru-RU" i="1" dirty="0">
                <a:latin typeface="+mn-lt"/>
                <a:cs typeface="+mn-cs"/>
              </a:rPr>
              <a:t>.</a:t>
            </a:r>
            <a:endParaRPr lang="ru-RU" dirty="0">
              <a:latin typeface="+mn-lt"/>
              <a:cs typeface="+mn-cs"/>
            </a:endParaRPr>
          </a:p>
        </p:txBody>
      </p:sp>
      <p:sp>
        <p:nvSpPr>
          <p:cNvPr id="32771" name="TextBox 6"/>
          <p:cNvSpPr txBox="1">
            <a:spLocks noChangeArrowheads="1"/>
          </p:cNvSpPr>
          <p:nvPr/>
        </p:nvSpPr>
        <p:spPr bwMode="auto">
          <a:xfrm>
            <a:off x="2843808" y="6453435"/>
            <a:ext cx="33118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Агрегация классов</a:t>
            </a:r>
          </a:p>
        </p:txBody>
      </p:sp>
      <p:sp>
        <p:nvSpPr>
          <p:cNvPr id="32772" name="Прямоугольник 7"/>
          <p:cNvSpPr>
            <a:spLocks noChangeArrowheads="1"/>
          </p:cNvSpPr>
          <p:nvPr/>
        </p:nvSpPr>
        <p:spPr bwMode="auto">
          <a:xfrm>
            <a:off x="168275" y="838200"/>
            <a:ext cx="4243388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>
              <a:tabLst>
                <a:tab pos="266700" algn="l"/>
                <a:tab pos="539750" algn="l"/>
                <a:tab pos="808038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Файл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date.h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Объявление класса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266700" algn="l"/>
                <a:tab pos="539750" algn="l"/>
                <a:tab pos="808038" algn="l"/>
              </a:tabLst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#pragma once </a:t>
            </a:r>
          </a:p>
          <a:p>
            <a:pPr>
              <a:tabLst>
                <a:tab pos="266700" algn="l"/>
                <a:tab pos="539750" algn="l"/>
                <a:tab pos="808038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date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266700" algn="l"/>
                <a:tab pos="539750" algn="l"/>
                <a:tab pos="80803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266700" algn="l"/>
                <a:tab pos="539750" algn="l"/>
                <a:tab pos="808038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266700" algn="l"/>
                <a:tab pos="539750" algn="l"/>
                <a:tab pos="808038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date(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=1,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=1,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=1900);</a:t>
            </a:r>
          </a:p>
          <a:p>
            <a:pPr>
              <a:tabLst>
                <a:tab pos="266700" algn="l"/>
                <a:tab pos="539750" algn="l"/>
                <a:tab pos="808038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print();</a:t>
            </a:r>
          </a:p>
          <a:p>
            <a:pPr>
              <a:tabLst>
                <a:tab pos="266700" algn="l"/>
                <a:tab pos="539750" algn="l"/>
                <a:tab pos="808038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266700" algn="l"/>
                <a:tab pos="539750" algn="l"/>
                <a:tab pos="808038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day;</a:t>
            </a:r>
          </a:p>
          <a:p>
            <a:pPr>
              <a:tabLst>
                <a:tab pos="266700" algn="l"/>
                <a:tab pos="539750" algn="l"/>
                <a:tab pos="808038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month;</a:t>
            </a:r>
          </a:p>
          <a:p>
            <a:pPr>
              <a:tabLst>
                <a:tab pos="266700" algn="l"/>
                <a:tab pos="539750" algn="l"/>
                <a:tab pos="808038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year;</a:t>
            </a:r>
          </a:p>
          <a:p>
            <a:pPr>
              <a:tabLst>
                <a:tab pos="266700" algn="l"/>
                <a:tab pos="539750" algn="l"/>
                <a:tab pos="808038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checkDay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266700" algn="l"/>
                <a:tab pos="539750" algn="l"/>
                <a:tab pos="80803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2773" name="Прямоугольник 8"/>
          <p:cNvSpPr>
            <a:spLocks noChangeArrowheads="1"/>
          </p:cNvSpPr>
          <p:nvPr/>
        </p:nvSpPr>
        <p:spPr bwMode="auto">
          <a:xfrm>
            <a:off x="4411663" y="836613"/>
            <a:ext cx="4572000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>
              <a:tabLst>
                <a:tab pos="269875" algn="l"/>
                <a:tab pos="539750" algn="l"/>
                <a:tab pos="717550" algn="l"/>
                <a:tab pos="895350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Файл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anketa.h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Объявление класса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anketa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269875" algn="l"/>
                <a:tab pos="539750" algn="l"/>
                <a:tab pos="717550" algn="l"/>
                <a:tab pos="895350" algn="l"/>
              </a:tabLst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#pragma once </a:t>
            </a:r>
          </a:p>
          <a:p>
            <a:pPr>
              <a:tabLst>
                <a:tab pos="269875" algn="l"/>
                <a:tab pos="539750" algn="l"/>
                <a:tab pos="717550" algn="l"/>
                <a:tab pos="895350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date.h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269875" algn="l"/>
                <a:tab pos="539750" algn="l"/>
                <a:tab pos="717550" algn="l"/>
                <a:tab pos="89535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anketa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269875" algn="l"/>
                <a:tab pos="539750" algn="l"/>
                <a:tab pos="717550" algn="l"/>
                <a:tab pos="89535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269875" algn="l"/>
                <a:tab pos="539750" algn="l"/>
                <a:tab pos="717550" algn="l"/>
                <a:tab pos="895350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269875" algn="l"/>
                <a:tab pos="539750" algn="l"/>
                <a:tab pos="717550" algn="l"/>
                <a:tab pos="895350" algn="l"/>
                <a:tab pos="278130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anketa(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string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, 					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269875" algn="l"/>
                <a:tab pos="539750" algn="l"/>
                <a:tab pos="717550" algn="l"/>
                <a:tab pos="895350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print();</a:t>
            </a:r>
          </a:p>
          <a:p>
            <a:pPr>
              <a:tabLst>
                <a:tab pos="269875" algn="l"/>
                <a:tab pos="539750" algn="l"/>
                <a:tab pos="717550" algn="l"/>
                <a:tab pos="895350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269875" algn="l"/>
                <a:tab pos="539750" algn="l"/>
                <a:tab pos="717550" algn="l"/>
                <a:tab pos="895350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717550" algn="l"/>
                <a:tab pos="895350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717550" algn="l"/>
                <a:tab pos="89535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irthDate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 Объект класса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как объект класса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Anketa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269875" algn="l"/>
                <a:tab pos="539750" algn="l"/>
                <a:tab pos="717550" algn="l"/>
                <a:tab pos="89535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77CA90F-A1F5-4550-A379-CCEF3EAB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981" y="6492875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28</a:t>
            </a:fld>
            <a:endParaRPr lang="ru-RU" sz="2800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45AE5CB3-C2E9-46FD-B016-6EA8EBC21B57}"/>
              </a:ext>
            </a:extLst>
          </p:cNvPr>
          <p:cNvCxnSpPr>
            <a:cxnSpLocks/>
          </p:cNvCxnSpPr>
          <p:nvPr/>
        </p:nvCxnSpPr>
        <p:spPr>
          <a:xfrm>
            <a:off x="4355976" y="806450"/>
            <a:ext cx="0" cy="5574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1243DB6B-D45A-404A-BB74-F05DF4A2BBA9}"/>
              </a:ext>
            </a:extLst>
          </p:cNvPr>
          <p:cNvSpPr/>
          <p:nvPr/>
        </p:nvSpPr>
        <p:spPr>
          <a:xfrm>
            <a:off x="8159981" y="5575087"/>
            <a:ext cx="8756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622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6"/>
          <p:cNvSpPr txBox="1">
            <a:spLocks noChangeArrowheads="1"/>
          </p:cNvSpPr>
          <p:nvPr/>
        </p:nvSpPr>
        <p:spPr bwMode="auto">
          <a:xfrm>
            <a:off x="2555776" y="6494025"/>
            <a:ext cx="38882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Композиция классов</a:t>
            </a:r>
          </a:p>
        </p:txBody>
      </p:sp>
      <p:sp>
        <p:nvSpPr>
          <p:cNvPr id="33795" name="Прямоугольник 7"/>
          <p:cNvSpPr>
            <a:spLocks noChangeArrowheads="1"/>
          </p:cNvSpPr>
          <p:nvPr/>
        </p:nvSpPr>
        <p:spPr bwMode="auto">
          <a:xfrm>
            <a:off x="179512" y="558245"/>
            <a:ext cx="8785100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182563" algn="l"/>
                <a:tab pos="355600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tabLst>
                <a:tab pos="182563" algn="l"/>
                <a:tab pos="355600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tabLst>
                <a:tab pos="182563" algn="l"/>
                <a:tab pos="355600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tabLst>
                <a:tab pos="182563" algn="l"/>
                <a:tab pos="355600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tabLst>
                <a:tab pos="182563" algn="l"/>
                <a:tab pos="355600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date.h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date::date(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 &amp;&amp;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12)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month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month = 1;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"Номер месяца"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 неверен. 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</a:rPr>
              <a:t>Month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=1"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year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checkDay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797" name="Прямоугольник 2"/>
          <p:cNvSpPr>
            <a:spLocks noChangeArrowheads="1"/>
          </p:cNvSpPr>
          <p:nvPr/>
        </p:nvSpPr>
        <p:spPr bwMode="auto">
          <a:xfrm>
            <a:off x="179388" y="188913"/>
            <a:ext cx="8064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82563" algn="l"/>
                <a:tab pos="355600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tabLst>
                <a:tab pos="182563" algn="l"/>
                <a:tab pos="355600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tabLst>
                <a:tab pos="182563" algn="l"/>
                <a:tab pos="355600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tabLst>
                <a:tab pos="182563" algn="l"/>
                <a:tab pos="355600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tabLst>
                <a:tab pos="182563" algn="l"/>
                <a:tab pos="355600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Файл date.cpp. Определения функций-элементов класса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altLang="ru-RU" dirty="0">
              <a:solidFill>
                <a:srgbClr val="0070C0"/>
              </a:solidFill>
              <a:latin typeface="Constantia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C719C82-F9BC-4D37-AF0F-2BA1C149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981" y="6492875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29</a:t>
            </a:fld>
            <a:endParaRPr lang="ru-RU" sz="2800" dirty="0"/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601F47B5-207C-4C9C-AC20-5D8F8CD5A583}"/>
              </a:ext>
            </a:extLst>
          </p:cNvPr>
          <p:cNvSpPr/>
          <p:nvPr/>
        </p:nvSpPr>
        <p:spPr>
          <a:xfrm>
            <a:off x="8159981" y="5575087"/>
            <a:ext cx="8756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195734" y="6488802"/>
            <a:ext cx="47525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Типы данных в языке </a:t>
            </a:r>
            <a:r>
              <a:rPr lang="en-US" sz="2000" dirty="0">
                <a:solidFill>
                  <a:schemeClr val="bg1"/>
                </a:solidFill>
              </a:rPr>
              <a:t>C++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164893" y="174382"/>
            <a:ext cx="882510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+mn-lt"/>
              </a:rPr>
              <a:t>Скалярные типы данных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2C6E27F-82A7-464C-BBCE-B40305930ACF}"/>
              </a:ext>
            </a:extLst>
          </p:cNvPr>
          <p:cNvSpPr/>
          <p:nvPr/>
        </p:nvSpPr>
        <p:spPr>
          <a:xfrm>
            <a:off x="251520" y="692696"/>
            <a:ext cx="532859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ru-RU" b="1" dirty="0">
                <a:solidFill>
                  <a:srgbClr val="0000FF"/>
                </a:solidFill>
                <a:latin typeface="Consolas" pitchFamily="49" charset="0"/>
                <a:ea typeface="MS Mincho"/>
                <a:cs typeface="MS Mincho"/>
              </a:rPr>
              <a:t>int</a:t>
            </a: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ea typeface="MS Mincho"/>
                <a:cs typeface="MS Mincho"/>
              </a:rPr>
              <a:t> x = 10;</a:t>
            </a:r>
            <a:r>
              <a:rPr lang="ru-RU" altLang="ru-RU" dirty="0">
                <a:solidFill>
                  <a:srgbClr val="000000"/>
                </a:solidFill>
                <a:latin typeface="Consolas" pitchFamily="49" charset="0"/>
                <a:ea typeface="MS Mincho"/>
                <a:cs typeface="MS Mincho"/>
              </a:rPr>
              <a:t> </a:t>
            </a:r>
            <a:r>
              <a:rPr lang="en-US" altLang="ru-RU" b="1" dirty="0">
                <a:solidFill>
                  <a:srgbClr val="0000FF"/>
                </a:solidFill>
                <a:latin typeface="Consolas" pitchFamily="49" charset="0"/>
                <a:ea typeface="MS Mincho"/>
                <a:cs typeface="MS Mincho"/>
              </a:rPr>
              <a:t>double</a:t>
            </a: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ea typeface="MS Mincho"/>
                <a:cs typeface="MS Mincho"/>
              </a:rPr>
              <a:t> y = 2.5; </a:t>
            </a:r>
            <a:r>
              <a:rPr lang="en-US" altLang="ru-RU" b="1" dirty="0">
                <a:solidFill>
                  <a:srgbClr val="0000FF"/>
                </a:solidFill>
                <a:latin typeface="Consolas" pitchFamily="49" charset="0"/>
                <a:ea typeface="MS Mincho"/>
                <a:cs typeface="MS Mincho"/>
              </a:rPr>
              <a:t>char</a:t>
            </a: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ea typeface="MS Mincho"/>
                <a:cs typeface="MS Mincho"/>
              </a:rPr>
              <a:t> z = ‘W’;</a:t>
            </a:r>
            <a:endParaRPr lang="ru-RU" dirty="0">
              <a:latin typeface="Consolas" pitchFamily="49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C9E10B79-C3DE-464C-B985-B72BFA2C7C06}"/>
              </a:ext>
            </a:extLst>
          </p:cNvPr>
          <p:cNvSpPr/>
          <p:nvPr/>
        </p:nvSpPr>
        <p:spPr>
          <a:xfrm>
            <a:off x="159449" y="1118677"/>
            <a:ext cx="882510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+mn-lt"/>
              </a:rPr>
              <a:t>Векторные типы данных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AAECBC49-C99D-4A3D-90EA-8D960E4DC8A9}"/>
              </a:ext>
            </a:extLst>
          </p:cNvPr>
          <p:cNvSpPr/>
          <p:nvPr/>
        </p:nvSpPr>
        <p:spPr>
          <a:xfrm>
            <a:off x="251520" y="1700808"/>
            <a:ext cx="3600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ru-RU" b="1" dirty="0">
                <a:solidFill>
                  <a:srgbClr val="0000FF"/>
                </a:solidFill>
                <a:latin typeface="Consolas" pitchFamily="49" charset="0"/>
                <a:ea typeface="MS Mincho"/>
                <a:cs typeface="MS Mincho"/>
              </a:rPr>
              <a:t>int</a:t>
            </a: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ea typeface="MS Mincho"/>
                <a:cs typeface="MS Mincho"/>
              </a:rPr>
              <a:t> A[5] = {1, 2, 3, 4, 5};</a:t>
            </a:r>
            <a:endParaRPr lang="ru-RU" dirty="0">
              <a:latin typeface="Consolas" pitchFamily="49" charset="0"/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D7ACB4CF-DB12-47A1-8BED-74FDCF4FE278}"/>
              </a:ext>
            </a:extLst>
          </p:cNvPr>
          <p:cNvSpPr/>
          <p:nvPr/>
        </p:nvSpPr>
        <p:spPr>
          <a:xfrm>
            <a:off x="3851919" y="1678128"/>
            <a:ext cx="3168353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  <a:tab pos="2155825" algn="l"/>
              </a:tabLst>
            </a:pPr>
            <a:r>
              <a:rPr lang="en-US" altLang="ru-RU" b="1" dirty="0">
                <a:solidFill>
                  <a:srgbClr val="0000FF"/>
                </a:solidFill>
                <a:latin typeface="Consolas" pitchFamily="49" charset="0"/>
                <a:ea typeface="MS Mincho"/>
                <a:cs typeface="MS Mincho"/>
              </a:rPr>
              <a:t>double</a:t>
            </a: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ea typeface="MS Mincho"/>
                <a:cs typeface="MS Mincho"/>
              </a:rPr>
              <a:t> M[2][3] ={		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  <a:tab pos="2155825" algn="l"/>
              </a:tabLst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ea typeface="MS Mincho"/>
                <a:cs typeface="MS Mincho"/>
              </a:rPr>
              <a:t>					{1, 2, 3},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  <a:tab pos="2155825" algn="l"/>
              </a:tabLst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ea typeface="MS Mincho"/>
                <a:cs typeface="MS Mincho"/>
              </a:rPr>
              <a:t>					{3, 2, 1} 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  <a:tab pos="1790700" algn="l"/>
                <a:tab pos="2155825" algn="l"/>
              </a:tabLst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ea typeface="MS Mincho"/>
                <a:cs typeface="MS Mincho"/>
              </a:rPr>
              <a:t>					};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CEDFB676-FC1C-4CBB-B814-1C8C25782F55}"/>
              </a:ext>
            </a:extLst>
          </p:cNvPr>
          <p:cNvSpPr/>
          <p:nvPr/>
        </p:nvSpPr>
        <p:spPr>
          <a:xfrm>
            <a:off x="251520" y="2348880"/>
            <a:ext cx="302433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ru-RU" b="1" dirty="0">
                <a:solidFill>
                  <a:srgbClr val="0000FF"/>
                </a:solidFill>
                <a:latin typeface="Consolas" pitchFamily="49" charset="0"/>
                <a:ea typeface="MS Mincho"/>
                <a:cs typeface="MS Mincho"/>
              </a:rPr>
              <a:t>char</a:t>
            </a: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ea typeface="MS Mincho"/>
                <a:cs typeface="MS Mincho"/>
              </a:rPr>
              <a:t> S1[10] = </a:t>
            </a:r>
            <a:r>
              <a:rPr lang="en-US" altLang="ru-RU" dirty="0">
                <a:solidFill>
                  <a:srgbClr val="C00000"/>
                </a:solidFill>
                <a:latin typeface="Consolas" pitchFamily="49" charset="0"/>
                <a:ea typeface="MS Mincho"/>
                <a:cs typeface="MS Mincho"/>
              </a:rPr>
              <a:t>“Hello”</a:t>
            </a:r>
            <a:r>
              <a:rPr lang="en-US" altLang="ru-RU" dirty="0">
                <a:latin typeface="Consolas" pitchFamily="49" charset="0"/>
                <a:ea typeface="MS Mincho"/>
                <a:cs typeface="MS Mincho"/>
              </a:rPr>
              <a:t>;</a:t>
            </a:r>
          </a:p>
          <a:p>
            <a:r>
              <a:rPr lang="en-US" altLang="ru-RU" b="1" dirty="0">
                <a:solidFill>
                  <a:srgbClr val="0000FF"/>
                </a:solidFill>
                <a:latin typeface="Consolas" pitchFamily="49" charset="0"/>
                <a:ea typeface="MS Mincho"/>
                <a:cs typeface="MS Mincho"/>
              </a:rPr>
              <a:t>string</a:t>
            </a: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ea typeface="MS Mincho"/>
                <a:cs typeface="MS Mincho"/>
              </a:rPr>
              <a:t> S2 = </a:t>
            </a:r>
            <a:r>
              <a:rPr lang="en-US" altLang="ru-RU" dirty="0">
                <a:solidFill>
                  <a:srgbClr val="C00000"/>
                </a:solidFill>
                <a:latin typeface="Consolas" pitchFamily="49" charset="0"/>
                <a:ea typeface="MS Mincho"/>
                <a:cs typeface="MS Mincho"/>
              </a:rPr>
              <a:t>“Hello”</a:t>
            </a:r>
            <a:r>
              <a:rPr lang="en-US" altLang="ru-RU" dirty="0">
                <a:latin typeface="Consolas" pitchFamily="49" charset="0"/>
                <a:ea typeface="MS Mincho"/>
                <a:cs typeface="MS Mincho"/>
              </a:rPr>
              <a:t>;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875A640F-DAA4-4C54-8E68-D30C993E1D20}"/>
              </a:ext>
            </a:extLst>
          </p:cNvPr>
          <p:cNvSpPr/>
          <p:nvPr/>
        </p:nvSpPr>
        <p:spPr>
          <a:xfrm>
            <a:off x="159449" y="2924944"/>
            <a:ext cx="882510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+mn-lt"/>
              </a:rPr>
              <a:t>Указательный тип данных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C6B875B2-3457-43C5-BA6D-3918C89FC985}"/>
              </a:ext>
            </a:extLst>
          </p:cNvPr>
          <p:cNvSpPr/>
          <p:nvPr/>
        </p:nvSpPr>
        <p:spPr>
          <a:xfrm>
            <a:off x="251148" y="3429000"/>
            <a:ext cx="291688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ru-RU" b="1" dirty="0">
                <a:solidFill>
                  <a:srgbClr val="0000FF"/>
                </a:solidFill>
                <a:latin typeface="Consolas" pitchFamily="49" charset="0"/>
                <a:ea typeface="MS Mincho"/>
                <a:cs typeface="MS Mincho"/>
              </a:rPr>
              <a:t>int</a:t>
            </a: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ea typeface="MS Mincho"/>
                <a:cs typeface="MS Mincho"/>
              </a:rPr>
              <a:t> A;  </a:t>
            </a:r>
            <a:r>
              <a:rPr lang="en-US" altLang="ru-RU" b="1" dirty="0">
                <a:solidFill>
                  <a:srgbClr val="0000FF"/>
                </a:solidFill>
                <a:latin typeface="Consolas" pitchFamily="49" charset="0"/>
                <a:ea typeface="MS Mincho"/>
                <a:cs typeface="MS Mincho"/>
              </a:rPr>
              <a:t>int </a:t>
            </a: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ea typeface="MS Mincho"/>
                <a:cs typeface="MS Mincho"/>
              </a:rPr>
              <a:t>*</a:t>
            </a:r>
            <a:r>
              <a:rPr lang="en-US" altLang="ru-RU" dirty="0" err="1">
                <a:solidFill>
                  <a:srgbClr val="000000"/>
                </a:solidFill>
                <a:latin typeface="Consolas" pitchFamily="49" charset="0"/>
                <a:ea typeface="MS Mincho"/>
                <a:cs typeface="MS Mincho"/>
              </a:rPr>
              <a:t>Ptr</a:t>
            </a: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ea typeface="MS Mincho"/>
                <a:cs typeface="MS Mincho"/>
              </a:rPr>
              <a:t> = &amp;A;</a:t>
            </a:r>
            <a:endParaRPr lang="ru-RU" dirty="0">
              <a:latin typeface="Consolas" pitchFamily="49" charset="0"/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ADCA5BF-8718-4FD5-8BF2-457849EDF0AF}"/>
              </a:ext>
            </a:extLst>
          </p:cNvPr>
          <p:cNvSpPr/>
          <p:nvPr/>
        </p:nvSpPr>
        <p:spPr>
          <a:xfrm>
            <a:off x="4283968" y="3429000"/>
            <a:ext cx="3960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ru-RU" b="1" dirty="0">
                <a:solidFill>
                  <a:srgbClr val="0000FF"/>
                </a:solidFill>
                <a:latin typeface="Consolas" pitchFamily="49" charset="0"/>
                <a:ea typeface="MS Mincho"/>
                <a:cs typeface="MS Mincho"/>
              </a:rPr>
              <a:t>double </a:t>
            </a:r>
            <a:r>
              <a:rPr lang="en-US" altLang="ru-RU" dirty="0">
                <a:latin typeface="Consolas" pitchFamily="49" charset="0"/>
                <a:ea typeface="MS Mincho"/>
                <a:cs typeface="MS Mincho"/>
              </a:rPr>
              <a:t>*</a:t>
            </a:r>
            <a:r>
              <a:rPr lang="en-US" altLang="ru-RU" dirty="0" err="1">
                <a:latin typeface="Consolas" pitchFamily="49" charset="0"/>
                <a:ea typeface="MS Mincho"/>
                <a:cs typeface="MS Mincho"/>
              </a:rPr>
              <a:t>Ptr</a:t>
            </a:r>
            <a:r>
              <a:rPr lang="en-US" altLang="ru-RU" dirty="0">
                <a:latin typeface="Consolas" pitchFamily="49" charset="0"/>
                <a:ea typeface="MS Mincho"/>
                <a:cs typeface="MS Mincho"/>
              </a:rPr>
              <a:t> = </a:t>
            </a:r>
            <a:r>
              <a:rPr lang="en-US" altLang="ru-RU" b="1" dirty="0">
                <a:solidFill>
                  <a:srgbClr val="0000FF"/>
                </a:solidFill>
                <a:latin typeface="Consolas" pitchFamily="49" charset="0"/>
                <a:ea typeface="MS Mincho"/>
                <a:cs typeface="MS Mincho"/>
              </a:rPr>
              <a:t>new double </a:t>
            </a:r>
            <a:r>
              <a:rPr lang="en-US" altLang="ru-RU" dirty="0">
                <a:latin typeface="Consolas" pitchFamily="49" charset="0"/>
                <a:ea typeface="MS Mincho"/>
                <a:cs typeface="MS Mincho"/>
              </a:rPr>
              <a:t>(2.5);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8EF9A8C4-1D1B-4DB1-BBED-E2F6124FAD5E}"/>
              </a:ext>
            </a:extLst>
          </p:cNvPr>
          <p:cNvSpPr/>
          <p:nvPr/>
        </p:nvSpPr>
        <p:spPr>
          <a:xfrm>
            <a:off x="159449" y="3789040"/>
            <a:ext cx="882510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b="1" dirty="0" err="1">
                <a:solidFill>
                  <a:schemeClr val="bg1"/>
                </a:solidFill>
                <a:latin typeface="+mn-lt"/>
              </a:rPr>
              <a:t>Перечеслимый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тип данных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FDE1F5F2-CB3F-445D-99E2-21FD63CAD3A8}"/>
              </a:ext>
            </a:extLst>
          </p:cNvPr>
          <p:cNvSpPr/>
          <p:nvPr/>
        </p:nvSpPr>
        <p:spPr>
          <a:xfrm>
            <a:off x="222272" y="4149080"/>
            <a:ext cx="1656556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ru-RU" b="1" dirty="0" err="1">
                <a:solidFill>
                  <a:srgbClr val="0000FF"/>
                </a:solidFill>
                <a:latin typeface="Consolas" pitchFamily="49" charset="0"/>
              </a:rPr>
              <a:t>enum</a:t>
            </a:r>
            <a:r>
              <a:rPr lang="ru-RU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myType</a:t>
            </a:r>
            <a:endParaRPr lang="ru-RU" dirty="0">
              <a:latin typeface="Consolas" pitchFamily="49" charset="0"/>
            </a:endParaRPr>
          </a:p>
          <a:p>
            <a:pPr>
              <a:tabLst>
                <a:tab pos="450850" algn="l"/>
              </a:tabLst>
            </a:pPr>
            <a:r>
              <a:rPr lang="ru-RU" dirty="0">
                <a:latin typeface="Consolas" pitchFamily="49" charset="0"/>
              </a:rPr>
              <a:t>{ </a:t>
            </a:r>
          </a:p>
          <a:p>
            <a:pPr>
              <a:tabLst>
                <a:tab pos="450850" algn="l"/>
              </a:tabLst>
            </a:pPr>
            <a:r>
              <a:rPr lang="ru-RU" dirty="0">
                <a:latin typeface="Consolas" pitchFamily="49" charset="0"/>
              </a:rPr>
              <a:t>	e1, </a:t>
            </a:r>
          </a:p>
          <a:p>
            <a:pPr>
              <a:tabLst>
                <a:tab pos="450850" algn="l"/>
              </a:tabLst>
            </a:pPr>
            <a:r>
              <a:rPr lang="ru-RU" dirty="0">
                <a:latin typeface="Consolas" pitchFamily="49" charset="0"/>
              </a:rPr>
              <a:t>	e2, </a:t>
            </a:r>
          </a:p>
          <a:p>
            <a:pPr>
              <a:tabLst>
                <a:tab pos="450850" algn="l"/>
              </a:tabLst>
            </a:pPr>
            <a:r>
              <a:rPr lang="ru-RU" dirty="0">
                <a:latin typeface="Consolas" pitchFamily="49" charset="0"/>
              </a:rPr>
              <a:t>	e3, </a:t>
            </a:r>
          </a:p>
          <a:p>
            <a:pPr>
              <a:tabLst>
                <a:tab pos="450850" algn="l"/>
              </a:tabLst>
            </a:pPr>
            <a:r>
              <a:rPr lang="ru-RU" dirty="0">
                <a:latin typeface="Consolas" pitchFamily="49" charset="0"/>
              </a:rPr>
              <a:t>	e4, </a:t>
            </a:r>
          </a:p>
          <a:p>
            <a:pPr>
              <a:tabLst>
                <a:tab pos="450850" algn="l"/>
              </a:tabLst>
            </a:pPr>
            <a:r>
              <a:rPr lang="ru-RU" dirty="0">
                <a:latin typeface="Consolas" pitchFamily="49" charset="0"/>
              </a:rPr>
              <a:t>	e5</a:t>
            </a:r>
          </a:p>
          <a:p>
            <a:pPr>
              <a:tabLst>
                <a:tab pos="450850" algn="l"/>
              </a:tabLst>
            </a:pPr>
            <a:r>
              <a:rPr lang="ru-RU" dirty="0">
                <a:latin typeface="Consolas" pitchFamily="49" charset="0"/>
              </a:rPr>
              <a:t>};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FAAA722F-D7A3-4051-AE60-537AD8055E82}"/>
              </a:ext>
            </a:extLst>
          </p:cNvPr>
          <p:cNvSpPr/>
          <p:nvPr/>
        </p:nvSpPr>
        <p:spPr>
          <a:xfrm>
            <a:off x="3256968" y="4547001"/>
            <a:ext cx="25202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 err="1">
                <a:latin typeface="Consolas" pitchFamily="49" charset="0"/>
              </a:rPr>
              <a:t>myType</a:t>
            </a:r>
            <a:r>
              <a:rPr lang="en-US" dirty="0">
                <a:latin typeface="Consolas" pitchFamily="49" charset="0"/>
              </a:rPr>
              <a:t> var = e3;</a:t>
            </a:r>
            <a:endParaRPr lang="ru-RU" dirty="0">
              <a:latin typeface="Consolas" pitchFamily="49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B1E2617-4C7C-4C20-A8D9-D15C6A5F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5594" y="6431454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3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29204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6"/>
          <p:cNvSpPr txBox="1">
            <a:spLocks noChangeArrowheads="1"/>
          </p:cNvSpPr>
          <p:nvPr/>
        </p:nvSpPr>
        <p:spPr bwMode="auto">
          <a:xfrm>
            <a:off x="2555776" y="6453336"/>
            <a:ext cx="38882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Композиция классов</a:t>
            </a:r>
          </a:p>
        </p:txBody>
      </p:sp>
      <p:sp>
        <p:nvSpPr>
          <p:cNvPr id="33796" name="Прямоугольник 8"/>
          <p:cNvSpPr>
            <a:spLocks noChangeArrowheads="1"/>
          </p:cNvSpPr>
          <p:nvPr/>
        </p:nvSpPr>
        <p:spPr bwMode="auto">
          <a:xfrm>
            <a:off x="107504" y="692150"/>
            <a:ext cx="8876159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date::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checkDay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chekD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DayPerMonth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[13] = { 0,31,28,31,30,31,30,31,31,30,31,30,31 };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chekD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&gt;0) &amp;&amp;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chekD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DayPerMonth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[month]))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chekD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chekD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29) &amp;&amp; (month == 2) &amp;&amp; (year % 4 == 0))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chekD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"Day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chekD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is wrong.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Day=1"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date::print()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day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month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year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dirty="0"/>
          </a:p>
        </p:txBody>
      </p:sp>
      <p:sp>
        <p:nvSpPr>
          <p:cNvPr id="33797" name="Прямоугольник 2"/>
          <p:cNvSpPr>
            <a:spLocks noChangeArrowheads="1"/>
          </p:cNvSpPr>
          <p:nvPr/>
        </p:nvSpPr>
        <p:spPr bwMode="auto">
          <a:xfrm>
            <a:off x="179388" y="188913"/>
            <a:ext cx="8064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82563" algn="l"/>
                <a:tab pos="355600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tabLst>
                <a:tab pos="182563" algn="l"/>
                <a:tab pos="355600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tabLst>
                <a:tab pos="182563" algn="l"/>
                <a:tab pos="355600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tabLst>
                <a:tab pos="182563" algn="l"/>
                <a:tab pos="355600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tabLst>
                <a:tab pos="182563" algn="l"/>
                <a:tab pos="355600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Файл date.cpp. Определения функций-элементов класса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altLang="ru-RU" dirty="0">
              <a:solidFill>
                <a:srgbClr val="0070C0"/>
              </a:solidFill>
              <a:latin typeface="Constantia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C719C82-F9BC-4D37-AF0F-2BA1C149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981" y="6492875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30</a:t>
            </a:fld>
            <a:endParaRPr lang="ru-RU" sz="2800" dirty="0"/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ED019E24-4CF7-4DAD-96E2-782E3C2F6A0C}"/>
              </a:ext>
            </a:extLst>
          </p:cNvPr>
          <p:cNvSpPr/>
          <p:nvPr/>
        </p:nvSpPr>
        <p:spPr>
          <a:xfrm>
            <a:off x="8159981" y="5575087"/>
            <a:ext cx="8756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9756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6"/>
          <p:cNvSpPr txBox="1">
            <a:spLocks noChangeArrowheads="1"/>
          </p:cNvSpPr>
          <p:nvPr/>
        </p:nvSpPr>
        <p:spPr bwMode="auto">
          <a:xfrm>
            <a:off x="2915816" y="6459786"/>
            <a:ext cx="31681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Композиция классов</a:t>
            </a:r>
          </a:p>
        </p:txBody>
      </p:sp>
      <p:sp>
        <p:nvSpPr>
          <p:cNvPr id="34819" name="Прямоугольник 7"/>
          <p:cNvSpPr>
            <a:spLocks noChangeArrowheads="1"/>
          </p:cNvSpPr>
          <p:nvPr/>
        </p:nvSpPr>
        <p:spPr bwMode="auto">
          <a:xfrm>
            <a:off x="141264" y="613879"/>
            <a:ext cx="90010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>
              <a:tabLst>
                <a:tab pos="266700" algn="l"/>
                <a:tab pos="539750" algn="l"/>
                <a:tab pos="808038" algn="l"/>
              </a:tabLst>
            </a:pPr>
            <a:r>
              <a:rPr lang="ru-RU" altLang="ru-RU" dirty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ru-RU" altLang="ru-RU" i="1" dirty="0">
                <a:solidFill>
                  <a:srgbClr val="008000"/>
                </a:solidFill>
                <a:latin typeface="Consolas" pitchFamily="49" charset="0"/>
              </a:rPr>
              <a:t>Файл anketa.cpp. Определения функций-элементов класса </a:t>
            </a:r>
            <a:r>
              <a:rPr lang="ru-RU" altLang="ru-RU" i="1" dirty="0" err="1">
                <a:solidFill>
                  <a:srgbClr val="008000"/>
                </a:solidFill>
                <a:latin typeface="Consolas" pitchFamily="49" charset="0"/>
              </a:rPr>
              <a:t>anketa</a:t>
            </a:r>
            <a:r>
              <a:rPr lang="ru-RU" altLang="ru-RU" i="1" dirty="0">
                <a:solidFill>
                  <a:srgbClr val="008000"/>
                </a:solidFill>
                <a:latin typeface="Consolas" pitchFamily="49" charset="0"/>
              </a:rPr>
              <a:t>.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tabLst>
                <a:tab pos="266700" algn="l"/>
                <a:tab pos="539750" algn="l"/>
                <a:tab pos="808038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266700" algn="l"/>
                <a:tab pos="539750" algn="l"/>
                <a:tab pos="808038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anketa.h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266700" algn="l"/>
                <a:tab pos="539750" algn="l"/>
                <a:tab pos="808038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date.h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</a:p>
          <a:p>
            <a:pPr>
              <a:tabLst>
                <a:tab pos="266700" algn="l"/>
                <a:tab pos="539750" algn="l"/>
                <a:tab pos="808038" algn="l"/>
              </a:tabLst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tabLst>
                <a:tab pos="266700" algn="l"/>
                <a:tab pos="539750" algn="l"/>
                <a:tab pos="808038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266700" algn="l"/>
                <a:tab pos="539750" algn="l"/>
                <a:tab pos="808038" algn="l"/>
              </a:tabLs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266700" algn="l"/>
                <a:tab pos="539750" algn="l"/>
                <a:tab pos="808038" algn="l"/>
              </a:tabLs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bd,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by)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(bd,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by)</a:t>
            </a:r>
          </a:p>
          <a:p>
            <a:pPr>
              <a:tabLst>
                <a:tab pos="266700" algn="l"/>
                <a:tab pos="539750" algn="l"/>
                <a:tab pos="80803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266700" algn="l"/>
                <a:tab pos="539750" algn="l"/>
                <a:tab pos="808038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266700" algn="l"/>
                <a:tab pos="539750" algn="l"/>
                <a:tab pos="808038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266700" algn="l"/>
                <a:tab pos="539750" algn="l"/>
                <a:tab pos="80803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937BCF3-706A-4AF0-AE94-7405DC23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981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31</a:t>
            </a:fld>
            <a:endParaRPr lang="ru-RU" sz="2800" dirty="0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3C380CB2-BFA9-47D1-AC4B-E9E830A58788}"/>
              </a:ext>
            </a:extLst>
          </p:cNvPr>
          <p:cNvSpPr/>
          <p:nvPr/>
        </p:nvSpPr>
        <p:spPr>
          <a:xfrm>
            <a:off x="8159981" y="5575087"/>
            <a:ext cx="8756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645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6"/>
          <p:cNvSpPr txBox="1">
            <a:spLocks noChangeArrowheads="1"/>
          </p:cNvSpPr>
          <p:nvPr/>
        </p:nvSpPr>
        <p:spPr bwMode="auto">
          <a:xfrm>
            <a:off x="2915816" y="6459786"/>
            <a:ext cx="31681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Композиция классов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937BCF3-706A-4AF0-AE94-7405DC23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981" y="6459786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32</a:t>
            </a:fld>
            <a:endParaRPr lang="ru-RU" sz="28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29135A0-4CC5-40FD-A0C4-70DAD184939E}"/>
              </a:ext>
            </a:extLst>
          </p:cNvPr>
          <p:cNvSpPr/>
          <p:nvPr/>
        </p:nvSpPr>
        <p:spPr>
          <a:xfrm>
            <a:off x="68696" y="260648"/>
            <a:ext cx="90365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  <a:tab pos="717550" algn="l"/>
              </a:tabLst>
            </a:pPr>
            <a:r>
              <a:rPr lang="ru-RU" altLang="ru-RU" dirty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ru-RU" altLang="ru-RU" i="1" dirty="0">
                <a:solidFill>
                  <a:srgbClr val="008000"/>
                </a:solidFill>
                <a:latin typeface="Consolas" pitchFamily="49" charset="0"/>
              </a:rPr>
              <a:t>Файл anketa.cpp. Определения функций-элементов класса </a:t>
            </a:r>
            <a:r>
              <a:rPr lang="ru-RU" altLang="ru-RU" i="1" dirty="0" err="1">
                <a:solidFill>
                  <a:srgbClr val="008000"/>
                </a:solidFill>
                <a:latin typeface="Consolas" pitchFamily="49" charset="0"/>
              </a:rPr>
              <a:t>anketa</a:t>
            </a:r>
            <a:r>
              <a:rPr lang="ru-RU" altLang="ru-RU" i="1" dirty="0">
                <a:solidFill>
                  <a:srgbClr val="008000"/>
                </a:solidFill>
                <a:latin typeface="Consolas" pitchFamily="49" charset="0"/>
              </a:rPr>
              <a:t>.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755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::print()</a:t>
            </a:r>
          </a:p>
          <a:p>
            <a:pPr>
              <a:tabLst>
                <a:tab pos="361950" algn="l"/>
                <a:tab pos="71755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1950" algn="l"/>
                <a:tab pos="71755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Имя: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1950" algn="l"/>
                <a:tab pos="71755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Дата рождения: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birthDate.print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tabLst>
                <a:tab pos="361950" algn="l"/>
                <a:tab pos="71755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1950" algn="l"/>
                <a:tab pos="71755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A4FBDDF-5A09-49AB-9461-B5FFF60CB988}"/>
              </a:ext>
            </a:extLst>
          </p:cNvPr>
          <p:cNvSpPr/>
          <p:nvPr/>
        </p:nvSpPr>
        <p:spPr>
          <a:xfrm>
            <a:off x="50949" y="2708920"/>
            <a:ext cx="90720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  <a:tab pos="717550" algn="l"/>
                <a:tab pos="1079500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i="1" dirty="0">
                <a:solidFill>
                  <a:srgbClr val="008000"/>
                </a:solidFill>
                <a:latin typeface="Consolas" panose="020B0609020204030204" pitchFamily="49" charset="0"/>
              </a:rPr>
              <a:t>Файл main.cpp. Демонстрация объекта с объектом-элементом</a:t>
            </a:r>
            <a:endParaRPr lang="ru-RU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7550" algn="l"/>
                <a:tab pos="1079500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7550" algn="l"/>
                <a:tab pos="1079500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anketa.h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7550" algn="l"/>
                <a:tab pos="10795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tabLst>
                <a:tab pos="361950" algn="l"/>
                <a:tab pos="717550" algn="l"/>
                <a:tab pos="107950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1950" algn="l"/>
                <a:tab pos="717550" algn="l"/>
                <a:tab pos="107950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anketa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ank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"Иванов"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"Иван"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1, 10, 2010);</a:t>
            </a:r>
          </a:p>
          <a:p>
            <a:pPr>
              <a:tabLst>
                <a:tab pos="361950" algn="l"/>
                <a:tab pos="717550" algn="l"/>
                <a:tab pos="107950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ank.print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tabLst>
                <a:tab pos="361950" algn="l"/>
                <a:tab pos="717550" algn="l"/>
                <a:tab pos="107950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system(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61950" algn="l"/>
                <a:tab pos="717550" algn="l"/>
                <a:tab pos="10795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>
              <a:tabLst>
                <a:tab pos="361950" algn="l"/>
                <a:tab pos="717550" algn="l"/>
                <a:tab pos="107950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6"/>
          <p:cNvSpPr txBox="1">
            <a:spLocks noChangeArrowheads="1"/>
          </p:cNvSpPr>
          <p:nvPr/>
        </p:nvSpPr>
        <p:spPr bwMode="auto">
          <a:xfrm>
            <a:off x="2843808" y="6474074"/>
            <a:ext cx="34563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Дружественные функции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-13617"/>
            <a:ext cx="9144000" cy="9223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tabLst>
                <a:tab pos="182563" algn="l"/>
                <a:tab pos="355600" algn="l"/>
                <a:tab pos="539750" algn="l"/>
              </a:tabLst>
              <a:defRPr/>
            </a:pPr>
            <a:r>
              <a:rPr lang="ru-RU" b="1" i="1" dirty="0">
                <a:latin typeface="+mn-lt"/>
                <a:cs typeface="+mn-cs"/>
              </a:rPr>
              <a:t>Дружественные функции </a:t>
            </a:r>
            <a:r>
              <a:rPr lang="ru-RU" dirty="0">
                <a:latin typeface="+mn-lt"/>
                <a:cs typeface="+mn-cs"/>
              </a:rPr>
              <a:t>класса определяются вне области действия этого класса, но имеют право доступа к закрытым элементам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private</a:t>
            </a:r>
            <a:r>
              <a:rPr lang="ru-RU" dirty="0">
                <a:latin typeface="+mn-lt"/>
                <a:cs typeface="+mn-cs"/>
              </a:rPr>
              <a:t> данного класса. Функции или класс в целом могут быть объявлены </a:t>
            </a:r>
            <a:r>
              <a:rPr lang="ru-RU" b="1" i="1" dirty="0">
                <a:latin typeface="+mn-lt"/>
                <a:cs typeface="+mn-cs"/>
              </a:rPr>
              <a:t>другом </a:t>
            </a:r>
            <a:r>
              <a:rPr lang="ru-RU" dirty="0">
                <a:latin typeface="+mn-lt"/>
                <a:cs typeface="+mn-c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friend</a:t>
            </a:r>
            <a:r>
              <a:rPr lang="ru-RU" dirty="0">
                <a:latin typeface="+mn-lt"/>
                <a:cs typeface="+mn-cs"/>
              </a:rPr>
              <a:t>) другого класса.</a:t>
            </a:r>
            <a:endParaRPr lang="ru-RU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35844" name="Прямоугольник 3"/>
          <p:cNvSpPr>
            <a:spLocks noChangeArrowheads="1"/>
          </p:cNvSpPr>
          <p:nvPr/>
        </p:nvSpPr>
        <p:spPr bwMode="auto">
          <a:xfrm>
            <a:off x="251520" y="981883"/>
            <a:ext cx="86106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>
              <a:tabLst>
                <a:tab pos="266700" algn="l"/>
                <a:tab pos="539750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266700" algn="l"/>
                <a:tab pos="53975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</a:t>
            </a:r>
          </a:p>
          <a:p>
            <a:pPr>
              <a:tabLst>
                <a:tab pos="266700" algn="l"/>
                <a:tab pos="53975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266700" algn="l"/>
                <a:tab pos="53975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friend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(Count&amp;,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прототип дружественной функции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266700" algn="l"/>
                <a:tab pos="53975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266700" algn="l"/>
                <a:tab pos="53975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Count() { x = 0; }</a:t>
            </a:r>
          </a:p>
          <a:p>
            <a:pPr>
              <a:tabLst>
                <a:tab pos="266700" algn="l"/>
                <a:tab pos="539750" algn="l"/>
              </a:tabLst>
            </a:pP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		inline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print()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{ cout &lt;&lt;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"x="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&lt;&lt; x &lt;&lt; endl; }</a:t>
            </a:r>
          </a:p>
          <a:p>
            <a:pPr>
              <a:tabLst>
                <a:tab pos="266700" algn="l"/>
                <a:tab pos="53975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266700" algn="l"/>
                <a:tab pos="53975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>
              <a:tabLst>
                <a:tab pos="266700" algn="l"/>
                <a:tab pos="53975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tabLst>
                <a:tab pos="266700" algn="l"/>
                <a:tab pos="539750" algn="l"/>
              </a:tabLst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266700" algn="l"/>
                <a:tab pos="539750" algn="l"/>
              </a:tabLs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&amp; c,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 описание дружественной функции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266700" algn="l"/>
                <a:tab pos="53975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266700" algn="l"/>
                <a:tab pos="53975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266700" algn="l"/>
                <a:tab pos="53975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445224"/>
            <a:ext cx="914400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Чтобы объявить функцию как дружественную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ru-RU" dirty="0">
                <a:latin typeface="+mn-lt"/>
                <a:cs typeface="+mn-cs"/>
              </a:rPr>
              <a:t>) класса, перед ее прототипом в описании класса ставится ключевое слово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ru-RU" dirty="0">
                <a:latin typeface="+mn-lt"/>
                <a:cs typeface="+mn-cs"/>
              </a:rPr>
              <a:t>. Определение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ru-RU" dirty="0">
                <a:latin typeface="+mn-lt"/>
                <a:cs typeface="+mn-cs"/>
              </a:rPr>
              <a:t>исключает функцию из области спецификаторов доступа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5E3E586-12F9-4C6F-98AC-0AEEFB07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981" y="6474074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33</a:t>
            </a:fld>
            <a:endParaRPr lang="ru-RU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6"/>
          <p:cNvSpPr txBox="1">
            <a:spLocks noChangeArrowheads="1"/>
          </p:cNvSpPr>
          <p:nvPr/>
        </p:nvSpPr>
        <p:spPr bwMode="auto">
          <a:xfrm>
            <a:off x="2771800" y="6455024"/>
            <a:ext cx="3600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Дружественные функции</a:t>
            </a:r>
          </a:p>
        </p:txBody>
      </p:sp>
      <p:sp>
        <p:nvSpPr>
          <p:cNvPr id="36867" name="Прямоугольник 3"/>
          <p:cNvSpPr>
            <a:spLocks noChangeArrowheads="1"/>
          </p:cNvSpPr>
          <p:nvPr/>
        </p:nvSpPr>
        <p:spPr bwMode="auto">
          <a:xfrm>
            <a:off x="250825" y="217488"/>
            <a:ext cx="86106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>
              <a:tabLst>
                <a:tab pos="361950" algn="l"/>
                <a:tab pos="717550" algn="l"/>
                <a:tab pos="10795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tabLst>
                <a:tab pos="361950" algn="l"/>
                <a:tab pos="717550" algn="l"/>
                <a:tab pos="107950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1950" algn="l"/>
                <a:tab pos="717550" algn="l"/>
                <a:tab pos="107950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Count obj;</a:t>
            </a:r>
          </a:p>
          <a:p>
            <a:pPr>
              <a:tabLst>
                <a:tab pos="361950" algn="l"/>
                <a:tab pos="717550" algn="l"/>
                <a:tab pos="107950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Obj.x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до запуска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setX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1950" algn="l"/>
                <a:tab pos="717550" algn="l"/>
                <a:tab pos="107950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obj.print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tabLst>
                <a:tab pos="361950" algn="l"/>
                <a:tab pos="717550" algn="l"/>
                <a:tab pos="107950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Obj.x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после запуска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setX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1950" algn="l"/>
                <a:tab pos="717550" algn="l"/>
                <a:tab pos="107950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10);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Вызов дружественной функции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7550" algn="l"/>
                <a:tab pos="107950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obj.print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tabLst>
                <a:tab pos="361950" algn="l"/>
                <a:tab pos="717550" algn="l"/>
                <a:tab pos="107950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system(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61950" algn="l"/>
                <a:tab pos="717550" algn="l"/>
                <a:tab pos="10795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>
              <a:tabLst>
                <a:tab pos="361950" algn="l"/>
                <a:tab pos="717550" algn="l"/>
                <a:tab pos="107950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B4FC67E-129B-4E0A-B7C1-E0446B59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981" y="6467724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34</a:t>
            </a:fld>
            <a:endParaRPr lang="ru-RU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6"/>
          <p:cNvSpPr txBox="1">
            <a:spLocks noChangeArrowheads="1"/>
          </p:cNvSpPr>
          <p:nvPr/>
        </p:nvSpPr>
        <p:spPr bwMode="auto">
          <a:xfrm>
            <a:off x="2195736" y="6453336"/>
            <a:ext cx="47525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Функции классов как дружественные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0E04F09-A66D-4E76-86BD-E75058572BBC}"/>
              </a:ext>
            </a:extLst>
          </p:cNvPr>
          <p:cNvSpPr/>
          <p:nvPr/>
        </p:nvSpPr>
        <p:spPr>
          <a:xfrm>
            <a:off x="179512" y="570160"/>
            <a:ext cx="6768752" cy="4154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tabLst>
                <a:tab pos="355600" algn="l"/>
                <a:tab pos="722313" algn="l"/>
                <a:tab pos="981075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B;</a:t>
            </a:r>
          </a:p>
          <a:p>
            <a:pPr>
              <a:tabLst>
                <a:tab pos="355600" algn="l"/>
                <a:tab pos="722313" algn="l"/>
                <a:tab pos="981075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</a:t>
            </a:r>
          </a:p>
          <a:p>
            <a:pPr>
              <a:tabLst>
                <a:tab pos="355600" algn="l"/>
                <a:tab pos="722313" algn="l"/>
                <a:tab pos="981075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tabLst>
                <a:tab pos="355600" algn="l"/>
                <a:tab pos="722313" algn="l"/>
                <a:tab pos="981075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>
              <a:tabLst>
                <a:tab pos="355600" algn="l"/>
                <a:tab pos="722313" algn="l"/>
                <a:tab pos="981075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Func1(B&amp;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val.x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OK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981075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>
              <a:tabLst>
                <a:tab pos="355600" algn="l"/>
                <a:tab pos="722313" algn="l"/>
                <a:tab pos="981075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Func2(B&amp;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val.x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// Error</a:t>
            </a:r>
          </a:p>
          <a:p>
            <a:pPr>
              <a:tabLst>
                <a:tab pos="355600" algn="l"/>
                <a:tab pos="722313" algn="l"/>
                <a:tab pos="981075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>
              <a:tabLst>
                <a:tab pos="355600" algn="l"/>
                <a:tab pos="722313" algn="l"/>
                <a:tab pos="981075" algn="l"/>
              </a:tabLst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981075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B</a:t>
            </a:r>
          </a:p>
          <a:p>
            <a:pPr>
              <a:tabLst>
                <a:tab pos="355600" algn="l"/>
                <a:tab pos="722313" algn="l"/>
                <a:tab pos="981075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tabLst>
                <a:tab pos="355600" algn="l"/>
                <a:tab pos="722313" algn="l"/>
                <a:tab pos="981075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>
              <a:tabLst>
                <a:tab pos="355600" algn="l"/>
                <a:tab pos="722313" algn="l"/>
                <a:tab pos="981075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x;</a:t>
            </a:r>
          </a:p>
          <a:p>
            <a:pPr>
              <a:tabLst>
                <a:tab pos="355600" algn="l"/>
                <a:tab pos="722313" algn="l"/>
                <a:tab pos="981075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	friend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A::Func1(B&amp;);</a:t>
            </a:r>
          </a:p>
          <a:p>
            <a:pPr>
              <a:tabLst>
                <a:tab pos="355600" algn="l"/>
                <a:tab pos="722313" algn="l"/>
                <a:tab pos="981075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};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FDFD293-C70B-42A2-B13A-9864EBA0ED66}"/>
              </a:ext>
            </a:extLst>
          </p:cNvPr>
          <p:cNvSpPr/>
          <p:nvPr/>
        </p:nvSpPr>
        <p:spPr>
          <a:xfrm>
            <a:off x="101154" y="4831992"/>
            <a:ext cx="54069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B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B_obj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	A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A_obj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&lt;&lt; A_obj.Func1(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B_obj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&lt;&lt; 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942CDBE-1012-48E6-89C3-DB00D878F55C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Функции-члены класса могут быть объявлены в других классах как дружественные.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2BBC3F-05DB-4C31-8B24-631298F5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5176" y="6492875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35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43001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6"/>
          <p:cNvSpPr txBox="1">
            <a:spLocks noChangeArrowheads="1"/>
          </p:cNvSpPr>
          <p:nvPr/>
        </p:nvSpPr>
        <p:spPr bwMode="auto">
          <a:xfrm>
            <a:off x="2843808" y="6453336"/>
            <a:ext cx="3456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Дружественные классы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942CDBE-1012-48E6-89C3-DB00D878F55C}"/>
              </a:ext>
            </a:extLst>
          </p:cNvPr>
          <p:cNvSpPr/>
          <p:nvPr/>
        </p:nvSpPr>
        <p:spPr>
          <a:xfrm>
            <a:off x="2034" y="-8134"/>
            <a:ext cx="9141966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72000" tIns="0" rIns="72000" bIns="0">
            <a:spAutoFit/>
          </a:bodyPr>
          <a:lstStyle/>
          <a:p>
            <a:pPr algn="just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Дружественный класс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это класс, все функций-члены которого являются дружественными функциями класса, то есть функции-члены которого имеют доступ к закрытым и защищенным членам другого класса.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A1C0379-69F2-4B8E-880D-F9E61BE59A13}"/>
              </a:ext>
            </a:extLst>
          </p:cNvPr>
          <p:cNvSpPr/>
          <p:nvPr/>
        </p:nvSpPr>
        <p:spPr>
          <a:xfrm>
            <a:off x="107504" y="860004"/>
            <a:ext cx="6986734" cy="47089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ru-RU" dirty="0" err="1">
                <a:solidFill>
                  <a:srgbClr val="0000FF"/>
                </a:solidFill>
                <a:latin typeface="Consolas"/>
              </a:rPr>
              <a:t>friend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B; 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Объявление дружественного класса 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A() {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var_x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}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 {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var_x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var_x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endParaRPr lang="ru-RU" dirty="0">
              <a:solidFill>
                <a:srgbClr val="0000FF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B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change(A&amp;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t) { val.var_x = t; }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};</a:t>
            </a:r>
            <a:endParaRPr lang="ru-RU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FBF948D-03ED-4490-8CAC-AF8D5B0B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981" y="6492875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36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53674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6"/>
          <p:cNvSpPr txBox="1">
            <a:spLocks noChangeArrowheads="1"/>
          </p:cNvSpPr>
          <p:nvPr/>
        </p:nvSpPr>
        <p:spPr bwMode="auto">
          <a:xfrm>
            <a:off x="2843808" y="6453336"/>
            <a:ext cx="3456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Дружественные классы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942CDBE-1012-48E6-89C3-DB00D878F55C}"/>
              </a:ext>
            </a:extLst>
          </p:cNvPr>
          <p:cNvSpPr/>
          <p:nvPr/>
        </p:nvSpPr>
        <p:spPr>
          <a:xfrm>
            <a:off x="2034" y="-8134"/>
            <a:ext cx="9141966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72000" tIns="0" rIns="72000" bIns="0">
            <a:spAutoFit/>
          </a:bodyPr>
          <a:lstStyle/>
          <a:p>
            <a:pPr algn="just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Дружественный класс – это класс, все функций-члены которого являются дружественными функциями класса, то есть функции-члены которого имеют доступ к закрытым и защищенным членам другого класса.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A1C0379-69F2-4B8E-880D-F9E61BE59A13}"/>
              </a:ext>
            </a:extLst>
          </p:cNvPr>
          <p:cNvSpPr/>
          <p:nvPr/>
        </p:nvSpPr>
        <p:spPr>
          <a:xfrm>
            <a:off x="107504" y="1124744"/>
            <a:ext cx="6986734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tabLst>
                <a:tab pos="355600" algn="l"/>
                <a:tab pos="722313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>
              <a:tabLst>
                <a:tab pos="355600" algn="l"/>
                <a:tab pos="7223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tabLst>
                <a:tab pos="355600" algn="l"/>
                <a:tab pos="7223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A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Obj_A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55600" algn="l"/>
                <a:tab pos="7223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B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Obj_B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55600" algn="l"/>
                <a:tab pos="7223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Obj_A.print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tabLst>
                <a:tab pos="355600" algn="l"/>
                <a:tab pos="7223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Obj_B.change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Obj_A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5);</a:t>
            </a:r>
          </a:p>
          <a:p>
            <a:pPr>
              <a:tabLst>
                <a:tab pos="355600" algn="l"/>
                <a:tab pos="7223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Obj_A.print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tabLst>
                <a:tab pos="355600" algn="l"/>
                <a:tab pos="7223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"Pause"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tabLst>
                <a:tab pos="355600" algn="l"/>
                <a:tab pos="7223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tabLst>
                <a:tab pos="355600" algn="l"/>
                <a:tab pos="7223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FBF948D-03ED-4490-8CAC-AF8D5B0B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981" y="6492875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37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5451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6"/>
          <p:cNvSpPr txBox="1">
            <a:spLocks noChangeArrowheads="1"/>
          </p:cNvSpPr>
          <p:nvPr/>
        </p:nvSpPr>
        <p:spPr bwMode="auto">
          <a:xfrm>
            <a:off x="2267843" y="6453336"/>
            <a:ext cx="46083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Использование указателя </a:t>
            </a:r>
            <a:r>
              <a:rPr lang="en-US" altLang="ru-RU" sz="2000" dirty="0">
                <a:solidFill>
                  <a:schemeClr val="bg1"/>
                </a:solidFill>
                <a:latin typeface="+mn-lt"/>
              </a:rPr>
              <a:t>*</a:t>
            </a:r>
            <a:r>
              <a:rPr lang="ru-RU" altLang="ru-RU" sz="2000" dirty="0" err="1">
                <a:solidFill>
                  <a:schemeClr val="bg1"/>
                </a:solidFill>
                <a:latin typeface="+mn-lt"/>
              </a:rPr>
              <a:t>this</a:t>
            </a:r>
            <a:endParaRPr lang="ru-RU" altLang="ru-RU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9144000" cy="1200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tabLst>
                <a:tab pos="182563" algn="l"/>
                <a:tab pos="355600" algn="l"/>
                <a:tab pos="539750" algn="l"/>
              </a:tabLst>
              <a:defRPr/>
            </a:pPr>
            <a:r>
              <a:rPr lang="ru-RU" cap="all" dirty="0">
                <a:latin typeface="+mn-lt"/>
                <a:cs typeface="+mn-cs"/>
              </a:rPr>
              <a:t>к</a:t>
            </a:r>
            <a:r>
              <a:rPr lang="ru-RU" dirty="0">
                <a:latin typeface="+mn-lt"/>
                <a:cs typeface="+mn-cs"/>
              </a:rPr>
              <a:t>аждый объект сопровождается указателем на самого себя – называемым </a:t>
            </a:r>
            <a:r>
              <a:rPr lang="ru-RU" i="1" dirty="0">
                <a:latin typeface="+mn-lt"/>
                <a:cs typeface="+mn-cs"/>
              </a:rPr>
              <a:t>указателем </a:t>
            </a:r>
            <a:r>
              <a:rPr lang="en-US" b="1" dirty="0">
                <a:latin typeface="+mn-lt"/>
                <a:cs typeface="+mn-cs"/>
              </a:rPr>
              <a:t>this</a:t>
            </a:r>
            <a:r>
              <a:rPr lang="en-US" i="1" dirty="0">
                <a:latin typeface="+mn-lt"/>
                <a:cs typeface="+mn-cs"/>
              </a:rPr>
              <a:t> </a:t>
            </a:r>
            <a:r>
              <a:rPr lang="ru-RU" dirty="0">
                <a:latin typeface="+mn-lt"/>
                <a:cs typeface="+mn-cs"/>
              </a:rPr>
              <a:t>– это неявный аргумент во всех ссылках на элементы внутри этого объекта. Основным применением указателя </a:t>
            </a:r>
            <a:r>
              <a:rPr lang="en-US" b="1" dirty="0">
                <a:latin typeface="+mn-lt"/>
                <a:cs typeface="+mn-cs"/>
              </a:rPr>
              <a:t>this</a:t>
            </a:r>
            <a:r>
              <a:rPr lang="ru-RU" dirty="0">
                <a:latin typeface="+mn-lt"/>
                <a:cs typeface="+mn-cs"/>
              </a:rPr>
              <a:t> является возможность сцепленных вызовов функций элементов.</a:t>
            </a:r>
            <a:endParaRPr lang="ru-RU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37892" name="Прямоугольник 3"/>
          <p:cNvSpPr>
            <a:spLocks noChangeArrowheads="1"/>
          </p:cNvSpPr>
          <p:nvPr/>
        </p:nvSpPr>
        <p:spPr bwMode="auto">
          <a:xfrm>
            <a:off x="174624" y="1251602"/>
            <a:ext cx="8609013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r>
              <a:rPr lang="ru-RU" dirty="0">
                <a:solidFill>
                  <a:srgbClr val="008000"/>
                </a:solidFill>
                <a:latin typeface="Consolas"/>
              </a:rPr>
              <a:t>// Файл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time.h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. Объявление класса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Time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.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#pragma once 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	Time(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0);</a:t>
            </a:r>
          </a:p>
          <a:p>
            <a:r>
              <a:rPr lang="en-US" dirty="0">
                <a:solidFill>
                  <a:srgbClr val="2B91AF"/>
                </a:solidFill>
                <a:latin typeface="Consolas"/>
              </a:rPr>
              <a:t>		Time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&amp;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setTime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2B91AF"/>
                </a:solidFill>
                <a:latin typeface="Consolas"/>
              </a:rPr>
              <a:t>		Time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&amp;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setHour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2B91AF"/>
                </a:solidFill>
                <a:latin typeface="Consolas"/>
              </a:rPr>
              <a:t>		Time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&amp;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setMinute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2B91AF"/>
                </a:solidFill>
                <a:latin typeface="Consolas"/>
              </a:rPr>
              <a:t>		Time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&amp;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setSecond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		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printEuropean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		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printAmerican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	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hour;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minute;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second;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};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8E44B3E-B329-46FA-9068-A465A565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4485" y="6486525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38</a:t>
            </a:fld>
            <a:endParaRPr lang="ru-RU" sz="2800" dirty="0"/>
          </a:p>
        </p:txBody>
      </p:sp>
      <p:sp>
        <p:nvSpPr>
          <p:cNvPr id="6" name="Стрелка: вправо 8">
            <a:extLst>
              <a:ext uri="{FF2B5EF4-FFF2-40B4-BE49-F238E27FC236}">
                <a16:creationId xmlns:a16="http://schemas.microsoft.com/office/drawing/2014/main" id="{3C380CB2-BFA9-47D1-AC4B-E9E830A58788}"/>
              </a:ext>
            </a:extLst>
          </p:cNvPr>
          <p:cNvSpPr/>
          <p:nvPr/>
        </p:nvSpPr>
        <p:spPr>
          <a:xfrm>
            <a:off x="8159981" y="5575087"/>
            <a:ext cx="8756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Прямоугольник 3"/>
          <p:cNvSpPr>
            <a:spLocks noChangeArrowheads="1"/>
          </p:cNvSpPr>
          <p:nvPr/>
        </p:nvSpPr>
        <p:spPr bwMode="auto">
          <a:xfrm>
            <a:off x="174625" y="116632"/>
            <a:ext cx="8069783" cy="609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265113" algn="l"/>
                <a:tab pos="541338" algn="l"/>
                <a:tab pos="8064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tabLst>
                <a:tab pos="265113" algn="l"/>
                <a:tab pos="541338" algn="l"/>
                <a:tab pos="8064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tabLst>
                <a:tab pos="265113" algn="l"/>
                <a:tab pos="541338" algn="l"/>
                <a:tab pos="8064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tabLst>
                <a:tab pos="265113" algn="l"/>
                <a:tab pos="541338" algn="l"/>
                <a:tab pos="8064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tabLst>
                <a:tab pos="265113" algn="l"/>
                <a:tab pos="541338" algn="l"/>
                <a:tab pos="8064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5113" algn="l"/>
                <a:tab pos="541338" algn="l"/>
                <a:tab pos="8064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5113" algn="l"/>
                <a:tab pos="541338" algn="l"/>
                <a:tab pos="8064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5113" algn="l"/>
                <a:tab pos="541338" algn="l"/>
                <a:tab pos="8064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5113" algn="l"/>
                <a:tab pos="541338" algn="l"/>
                <a:tab pos="8064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>
              <a:tabLst>
                <a:tab pos="265113" algn="l"/>
                <a:tab pos="541338" algn="l"/>
                <a:tab pos="806450" algn="l"/>
                <a:tab pos="1077913" algn="l"/>
              </a:tabLst>
            </a:pPr>
            <a:r>
              <a:rPr lang="ru-RU" altLang="ru-RU" dirty="0">
                <a:solidFill>
                  <a:srgbClr val="008000"/>
                </a:solidFill>
                <a:latin typeface="Consolas" pitchFamily="49" charset="0"/>
              </a:rPr>
              <a:t>// Файл </a:t>
            </a:r>
            <a:r>
              <a:rPr lang="ru-RU" altLang="ru-RU" dirty="0" err="1">
                <a:solidFill>
                  <a:srgbClr val="008000"/>
                </a:solidFill>
                <a:latin typeface="Consolas" pitchFamily="49" charset="0"/>
              </a:rPr>
              <a:t>time.срр</a:t>
            </a:r>
            <a:r>
              <a:rPr lang="ru-RU" altLang="ru-RU" dirty="0">
                <a:solidFill>
                  <a:srgbClr val="008000"/>
                </a:solidFill>
                <a:latin typeface="Consolas" pitchFamily="49" charset="0"/>
              </a:rPr>
              <a:t>. Определения функций-элементов класса </a:t>
            </a:r>
            <a:r>
              <a:rPr lang="ru-RU" altLang="ru-RU" dirty="0" err="1">
                <a:solidFill>
                  <a:srgbClr val="008000"/>
                </a:solidFill>
                <a:latin typeface="Consolas" pitchFamily="49" charset="0"/>
              </a:rPr>
              <a:t>Time</a:t>
            </a:r>
            <a:r>
              <a:rPr lang="ru-RU" altLang="ru-RU" dirty="0">
                <a:solidFill>
                  <a:srgbClr val="008000"/>
                </a:solidFill>
                <a:latin typeface="Consolas" pitchFamily="49" charset="0"/>
              </a:rPr>
              <a:t>.</a:t>
            </a:r>
            <a:endParaRPr lang="en-US" dirty="0">
              <a:solidFill>
                <a:srgbClr val="008000"/>
              </a:solidFill>
              <a:latin typeface="Consolas" pitchFamily="49" charset="0"/>
            </a:endParaRPr>
          </a:p>
          <a:p>
            <a:pPr>
              <a:tabLst>
                <a:tab pos="265113" algn="l"/>
                <a:tab pos="541338" algn="l"/>
                <a:tab pos="806450" algn="l"/>
                <a:tab pos="1077913" algn="l"/>
              </a:tabLst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265113" algn="l"/>
                <a:tab pos="541338" algn="l"/>
                <a:tab pos="806450" algn="l"/>
                <a:tab pos="1077913" algn="l"/>
              </a:tabLst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time.h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265113" algn="l"/>
                <a:tab pos="541338" algn="l"/>
                <a:tab pos="806450" algn="l"/>
                <a:tab pos="10779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Time::Time(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hr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min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sec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tabLst>
                <a:tab pos="265113" algn="l"/>
                <a:tab pos="541338" algn="l"/>
                <a:tab pos="806450" algn="l"/>
                <a:tab pos="10779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setTime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hr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min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sec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tabLst>
                <a:tab pos="265113" algn="l"/>
                <a:tab pos="541338" algn="l"/>
                <a:tab pos="806450" algn="l"/>
                <a:tab pos="10779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tabLst>
                <a:tab pos="265113" algn="l"/>
                <a:tab pos="541338" algn="l"/>
                <a:tab pos="806450" algn="l"/>
                <a:tab pos="1077913" algn="l"/>
              </a:tabLst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265113" algn="l"/>
                <a:tab pos="541338" algn="l"/>
                <a:tab pos="806450" algn="l"/>
                <a:tab pos="10779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Time&amp; Time::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setTime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tabLst>
                <a:tab pos="265113" algn="l"/>
                <a:tab pos="541338" algn="l"/>
                <a:tab pos="806450" algn="l"/>
                <a:tab pos="1077913" algn="l"/>
              </a:tabLst>
            </a:pPr>
            <a:r>
              <a:rPr lang="pt-BR" dirty="0">
                <a:solidFill>
                  <a:srgbClr val="000000"/>
                </a:solidFill>
                <a:latin typeface="Consolas"/>
              </a:rPr>
              <a:t>	hour = (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h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&gt;= 0 &amp;&amp; 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h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&lt; 24) ? 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h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: 0;</a:t>
            </a:r>
          </a:p>
          <a:p>
            <a:pPr>
              <a:tabLst>
                <a:tab pos="265113" algn="l"/>
                <a:tab pos="541338" algn="l"/>
                <a:tab pos="806450" algn="l"/>
                <a:tab pos="1077913" algn="l"/>
              </a:tabLst>
            </a:pPr>
            <a:r>
              <a:rPr lang="pt-BR" dirty="0">
                <a:solidFill>
                  <a:srgbClr val="000000"/>
                </a:solidFill>
                <a:latin typeface="Consolas"/>
              </a:rPr>
              <a:t>	minute = (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m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&gt;= 0 &amp;&amp; 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h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&lt; 60) ? 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m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: 0;</a:t>
            </a:r>
          </a:p>
          <a:p>
            <a:pPr>
              <a:tabLst>
                <a:tab pos="265113" algn="l"/>
                <a:tab pos="541338" algn="l"/>
                <a:tab pos="806450" algn="l"/>
                <a:tab pos="10779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second = 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&gt;= 0 &amp;&amp;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60) ?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: 0;</a:t>
            </a:r>
          </a:p>
          <a:p>
            <a:pPr>
              <a:tabLst>
                <a:tab pos="265113" algn="l"/>
                <a:tab pos="541338" algn="l"/>
                <a:tab pos="806450" algn="l"/>
                <a:tab pos="10779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265113" algn="l"/>
                <a:tab pos="541338" algn="l"/>
                <a:tab pos="806450" algn="l"/>
                <a:tab pos="10779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tabLst>
                <a:tab pos="265113" algn="l"/>
                <a:tab pos="541338" algn="l"/>
                <a:tab pos="806450" algn="l"/>
                <a:tab pos="1077913" algn="l"/>
              </a:tabLst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265113" algn="l"/>
                <a:tab pos="541338" algn="l"/>
                <a:tab pos="806450" algn="l"/>
                <a:tab pos="10779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Time&amp; Time::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setHour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tabLst>
                <a:tab pos="265113" algn="l"/>
                <a:tab pos="541338" algn="l"/>
                <a:tab pos="806450" algn="l"/>
                <a:tab pos="1077913" algn="l"/>
              </a:tabLst>
            </a:pPr>
            <a:r>
              <a:rPr lang="pt-BR" dirty="0">
                <a:solidFill>
                  <a:srgbClr val="000000"/>
                </a:solidFill>
                <a:latin typeface="Consolas"/>
              </a:rPr>
              <a:t>	hour = (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h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&gt;= 0 &amp;&amp; 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h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&lt; 24) ? 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h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: 0;</a:t>
            </a:r>
          </a:p>
          <a:p>
            <a:pPr>
              <a:tabLst>
                <a:tab pos="265113" algn="l"/>
                <a:tab pos="541338" algn="l"/>
                <a:tab pos="806450" algn="l"/>
                <a:tab pos="10779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265113" algn="l"/>
                <a:tab pos="541338" algn="l"/>
                <a:tab pos="806450" algn="l"/>
                <a:tab pos="10779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tabLst>
                <a:tab pos="265113" algn="l"/>
                <a:tab pos="541338" algn="l"/>
                <a:tab pos="806450" algn="l"/>
                <a:tab pos="10779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Time&amp; Time::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setMinute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tabLst>
                <a:tab pos="265113" algn="l"/>
                <a:tab pos="541338" algn="l"/>
                <a:tab pos="806450" algn="l"/>
                <a:tab pos="10779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minute = 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&gt;= 0 &amp;&amp;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60) ?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: 0;</a:t>
            </a:r>
          </a:p>
          <a:p>
            <a:pPr>
              <a:tabLst>
                <a:tab pos="265113" algn="l"/>
                <a:tab pos="541338" algn="l"/>
                <a:tab pos="806450" algn="l"/>
                <a:tab pos="10779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265113" algn="l"/>
                <a:tab pos="541338" algn="l"/>
                <a:tab pos="806450" algn="l"/>
                <a:tab pos="10779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F632B34-B35D-4693-894F-5434D633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  <p:sp>
        <p:nvSpPr>
          <p:cNvPr id="8" name="Стрелка: вправо 8">
            <a:extLst>
              <a:ext uri="{FF2B5EF4-FFF2-40B4-BE49-F238E27FC236}">
                <a16:creationId xmlns:a16="http://schemas.microsoft.com/office/drawing/2014/main" id="{3C380CB2-BFA9-47D1-AC4B-E9E830A58788}"/>
              </a:ext>
            </a:extLst>
          </p:cNvPr>
          <p:cNvSpPr/>
          <p:nvPr/>
        </p:nvSpPr>
        <p:spPr>
          <a:xfrm>
            <a:off x="8159981" y="5575087"/>
            <a:ext cx="8756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30B244-671C-4CCA-B7A1-5D05B3E69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843" y="6453336"/>
            <a:ext cx="46083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Использование указателя </a:t>
            </a:r>
            <a:r>
              <a:rPr lang="en-US" altLang="ru-RU" sz="2000" dirty="0">
                <a:solidFill>
                  <a:schemeClr val="bg1"/>
                </a:solidFill>
                <a:latin typeface="+mn-lt"/>
              </a:rPr>
              <a:t>*</a:t>
            </a:r>
            <a:r>
              <a:rPr lang="ru-RU" altLang="ru-RU" sz="2000" dirty="0" err="1">
                <a:solidFill>
                  <a:schemeClr val="bg1"/>
                </a:solidFill>
                <a:latin typeface="+mn-lt"/>
              </a:rPr>
              <a:t>this</a:t>
            </a:r>
            <a:endParaRPr lang="ru-RU" altLang="ru-RU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899592" y="6525344"/>
            <a:ext cx="73448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Структурирование в императивном программировании</a:t>
            </a:r>
            <a:endParaRPr lang="ru-RU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164893" y="174382"/>
            <a:ext cx="882510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+mn-lt"/>
              </a:rPr>
              <a:t>Ветвление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7FA3EA-7D08-4898-96FF-C61FAD9E96A8}"/>
              </a:ext>
            </a:extLst>
          </p:cNvPr>
          <p:cNvSpPr/>
          <p:nvPr/>
        </p:nvSpPr>
        <p:spPr>
          <a:xfrm>
            <a:off x="251520" y="620688"/>
            <a:ext cx="651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dirty="0">
                <a:latin typeface="Consolas" pitchFamily="49" charset="0"/>
              </a:rPr>
              <a:t> (</a:t>
            </a:r>
            <a:r>
              <a:rPr lang="ru-RU" dirty="0">
                <a:latin typeface="Consolas" pitchFamily="49" charset="0"/>
              </a:rPr>
              <a:t>условие</a:t>
            </a:r>
            <a:r>
              <a:rPr lang="en-US" dirty="0">
                <a:latin typeface="Consolas" pitchFamily="49" charset="0"/>
              </a:rPr>
              <a:t>) </a:t>
            </a:r>
            <a:r>
              <a:rPr lang="ru-RU" dirty="0">
                <a:latin typeface="Consolas" pitchFamily="49" charset="0"/>
              </a:rPr>
              <a:t>операторы «Да»</a:t>
            </a:r>
            <a:r>
              <a:rPr lang="en-US" dirty="0">
                <a:latin typeface="Consolas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else</a:t>
            </a:r>
            <a:r>
              <a:rPr lang="en-US" dirty="0">
                <a:latin typeface="Consolas" pitchFamily="49" charset="0"/>
              </a:rPr>
              <a:t> </a:t>
            </a:r>
            <a:r>
              <a:rPr lang="ru-RU" dirty="0">
                <a:latin typeface="Consolas" pitchFamily="49" charset="0"/>
              </a:rPr>
              <a:t>операторы «Нет»</a:t>
            </a:r>
            <a:r>
              <a:rPr lang="en-US" dirty="0">
                <a:latin typeface="Consolas" pitchFamily="49" charset="0"/>
              </a:rPr>
              <a:t>;</a:t>
            </a:r>
            <a:endParaRPr lang="ru-RU" dirty="0">
              <a:latin typeface="Consolas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2ABC3DB-B351-4182-A9A5-84E68B919B35}"/>
              </a:ext>
            </a:extLst>
          </p:cNvPr>
          <p:cNvSpPr/>
          <p:nvPr/>
        </p:nvSpPr>
        <p:spPr>
          <a:xfrm>
            <a:off x="164893" y="1062175"/>
            <a:ext cx="882510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+mn-lt"/>
              </a:rPr>
              <a:t>Множественный выбор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B4CE11C-B3AE-4804-83E6-C9B9C5A889F8}"/>
              </a:ext>
            </a:extLst>
          </p:cNvPr>
          <p:cNvSpPr/>
          <p:nvPr/>
        </p:nvSpPr>
        <p:spPr>
          <a:xfrm>
            <a:off x="251520" y="1484784"/>
            <a:ext cx="3650358" cy="22159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tabLst>
                <a:tab pos="176213" algn="l"/>
                <a:tab pos="354013" algn="l"/>
                <a:tab pos="628650" algn="l"/>
                <a:tab pos="1077913" algn="l"/>
                <a:tab pos="1433513" algn="l"/>
              </a:tabLst>
            </a:pP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switch</a:t>
            </a:r>
            <a:r>
              <a:rPr lang="en-US" dirty="0">
                <a:latin typeface="Consolas" pitchFamily="49" charset="0"/>
              </a:rPr>
              <a:t> (</a:t>
            </a:r>
            <a:r>
              <a:rPr lang="ru-RU" dirty="0">
                <a:latin typeface="Consolas" pitchFamily="49" charset="0"/>
              </a:rPr>
              <a:t>ключ выбора</a:t>
            </a:r>
            <a:r>
              <a:rPr lang="en-US" dirty="0">
                <a:latin typeface="Consolas" pitchFamily="49" charset="0"/>
              </a:rPr>
              <a:t>) </a:t>
            </a:r>
          </a:p>
          <a:p>
            <a:pPr>
              <a:tabLst>
                <a:tab pos="176213" algn="l"/>
                <a:tab pos="354013" algn="l"/>
                <a:tab pos="628650" algn="l"/>
                <a:tab pos="1077913" algn="l"/>
                <a:tab pos="1433513" algn="l"/>
              </a:tabLst>
            </a:pPr>
            <a:r>
              <a:rPr lang="en-US" dirty="0">
                <a:latin typeface="Consolas" pitchFamily="49" charset="0"/>
              </a:rPr>
              <a:t>{</a:t>
            </a:r>
            <a:endParaRPr lang="ru-RU" dirty="0">
              <a:latin typeface="Consolas" pitchFamily="49" charset="0"/>
            </a:endParaRPr>
          </a:p>
          <a:p>
            <a:pPr>
              <a:tabLst>
                <a:tab pos="176213" algn="l"/>
                <a:tab pos="354013" algn="l"/>
                <a:tab pos="628650" algn="l"/>
                <a:tab pos="1077913" algn="l"/>
                <a:tab pos="1433513" algn="l"/>
              </a:tabLst>
            </a:pPr>
            <a:r>
              <a:rPr lang="en-US" dirty="0">
                <a:latin typeface="Consolas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case</a:t>
            </a:r>
            <a:r>
              <a:rPr lang="en-US" dirty="0">
                <a:latin typeface="Consolas" pitchFamily="49" charset="0"/>
              </a:rPr>
              <a:t> </a:t>
            </a:r>
            <a:r>
              <a:rPr lang="ru-RU" dirty="0">
                <a:latin typeface="Consolas" pitchFamily="49" charset="0"/>
              </a:rPr>
              <a:t>вариант 1</a:t>
            </a:r>
            <a:r>
              <a:rPr lang="en-US" dirty="0">
                <a:latin typeface="Consolas" pitchFamily="49" charset="0"/>
              </a:rPr>
              <a:t>:</a:t>
            </a:r>
            <a:r>
              <a:rPr lang="ru-RU" dirty="0">
                <a:latin typeface="Consolas" pitchFamily="49" charset="0"/>
              </a:rPr>
              <a:t> операторы</a:t>
            </a:r>
            <a:r>
              <a:rPr lang="en-US" dirty="0">
                <a:latin typeface="Consolas" pitchFamily="49" charset="0"/>
              </a:rPr>
              <a:t>;</a:t>
            </a:r>
          </a:p>
          <a:p>
            <a:pPr>
              <a:tabLst>
                <a:tab pos="176213" algn="l"/>
                <a:tab pos="354013" algn="l"/>
                <a:tab pos="628650" algn="l"/>
                <a:tab pos="1077913" algn="l"/>
                <a:tab pos="1433513" algn="l"/>
              </a:tabLst>
            </a:pPr>
            <a:r>
              <a:rPr lang="en-US" b="1" dirty="0">
                <a:latin typeface="Consolas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case</a:t>
            </a:r>
            <a:r>
              <a:rPr lang="en-US" dirty="0">
                <a:latin typeface="Consolas" pitchFamily="49" charset="0"/>
              </a:rPr>
              <a:t> </a:t>
            </a:r>
            <a:r>
              <a:rPr lang="ru-RU" dirty="0">
                <a:latin typeface="Consolas" pitchFamily="49" charset="0"/>
              </a:rPr>
              <a:t>вариант </a:t>
            </a:r>
            <a:r>
              <a:rPr lang="en-US" dirty="0">
                <a:latin typeface="Consolas" pitchFamily="49" charset="0"/>
              </a:rPr>
              <a:t>2:</a:t>
            </a:r>
            <a:r>
              <a:rPr lang="ru-RU" dirty="0">
                <a:latin typeface="Consolas" pitchFamily="49" charset="0"/>
              </a:rPr>
              <a:t> операторы</a:t>
            </a:r>
            <a:r>
              <a:rPr lang="en-US" dirty="0">
                <a:latin typeface="Consolas" pitchFamily="49" charset="0"/>
              </a:rPr>
              <a:t>;</a:t>
            </a:r>
          </a:p>
          <a:p>
            <a:pPr>
              <a:tabLst>
                <a:tab pos="176213" algn="l"/>
                <a:tab pos="354013" algn="l"/>
                <a:tab pos="628650" algn="l"/>
                <a:tab pos="1077913" algn="l"/>
                <a:tab pos="1433513" algn="l"/>
              </a:tabLst>
            </a:pPr>
            <a:r>
              <a:rPr lang="en-US" dirty="0">
                <a:latin typeface="Consolas" pitchFamily="49" charset="0"/>
              </a:rPr>
              <a:t>		…</a:t>
            </a:r>
          </a:p>
          <a:p>
            <a:pPr>
              <a:tabLst>
                <a:tab pos="176213" algn="l"/>
                <a:tab pos="354013" algn="l"/>
                <a:tab pos="628650" algn="l"/>
                <a:tab pos="1077913" algn="l"/>
                <a:tab pos="1433513" algn="l"/>
              </a:tabLst>
            </a:pPr>
            <a:r>
              <a:rPr lang="en-US" dirty="0">
                <a:latin typeface="Consolas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case</a:t>
            </a:r>
            <a:r>
              <a:rPr lang="en-US" dirty="0">
                <a:latin typeface="Consolas" pitchFamily="49" charset="0"/>
              </a:rPr>
              <a:t> </a:t>
            </a:r>
            <a:r>
              <a:rPr lang="ru-RU" dirty="0">
                <a:latin typeface="Consolas" pitchFamily="49" charset="0"/>
              </a:rPr>
              <a:t>вариант </a:t>
            </a:r>
            <a:r>
              <a:rPr lang="en-US" dirty="0">
                <a:latin typeface="Consolas" pitchFamily="49" charset="0"/>
              </a:rPr>
              <a:t>N:</a:t>
            </a:r>
            <a:r>
              <a:rPr lang="ru-RU" dirty="0">
                <a:latin typeface="Consolas" pitchFamily="49" charset="0"/>
              </a:rPr>
              <a:t> операторы</a:t>
            </a:r>
            <a:r>
              <a:rPr lang="en-US" dirty="0">
                <a:latin typeface="Consolas" pitchFamily="49" charset="0"/>
              </a:rPr>
              <a:t>;</a:t>
            </a:r>
            <a:endParaRPr lang="ru-RU" dirty="0">
              <a:latin typeface="Consolas" pitchFamily="49" charset="0"/>
            </a:endParaRPr>
          </a:p>
          <a:p>
            <a:pPr>
              <a:tabLst>
                <a:tab pos="176213" algn="l"/>
                <a:tab pos="354013" algn="l"/>
                <a:tab pos="628650" algn="l"/>
                <a:tab pos="1077913" algn="l"/>
                <a:tab pos="1433513" algn="l"/>
              </a:tabLst>
            </a:pPr>
            <a:r>
              <a:rPr lang="en-US" dirty="0">
                <a:latin typeface="Consolas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default</a:t>
            </a:r>
            <a:r>
              <a:rPr lang="en-US" dirty="0">
                <a:latin typeface="Consolas" pitchFamily="49" charset="0"/>
              </a:rPr>
              <a:t>: </a:t>
            </a:r>
            <a:r>
              <a:rPr lang="ru-RU" dirty="0">
                <a:latin typeface="Consolas" pitchFamily="49" charset="0"/>
              </a:rPr>
              <a:t>операторы</a:t>
            </a:r>
            <a:r>
              <a:rPr lang="en-US" dirty="0">
                <a:latin typeface="Consolas" pitchFamily="49" charset="0"/>
              </a:rPr>
              <a:t>;</a:t>
            </a:r>
            <a:endParaRPr lang="ru-RU" dirty="0">
              <a:latin typeface="Consolas" pitchFamily="49" charset="0"/>
            </a:endParaRPr>
          </a:p>
          <a:p>
            <a:pPr>
              <a:tabLst>
                <a:tab pos="176213" algn="l"/>
                <a:tab pos="354013" algn="l"/>
                <a:tab pos="628650" algn="l"/>
                <a:tab pos="1077913" algn="l"/>
                <a:tab pos="1433513" algn="l"/>
              </a:tabLst>
            </a:pPr>
            <a:r>
              <a:rPr lang="en-US" dirty="0">
                <a:latin typeface="Consolas" pitchFamily="49" charset="0"/>
              </a:rPr>
              <a:t>}</a:t>
            </a:r>
            <a:endParaRPr lang="ru-RU" dirty="0">
              <a:latin typeface="Consolas" pitchFamily="49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ED10B10-BB6F-4D53-972E-1AF725A631B7}"/>
              </a:ext>
            </a:extLst>
          </p:cNvPr>
          <p:cNvSpPr/>
          <p:nvPr/>
        </p:nvSpPr>
        <p:spPr>
          <a:xfrm>
            <a:off x="164893" y="3754052"/>
            <a:ext cx="882510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+mn-lt"/>
              </a:rPr>
              <a:t>Циклы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12E26DA-0AA5-4010-B993-0AD162C704ED}"/>
              </a:ext>
            </a:extLst>
          </p:cNvPr>
          <p:cNvSpPr/>
          <p:nvPr/>
        </p:nvSpPr>
        <p:spPr>
          <a:xfrm>
            <a:off x="281336" y="4477375"/>
            <a:ext cx="1795363" cy="17235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tabLst>
                <a:tab pos="269875" algn="l"/>
                <a:tab pos="539750" algn="l"/>
                <a:tab pos="808038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S = 0;</a:t>
            </a:r>
          </a:p>
          <a:p>
            <a:pPr>
              <a:tabLst>
                <a:tab pos="269875" algn="l"/>
                <a:tab pos="539750" algn="l"/>
                <a:tab pos="808038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n = 1;</a:t>
            </a:r>
            <a:endParaRPr lang="ru-RU" sz="1600" dirty="0">
              <a:latin typeface="Consolas" pitchFamily="49" charset="0"/>
            </a:endParaRPr>
          </a:p>
          <a:p>
            <a:pPr>
              <a:tabLst>
                <a:tab pos="269875" algn="l"/>
                <a:tab pos="539750" algn="l"/>
                <a:tab pos="8080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nsolas" pitchFamily="49" charset="0"/>
              </a:rPr>
              <a:t>while</a:t>
            </a:r>
            <a:r>
              <a:rPr lang="en-US" sz="1600" dirty="0">
                <a:latin typeface="Consolas" pitchFamily="49" charset="0"/>
              </a:rPr>
              <a:t> (n &lt;= 100)</a:t>
            </a:r>
            <a:endParaRPr lang="ru-RU" sz="1600" dirty="0">
              <a:latin typeface="Consolas" pitchFamily="49" charset="0"/>
            </a:endParaRPr>
          </a:p>
          <a:p>
            <a:pPr>
              <a:tabLst>
                <a:tab pos="269875" algn="l"/>
                <a:tab pos="539750" algn="l"/>
                <a:tab pos="808038" algn="l"/>
              </a:tabLst>
            </a:pPr>
            <a:r>
              <a:rPr lang="en-US" sz="1600" dirty="0">
                <a:latin typeface="Consolas" pitchFamily="49" charset="0"/>
              </a:rPr>
              <a:t>{</a:t>
            </a:r>
            <a:endParaRPr lang="ru-RU" sz="1600" dirty="0">
              <a:latin typeface="Consolas" pitchFamily="49" charset="0"/>
            </a:endParaRPr>
          </a:p>
          <a:p>
            <a:pPr>
              <a:tabLst>
                <a:tab pos="269875" algn="l"/>
                <a:tab pos="539750" algn="l"/>
                <a:tab pos="808038" algn="l"/>
              </a:tabLst>
            </a:pPr>
            <a:r>
              <a:rPr lang="en-US" sz="1600" dirty="0">
                <a:latin typeface="Consolas" pitchFamily="49" charset="0"/>
              </a:rPr>
              <a:t>	S+=n;</a:t>
            </a:r>
          </a:p>
          <a:p>
            <a:pPr>
              <a:tabLst>
                <a:tab pos="269875" algn="l"/>
                <a:tab pos="539750" algn="l"/>
                <a:tab pos="808038" algn="l"/>
              </a:tabLst>
            </a:pPr>
            <a:r>
              <a:rPr lang="en-US" sz="1600" dirty="0">
                <a:latin typeface="Consolas" pitchFamily="49" charset="0"/>
              </a:rPr>
              <a:t>	n++;</a:t>
            </a:r>
            <a:endParaRPr lang="ru-RU" sz="1600" dirty="0">
              <a:latin typeface="Consolas" pitchFamily="49" charset="0"/>
            </a:endParaRPr>
          </a:p>
          <a:p>
            <a:pPr>
              <a:tabLst>
                <a:tab pos="269875" algn="l"/>
                <a:tab pos="539750" algn="l"/>
                <a:tab pos="808038" algn="l"/>
              </a:tabLst>
            </a:pPr>
            <a:r>
              <a:rPr lang="en-US" sz="1600" dirty="0">
                <a:latin typeface="Consolas" pitchFamily="49" charset="0"/>
              </a:rPr>
              <a:t>}</a:t>
            </a:r>
            <a:endParaRPr lang="ru-RU" sz="1600" dirty="0">
              <a:latin typeface="Consolas" pitchFamily="49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B430B08-5199-4578-8C16-7B14AF410A8A}"/>
              </a:ext>
            </a:extLst>
          </p:cNvPr>
          <p:cNvSpPr/>
          <p:nvPr/>
        </p:nvSpPr>
        <p:spPr>
          <a:xfrm>
            <a:off x="3242818" y="4411558"/>
            <a:ext cx="1570943" cy="19697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tabLst>
                <a:tab pos="269875" algn="l"/>
                <a:tab pos="539750" algn="l"/>
                <a:tab pos="808038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S = 0;</a:t>
            </a:r>
          </a:p>
          <a:p>
            <a:pPr>
              <a:tabLst>
                <a:tab pos="269875" algn="l"/>
                <a:tab pos="539750" algn="l"/>
                <a:tab pos="808038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n = 1;</a:t>
            </a:r>
            <a:endParaRPr lang="ru-RU" sz="1600" dirty="0">
              <a:latin typeface="Consolas" pitchFamily="49" charset="0"/>
            </a:endParaRPr>
          </a:p>
          <a:p>
            <a:pPr>
              <a:tabLst>
                <a:tab pos="269875" algn="l"/>
                <a:tab pos="539750" algn="l"/>
                <a:tab pos="8080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nsolas" pitchFamily="49" charset="0"/>
              </a:rPr>
              <a:t>do</a:t>
            </a:r>
            <a:endParaRPr lang="ru-RU" sz="1600" b="1" dirty="0">
              <a:solidFill>
                <a:srgbClr val="0000FF"/>
              </a:solidFill>
              <a:latin typeface="Consolas" pitchFamily="49" charset="0"/>
            </a:endParaRPr>
          </a:p>
          <a:p>
            <a:pPr>
              <a:tabLst>
                <a:tab pos="269875" algn="l"/>
                <a:tab pos="539750" algn="l"/>
                <a:tab pos="808038" algn="l"/>
              </a:tabLst>
            </a:pPr>
            <a:r>
              <a:rPr lang="en-US" sz="1600" dirty="0">
                <a:latin typeface="Consolas" pitchFamily="49" charset="0"/>
              </a:rPr>
              <a:t>{</a:t>
            </a:r>
            <a:endParaRPr lang="ru-RU" sz="1600" dirty="0">
              <a:latin typeface="Consolas" pitchFamily="49" charset="0"/>
            </a:endParaRPr>
          </a:p>
          <a:p>
            <a:pPr>
              <a:tabLst>
                <a:tab pos="269875" algn="l"/>
                <a:tab pos="539750" algn="l"/>
                <a:tab pos="808038" algn="l"/>
              </a:tabLst>
            </a:pPr>
            <a:r>
              <a:rPr lang="en-US" sz="1600" dirty="0">
                <a:latin typeface="Consolas" pitchFamily="49" charset="0"/>
              </a:rPr>
              <a:t>	S+=n;</a:t>
            </a:r>
          </a:p>
          <a:p>
            <a:pPr>
              <a:tabLst>
                <a:tab pos="269875" algn="l"/>
                <a:tab pos="539750" algn="l"/>
                <a:tab pos="808038" algn="l"/>
              </a:tabLst>
            </a:pPr>
            <a:r>
              <a:rPr lang="en-US" sz="1600" dirty="0">
                <a:latin typeface="Consolas" pitchFamily="49" charset="0"/>
              </a:rPr>
              <a:t>	n++;</a:t>
            </a:r>
            <a:endParaRPr lang="ru-RU" sz="1600" dirty="0">
              <a:latin typeface="Consolas" pitchFamily="49" charset="0"/>
            </a:endParaRPr>
          </a:p>
          <a:p>
            <a:pPr>
              <a:tabLst>
                <a:tab pos="269875" algn="l"/>
                <a:tab pos="539750" algn="l"/>
                <a:tab pos="808038" algn="l"/>
              </a:tabLst>
            </a:pPr>
            <a:r>
              <a:rPr lang="en-US" sz="1600" dirty="0">
                <a:latin typeface="Consolas" pitchFamily="49" charset="0"/>
              </a:rPr>
              <a:t>}</a:t>
            </a:r>
          </a:p>
          <a:p>
            <a:pPr>
              <a:tabLst>
                <a:tab pos="269875" algn="l"/>
                <a:tab pos="539750" algn="l"/>
                <a:tab pos="8080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nsolas" pitchFamily="49" charset="0"/>
              </a:rPr>
              <a:t>while</a:t>
            </a:r>
            <a:r>
              <a:rPr lang="en-US" sz="1600" dirty="0">
                <a:latin typeface="Consolas" pitchFamily="49" charset="0"/>
              </a:rPr>
              <a:t> (n&lt;=100)</a:t>
            </a:r>
            <a:endParaRPr lang="ru-RU" sz="1600" dirty="0">
              <a:latin typeface="Consolas" pitchFamily="49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F22538A-0924-4C02-851C-03BB6113364D}"/>
              </a:ext>
            </a:extLst>
          </p:cNvPr>
          <p:cNvSpPr/>
          <p:nvPr/>
        </p:nvSpPr>
        <p:spPr>
          <a:xfrm>
            <a:off x="6012160" y="4685655"/>
            <a:ext cx="2917465" cy="1231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tabLst>
                <a:tab pos="269875" algn="l"/>
                <a:tab pos="539750" algn="l"/>
                <a:tab pos="808038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S = 0;</a:t>
            </a:r>
          </a:p>
          <a:p>
            <a:pPr>
              <a:tabLst>
                <a:tab pos="269875" algn="l"/>
                <a:tab pos="539750" algn="l"/>
                <a:tab pos="8080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n =0; n&lt;=100; n++)</a:t>
            </a:r>
            <a:endParaRPr lang="ru-RU" sz="1600" dirty="0">
              <a:latin typeface="Consolas" pitchFamily="49" charset="0"/>
            </a:endParaRPr>
          </a:p>
          <a:p>
            <a:pPr>
              <a:tabLst>
                <a:tab pos="269875" algn="l"/>
                <a:tab pos="539750" algn="l"/>
                <a:tab pos="808038" algn="l"/>
              </a:tabLst>
            </a:pPr>
            <a:r>
              <a:rPr lang="en-US" sz="1600" dirty="0">
                <a:latin typeface="Consolas" pitchFamily="49" charset="0"/>
              </a:rPr>
              <a:t>{</a:t>
            </a:r>
            <a:endParaRPr lang="ru-RU" sz="1600" dirty="0">
              <a:latin typeface="Consolas" pitchFamily="49" charset="0"/>
            </a:endParaRPr>
          </a:p>
          <a:p>
            <a:pPr>
              <a:tabLst>
                <a:tab pos="269875" algn="l"/>
                <a:tab pos="539750" algn="l"/>
                <a:tab pos="808038" algn="l"/>
              </a:tabLst>
            </a:pPr>
            <a:r>
              <a:rPr lang="en-US" sz="1600" dirty="0">
                <a:latin typeface="Consolas" pitchFamily="49" charset="0"/>
              </a:rPr>
              <a:t>	S+=n;</a:t>
            </a:r>
            <a:endParaRPr lang="ru-RU" sz="1600" dirty="0">
              <a:latin typeface="Consolas" pitchFamily="49" charset="0"/>
            </a:endParaRPr>
          </a:p>
          <a:p>
            <a:pPr>
              <a:tabLst>
                <a:tab pos="269875" algn="l"/>
                <a:tab pos="539750" algn="l"/>
                <a:tab pos="808038" algn="l"/>
              </a:tabLst>
            </a:pPr>
            <a:r>
              <a:rPr lang="en-US" sz="1600" dirty="0">
                <a:latin typeface="Consolas" pitchFamily="49" charset="0"/>
              </a:rPr>
              <a:t>}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70E2376-EC7A-41D5-B75E-4A05CEF0D7A5}"/>
              </a:ext>
            </a:extLst>
          </p:cNvPr>
          <p:cNvSpPr/>
          <p:nvPr/>
        </p:nvSpPr>
        <p:spPr>
          <a:xfrm>
            <a:off x="527923" y="4123384"/>
            <a:ext cx="1646285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tabLst>
                <a:tab pos="269875" algn="l"/>
                <a:tab pos="539750" algn="l"/>
                <a:tab pos="808038" algn="l"/>
              </a:tabLst>
            </a:pPr>
            <a:r>
              <a:rPr lang="ru-RU" b="1" dirty="0">
                <a:latin typeface="+mn-lt"/>
              </a:rPr>
              <a:t>С предусловием</a:t>
            </a:r>
            <a:endParaRPr lang="ru-RU" dirty="0">
              <a:latin typeface="+mn-lt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33FF4BF-D43B-4E6B-9C93-D3DB4B6B8DD4}"/>
              </a:ext>
            </a:extLst>
          </p:cNvPr>
          <p:cNvSpPr/>
          <p:nvPr/>
        </p:nvSpPr>
        <p:spPr>
          <a:xfrm>
            <a:off x="3622955" y="4123384"/>
            <a:ext cx="163025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tabLst>
                <a:tab pos="269875" algn="l"/>
                <a:tab pos="539750" algn="l"/>
                <a:tab pos="808038" algn="l"/>
              </a:tabLst>
            </a:pPr>
            <a:r>
              <a:rPr lang="ru-RU" b="1" dirty="0">
                <a:latin typeface="+mn-lt"/>
              </a:rPr>
              <a:t>С постусловием</a:t>
            </a:r>
            <a:endParaRPr lang="ru-RU" dirty="0">
              <a:latin typeface="+mn-lt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42E6E7E-EAFF-421C-85C7-304A85A384E4}"/>
              </a:ext>
            </a:extLst>
          </p:cNvPr>
          <p:cNvSpPr/>
          <p:nvPr/>
        </p:nvSpPr>
        <p:spPr>
          <a:xfrm>
            <a:off x="6381873" y="4149080"/>
            <a:ext cx="1450718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tabLst>
                <a:tab pos="269875" algn="l"/>
                <a:tab pos="539750" algn="l"/>
                <a:tab pos="808038" algn="l"/>
              </a:tabLst>
            </a:pPr>
            <a:r>
              <a:rPr lang="ru-RU" b="1" dirty="0">
                <a:latin typeface="+mn-lt"/>
              </a:rPr>
              <a:t>С параметром</a:t>
            </a:r>
            <a:endParaRPr lang="ru-RU" dirty="0"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246360" y="4221088"/>
            <a:ext cx="0" cy="216024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940152" y="4221088"/>
            <a:ext cx="0" cy="216024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8618551-B14A-4981-8EBF-FA1734E3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6023" y="6445929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4</a:t>
            </a:fld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1388185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6"/>
          <p:cNvSpPr txBox="1">
            <a:spLocks noChangeArrowheads="1"/>
          </p:cNvSpPr>
          <p:nvPr/>
        </p:nvSpPr>
        <p:spPr bwMode="auto">
          <a:xfrm>
            <a:off x="2411958" y="6465143"/>
            <a:ext cx="43202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Использование указателя </a:t>
            </a:r>
            <a:r>
              <a:rPr lang="en-US" altLang="ru-RU" sz="2000" dirty="0">
                <a:solidFill>
                  <a:schemeClr val="bg1"/>
                </a:solidFill>
                <a:latin typeface="+mn-lt"/>
              </a:rPr>
              <a:t>*</a:t>
            </a:r>
            <a:r>
              <a:rPr lang="ru-RU" altLang="ru-RU" sz="2000" dirty="0" err="1">
                <a:solidFill>
                  <a:schemeClr val="bg1"/>
                </a:solidFill>
                <a:latin typeface="+mn-lt"/>
              </a:rPr>
              <a:t>this</a:t>
            </a:r>
            <a:endParaRPr lang="ru-RU" altLang="ru-RU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8916" name="Прямоугольник 2"/>
          <p:cNvSpPr>
            <a:spLocks noChangeArrowheads="1"/>
          </p:cNvSpPr>
          <p:nvPr/>
        </p:nvSpPr>
        <p:spPr bwMode="auto">
          <a:xfrm>
            <a:off x="323528" y="260648"/>
            <a:ext cx="8209037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265113" algn="l"/>
                <a:tab pos="541338" algn="l"/>
                <a:tab pos="8064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tabLst>
                <a:tab pos="265113" algn="l"/>
                <a:tab pos="541338" algn="l"/>
                <a:tab pos="8064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tabLst>
                <a:tab pos="265113" algn="l"/>
                <a:tab pos="541338" algn="l"/>
                <a:tab pos="8064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tabLst>
                <a:tab pos="265113" algn="l"/>
                <a:tab pos="541338" algn="l"/>
                <a:tab pos="8064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tabLst>
                <a:tab pos="265113" algn="l"/>
                <a:tab pos="541338" algn="l"/>
                <a:tab pos="8064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5113" algn="l"/>
                <a:tab pos="541338" algn="l"/>
                <a:tab pos="8064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5113" algn="l"/>
                <a:tab pos="541338" algn="l"/>
                <a:tab pos="8064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5113" algn="l"/>
                <a:tab pos="541338" algn="l"/>
                <a:tab pos="8064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5113" algn="l"/>
                <a:tab pos="541338" algn="l"/>
                <a:tab pos="80645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r>
              <a:rPr lang="ru-RU" dirty="0">
                <a:solidFill>
                  <a:srgbClr val="008000"/>
                </a:solidFill>
                <a:latin typeface="Consolas"/>
              </a:rPr>
              <a:t>// Файл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time.срр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. Определения функций-элементов класса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Time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.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Time&amp; Time::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setSecond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second = (s &gt;= 0 &amp;&amp; s &lt; 60) ? s : 0;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Time::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printEuropean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&lt;&lt; (hour &lt; 10 ?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"0"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&lt;&lt; hour 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":"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&lt;&lt; (minute &lt; 10 ?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"0"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&lt;&lt; minute 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":"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&lt;&lt; (second &lt; 10 ?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"0"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&lt;&lt; second &lt;&lt;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Time::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printAmerican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&lt;&lt; ((hour == 10 || hour == 12) ? 12 : hour % 12) 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":"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&lt;&lt; (minute &lt; 10 ?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"0"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&lt;&lt; minute 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":"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/>
              </a:rPr>
              <a:t>	cout &lt;&lt; (second &lt; 10 ? 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"0"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 &lt;&lt; second;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&lt;&lt; (hour &lt; 12 ?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"AM"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"PM"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alt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F632B34-B35D-4693-894F-5434D633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  <p:sp>
        <p:nvSpPr>
          <p:cNvPr id="8" name="Стрелка: вправо 8">
            <a:extLst>
              <a:ext uri="{FF2B5EF4-FFF2-40B4-BE49-F238E27FC236}">
                <a16:creationId xmlns:a16="http://schemas.microsoft.com/office/drawing/2014/main" id="{3C380CB2-BFA9-47D1-AC4B-E9E830A58788}"/>
              </a:ext>
            </a:extLst>
          </p:cNvPr>
          <p:cNvSpPr/>
          <p:nvPr/>
        </p:nvSpPr>
        <p:spPr>
          <a:xfrm>
            <a:off x="8159981" y="5575087"/>
            <a:ext cx="8756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4729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6"/>
          <p:cNvSpPr txBox="1">
            <a:spLocks noChangeArrowheads="1"/>
          </p:cNvSpPr>
          <p:nvPr/>
        </p:nvSpPr>
        <p:spPr bwMode="auto">
          <a:xfrm>
            <a:off x="2627883" y="6453336"/>
            <a:ext cx="38882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Использование указателя </a:t>
            </a:r>
            <a:r>
              <a:rPr lang="en-US" altLang="ru-RU" sz="2000" dirty="0">
                <a:solidFill>
                  <a:schemeClr val="bg1"/>
                </a:solidFill>
                <a:latin typeface="+mn-lt"/>
              </a:rPr>
              <a:t>*</a:t>
            </a:r>
            <a:r>
              <a:rPr lang="ru-RU" altLang="ru-RU" sz="2000" dirty="0" err="1">
                <a:solidFill>
                  <a:schemeClr val="bg1"/>
                </a:solidFill>
                <a:latin typeface="+mn-lt"/>
              </a:rPr>
              <a:t>this</a:t>
            </a:r>
            <a:endParaRPr lang="ru-RU" altLang="ru-RU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939" name="Прямоугольник 3"/>
          <p:cNvSpPr>
            <a:spLocks noChangeArrowheads="1"/>
          </p:cNvSpPr>
          <p:nvPr/>
        </p:nvSpPr>
        <p:spPr bwMode="auto">
          <a:xfrm>
            <a:off x="107504" y="188913"/>
            <a:ext cx="9036496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8000"/>
                </a:solidFill>
                <a:latin typeface="Consolas"/>
              </a:rPr>
              <a:t>// Файл main.cpp. Сцепление вызовов функций-элементов указателем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.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time.h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Time t(1, 1, 1);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"Европейский формат времени: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ru-RU" dirty="0" err="1">
                <a:solidFill>
                  <a:srgbClr val="000000"/>
                </a:solidFill>
                <a:latin typeface="Consolas"/>
              </a:rPr>
              <a:t>t.printEuropean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"Американский формат времени: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ru-RU" dirty="0" err="1">
                <a:solidFill>
                  <a:srgbClr val="000000"/>
                </a:solidFill>
                <a:latin typeface="Consolas"/>
              </a:rPr>
              <a:t>t.printAmerican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Европейский формат времени: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t.setTime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(22, 33, 45).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printEuropean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сцепленный вызов функций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 Американский формат времени: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ru-RU" dirty="0" err="1">
                <a:solidFill>
                  <a:srgbClr val="000000"/>
                </a:solidFill>
                <a:latin typeface="Consolas"/>
              </a:rPr>
              <a:t>t.printAmerican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t.setHour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(15).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setMinute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(30).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setSecond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(45);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сцепленный вызов функций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 Европейский формат времени: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ru-RU" dirty="0" err="1">
                <a:solidFill>
                  <a:srgbClr val="000000"/>
                </a:solidFill>
                <a:latin typeface="Consolas"/>
              </a:rPr>
              <a:t>t.printEuropean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 Американский формат времени: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ru-RU" dirty="0" err="1">
                <a:solidFill>
                  <a:srgbClr val="000000"/>
                </a:solidFill>
                <a:latin typeface="Consolas"/>
              </a:rPr>
              <a:t>t.printAmerican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alt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087A052-0970-47F2-9DB3-AC8939F0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6"/>
          <p:cNvSpPr txBox="1">
            <a:spLocks noChangeArrowheads="1"/>
          </p:cNvSpPr>
          <p:nvPr/>
        </p:nvSpPr>
        <p:spPr bwMode="auto">
          <a:xfrm>
            <a:off x="2195736" y="6453336"/>
            <a:ext cx="47523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Динамическое распределение памяти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tabLst>
                <a:tab pos="182563" algn="l"/>
                <a:tab pos="355600" algn="l"/>
                <a:tab pos="539750" algn="l"/>
              </a:tabLst>
              <a:defRPr/>
            </a:pPr>
            <a:r>
              <a:rPr lang="ru-RU" dirty="0">
                <a:latin typeface="+mn-lt"/>
                <a:cs typeface="+mn-cs"/>
              </a:rPr>
              <a:t>Операции </a:t>
            </a:r>
            <a:r>
              <a:rPr lang="en-US" dirty="0">
                <a:solidFill>
                  <a:srgbClr val="0000FF"/>
                </a:solidFill>
                <a:latin typeface="+mn-lt"/>
                <a:cs typeface="+mn-cs"/>
              </a:rPr>
              <a:t>new</a:t>
            </a:r>
            <a:r>
              <a:rPr lang="ru-RU" dirty="0">
                <a:latin typeface="+mn-lt"/>
                <a:cs typeface="+mn-cs"/>
              </a:rPr>
              <a:t> и </a:t>
            </a:r>
            <a:r>
              <a:rPr lang="en-US" dirty="0">
                <a:solidFill>
                  <a:srgbClr val="0000FF"/>
                </a:solidFill>
                <a:latin typeface="+mn-lt"/>
                <a:cs typeface="+mn-cs"/>
              </a:rPr>
              <a:t>delete</a:t>
            </a:r>
            <a:r>
              <a:rPr lang="ru-RU" dirty="0">
                <a:latin typeface="+mn-lt"/>
                <a:cs typeface="+mn-cs"/>
              </a:rPr>
              <a:t> обеспечивают удобные средства для реализации динамического распределения памяти для любых встроенных или определенных пользователем типов. </a:t>
            </a:r>
            <a:endParaRPr lang="ru-RU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40964" name="Прямоугольник 3"/>
          <p:cNvSpPr>
            <a:spLocks noChangeArrowheads="1"/>
          </p:cNvSpPr>
          <p:nvPr/>
        </p:nvSpPr>
        <p:spPr bwMode="auto">
          <a:xfrm>
            <a:off x="169863" y="666751"/>
            <a:ext cx="86106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typeNamePtr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typeNamePtr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672" y="1268760"/>
            <a:ext cx="913732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Операция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ru-RU" dirty="0">
                <a:latin typeface="+mn-lt"/>
                <a:cs typeface="+mn-cs"/>
              </a:rPr>
              <a:t> автоматически создает объект соответствующего размера, вызывает конструктор объекта и возвращает указатель правильного типа. Если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ru-RU" dirty="0">
                <a:latin typeface="+mn-lt"/>
                <a:cs typeface="+mn-cs"/>
              </a:rPr>
              <a:t> не в состоянии найти необходимое пространство в памяти, она возвращает указатель 0</a:t>
            </a:r>
          </a:p>
        </p:txBody>
      </p:sp>
      <p:sp>
        <p:nvSpPr>
          <p:cNvPr id="40966" name="Прямоугольник 4"/>
          <p:cNvSpPr>
            <a:spLocks noChangeArrowheads="1"/>
          </p:cNvSpPr>
          <p:nvPr/>
        </p:nvSpPr>
        <p:spPr bwMode="auto">
          <a:xfrm>
            <a:off x="0" y="2276872"/>
            <a:ext cx="44903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thingPtr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(3.14);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 array1D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[8];</a:t>
            </a:r>
            <a:endParaRPr lang="ru-RU" alt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4437063"/>
            <a:ext cx="9144000" cy="646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Чтобы освободить пространство, выделенное ранее для объекта, необходимо использовать операцию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delete</a:t>
            </a:r>
            <a:endParaRPr lang="ru-RU" dirty="0">
              <a:solidFill>
                <a:srgbClr val="0000FF"/>
              </a:solidFill>
              <a:latin typeface="Consolas" pitchFamily="49" charset="0"/>
            </a:endParaRPr>
          </a:p>
        </p:txBody>
      </p:sp>
      <p:sp>
        <p:nvSpPr>
          <p:cNvPr id="40968" name="Прямоугольник 5"/>
          <p:cNvSpPr>
            <a:spLocks noChangeArrowheads="1"/>
          </p:cNvSpPr>
          <p:nvPr/>
        </p:nvSpPr>
        <p:spPr bwMode="auto">
          <a:xfrm>
            <a:off x="204788" y="5087938"/>
            <a:ext cx="259077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typeNamePtr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thingPtr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array1D;</a:t>
            </a:r>
            <a:endParaRPr lang="ru-RU" altLang="ru-RU" dirty="0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59088" y="3140968"/>
            <a:ext cx="739323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** array2D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 err="1">
                <a:solidFill>
                  <a:srgbClr val="000000"/>
                </a:solidFill>
                <a:latin typeface="Consolas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2D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ru-RU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/>
              </a:rPr>
              <a:t>float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* [2];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две строки в матрице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2; i++)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array2D[i]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[5];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и пять столбцов</a:t>
            </a:r>
            <a:endParaRPr lang="ru-RU" altLang="ru-RU" dirty="0">
              <a:solidFill>
                <a:srgbClr val="00B050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7602" y="2996952"/>
            <a:ext cx="455439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937000" y="5083175"/>
            <a:ext cx="0" cy="1226145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EDBBA6-7903-48BC-B737-44957951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962541" y="511855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2; i++)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	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array2D[i];</a:t>
            </a:r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6"/>
          <p:cNvSpPr txBox="1">
            <a:spLocks noChangeArrowheads="1"/>
          </p:cNvSpPr>
          <p:nvPr/>
        </p:nvSpPr>
        <p:spPr bwMode="auto">
          <a:xfrm>
            <a:off x="2320452" y="6465143"/>
            <a:ext cx="44837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Статические элементы класса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672" y="8409"/>
            <a:ext cx="9137328" cy="1476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tabLst>
                <a:tab pos="182563" algn="l"/>
                <a:tab pos="355600" algn="l"/>
                <a:tab pos="539750" algn="l"/>
              </a:tabLst>
              <a:defRPr/>
            </a:pPr>
            <a:r>
              <a:rPr lang="ru-RU" dirty="0">
                <a:latin typeface="+mn-lt"/>
                <a:cs typeface="+mn-cs"/>
              </a:rPr>
              <a:t>Обычно каждый объект класса имеет свою собственную копию всех данных-элементов класса. Но в определенных случаях во всех объектах класса должна фигурировать </a:t>
            </a:r>
            <a:r>
              <a:rPr lang="ru-RU" b="1" dirty="0">
                <a:latin typeface="+mn-lt"/>
                <a:cs typeface="+mn-cs"/>
              </a:rPr>
              <a:t>только одна копия </a:t>
            </a:r>
            <a:r>
              <a:rPr lang="ru-RU" dirty="0">
                <a:latin typeface="+mn-lt"/>
                <a:cs typeface="+mn-cs"/>
              </a:rPr>
              <a:t>некоторых данных-элементов для всех объектов класса. Для этих и других целей используются статические данные-элементы, которые содержат информацию «для всего класса».</a:t>
            </a:r>
            <a:endParaRPr lang="ru-RU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41988" name="Прямоугольник 8"/>
          <p:cNvSpPr>
            <a:spLocks noChangeArrowheads="1"/>
          </p:cNvSpPr>
          <p:nvPr/>
        </p:nvSpPr>
        <p:spPr bwMode="auto">
          <a:xfrm>
            <a:off x="107504" y="1916832"/>
            <a:ext cx="8280920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Файл 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TestStatic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.h. Описание класса 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TestStatic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#pragma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once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TestStatic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TestStatic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(){};</a:t>
            </a: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setStaticVar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setNonStaticVar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getStaticVar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getNonStaticVar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changeStaticVar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Статическая функция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ru-RU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/>
              </a:rPr>
              <a:t>StaticVar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1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Статическая переменная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NonStaticVar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1;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Нестатическая переменная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};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655091" y="1196752"/>
            <a:ext cx="3490912" cy="31384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Для обеспечения доступа в указанном случае к закрытому или защищенному элементу класса должна быть предусмотрена открытая статическая функция-элемент, которая должна вызываться с добавлением перед ее именем имени класса и бинарной операции разрешения области действия.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2595998-D6D7-4A27-9E0D-6E1B9ECC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  <p:sp>
        <p:nvSpPr>
          <p:cNvPr id="7" name="Стрелка: вправо 8">
            <a:extLst>
              <a:ext uri="{FF2B5EF4-FFF2-40B4-BE49-F238E27FC236}">
                <a16:creationId xmlns:a16="http://schemas.microsoft.com/office/drawing/2014/main" id="{3C380CB2-BFA9-47D1-AC4B-E9E830A58788}"/>
              </a:ext>
            </a:extLst>
          </p:cNvPr>
          <p:cNvSpPr/>
          <p:nvPr/>
        </p:nvSpPr>
        <p:spPr>
          <a:xfrm>
            <a:off x="8159981" y="5575087"/>
            <a:ext cx="8756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Прямоугольник 8"/>
          <p:cNvSpPr>
            <a:spLocks noChangeArrowheads="1"/>
          </p:cNvSpPr>
          <p:nvPr/>
        </p:nvSpPr>
        <p:spPr bwMode="auto">
          <a:xfrm>
            <a:off x="107504" y="-9972"/>
            <a:ext cx="8856984" cy="729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r>
              <a:rPr lang="ru-RU" dirty="0">
                <a:solidFill>
                  <a:srgbClr val="008000"/>
                </a:solidFill>
                <a:latin typeface="Consolas"/>
              </a:rPr>
              <a:t>// Файл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TestStatic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.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cpp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. Реализация функций класса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TestStatic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.</a:t>
            </a: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TestStatic.h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TestStatic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StaticVar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1;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TestStatic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setStaticVar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StaticVar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TestStatic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setNonStaticVar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NonStaticVar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TestStatic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getStaticVar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StaticVar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TestStatic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getNonStaticVar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NonStaticVar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TestStatic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changeStaticVar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StaticVar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u="wavy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nsolas"/>
              </a:rPr>
              <a:t>NonStaticVar</a:t>
            </a:r>
            <a:r>
              <a:rPr lang="en-US" u="wavy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nsolas"/>
              </a:rPr>
              <a:t> = </a:t>
            </a:r>
            <a:r>
              <a:rPr lang="en-US" u="wavy" dirty="0">
                <a:solidFill>
                  <a:srgbClr val="808080"/>
                </a:solidFill>
                <a:uFill>
                  <a:solidFill>
                    <a:srgbClr val="FF0000"/>
                  </a:solidFill>
                </a:uFill>
                <a:latin typeface="Consolas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Ошибка! Нет доступа к нестатическим данным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8000"/>
              </a:solidFill>
              <a:latin typeface="Consolas"/>
            </a:endParaRPr>
          </a:p>
          <a:p>
            <a:endParaRPr lang="en-US" dirty="0">
              <a:solidFill>
                <a:srgbClr val="008000"/>
              </a:solidFill>
              <a:latin typeface="Consolas"/>
            </a:endParaRPr>
          </a:p>
          <a:p>
            <a:endParaRPr lang="en-US" dirty="0">
              <a:solidFill>
                <a:srgbClr val="808080"/>
              </a:solidFill>
              <a:latin typeface="Consolas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D630EA7-35FA-494A-B4F6-51190B88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  <p:sp>
        <p:nvSpPr>
          <p:cNvPr id="5" name="Стрелка: вправо 8">
            <a:extLst>
              <a:ext uri="{FF2B5EF4-FFF2-40B4-BE49-F238E27FC236}">
                <a16:creationId xmlns:a16="http://schemas.microsoft.com/office/drawing/2014/main" id="{3C380CB2-BFA9-47D1-AC4B-E9E830A58788}"/>
              </a:ext>
            </a:extLst>
          </p:cNvPr>
          <p:cNvSpPr/>
          <p:nvPr/>
        </p:nvSpPr>
        <p:spPr>
          <a:xfrm>
            <a:off x="8100392" y="5301208"/>
            <a:ext cx="8756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2320452" y="6465143"/>
            <a:ext cx="44837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Статические элементы класса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Прямоугольник 8"/>
          <p:cNvSpPr>
            <a:spLocks noChangeArrowheads="1"/>
          </p:cNvSpPr>
          <p:nvPr/>
        </p:nvSpPr>
        <p:spPr bwMode="auto">
          <a:xfrm>
            <a:off x="198438" y="1700213"/>
            <a:ext cx="699452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student::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getCount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 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count; 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endParaRPr lang="ru-RU" dirty="0">
              <a:solidFill>
                <a:srgbClr val="0000FF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 student::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getLastName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endParaRPr lang="ru-RU" dirty="0">
              <a:solidFill>
                <a:srgbClr val="0000FF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 student::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getFirstName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476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tabLst>
                <a:tab pos="182563" algn="l"/>
                <a:tab pos="355600" algn="l"/>
                <a:tab pos="539750" algn="l"/>
              </a:tabLst>
              <a:defRPr/>
            </a:pPr>
            <a:r>
              <a:rPr lang="ru-RU" dirty="0">
                <a:latin typeface="+mn-lt"/>
                <a:cs typeface="+mn-cs"/>
              </a:rPr>
              <a:t>Функция-элемент тоже может быть объявлена как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ru-RU" dirty="0">
                <a:latin typeface="+mn-lt"/>
                <a:cs typeface="+mn-cs"/>
              </a:rPr>
              <a:t>, если она не должна иметь доступ к нестатическим элементам класса. В отличие от нестатических функций-элементов статическая функция-элемент не имеет указателя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this</a:t>
            </a:r>
            <a:r>
              <a:rPr lang="ru-RU" dirty="0">
                <a:latin typeface="+mn-lt"/>
                <a:cs typeface="+mn-cs"/>
              </a:rPr>
              <a:t>, потому что статические данные-элементы и статические функции-элементы существуют независимо от каких-либо объектов класса.</a:t>
            </a:r>
            <a:endParaRPr lang="ru-RU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EA4A181-CC34-4003-95D8-AA82978C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  <p:sp>
        <p:nvSpPr>
          <p:cNvPr id="6" name="Стрелка: вправо 8">
            <a:extLst>
              <a:ext uri="{FF2B5EF4-FFF2-40B4-BE49-F238E27FC236}">
                <a16:creationId xmlns:a16="http://schemas.microsoft.com/office/drawing/2014/main" id="{3C380CB2-BFA9-47D1-AC4B-E9E830A58788}"/>
              </a:ext>
            </a:extLst>
          </p:cNvPr>
          <p:cNvSpPr/>
          <p:nvPr/>
        </p:nvSpPr>
        <p:spPr>
          <a:xfrm>
            <a:off x="8159981" y="5575087"/>
            <a:ext cx="8756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320452" y="6465143"/>
            <a:ext cx="44837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Статические элементы класса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Прямоугольник 8"/>
          <p:cNvSpPr>
            <a:spLocks noChangeArrowheads="1"/>
          </p:cNvSpPr>
          <p:nvPr/>
        </p:nvSpPr>
        <p:spPr bwMode="auto">
          <a:xfrm>
            <a:off x="198438" y="127786"/>
            <a:ext cx="869473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Файл main.cpp. Использование функций класса </a:t>
            </a:r>
            <a:r>
              <a:rPr lang="ru-RU" sz="1600" dirty="0" err="1">
                <a:solidFill>
                  <a:srgbClr val="008000"/>
                </a:solidFill>
                <a:latin typeface="Consolas"/>
              </a:rPr>
              <a:t>TestStatic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TestStatic.h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setlocale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onsolas"/>
              </a:rPr>
              <a:t>LC_ALL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"Russian"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/>
              </a:rPr>
              <a:t>	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TestStatic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TS1, TS2;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	TS1.setNonStaticVar(3);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"Не статическая переменная TS1 = "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TS1.getNonStaticVar() </a:t>
            </a:r>
            <a:r>
              <a:rPr lang="ru-RU" sz="16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ru-RU" sz="16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"Не статическая переменная TS2 = "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TS2.getNonStaticVar() </a:t>
            </a:r>
            <a:r>
              <a:rPr lang="ru-RU" sz="16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ru-RU" sz="16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	TS1.setStaticVar(10);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"C</a:t>
            </a:r>
            <a:r>
              <a:rPr lang="ru-RU" sz="1600" dirty="0" err="1">
                <a:solidFill>
                  <a:srgbClr val="A31515"/>
                </a:solidFill>
                <a:latin typeface="Consolas"/>
              </a:rPr>
              <a:t>татическая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 переменная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TS1 =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TS1.getStaticVar() 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"C</a:t>
            </a:r>
            <a:r>
              <a:rPr lang="ru-RU" sz="1600" dirty="0" err="1">
                <a:solidFill>
                  <a:srgbClr val="A31515"/>
                </a:solidFill>
                <a:latin typeface="Consolas"/>
              </a:rPr>
              <a:t>татическая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 переменная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TS2 =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TS2.getStaticVar() 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	system(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"Pause"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}</a:t>
            </a:r>
            <a:endParaRPr lang="ru-RU" altLang="ru-RU" sz="16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9E73E9A-7FB2-49CE-B744-AA94257B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320452" y="6465143"/>
            <a:ext cx="44837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Статические элементы класса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652101"/>
            <a:ext cx="50482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/>
              <a:t>KAHOOT.IT</a:t>
            </a:r>
            <a:endParaRPr lang="ru-RU" sz="96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4A4E2F4-EB2E-4441-ADB2-C74F59A6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47</a:t>
            </a:fld>
            <a:endParaRPr lang="ru-RU" sz="2800" dirty="0"/>
          </a:p>
        </p:txBody>
      </p:sp>
      <p:pic>
        <p:nvPicPr>
          <p:cNvPr id="2052" name="Picture 4" descr="https://i.sunhome.ru/journal/46/testi-v2.or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65299"/>
            <a:ext cx="6048672" cy="456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5021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AD396-0B8F-4C29-B871-024B977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ADB00E-3DAE-4BB9-B556-5BDB84F0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981" y="6453336"/>
            <a:ext cx="984019" cy="365125"/>
          </a:xfrm>
        </p:spPr>
        <p:txBody>
          <a:bodyPr/>
          <a:lstStyle/>
          <a:p>
            <a:pPr>
              <a:defRPr/>
            </a:pPr>
            <a:fld id="{92D3DD3A-88AB-4C49-9227-8C557A79E053}" type="slidenum">
              <a:rPr lang="ru-RU" sz="2800" smtClean="0"/>
              <a:pPr>
                <a:defRPr/>
              </a:pPr>
              <a:t>48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777793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6"/>
          <p:cNvSpPr txBox="1">
            <a:spLocks noChangeArrowheads="1"/>
          </p:cNvSpPr>
          <p:nvPr/>
        </p:nvSpPr>
        <p:spPr bwMode="auto">
          <a:xfrm>
            <a:off x="2771899" y="6465143"/>
            <a:ext cx="3600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Перегрузка операций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tabLst>
                <a:tab pos="182563" algn="l"/>
                <a:tab pos="355600" algn="l"/>
                <a:tab pos="539750" algn="l"/>
              </a:tabLst>
              <a:defRPr/>
            </a:pPr>
            <a:r>
              <a:rPr lang="ru-RU" dirty="0">
                <a:latin typeface="+mn-lt"/>
                <a:cs typeface="+mn-cs"/>
              </a:rPr>
              <a:t>Перегрузка – это механизм описание нескольких арифметических или логических операторов для различных пользовательских типов данных. Операции перегружаются путем составления описания функции, за исключением того, что  имя функции состоит из ключевого слова </a:t>
            </a:r>
            <a:r>
              <a:rPr lang="en-US" b="1" dirty="0">
                <a:latin typeface="+mn-lt"/>
                <a:cs typeface="+mn-cs"/>
              </a:rPr>
              <a:t>operator</a:t>
            </a:r>
            <a:r>
              <a:rPr lang="ru-RU" dirty="0">
                <a:latin typeface="+mn-lt"/>
                <a:cs typeface="+mn-cs"/>
              </a:rPr>
              <a:t>, после которого записывается перегружаемая операция.</a:t>
            </a:r>
            <a:endParaRPr lang="ru-RU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94665"/>
              </p:ext>
            </p:extLst>
          </p:nvPr>
        </p:nvGraphicFramePr>
        <p:xfrm>
          <a:off x="827088" y="1844824"/>
          <a:ext cx="7129464" cy="1655765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891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1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1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11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11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11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 dirty="0">
                          <a:effectLst/>
                          <a:latin typeface="Consolas" pitchFamily="49" charset="0"/>
                        </a:rPr>
                        <a:t>+</a:t>
                      </a:r>
                      <a:endParaRPr lang="ru-RU" sz="1800" b="0" dirty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>
                          <a:effectLst/>
                          <a:latin typeface="Consolas" pitchFamily="49" charset="0"/>
                        </a:rPr>
                        <a:t>-</a:t>
                      </a:r>
                      <a:endParaRPr lang="ru-RU" sz="1800" b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>
                          <a:effectLst/>
                          <a:latin typeface="Consolas" pitchFamily="49" charset="0"/>
                        </a:rPr>
                        <a:t>*</a:t>
                      </a:r>
                      <a:endParaRPr lang="ru-RU" sz="1800" b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 dirty="0">
                          <a:effectLst/>
                          <a:latin typeface="Consolas" pitchFamily="49" charset="0"/>
                        </a:rPr>
                        <a:t>/</a:t>
                      </a:r>
                      <a:endParaRPr lang="ru-RU" sz="1800" b="0" dirty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>
                          <a:effectLst/>
                          <a:latin typeface="Consolas" pitchFamily="49" charset="0"/>
                        </a:rPr>
                        <a:t>%</a:t>
                      </a:r>
                      <a:endParaRPr lang="ru-RU" sz="1800" b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>
                          <a:effectLst/>
                          <a:latin typeface="Consolas" pitchFamily="49" charset="0"/>
                        </a:rPr>
                        <a:t>^</a:t>
                      </a:r>
                      <a:endParaRPr lang="ru-RU" sz="1800" b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>
                          <a:effectLst/>
                          <a:latin typeface="Consolas" pitchFamily="49" charset="0"/>
                        </a:rPr>
                        <a:t>&amp;</a:t>
                      </a:r>
                      <a:endParaRPr lang="ru-RU" sz="1800" b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>
                          <a:effectLst/>
                          <a:latin typeface="Consolas" pitchFamily="49" charset="0"/>
                        </a:rPr>
                        <a:t>|</a:t>
                      </a:r>
                      <a:endParaRPr lang="ru-RU" sz="1800" b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 dirty="0">
                          <a:effectLst/>
                          <a:latin typeface="Consolas" pitchFamily="49" charset="0"/>
                        </a:rPr>
                        <a:t>~</a:t>
                      </a:r>
                      <a:endParaRPr lang="ru-RU" sz="1800" b="0" dirty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 dirty="0">
                          <a:effectLst/>
                          <a:latin typeface="Consolas" pitchFamily="49" charset="0"/>
                        </a:rPr>
                        <a:t>!</a:t>
                      </a:r>
                      <a:endParaRPr lang="ru-RU" sz="1800" b="0" dirty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 dirty="0">
                          <a:effectLst/>
                          <a:latin typeface="Consolas" pitchFamily="49" charset="0"/>
                        </a:rPr>
                        <a:t>=</a:t>
                      </a:r>
                      <a:endParaRPr lang="ru-RU" sz="1800" b="0" dirty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>
                          <a:effectLst/>
                          <a:latin typeface="Consolas" pitchFamily="49" charset="0"/>
                        </a:rPr>
                        <a:t>&lt; </a:t>
                      </a:r>
                      <a:endParaRPr lang="ru-RU" sz="1800" b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>
                          <a:effectLst/>
                          <a:latin typeface="Consolas" pitchFamily="49" charset="0"/>
                        </a:rPr>
                        <a:t>&gt; </a:t>
                      </a:r>
                      <a:endParaRPr lang="ru-RU" sz="1800" b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>
                          <a:effectLst/>
                          <a:latin typeface="Consolas" pitchFamily="49" charset="0"/>
                        </a:rPr>
                        <a:t>+=</a:t>
                      </a:r>
                      <a:endParaRPr lang="ru-RU" sz="1800" b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>
                          <a:effectLst/>
                          <a:latin typeface="Consolas" pitchFamily="49" charset="0"/>
                        </a:rPr>
                        <a:t>-=</a:t>
                      </a:r>
                      <a:endParaRPr lang="ru-RU" sz="1800" b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>
                          <a:effectLst/>
                          <a:latin typeface="Consolas" pitchFamily="49" charset="0"/>
                        </a:rPr>
                        <a:t>*=</a:t>
                      </a:r>
                      <a:endParaRPr lang="ru-RU" sz="1800" b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1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 dirty="0">
                          <a:effectLst/>
                          <a:latin typeface="Consolas" pitchFamily="49" charset="0"/>
                        </a:rPr>
                        <a:t>/=</a:t>
                      </a:r>
                      <a:endParaRPr lang="ru-RU" sz="1800" b="0" dirty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>
                          <a:effectLst/>
                          <a:latin typeface="Consolas" pitchFamily="49" charset="0"/>
                        </a:rPr>
                        <a:t>%=</a:t>
                      </a:r>
                      <a:endParaRPr lang="ru-RU" sz="1800" b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 dirty="0">
                          <a:effectLst/>
                          <a:latin typeface="Consolas" pitchFamily="49" charset="0"/>
                        </a:rPr>
                        <a:t>^=</a:t>
                      </a:r>
                      <a:endParaRPr lang="ru-RU" sz="1800" b="0" dirty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 dirty="0">
                          <a:effectLst/>
                          <a:latin typeface="Consolas" pitchFamily="49" charset="0"/>
                        </a:rPr>
                        <a:t>&amp;=</a:t>
                      </a:r>
                      <a:endParaRPr lang="ru-RU" sz="1800" b="0" dirty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 dirty="0">
                          <a:effectLst/>
                          <a:latin typeface="Consolas" pitchFamily="49" charset="0"/>
                        </a:rPr>
                        <a:t>|=</a:t>
                      </a:r>
                      <a:endParaRPr lang="ru-RU" sz="1800" b="0" dirty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>
                          <a:effectLst/>
                          <a:latin typeface="Consolas" pitchFamily="49" charset="0"/>
                        </a:rPr>
                        <a:t>&lt;&lt; </a:t>
                      </a:r>
                      <a:endParaRPr lang="ru-RU" sz="1800" b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>
                          <a:effectLst/>
                          <a:latin typeface="Consolas" pitchFamily="49" charset="0"/>
                        </a:rPr>
                        <a:t>&gt;&gt; </a:t>
                      </a:r>
                      <a:endParaRPr lang="ru-RU" sz="1800" b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>
                          <a:effectLst/>
                          <a:latin typeface="Consolas" pitchFamily="49" charset="0"/>
                        </a:rPr>
                        <a:t>&gt;&gt;=</a:t>
                      </a:r>
                      <a:endParaRPr lang="ru-RU" sz="1800" b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1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>
                          <a:effectLst/>
                          <a:latin typeface="Consolas" pitchFamily="49" charset="0"/>
                        </a:rPr>
                        <a:t>&lt;&lt;=</a:t>
                      </a:r>
                      <a:endParaRPr lang="ru-RU" sz="1800" b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>
                          <a:effectLst/>
                          <a:latin typeface="Consolas" pitchFamily="49" charset="0"/>
                        </a:rPr>
                        <a:t>==</a:t>
                      </a:r>
                      <a:endParaRPr lang="ru-RU" sz="1800" b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>
                          <a:effectLst/>
                          <a:latin typeface="Consolas" pitchFamily="49" charset="0"/>
                        </a:rPr>
                        <a:t>!=</a:t>
                      </a:r>
                      <a:endParaRPr lang="ru-RU" sz="1800" b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>
                          <a:effectLst/>
                          <a:latin typeface="Consolas" pitchFamily="49" charset="0"/>
                        </a:rPr>
                        <a:t>&lt;=</a:t>
                      </a:r>
                      <a:endParaRPr lang="ru-RU" sz="1800" b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 dirty="0">
                          <a:effectLst/>
                          <a:latin typeface="Consolas" pitchFamily="49" charset="0"/>
                        </a:rPr>
                        <a:t>&gt;=</a:t>
                      </a:r>
                      <a:endParaRPr lang="ru-RU" sz="1800" b="0" dirty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 dirty="0">
                          <a:effectLst/>
                          <a:latin typeface="Consolas" pitchFamily="49" charset="0"/>
                        </a:rPr>
                        <a:t>&amp;&amp;</a:t>
                      </a:r>
                      <a:endParaRPr lang="ru-RU" sz="1800" b="0" dirty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 dirty="0">
                          <a:effectLst/>
                          <a:latin typeface="Consolas" pitchFamily="49" charset="0"/>
                        </a:rPr>
                        <a:t>||</a:t>
                      </a:r>
                      <a:endParaRPr lang="ru-RU" sz="1800" b="0" dirty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 dirty="0">
                          <a:effectLst/>
                          <a:latin typeface="Consolas" pitchFamily="49" charset="0"/>
                        </a:rPr>
                        <a:t>++</a:t>
                      </a:r>
                      <a:endParaRPr lang="ru-RU" sz="1800" b="0" dirty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1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 dirty="0">
                          <a:effectLst/>
                          <a:latin typeface="Consolas" pitchFamily="49" charset="0"/>
                        </a:rPr>
                        <a:t>--</a:t>
                      </a:r>
                      <a:endParaRPr lang="ru-RU" sz="1800" b="0" dirty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 dirty="0">
                          <a:effectLst/>
                          <a:latin typeface="Consolas" pitchFamily="49" charset="0"/>
                        </a:rPr>
                        <a:t>-&gt;*</a:t>
                      </a:r>
                      <a:endParaRPr lang="ru-RU" sz="1800" b="0" dirty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 dirty="0">
                          <a:effectLst/>
                          <a:latin typeface="Consolas" pitchFamily="49" charset="0"/>
                        </a:rPr>
                        <a:t>,-&gt;</a:t>
                      </a:r>
                      <a:endParaRPr lang="ru-RU" sz="1800" b="0" dirty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 dirty="0">
                          <a:effectLst/>
                          <a:latin typeface="Consolas" pitchFamily="49" charset="0"/>
                        </a:rPr>
                        <a:t>[]</a:t>
                      </a:r>
                      <a:endParaRPr lang="ru-RU" sz="1800" b="0" dirty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 dirty="0">
                          <a:effectLst/>
                          <a:latin typeface="Consolas" pitchFamily="49" charset="0"/>
                        </a:rPr>
                        <a:t>()</a:t>
                      </a:r>
                      <a:endParaRPr lang="ru-RU" sz="1800" b="0" dirty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>
                          <a:effectLst/>
                          <a:latin typeface="Consolas" pitchFamily="49" charset="0"/>
                        </a:rPr>
                        <a:t>new</a:t>
                      </a:r>
                      <a:endParaRPr lang="ru-RU" sz="1800" b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 dirty="0">
                          <a:effectLst/>
                          <a:latin typeface="Consolas" pitchFamily="49" charset="0"/>
                        </a:rPr>
                        <a:t>delete</a:t>
                      </a:r>
                      <a:endParaRPr lang="ru-RU" sz="1800" b="0" dirty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b="0" dirty="0">
                          <a:effectLst/>
                          <a:latin typeface="Consolas" pitchFamily="49" charset="0"/>
                        </a:rPr>
                        <a:t> </a:t>
                      </a:r>
                      <a:endParaRPr lang="ru-RU" sz="1800" b="0" dirty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402" marR="2540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68275" y="1330920"/>
            <a:ext cx="8824913" cy="3698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solidFill>
                  <a:schemeClr val="bg1"/>
                </a:solidFill>
                <a:latin typeface="+mn-lt"/>
                <a:cs typeface="+mn-cs"/>
              </a:rPr>
              <a:t>Перегружаемые операции</a:t>
            </a:r>
            <a:endParaRPr lang="ru-RU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5100" y="3708772"/>
            <a:ext cx="8824913" cy="3683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solidFill>
                  <a:schemeClr val="bg1"/>
                </a:solidFill>
                <a:latin typeface="+mn-lt"/>
                <a:cs typeface="+mn-cs"/>
              </a:rPr>
              <a:t>Не перегружаемые операции</a:t>
            </a:r>
            <a:endParaRPr lang="ru-RU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89762"/>
              </p:ext>
            </p:extLst>
          </p:nvPr>
        </p:nvGraphicFramePr>
        <p:xfrm>
          <a:off x="1898650" y="4162475"/>
          <a:ext cx="4689475" cy="274637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93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indent="-20320"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dirty="0">
                          <a:effectLst/>
                          <a:latin typeface="Consolas" pitchFamily="49" charset="0"/>
                        </a:rPr>
                        <a:t>.</a:t>
                      </a:r>
                      <a:endParaRPr lang="ru-RU" sz="1800" b="1" dirty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397" marR="25397" marT="0" marB="0" anchor="ctr"/>
                </a:tc>
                <a:tc>
                  <a:txBody>
                    <a:bodyPr/>
                    <a:lstStyle/>
                    <a:p>
                      <a:pPr indent="-20320"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dirty="0">
                          <a:effectLst/>
                          <a:latin typeface="Consolas" pitchFamily="49" charset="0"/>
                        </a:rPr>
                        <a:t>.*</a:t>
                      </a:r>
                      <a:endParaRPr lang="ru-RU" sz="1800" b="1" dirty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397" marR="25397" marT="0" marB="0" anchor="ctr"/>
                </a:tc>
                <a:tc>
                  <a:txBody>
                    <a:bodyPr/>
                    <a:lstStyle/>
                    <a:p>
                      <a:pPr indent="-20320"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dirty="0">
                          <a:effectLst/>
                          <a:latin typeface="Consolas" pitchFamily="49" charset="0"/>
                        </a:rPr>
                        <a:t>::</a:t>
                      </a:r>
                      <a:endParaRPr lang="ru-RU" sz="1800" b="1" dirty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397" marR="25397" marT="0" marB="0" anchor="ctr"/>
                </a:tc>
                <a:tc>
                  <a:txBody>
                    <a:bodyPr/>
                    <a:lstStyle/>
                    <a:p>
                      <a:pPr indent="-20320"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dirty="0">
                          <a:effectLst/>
                          <a:latin typeface="Consolas" pitchFamily="49" charset="0"/>
                        </a:rPr>
                        <a:t>?:</a:t>
                      </a:r>
                      <a:endParaRPr lang="ru-RU" sz="1800" b="1" dirty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397" marR="25397" marT="0" marB="0" anchor="ctr"/>
                </a:tc>
                <a:tc>
                  <a:txBody>
                    <a:bodyPr/>
                    <a:lstStyle/>
                    <a:p>
                      <a:pPr indent="-20320" algn="ctr">
                        <a:spcAft>
                          <a:spcPts val="0"/>
                        </a:spcAft>
                        <a:tabLst>
                          <a:tab pos="630555" algn="l"/>
                          <a:tab pos="900430" algn="l"/>
                        </a:tabLst>
                      </a:pPr>
                      <a:r>
                        <a:rPr lang="en-US" sz="1800" dirty="0" err="1">
                          <a:effectLst/>
                          <a:latin typeface="Consolas" pitchFamily="49" charset="0"/>
                        </a:rPr>
                        <a:t>sizeof</a:t>
                      </a:r>
                      <a:endParaRPr lang="ru-RU" sz="1800" b="1" dirty="0">
                        <a:effectLst/>
                        <a:latin typeface="Consolas" pitchFamily="49" charset="0"/>
                        <a:ea typeface="Times New Roman"/>
                        <a:cs typeface="Times New Roman"/>
                      </a:endParaRPr>
                    </a:p>
                  </a:txBody>
                  <a:tcPr marL="25397" marR="2539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68275" y="4509120"/>
            <a:ext cx="8824913" cy="3698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solidFill>
                  <a:schemeClr val="bg1"/>
                </a:solidFill>
                <a:latin typeface="+mn-lt"/>
                <a:cs typeface="+mn-cs"/>
              </a:rPr>
              <a:t>Ограничения на перегрузку операций</a:t>
            </a:r>
            <a:endParaRPr lang="ru-RU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55575" y="4925020"/>
            <a:ext cx="8834438" cy="1384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tIns="0" bIns="0">
            <a:spAutoFit/>
          </a:bodyPr>
          <a:lstStyle/>
          <a:p>
            <a:pPr marL="285750" indent="-28575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82563" algn="l"/>
                <a:tab pos="355600" algn="l"/>
                <a:tab pos="539750" algn="l"/>
              </a:tabLst>
              <a:defRPr/>
            </a:pPr>
            <a:r>
              <a:rPr lang="ru-RU" dirty="0">
                <a:latin typeface="+mn-lt"/>
                <a:cs typeface="+mn-cs"/>
              </a:rPr>
              <a:t>Приоритет операций не может быть изменено перегрузкой.</a:t>
            </a:r>
          </a:p>
          <a:p>
            <a:pPr marL="285750" indent="-28575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82563" algn="l"/>
                <a:tab pos="355600" algn="l"/>
                <a:tab pos="539750" algn="l"/>
              </a:tabLst>
              <a:defRPr/>
            </a:pPr>
            <a:r>
              <a:rPr lang="ru-RU" dirty="0">
                <a:latin typeface="+mn-lt"/>
                <a:cs typeface="+mn-cs"/>
              </a:rPr>
              <a:t>Ассоциативность операций не может быть изменена перегрузкой.</a:t>
            </a:r>
          </a:p>
          <a:p>
            <a:pPr marL="285750" indent="-28575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82563" algn="l"/>
                <a:tab pos="355600" algn="l"/>
                <a:tab pos="539750" algn="l"/>
              </a:tabLst>
              <a:defRPr/>
            </a:pPr>
            <a:r>
              <a:rPr lang="ru-RU" dirty="0">
                <a:latin typeface="+mn-lt"/>
                <a:cs typeface="+mn-cs"/>
              </a:rPr>
              <a:t>Изменить количество операндов, которое берет операция, невозможно</a:t>
            </a:r>
          </a:p>
          <a:p>
            <a:pPr marL="285750" indent="-28575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82563" algn="l"/>
                <a:tab pos="355600" algn="l"/>
                <a:tab pos="539750" algn="l"/>
              </a:tabLst>
              <a:defRPr/>
            </a:pPr>
            <a:r>
              <a:rPr lang="ru-RU" dirty="0">
                <a:latin typeface="+mn-lt"/>
                <a:cs typeface="+mn-cs"/>
              </a:rPr>
              <a:t>Создавать новые операции невозможно; перегружать можно только уже существующие операции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2FD7E7-0607-4C14-8F91-F0D35B18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1475656" y="6453336"/>
            <a:ext cx="61926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Структурирование в императивном программировании</a:t>
            </a:r>
            <a:endParaRPr lang="ru-RU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164893" y="174382"/>
            <a:ext cx="882510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+mn-lt"/>
              </a:rPr>
              <a:t>Функции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8DBC6C7-4162-4442-8AD9-25DB29399D51}"/>
              </a:ext>
            </a:extLst>
          </p:cNvPr>
          <p:cNvSpPr/>
          <p:nvPr/>
        </p:nvSpPr>
        <p:spPr>
          <a:xfrm>
            <a:off x="196267" y="908720"/>
            <a:ext cx="840818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ru-RU" b="1" dirty="0">
                <a:solidFill>
                  <a:srgbClr val="0000FF"/>
                </a:solidFill>
                <a:latin typeface="Consolas" pitchFamily="49" charset="0"/>
              </a:rPr>
              <a:t>тип-возвращаемого-значения</a:t>
            </a:r>
            <a:r>
              <a:rPr lang="ru-RU" dirty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ru-RU" dirty="0">
                <a:latin typeface="Consolas" pitchFamily="49" charset="0"/>
              </a:rPr>
              <a:t>имя-функции (список типов параметров) 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2005D0D-1AF7-44C0-9991-77C3BEDB587A}"/>
              </a:ext>
            </a:extLst>
          </p:cNvPr>
          <p:cNvSpPr/>
          <p:nvPr/>
        </p:nvSpPr>
        <p:spPr>
          <a:xfrm>
            <a:off x="197794" y="620688"/>
            <a:ext cx="72560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ru-RU" b="1" dirty="0">
                <a:latin typeface="+mn-lt"/>
              </a:rPr>
              <a:t>Прототип функции</a:t>
            </a:r>
            <a:endParaRPr lang="ru-RU" dirty="0">
              <a:latin typeface="+mn-lt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F2739274-5805-4363-8DFA-9BEFCF0396CB}"/>
              </a:ext>
            </a:extLst>
          </p:cNvPr>
          <p:cNvSpPr/>
          <p:nvPr/>
        </p:nvSpPr>
        <p:spPr>
          <a:xfrm>
            <a:off x="225045" y="4149080"/>
            <a:ext cx="8163379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ru-RU" b="1" dirty="0">
                <a:solidFill>
                  <a:srgbClr val="0000FF"/>
                </a:solidFill>
                <a:latin typeface="Consolas" pitchFamily="49" charset="0"/>
              </a:rPr>
              <a:t>тип-возвращаемого-значения</a:t>
            </a:r>
            <a:r>
              <a:rPr lang="ru-RU" dirty="0">
                <a:latin typeface="Consolas" pitchFamily="49" charset="0"/>
              </a:rPr>
              <a:t> имя-функции (список параметров) </a:t>
            </a:r>
          </a:p>
          <a:p>
            <a:r>
              <a:rPr lang="ru-RU" dirty="0">
                <a:latin typeface="Consolas" pitchFamily="49" charset="0"/>
              </a:rPr>
              <a:t>{</a:t>
            </a:r>
          </a:p>
          <a:p>
            <a:r>
              <a:rPr lang="ru-RU" dirty="0">
                <a:latin typeface="Consolas" pitchFamily="49" charset="0"/>
              </a:rPr>
              <a:t>	объявления и операторы</a:t>
            </a:r>
          </a:p>
          <a:p>
            <a:r>
              <a:rPr lang="ru-RU" dirty="0">
                <a:latin typeface="Consolas" pitchFamily="49" charset="0"/>
              </a:rPr>
              <a:t>}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18FF0A2-5A2E-4C50-B934-DFB3585B4160}"/>
              </a:ext>
            </a:extLst>
          </p:cNvPr>
          <p:cNvSpPr/>
          <p:nvPr/>
        </p:nvSpPr>
        <p:spPr>
          <a:xfrm>
            <a:off x="184156" y="1491821"/>
            <a:ext cx="7256053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main( 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pPr>
              <a:tabLst>
                <a:tab pos="360363" algn="l"/>
              </a:tabLst>
            </a:pPr>
            <a:r>
              <a:rPr lang="en-US" dirty="0">
                <a:latin typeface="Consolas" pitchFamily="49" charset="0"/>
              </a:rPr>
              <a:t>	…</a:t>
            </a:r>
          </a:p>
          <a:p>
            <a:pPr>
              <a:tabLst>
                <a:tab pos="360363" algn="l"/>
              </a:tabLst>
            </a:pPr>
            <a:r>
              <a:rPr lang="en-US" dirty="0">
                <a:latin typeface="Consolas" pitchFamily="49" charset="0"/>
              </a:rPr>
              <a:t>	</a:t>
            </a:r>
            <a:r>
              <a:rPr lang="ru-RU" dirty="0">
                <a:latin typeface="Consolas" pitchFamily="49" charset="0"/>
              </a:rPr>
              <a:t>имя функции 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itchFamily="49" charset="0"/>
              </a:rPr>
              <a:t>вызов функции</a:t>
            </a:r>
            <a:endParaRPr lang="en-US" dirty="0">
              <a:solidFill>
                <a:srgbClr val="008000"/>
              </a:solidFill>
              <a:latin typeface="Consolas" pitchFamily="49" charset="0"/>
            </a:endParaRP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}</a:t>
            </a:r>
            <a:endParaRPr lang="ru-RU" dirty="0">
              <a:latin typeface="Consolas" pitchFamily="49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09B4BEA-49AF-4E0B-85BD-8FBF6F36D2CD}"/>
              </a:ext>
            </a:extLst>
          </p:cNvPr>
          <p:cNvSpPr/>
          <p:nvPr/>
        </p:nvSpPr>
        <p:spPr>
          <a:xfrm>
            <a:off x="208634" y="3867393"/>
            <a:ext cx="22322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ru-RU" b="1" dirty="0">
                <a:latin typeface="+mn-lt"/>
              </a:rPr>
              <a:t>Описание функции</a:t>
            </a:r>
            <a:endParaRPr lang="ru-RU" dirty="0">
              <a:latin typeface="+mn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CC34C5E-7A37-4DEF-912F-49894913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1005" y="6477243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5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697856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3966" y="-13617"/>
            <a:ext cx="9157966" cy="9223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tabLst>
                <a:tab pos="182563" algn="l"/>
                <a:tab pos="355600" algn="l"/>
                <a:tab pos="539750" algn="l"/>
              </a:tabLst>
              <a:defRPr/>
            </a:pPr>
            <a:r>
              <a:rPr lang="ru-RU" dirty="0">
                <a:latin typeface="+mn-lt"/>
                <a:cs typeface="+mn-cs"/>
              </a:rPr>
              <a:t>При перегрузке операций </a:t>
            </a:r>
            <a:r>
              <a:rPr lang="en-US" dirty="0">
                <a:latin typeface="+mn-lt"/>
                <a:cs typeface="+mn-cs"/>
              </a:rPr>
              <a:t>( ), [ ], -&gt;</a:t>
            </a:r>
            <a:r>
              <a:rPr lang="ru-RU" dirty="0">
                <a:latin typeface="+mn-lt"/>
                <a:cs typeface="+mn-cs"/>
              </a:rPr>
              <a:t> или </a:t>
            </a:r>
            <a:r>
              <a:rPr lang="en-US" dirty="0">
                <a:latin typeface="+mn-lt"/>
                <a:cs typeface="+mn-cs"/>
              </a:rPr>
              <a:t>=</a:t>
            </a:r>
            <a:r>
              <a:rPr lang="ru-RU" dirty="0">
                <a:latin typeface="+mn-lt"/>
                <a:cs typeface="+mn-cs"/>
              </a:rPr>
              <a:t> функция перегрузки операции должна быть объявлена как элемент класса. Для других операций функции перегрузки операций могут быть дружественными функциями.</a:t>
            </a:r>
            <a:endParaRPr lang="ru-RU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3966" y="980728"/>
            <a:ext cx="9157966" cy="3683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solidFill>
                  <a:schemeClr val="bg1"/>
                </a:solidFill>
                <a:latin typeface="+mn-lt"/>
                <a:cs typeface="+mn-cs"/>
              </a:rPr>
              <a:t>Перегрузка унарных операций</a:t>
            </a:r>
            <a:endParaRPr lang="ru-RU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1412776"/>
            <a:ext cx="9144000" cy="9239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tabLst>
                <a:tab pos="182563" algn="l"/>
                <a:tab pos="355600" algn="l"/>
                <a:tab pos="539750" algn="l"/>
              </a:tabLst>
              <a:defRPr/>
            </a:pPr>
            <a:r>
              <a:rPr lang="ru-RU" dirty="0">
                <a:latin typeface="+mn-lt"/>
                <a:cs typeface="+mn-cs"/>
              </a:rPr>
              <a:t>Унарную операцию можно перегружать как не статическую функцию-элемент без аргументов, либо как дружественную функцию, с одним аргументом; этот аргумент должен быть либо объектом класса, либо ссылкой на объект класса.</a:t>
            </a:r>
            <a:endParaRPr lang="ru-RU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48134" name="Прямоугольник 4"/>
          <p:cNvSpPr>
            <a:spLocks noChangeArrowheads="1"/>
          </p:cNvSpPr>
          <p:nvPr/>
        </p:nvSpPr>
        <p:spPr bwMode="auto">
          <a:xfrm>
            <a:off x="165100" y="2348880"/>
            <a:ext cx="865505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>
              <a:tabLst>
                <a:tab pos="269875" algn="l"/>
                <a:tab pos="539750" algn="l"/>
                <a:tab pos="808038" algn="l"/>
                <a:tab pos="1077913" algn="l"/>
                <a:tab pos="1250950" algn="l"/>
              </a:tabLst>
            </a:pPr>
            <a:r>
              <a:rPr lang="ru-RU" dirty="0">
                <a:solidFill>
                  <a:srgbClr val="008000"/>
                </a:solidFill>
                <a:latin typeface="Consolas"/>
              </a:rPr>
              <a:t>/* Перегрузка префиксной и постфиксной формы операции инкремента (++). Операция перегружается как дружественная функция. */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269875" algn="l"/>
                <a:tab pos="539750" algn="l"/>
                <a:tab pos="808038" algn="l"/>
                <a:tab pos="1077913" algn="l"/>
                <a:tab pos="1250950" algn="l"/>
              </a:tabLst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#pragma once </a:t>
            </a:r>
          </a:p>
          <a:p>
            <a:pPr>
              <a:tabLst>
                <a:tab pos="269875" algn="l"/>
                <a:tab pos="539750" algn="l"/>
                <a:tab pos="808038" algn="l"/>
                <a:tab pos="1077913" algn="l"/>
                <a:tab pos="1250950" algn="l"/>
              </a:tabLst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269875" algn="l"/>
                <a:tab pos="539750" algn="l"/>
                <a:tab pos="808038" algn="l"/>
                <a:tab pos="1077913" algn="l"/>
                <a:tab pos="1250950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Value1 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tabLst>
                <a:tab pos="269875" algn="l"/>
                <a:tab pos="539750" algn="l"/>
                <a:tab pos="808038" algn="l"/>
                <a:tab pos="1077913" algn="l"/>
                <a:tab pos="1250950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friend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operator++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Value1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&amp;);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префиксная форма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269875" algn="l"/>
                <a:tab pos="539750" algn="l"/>
                <a:tab pos="808038" algn="l"/>
                <a:tab pos="1077913" algn="l"/>
                <a:tab pos="1250950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>
              <a:tabLst>
                <a:tab pos="269875" algn="l"/>
                <a:tab pos="539750" algn="l"/>
                <a:tab pos="808038" algn="l"/>
                <a:tab pos="1077913" algn="l"/>
                <a:tab pos="125095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	Value1(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tabLst>
                <a:tab pos="269875" algn="l"/>
                <a:tab pos="539750" algn="l"/>
                <a:tab pos="808038" algn="l"/>
                <a:tab pos="1077913" algn="l"/>
                <a:tab pos="1250950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	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print();</a:t>
            </a:r>
          </a:p>
          <a:p>
            <a:pPr>
              <a:tabLst>
                <a:tab pos="269875" algn="l"/>
                <a:tab pos="539750" algn="l"/>
                <a:tab pos="808038" algn="l"/>
                <a:tab pos="1077913" algn="l"/>
                <a:tab pos="1250950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	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operator++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tabLst>
                <a:tab pos="269875" algn="l"/>
                <a:tab pos="539750" algn="l"/>
                <a:tab pos="808038" algn="l"/>
                <a:tab pos="1077913" algn="l"/>
                <a:tab pos="1250950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>
              <a:tabLst>
                <a:tab pos="269875" algn="l"/>
                <a:tab pos="539750" algn="l"/>
                <a:tab pos="808038" algn="l"/>
                <a:tab pos="1077913" algn="l"/>
                <a:tab pos="1250950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x1;</a:t>
            </a:r>
          </a:p>
          <a:p>
            <a:pPr>
              <a:tabLst>
                <a:tab pos="269875" algn="l"/>
                <a:tab pos="539750" algn="l"/>
                <a:tab pos="808038" algn="l"/>
                <a:tab pos="1077913" algn="l"/>
                <a:tab pos="1250950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x2;</a:t>
            </a:r>
          </a:p>
          <a:p>
            <a:pPr>
              <a:tabLst>
                <a:tab pos="269875" algn="l"/>
                <a:tab pos="539750" algn="l"/>
                <a:tab pos="808038" algn="l"/>
                <a:tab pos="1077913" algn="l"/>
                <a:tab pos="1250950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};</a:t>
            </a:r>
            <a:endParaRPr lang="ru-RU" alt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C42166D-716A-403F-A7D4-2E3CB3F3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50</a:t>
            </a:fld>
            <a:endParaRPr lang="ru-RU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2771899" y="6465143"/>
            <a:ext cx="3600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Перегрузка унарных операций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3C380CB2-BFA9-47D1-AC4B-E9E830A58788}"/>
              </a:ext>
            </a:extLst>
          </p:cNvPr>
          <p:cNvSpPr/>
          <p:nvPr/>
        </p:nvSpPr>
        <p:spPr>
          <a:xfrm>
            <a:off x="8159981" y="5575087"/>
            <a:ext cx="8756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Прямоугольник 1"/>
          <p:cNvSpPr>
            <a:spLocks noChangeArrowheads="1"/>
          </p:cNvSpPr>
          <p:nvPr/>
        </p:nvSpPr>
        <p:spPr bwMode="auto">
          <a:xfrm>
            <a:off x="166795" y="109826"/>
            <a:ext cx="6421429" cy="609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onsolas"/>
              </a:rPr>
              <a:t>Value1::Value1(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 x1 =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x2 =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Value1::print() {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"x1="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&lt;&lt; x1 &lt;&lt;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"x2="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&lt;&lt; x2 &lt;&lt;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++(Value1&amp;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ru-RU" dirty="0">
                <a:solidFill>
                  <a:srgbClr val="808080"/>
                </a:solidFill>
                <a:latin typeface="Consolas"/>
              </a:rPr>
              <a:t>		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.x1 =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.x1 + 1;</a:t>
            </a:r>
          </a:p>
          <a:p>
            <a:r>
              <a:rPr lang="ru-RU" dirty="0">
                <a:solidFill>
                  <a:srgbClr val="808080"/>
                </a:solidFill>
                <a:latin typeface="Consolas"/>
              </a:rPr>
              <a:t>		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.x2 =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.x2 + 1;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Value1::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ru-RU" dirty="0">
                <a:solidFill>
                  <a:srgbClr val="808080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x1 = x1 + 1;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x2 = x2 + 1;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Value1 A(10, 20);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++A;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запуск перегруженной операции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A++;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запуск перегруженной операции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420938"/>
            <a:ext cx="2160588" cy="356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823199E-D6B4-4EBF-9BE0-11F4B7A1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51</a:t>
            </a:fld>
            <a:endParaRPr lang="ru-RU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2771899" y="6465143"/>
            <a:ext cx="3600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Перегрузка операций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79512" y="44624"/>
            <a:ext cx="8824913" cy="36988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solidFill>
                  <a:schemeClr val="bg1"/>
                </a:solidFill>
                <a:latin typeface="+mn-lt"/>
                <a:cs typeface="+mn-cs"/>
              </a:rPr>
              <a:t>Перегрузка бинарных операций</a:t>
            </a:r>
            <a:endParaRPr lang="ru-RU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489446"/>
            <a:ext cx="914400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tabLst>
                <a:tab pos="182563" algn="l"/>
                <a:tab pos="355600" algn="l"/>
                <a:tab pos="539750" algn="l"/>
              </a:tabLst>
              <a:defRPr/>
            </a:pPr>
            <a:r>
              <a:rPr lang="ru-RU" dirty="0">
                <a:latin typeface="+mn-lt"/>
                <a:cs typeface="+mn-cs"/>
              </a:rPr>
              <a:t>Бинарную операцию можно перегружать как не статическую функцию-элемент с одним аргументом, либо как функцию, не являющуюся элементом, с двумя аргументами (левый аргумент должен быть либо объектом класса, либо ссылкой на объект класса).</a:t>
            </a:r>
            <a:endParaRPr lang="ru-RU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0181" name="Прямоугольник 4"/>
          <p:cNvSpPr>
            <a:spLocks noChangeArrowheads="1"/>
          </p:cNvSpPr>
          <p:nvPr/>
        </p:nvSpPr>
        <p:spPr bwMode="auto">
          <a:xfrm>
            <a:off x="179512" y="1556792"/>
            <a:ext cx="865505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  <a:tab pos="808038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r>
              <a:rPr lang="ru-RU" dirty="0">
                <a:solidFill>
                  <a:srgbClr val="008000"/>
                </a:solidFill>
                <a:latin typeface="Consolas"/>
              </a:rPr>
              <a:t>/* Файл value2.h. Описание класса Value2. Перегрузка бинарных операций +и =. Операции перегружаются как члены класса*/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#pragma once 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Value2 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friend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Value2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operator+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Value2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&amp;,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Value2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&amp;);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	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operator=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Value2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&amp;);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Value2(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0);</a:t>
            </a: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x1;</a:t>
            </a: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x2;</a:t>
            </a: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c1;</a:t>
            </a: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c2;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};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846CCFF-8F34-480C-9015-4B17D3E8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52</a:t>
            </a:fld>
            <a:endParaRPr lang="ru-RU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771899" y="6465143"/>
            <a:ext cx="3600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Перегрузка бинарных операций</a:t>
            </a:r>
          </a:p>
        </p:txBody>
      </p:sp>
      <p:sp>
        <p:nvSpPr>
          <p:cNvPr id="8" name="Стрелка: вправо 8">
            <a:extLst>
              <a:ext uri="{FF2B5EF4-FFF2-40B4-BE49-F238E27FC236}">
                <a16:creationId xmlns:a16="http://schemas.microsoft.com/office/drawing/2014/main" id="{3C380CB2-BFA9-47D1-AC4B-E9E830A58788}"/>
              </a:ext>
            </a:extLst>
          </p:cNvPr>
          <p:cNvSpPr/>
          <p:nvPr/>
        </p:nvSpPr>
        <p:spPr>
          <a:xfrm>
            <a:off x="8159981" y="5575087"/>
            <a:ext cx="8756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Прямоугольник 1"/>
          <p:cNvSpPr>
            <a:spLocks noChangeArrowheads="1"/>
          </p:cNvSpPr>
          <p:nvPr/>
        </p:nvSpPr>
        <p:spPr bwMode="auto">
          <a:xfrm>
            <a:off x="227756" y="143336"/>
            <a:ext cx="6072436" cy="609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2313" algn="l"/>
                <a:tab pos="10779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r>
              <a:rPr lang="ru-RU" dirty="0">
                <a:solidFill>
                  <a:srgbClr val="008000"/>
                </a:solidFill>
                <a:latin typeface="Consolas"/>
              </a:rPr>
              <a:t>// Файл value2.cpp. Реализация класса Value2.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"value2.h"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Value2::Value2(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x1 =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x2 =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Value2::print()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"x1="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&lt;&lt; x1 &lt;&lt;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"x2="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&lt;&lt; x2 &lt;&lt;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Value2&amp;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+(Value2&amp;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v1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Value2&amp;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v2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	v1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.c1 =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v1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.x1 +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v2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.x1;</a:t>
            </a: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	v1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.c2 =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v1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.x2 +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v2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.x2;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v1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Value2::o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perator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=(Value2&amp; v)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x1 = v.c1;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x2 = v.c2;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alt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93DAD3B-B289-4792-A633-33637215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53</a:t>
            </a:fld>
            <a:endParaRPr lang="ru-RU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771899" y="6465143"/>
            <a:ext cx="3600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Перегрузка бинарных операций</a:t>
            </a:r>
          </a:p>
        </p:txBody>
      </p:sp>
      <p:sp>
        <p:nvSpPr>
          <p:cNvPr id="8" name="Стрелка: вправо 8">
            <a:extLst>
              <a:ext uri="{FF2B5EF4-FFF2-40B4-BE49-F238E27FC236}">
                <a16:creationId xmlns:a16="http://schemas.microsoft.com/office/drawing/2014/main" id="{3C380CB2-BFA9-47D1-AC4B-E9E830A58788}"/>
              </a:ext>
            </a:extLst>
          </p:cNvPr>
          <p:cNvSpPr/>
          <p:nvPr/>
        </p:nvSpPr>
        <p:spPr>
          <a:xfrm>
            <a:off x="8159981" y="5575087"/>
            <a:ext cx="8756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20764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93DAD3B-B289-4792-A633-33637215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54</a:t>
            </a:fld>
            <a:endParaRPr lang="ru-RU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771899" y="6465143"/>
            <a:ext cx="3600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Перегрузка бинарных операций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160338"/>
            <a:ext cx="66247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ru-RU" dirty="0">
                <a:solidFill>
                  <a:srgbClr val="008000"/>
                </a:solidFill>
                <a:latin typeface="Consolas"/>
              </a:rPr>
              <a:t>// Файл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main.cpp.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Драйвер класса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Value2.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"value2.h"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Value2 Obj1(1, 1), Obj2(2, 2), Obj3;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Obj3 = Obj2 + Obj1;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"Obj1:"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Obj1.print();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"Obj2:"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Obj2.print();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"Obj3:"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Obj3.print();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"Pause"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0978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65100" y="44624"/>
            <a:ext cx="8824913" cy="36988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solidFill>
                  <a:schemeClr val="bg1"/>
                </a:solidFill>
                <a:latin typeface="+mn-lt"/>
                <a:cs typeface="+mn-cs"/>
              </a:rPr>
              <a:t>Перегрузка операций поместить в поток и взять из потока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489446"/>
            <a:ext cx="914400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tabLst>
                <a:tab pos="182563" algn="l"/>
                <a:tab pos="355600" algn="l"/>
                <a:tab pos="539750" algn="l"/>
              </a:tabLst>
              <a:defRPr/>
            </a:pPr>
            <a:r>
              <a:rPr lang="ru-RU" dirty="0">
                <a:latin typeface="+mn-lt"/>
                <a:cs typeface="+mn-cs"/>
              </a:rPr>
              <a:t>Перегруженная операция &lt;&lt; должна иметь левый операнд типа </a:t>
            </a:r>
            <a:r>
              <a:rPr lang="en-US" dirty="0" err="1">
                <a:latin typeface="Consolas" pitchFamily="49" charset="0"/>
              </a:rPr>
              <a:t>ostream</a:t>
            </a:r>
            <a:r>
              <a:rPr lang="en-US" dirty="0">
                <a:latin typeface="Consolas" pitchFamily="49" charset="0"/>
              </a:rPr>
              <a:t>&amp;</a:t>
            </a:r>
            <a:r>
              <a:rPr lang="ru-RU" dirty="0">
                <a:latin typeface="+mn-lt"/>
                <a:cs typeface="+mn-cs"/>
              </a:rPr>
              <a:t> (такой, как </a:t>
            </a:r>
            <a:r>
              <a:rPr lang="en-US" dirty="0" err="1">
                <a:latin typeface="Consolas" pitchFamily="49" charset="0"/>
              </a:rPr>
              <a:t>cout</a:t>
            </a:r>
            <a:r>
              <a:rPr lang="ru-RU" dirty="0">
                <a:latin typeface="+mn-lt"/>
                <a:cs typeface="+mn-cs"/>
              </a:rPr>
              <a:t>). Аналогично, перегруженная операция </a:t>
            </a:r>
            <a:r>
              <a:rPr lang="en-US" dirty="0">
                <a:latin typeface="+mn-lt"/>
                <a:cs typeface="+mn-cs"/>
              </a:rPr>
              <a:t>&gt;&gt;</a:t>
            </a:r>
            <a:r>
              <a:rPr lang="ru-RU" dirty="0">
                <a:latin typeface="+mn-lt"/>
                <a:cs typeface="+mn-cs"/>
              </a:rPr>
              <a:t> должна иметь левый операнд типа </a:t>
            </a:r>
            <a:r>
              <a:rPr lang="en-US" dirty="0" err="1">
                <a:latin typeface="Consolas" pitchFamily="49" charset="0"/>
              </a:rPr>
              <a:t>istream</a:t>
            </a:r>
            <a:r>
              <a:rPr lang="en-US" dirty="0">
                <a:latin typeface="Consolas" pitchFamily="49" charset="0"/>
              </a:rPr>
              <a:t>&amp;</a:t>
            </a:r>
            <a:r>
              <a:rPr lang="en-US" i="1" dirty="0">
                <a:latin typeface="+mn-lt"/>
                <a:cs typeface="+mn-cs"/>
              </a:rPr>
              <a:t> </a:t>
            </a:r>
            <a:r>
              <a:rPr lang="ru-RU" dirty="0">
                <a:latin typeface="+mn-lt"/>
                <a:cs typeface="+mn-cs"/>
              </a:rPr>
              <a:t>(такой, как </a:t>
            </a:r>
            <a:r>
              <a:rPr lang="en-US" dirty="0" err="1">
                <a:latin typeface="Consolas" pitchFamily="49" charset="0"/>
              </a:rPr>
              <a:t>cin</a:t>
            </a:r>
            <a:r>
              <a:rPr lang="ru-RU" dirty="0">
                <a:latin typeface="+mn-lt"/>
                <a:cs typeface="+mn-cs"/>
              </a:rPr>
              <a:t>), так что эти функции не могут быть функциями-элементами.</a:t>
            </a:r>
            <a:endParaRPr lang="ru-RU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2229" name="Прямоугольник 4"/>
          <p:cNvSpPr>
            <a:spLocks noChangeArrowheads="1"/>
          </p:cNvSpPr>
          <p:nvPr/>
        </p:nvSpPr>
        <p:spPr bwMode="auto">
          <a:xfrm>
            <a:off x="107504" y="1589305"/>
            <a:ext cx="8655050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ru-RU" dirty="0">
                <a:solidFill>
                  <a:srgbClr val="008000"/>
                </a:solidFill>
                <a:latin typeface="Consolas"/>
              </a:rPr>
              <a:t>/* Файл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IPaddress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.h. Описание класса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IPaddress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. Операции &lt;&lt; и &gt;&gt; перегружаются как дружественные функции */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#pragma once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IPaddress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friend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operator &lt;&lt;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&amp;,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IPaddress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&amp;);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friend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operator &gt;&gt;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&amp;,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IPaddress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&amp;);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	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ip1[4];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	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ip2[4];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	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ip3[4];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	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ip4[4];</a:t>
            </a:r>
          </a:p>
          <a:p>
            <a:pPr>
              <a:tabLst>
                <a:tab pos="355600" algn="l"/>
                <a:tab pos="722313" algn="l"/>
                <a:tab pos="1077913" algn="l"/>
                <a:tab pos="14335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};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6D316B2-9698-41C0-85A3-5F132A6E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55</a:t>
            </a:fld>
            <a:endParaRPr lang="ru-RU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771899" y="6465143"/>
            <a:ext cx="3600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Перегрузка операций</a:t>
            </a:r>
            <a:r>
              <a:rPr lang="en-US" altLang="ru-RU" sz="2000" dirty="0">
                <a:solidFill>
                  <a:schemeClr val="bg1"/>
                </a:solidFill>
                <a:latin typeface="+mn-lt"/>
              </a:rPr>
              <a:t> &lt;&lt; </a:t>
            </a:r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и </a:t>
            </a:r>
            <a:r>
              <a:rPr lang="en-US" altLang="ru-RU" sz="2000" dirty="0">
                <a:solidFill>
                  <a:schemeClr val="bg1"/>
                </a:solidFill>
                <a:latin typeface="+mn-lt"/>
              </a:rPr>
              <a:t>&gt;&gt;</a:t>
            </a:r>
            <a:endParaRPr lang="ru-RU" altLang="ru-RU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Прямоугольник 1"/>
          <p:cNvSpPr>
            <a:spLocks noChangeArrowheads="1"/>
          </p:cNvSpPr>
          <p:nvPr/>
        </p:nvSpPr>
        <p:spPr bwMode="auto">
          <a:xfrm>
            <a:off x="179388" y="160338"/>
            <a:ext cx="8785225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223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tabLst>
                <a:tab pos="355600" algn="l"/>
                <a:tab pos="7223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tabLst>
                <a:tab pos="355600" algn="l"/>
                <a:tab pos="7223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tabLst>
                <a:tab pos="355600" algn="l"/>
                <a:tab pos="7223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tabLst>
                <a:tab pos="355600" algn="l"/>
                <a:tab pos="7223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23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23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23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2313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8000"/>
                </a:solidFill>
                <a:latin typeface="Consolas"/>
              </a:rPr>
              <a:t>// Файл stream.cpp. Реализация класса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IPaddress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.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IPaddress.h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 err="1">
                <a:solidFill>
                  <a:srgbClr val="000000"/>
                </a:solidFill>
                <a:latin typeface="Consolas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&amp;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&lt;&lt;(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IPaddress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IP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	output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IP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.ip1&lt;&lt;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"."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IP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.ip2&lt;&lt;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"."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IP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.ip3&lt;&lt;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."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&lt;&lt;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IP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.ip1 &lt;&lt;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"."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 err="1">
                <a:solidFill>
                  <a:srgbClr val="000000"/>
                </a:solidFill>
                <a:latin typeface="Consolas"/>
              </a:rPr>
              <a:t>istream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&amp;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&gt;&gt;(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IPaddress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IP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input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IP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.ip1, 3);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input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input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IP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.ip2, 3);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input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input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IP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.ip3, 3);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input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input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IP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.ip4, 3);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tabLst>
                <a:tab pos="355600" algn="l"/>
                <a:tab pos="722313" algn="l"/>
                <a:tab pos="1077913" algn="l"/>
              </a:tabLst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3C0A1EE-161F-440C-A59B-810E224B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56</a:t>
            </a:fld>
            <a:endParaRPr lang="ru-RU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71899" y="6465143"/>
            <a:ext cx="3600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Перегрузка операций</a:t>
            </a:r>
            <a:r>
              <a:rPr lang="en-US" altLang="ru-RU" sz="2000" dirty="0">
                <a:solidFill>
                  <a:schemeClr val="bg1"/>
                </a:solidFill>
                <a:latin typeface="+mn-lt"/>
              </a:rPr>
              <a:t> &lt;&lt; </a:t>
            </a:r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и </a:t>
            </a:r>
            <a:r>
              <a:rPr lang="en-US" altLang="ru-RU" sz="2000" dirty="0">
                <a:solidFill>
                  <a:schemeClr val="bg1"/>
                </a:solidFill>
                <a:latin typeface="+mn-lt"/>
              </a:rPr>
              <a:t>&gt;&gt;</a:t>
            </a:r>
            <a:endParaRPr lang="ru-RU" altLang="ru-RU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0338" y="3860800"/>
            <a:ext cx="8829675" cy="9239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cap="all" dirty="0">
                <a:latin typeface="+mn-lt"/>
                <a:cs typeface="+mn-cs"/>
              </a:rPr>
              <a:t>ф</a:t>
            </a:r>
            <a:r>
              <a:rPr lang="ru-RU" dirty="0">
                <a:latin typeface="+mn-lt"/>
                <a:cs typeface="+mn-cs"/>
              </a:rPr>
              <a:t>ункция-операция взять из потока (</a:t>
            </a:r>
            <a:r>
              <a:rPr lang="en-US" b="1" dirty="0">
                <a:latin typeface="+mn-lt"/>
                <a:cs typeface="+mn-cs"/>
              </a:rPr>
              <a:t>operator</a:t>
            </a:r>
            <a:r>
              <a:rPr lang="en-US" dirty="0">
                <a:latin typeface="+mn-lt"/>
                <a:cs typeface="+mn-cs"/>
              </a:rPr>
              <a:t>&gt;&gt;</a:t>
            </a:r>
            <a:r>
              <a:rPr lang="ru-RU" dirty="0">
                <a:latin typeface="+mn-lt"/>
                <a:cs typeface="+mn-cs"/>
              </a:rPr>
              <a:t>) получает как аргументы ссылку </a:t>
            </a:r>
            <a:r>
              <a:rPr lang="en-US" dirty="0">
                <a:latin typeface="+mn-lt"/>
                <a:cs typeface="+mn-cs"/>
              </a:rPr>
              <a:t>input</a:t>
            </a:r>
            <a:r>
              <a:rPr lang="ru-RU" dirty="0">
                <a:latin typeface="+mn-lt"/>
                <a:cs typeface="+mn-cs"/>
              </a:rPr>
              <a:t> типа </a:t>
            </a:r>
            <a:r>
              <a:rPr lang="en-US" dirty="0" err="1">
                <a:latin typeface="+mn-lt"/>
                <a:cs typeface="+mn-cs"/>
              </a:rPr>
              <a:t>istream</a:t>
            </a:r>
            <a:r>
              <a:rPr lang="ru-RU" dirty="0">
                <a:latin typeface="+mn-lt"/>
                <a:cs typeface="+mn-cs"/>
              </a:rPr>
              <a:t>, и ссылку, названную </a:t>
            </a:r>
            <a:r>
              <a:rPr lang="en-US" dirty="0" err="1">
                <a:latin typeface="+mn-lt"/>
                <a:cs typeface="+mn-cs"/>
              </a:rPr>
              <a:t>num</a:t>
            </a:r>
            <a:r>
              <a:rPr lang="ru-RU" dirty="0">
                <a:latin typeface="+mn-lt"/>
                <a:cs typeface="+mn-cs"/>
              </a:rPr>
              <a:t>, на определенный пользователем тип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</a:t>
            </a:r>
            <a:r>
              <a:rPr lang="ru-RU" dirty="0">
                <a:latin typeface="+mn-lt"/>
                <a:cs typeface="+mn-cs"/>
              </a:rPr>
              <a:t>; функция возвращает ссылку типа </a:t>
            </a:r>
            <a:r>
              <a:rPr lang="en-US" dirty="0" err="1">
                <a:latin typeface="+mn-lt"/>
                <a:cs typeface="+mn-cs"/>
              </a:rPr>
              <a:t>istream</a:t>
            </a:r>
            <a:r>
              <a:rPr lang="ru-RU" dirty="0">
                <a:latin typeface="+mn-lt"/>
                <a:cs typeface="+mn-cs"/>
              </a:rPr>
              <a:t>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243B0E8-B27D-482F-91BA-47B1BEB1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57</a:t>
            </a:fld>
            <a:endParaRPr lang="ru-RU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2771899" y="6465143"/>
            <a:ext cx="3600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Перегрузка операций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115128F-5CEF-4DFB-B561-6AE66C480B8E}"/>
              </a:ext>
            </a:extLst>
          </p:cNvPr>
          <p:cNvSpPr/>
          <p:nvPr/>
        </p:nvSpPr>
        <p:spPr>
          <a:xfrm>
            <a:off x="153986" y="86177"/>
            <a:ext cx="65782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0363" algn="l"/>
                <a:tab pos="720725" algn="l"/>
                <a:tab pos="1081088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Файл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main.cpp.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Драйвер класса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stream.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20725" algn="l"/>
                <a:tab pos="1081088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20725" algn="l"/>
                <a:tab pos="1081088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IPaddress.h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20725" algn="l"/>
                <a:tab pos="1081088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ip_addr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Введите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IP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адрес: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ip_addr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"IP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адрес: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ip_addr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/>
              <a:t>KAHOOT.IT</a:t>
            </a:r>
            <a:endParaRPr lang="ru-RU" sz="96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4A4E2F4-EB2E-4441-ADB2-C74F59A6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58</a:t>
            </a:fld>
            <a:endParaRPr lang="ru-RU" sz="2800" dirty="0"/>
          </a:p>
        </p:txBody>
      </p:sp>
      <p:pic>
        <p:nvPicPr>
          <p:cNvPr id="2052" name="Picture 4" descr="https://i.sunhome.ru/journal/46/testi-v2.or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65299"/>
            <a:ext cx="6048672" cy="456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6792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D0C02-4105-436D-9572-D693F834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A06222-A9FC-49A8-888E-82C0F111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9141" y="6453336"/>
            <a:ext cx="984019" cy="365125"/>
          </a:xfrm>
        </p:spPr>
        <p:txBody>
          <a:bodyPr/>
          <a:lstStyle/>
          <a:p>
            <a:pPr>
              <a:defRPr/>
            </a:pPr>
            <a:fld id="{92D3DD3A-88AB-4C49-9227-8C557A79E053}" type="slidenum">
              <a:rPr lang="ru-RU" sz="2800" smtClean="0"/>
              <a:pPr>
                <a:defRPr/>
              </a:pPr>
              <a:t>59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4260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899045" y="6392863"/>
            <a:ext cx="7345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Методология объектно-ориентированного программирования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i="1" dirty="0">
                <a:latin typeface="+mn-lt"/>
                <a:cs typeface="+mn-cs"/>
              </a:rPr>
              <a:t>Методология объектно-ориентированного программирования – э</a:t>
            </a:r>
            <a:r>
              <a:rPr lang="ru-RU" dirty="0"/>
              <a:t>то принцип программирования, основанный на представлении программы в виде совокупности объектов, каждый из которых является экземпляром определённого класса, а классы образуют иерархию наследования</a:t>
            </a:r>
            <a:endParaRPr lang="ru-RU" dirty="0">
              <a:latin typeface="+mn-lt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75" y="1223727"/>
            <a:ext cx="9144000" cy="36988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solidFill>
                  <a:schemeClr val="bg1"/>
                </a:solidFill>
                <a:latin typeface="+mn-lt"/>
                <a:cs typeface="+mn-cs"/>
              </a:rPr>
              <a:t>Синтаксис и семантика</a:t>
            </a:r>
            <a:endParaRPr lang="ru-RU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49" y="1568035"/>
            <a:ext cx="9136063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Классы предоставляют программисту возможность моделировать объекты, которые имеют </a:t>
            </a:r>
            <a:r>
              <a:rPr lang="ru-RU" i="1" dirty="0">
                <a:latin typeface="+mn-lt"/>
                <a:cs typeface="+mn-cs"/>
              </a:rPr>
              <a:t>атрибуты </a:t>
            </a:r>
            <a:r>
              <a:rPr lang="ru-RU" dirty="0">
                <a:latin typeface="+mn-lt"/>
                <a:cs typeface="+mn-cs"/>
              </a:rPr>
              <a:t>(внутренние данные)</a:t>
            </a:r>
            <a:r>
              <a:rPr lang="ru-RU" i="1" dirty="0">
                <a:latin typeface="+mn-lt"/>
                <a:cs typeface="+mn-cs"/>
              </a:rPr>
              <a:t> </a:t>
            </a:r>
            <a:r>
              <a:rPr lang="ru-RU" dirty="0">
                <a:latin typeface="+mn-lt"/>
                <a:cs typeface="+mn-cs"/>
              </a:rPr>
              <a:t>и </a:t>
            </a:r>
            <a:r>
              <a:rPr lang="ru-RU" i="1" dirty="0">
                <a:latin typeface="+mn-lt"/>
                <a:cs typeface="+mn-cs"/>
              </a:rPr>
              <a:t>варианты поведения </a:t>
            </a:r>
            <a:r>
              <a:rPr lang="ru-RU" dirty="0">
                <a:latin typeface="+mn-lt"/>
                <a:cs typeface="+mn-cs"/>
              </a:rPr>
              <a:t>или </a:t>
            </a:r>
            <a:r>
              <a:rPr lang="ru-RU" i="1" dirty="0">
                <a:latin typeface="+mn-lt"/>
                <a:cs typeface="+mn-cs"/>
              </a:rPr>
              <a:t>методы </a:t>
            </a:r>
            <a:r>
              <a:rPr lang="ru-RU" dirty="0">
                <a:latin typeface="+mn-lt"/>
                <a:cs typeface="+mn-cs"/>
              </a:rPr>
              <a:t>(внутренние функции).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/>
              <a:t>Инкапсуляция</a:t>
            </a:r>
            <a:r>
              <a:rPr lang="ru-RU" dirty="0"/>
              <a:t> – свойство ООП, позволяющее объединить данные и работающие с ними функции внутри одного класса.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/>
              <a:t>Наследование</a:t>
            </a:r>
            <a:r>
              <a:rPr lang="ru-RU" dirty="0"/>
              <a:t> – свойство ООП, позволяющее описать новый класс на основе уже существующего с частично или полностью заимствующейся функциональностью.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/>
              <a:t>Полиморфизм</a:t>
            </a:r>
            <a:r>
              <a:rPr lang="ru-RU" dirty="0"/>
              <a:t>   – свойство ООП, позволяющее использовать объекты с одинаковым интерфейсом без информации о типе и внутренней структуре объекта.</a:t>
            </a:r>
            <a:endParaRPr lang="ru-RU" dirty="0">
              <a:latin typeface="+mn-lt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4149080"/>
            <a:ext cx="9144000" cy="3683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solidFill>
                  <a:schemeClr val="bg1"/>
                </a:solidFill>
                <a:latin typeface="+mn-lt"/>
                <a:cs typeface="+mn-cs"/>
              </a:rPr>
              <a:t>Языки объектно-ориентированного программирования</a:t>
            </a:r>
            <a:endParaRPr lang="ru-RU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1" y="4509120"/>
            <a:ext cx="9147175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latin typeface="+mn-lt"/>
                <a:cs typeface="+mn-cs"/>
              </a:rPr>
              <a:t>Чистые языки</a:t>
            </a:r>
            <a:r>
              <a:rPr lang="ru-RU" dirty="0">
                <a:latin typeface="+mn-lt"/>
                <a:cs typeface="+mn-cs"/>
              </a:rPr>
              <a:t>, в наиболее классическом виде поддерживающие объектно-ориентированную методологию. </a:t>
            </a:r>
            <a:r>
              <a:rPr lang="en-US" dirty="0" err="1">
                <a:latin typeface="+mn-lt"/>
                <a:cs typeface="+mn-cs"/>
              </a:rPr>
              <a:t>Simula</a:t>
            </a:r>
            <a:r>
              <a:rPr lang="en-US" dirty="0">
                <a:latin typeface="+mn-lt"/>
                <a:cs typeface="+mn-cs"/>
              </a:rPr>
              <a:t> (1962), Smalltalk (1972), Self (1986), Cecil (1992).</a:t>
            </a:r>
            <a:endParaRPr lang="ru-RU" dirty="0">
              <a:latin typeface="+mn-lt"/>
              <a:cs typeface="+mn-cs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latin typeface="+mn-lt"/>
                <a:cs typeface="+mn-cs"/>
              </a:rPr>
              <a:t>Гибридные</a:t>
            </a:r>
            <a:r>
              <a:rPr lang="ru-RU" b="1" i="1" dirty="0">
                <a:latin typeface="+mn-lt"/>
                <a:cs typeface="+mn-cs"/>
              </a:rPr>
              <a:t> </a:t>
            </a:r>
            <a:r>
              <a:rPr lang="ru-RU" b="1" dirty="0">
                <a:latin typeface="+mn-lt"/>
                <a:cs typeface="+mn-cs"/>
              </a:rPr>
              <a:t>языки – </a:t>
            </a:r>
            <a:r>
              <a:rPr lang="ru-RU" dirty="0">
                <a:latin typeface="+mn-lt"/>
                <a:cs typeface="+mn-cs"/>
              </a:rPr>
              <a:t>императивные языки программирования с внедренными объектно-ориентированными конструкциями. </a:t>
            </a:r>
            <a:r>
              <a:rPr lang="en-US" dirty="0">
                <a:latin typeface="+mn-lt"/>
                <a:cs typeface="+mn-cs"/>
              </a:rPr>
              <a:t>C++ (1983), Object Pascal (1984).</a:t>
            </a:r>
            <a:endParaRPr lang="ru-RU" dirty="0">
              <a:latin typeface="+mn-lt"/>
              <a:cs typeface="+mn-cs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latin typeface="+mn-lt"/>
                <a:cs typeface="+mn-cs"/>
              </a:rPr>
              <a:t>Урезанные языки,</a:t>
            </a:r>
            <a:r>
              <a:rPr lang="ru-RU" dirty="0">
                <a:latin typeface="+mn-lt"/>
                <a:cs typeface="+mn-cs"/>
              </a:rPr>
              <a:t> появились в результате удаления из гибридных языков наиболее опасных с объектно-ориентированной точки зрения конструкций. </a:t>
            </a:r>
            <a:r>
              <a:rPr lang="en-US" dirty="0">
                <a:latin typeface="+mn-lt"/>
                <a:cs typeface="+mn-cs"/>
              </a:rPr>
              <a:t>Java (1995), C#(2000)</a:t>
            </a:r>
            <a:endParaRPr lang="ru-RU" dirty="0">
              <a:latin typeface="+mn-lt"/>
              <a:cs typeface="+mn-cs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ABB0D88-870F-4AAE-AB55-76924467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981" y="6484193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6</a:t>
            </a:fld>
            <a:endParaRPr lang="ru-RU" sz="2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6"/>
          <p:cNvSpPr txBox="1">
            <a:spLocks noChangeArrowheads="1"/>
          </p:cNvSpPr>
          <p:nvPr/>
        </p:nvSpPr>
        <p:spPr bwMode="auto">
          <a:xfrm>
            <a:off x="2555875" y="6474501"/>
            <a:ext cx="4032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Наследование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tabLst>
                <a:tab pos="182563" algn="l"/>
                <a:tab pos="355600" algn="l"/>
                <a:tab pos="539750" algn="l"/>
              </a:tabLst>
              <a:defRPr/>
            </a:pPr>
            <a:r>
              <a:rPr lang="ru-RU" b="1" dirty="0">
                <a:latin typeface="+mn-lt"/>
                <a:cs typeface="+mn-cs"/>
              </a:rPr>
              <a:t>Наследование</a:t>
            </a:r>
            <a:r>
              <a:rPr lang="ru-RU" dirty="0">
                <a:latin typeface="+mn-lt"/>
                <a:cs typeface="+mn-cs"/>
              </a:rPr>
              <a:t> – это способ повторного использования программного обеспечения, при котором новые классы создаются из уже существующих классов путем заимствования их атрибутов и функций и обогащения этими возможностями новых классов.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tabLst>
                <a:tab pos="182563" algn="l"/>
                <a:tab pos="355600" algn="l"/>
                <a:tab pos="539750" algn="l"/>
              </a:tabLst>
              <a:defRPr/>
            </a:pPr>
            <a:r>
              <a:rPr lang="ru-RU" dirty="0">
                <a:latin typeface="+mn-lt"/>
                <a:cs typeface="+mn-cs"/>
              </a:rPr>
              <a:t>Наследование формирует древовидные иерархические структуры. Базовый класс находится в иерархических отношениях со своими производными классами.</a:t>
            </a:r>
            <a:endParaRPr lang="ru-RU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pic>
        <p:nvPicPr>
          <p:cNvPr id="5530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89138"/>
            <a:ext cx="8031162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4060825"/>
            <a:ext cx="914400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Производный класс не может иметь доступ к закрытым элементам своего базового класса; разрешение такого доступа явилось бы нарушением инкапсуляции базового класса. Производный класс может, однако, иметь доступ к открытым и защищенным элементам своего базового класса. Защищенный уровень доступа 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ru-RU" dirty="0">
                <a:latin typeface="+mn-lt"/>
                <a:cs typeface="+mn-cs"/>
              </a:rPr>
              <a:t>) служит промежуточным уровнем защиты между открытым доступом и закрытым доступом. Защищенные элементы базового класса могут быть доступны только элементам и друзьям базового класса и элементам и друзьям производного класса.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BE10AD1-015D-47C3-9566-C5562B9A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60</a:t>
            </a:fld>
            <a:endParaRPr 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0850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tabLst>
                <a:tab pos="182563" algn="l"/>
                <a:tab pos="355600" algn="l"/>
                <a:tab pos="539750" algn="l"/>
              </a:tabLst>
              <a:defRPr/>
            </a:pPr>
            <a:r>
              <a:rPr lang="ru-RU" dirty="0">
                <a:latin typeface="+mn-lt"/>
                <a:cs typeface="+mn-cs"/>
              </a:rPr>
              <a:t>Чтобы указать, что например класс </a:t>
            </a:r>
            <a:r>
              <a:rPr lang="ru-RU" dirty="0">
                <a:cs typeface="+mn-cs"/>
              </a:rPr>
              <a:t>2</a:t>
            </a:r>
            <a:r>
              <a:rPr lang="en-US" dirty="0" err="1">
                <a:cs typeface="+mn-cs"/>
              </a:rPr>
              <a:t>D_Shape</a:t>
            </a:r>
            <a:r>
              <a:rPr lang="ru-RU" dirty="0">
                <a:latin typeface="+mn-lt"/>
                <a:cs typeface="+mn-cs"/>
              </a:rPr>
              <a:t> порожден классом </a:t>
            </a:r>
            <a:r>
              <a:rPr lang="en-US" dirty="0">
                <a:cs typeface="+mn-cs"/>
              </a:rPr>
              <a:t>Shape</a:t>
            </a:r>
            <a:r>
              <a:rPr lang="ru-RU" dirty="0">
                <a:latin typeface="+mn-lt"/>
                <a:cs typeface="+mn-cs"/>
              </a:rPr>
              <a:t>, класс </a:t>
            </a:r>
            <a:r>
              <a:rPr lang="ru-RU" dirty="0">
                <a:cs typeface="+mn-cs"/>
              </a:rPr>
              <a:t>2</a:t>
            </a:r>
            <a:r>
              <a:rPr lang="en-US" dirty="0" err="1">
                <a:cs typeface="+mn-cs"/>
              </a:rPr>
              <a:t>D_Shape</a:t>
            </a:r>
            <a:r>
              <a:rPr lang="ru-RU" dirty="0">
                <a:latin typeface="+mn-lt"/>
                <a:cs typeface="+mn-cs"/>
              </a:rPr>
              <a:t> должен быть определен следующим образом:</a:t>
            </a:r>
            <a:endParaRPr lang="ru-RU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6324" name="Прямоугольник 1"/>
          <p:cNvSpPr>
            <a:spLocks noChangeArrowheads="1"/>
          </p:cNvSpPr>
          <p:nvPr/>
        </p:nvSpPr>
        <p:spPr bwMode="auto">
          <a:xfrm>
            <a:off x="208305" y="764704"/>
            <a:ext cx="43636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ru-RU" altLang="ru-RU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dirty="0">
                <a:latin typeface="Consolas" panose="020B0609020204030204" pitchFamily="49" charset="0"/>
              </a:rPr>
              <a:t> </a:t>
            </a:r>
            <a:r>
              <a:rPr lang="en-US" altLang="ru-RU" dirty="0">
                <a:latin typeface="Consolas" panose="020B0609020204030204" pitchFamily="49" charset="0"/>
              </a:rPr>
              <a:t>2D_Shape</a:t>
            </a:r>
            <a:r>
              <a:rPr lang="ru-RU" altLang="ru-RU" dirty="0">
                <a:latin typeface="Consolas" panose="020B0609020204030204" pitchFamily="49" charset="0"/>
              </a:rPr>
              <a:t>: </a:t>
            </a:r>
            <a:r>
              <a:rPr lang="ru-RU" altLang="ru-RU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ru-RU" dirty="0">
                <a:latin typeface="Consolas" panose="020B0609020204030204" pitchFamily="49" charset="0"/>
              </a:rPr>
              <a:t>Shape</a:t>
            </a:r>
            <a:r>
              <a:rPr lang="ru-RU" altLang="ru-RU" dirty="0">
                <a:latin typeface="Consolas" panose="020B0609020204030204" pitchFamily="49" charset="0"/>
              </a:rPr>
              <a:t> {…};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195388"/>
            <a:ext cx="9108504" cy="646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Constantia" panose="02030602050306030303" pitchFamily="18" charset="0"/>
                <a:cs typeface="+mn-cs"/>
              </a:rPr>
              <a:t>Существует </a:t>
            </a:r>
            <a:r>
              <a:rPr lang="ru-RU" i="1" dirty="0">
                <a:latin typeface="Constantia" panose="02030602050306030303" pitchFamily="18" charset="0"/>
                <a:cs typeface="+mn-cs"/>
              </a:rPr>
              <a:t>открытое наследование (</a:t>
            </a:r>
            <a:r>
              <a:rPr lang="en-US" i="1" dirty="0">
                <a:latin typeface="Constantia" panose="02030602050306030303" pitchFamily="18" charset="0"/>
                <a:cs typeface="+mn-cs"/>
              </a:rPr>
              <a:t>public inheritance</a:t>
            </a:r>
            <a:r>
              <a:rPr lang="ru-RU" i="1" dirty="0">
                <a:latin typeface="Constantia" panose="02030602050306030303" pitchFamily="18" charset="0"/>
                <a:cs typeface="+mn-cs"/>
              </a:rPr>
              <a:t>), закрытое наследование (</a:t>
            </a:r>
            <a:r>
              <a:rPr lang="en-US" i="1" dirty="0">
                <a:latin typeface="Constantia" panose="02030602050306030303" pitchFamily="18" charset="0"/>
                <a:cs typeface="+mn-cs"/>
              </a:rPr>
              <a:t>private inheritance</a:t>
            </a:r>
            <a:r>
              <a:rPr lang="ru-RU" i="1" dirty="0">
                <a:latin typeface="Constantia" panose="02030602050306030303" pitchFamily="18" charset="0"/>
                <a:cs typeface="+mn-cs"/>
              </a:rPr>
              <a:t>) </a:t>
            </a:r>
            <a:r>
              <a:rPr lang="ru-RU" dirty="0">
                <a:latin typeface="Constantia" panose="02030602050306030303" pitchFamily="18" charset="0"/>
                <a:cs typeface="+mn-cs"/>
              </a:rPr>
              <a:t>и </a:t>
            </a:r>
            <a:r>
              <a:rPr lang="ru-RU" i="1" dirty="0">
                <a:latin typeface="Constantia" panose="02030602050306030303" pitchFamily="18" charset="0"/>
                <a:cs typeface="+mn-cs"/>
              </a:rPr>
              <a:t>защищенное наследование (</a:t>
            </a:r>
            <a:r>
              <a:rPr lang="en-US" i="1" dirty="0">
                <a:latin typeface="Constantia" panose="02030602050306030303" pitchFamily="18" charset="0"/>
                <a:cs typeface="+mn-cs"/>
              </a:rPr>
              <a:t>protected inheritance</a:t>
            </a:r>
            <a:r>
              <a:rPr lang="ru-RU" i="1" dirty="0">
                <a:latin typeface="Constantia" panose="02030602050306030303" pitchFamily="18" charset="0"/>
                <a:cs typeface="+mn-cs"/>
              </a:rPr>
              <a:t>)</a:t>
            </a:r>
            <a:endParaRPr lang="ru-RU" dirty="0">
              <a:latin typeface="Constantia" panose="02030602050306030303" pitchFamily="18" charset="0"/>
              <a:cs typeface="+mn-cs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984123"/>
              </p:ext>
            </p:extLst>
          </p:nvPr>
        </p:nvGraphicFramePr>
        <p:xfrm>
          <a:off x="250825" y="1989138"/>
          <a:ext cx="8642349" cy="42243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401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45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Спецификатор доступа к элементам в базовом классе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4" marR="25404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Тип наследования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4" marR="25404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36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public</a:t>
                      </a:r>
                      <a:r>
                        <a:rPr lang="ru-RU" sz="1800" dirty="0">
                          <a:effectLst/>
                        </a:rPr>
                        <a:t> – открытое наследование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4" marR="25404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protected – </a:t>
                      </a:r>
                      <a:r>
                        <a:rPr lang="ru-RU" sz="1800" dirty="0">
                          <a:effectLst/>
                        </a:rPr>
                        <a:t>защищенное наследование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4" marR="25404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private – </a:t>
                      </a:r>
                      <a:r>
                        <a:rPr lang="ru-RU" sz="1800" dirty="0">
                          <a:effectLst/>
                        </a:rPr>
                        <a:t>закрытое наследование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4" marR="25404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750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public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4" marR="25404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public</a:t>
                      </a:r>
                      <a:r>
                        <a:rPr lang="ru-RU" sz="1800" dirty="0">
                          <a:effectLst/>
                        </a:rPr>
                        <a:t> в производном классе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4" marR="25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protected</a:t>
                      </a:r>
                      <a:r>
                        <a:rPr lang="ru-RU" sz="1800" dirty="0">
                          <a:effectLst/>
                        </a:rPr>
                        <a:t> в</a:t>
                      </a: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производном классе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4" marR="25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private</a:t>
                      </a:r>
                      <a:r>
                        <a:rPr lang="ru-RU" sz="1800">
                          <a:effectLst/>
                        </a:rPr>
                        <a:t> в производном классе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4" marR="2540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750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protected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4" marR="25404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protected</a:t>
                      </a:r>
                      <a:r>
                        <a:rPr lang="ru-RU" sz="1800" dirty="0">
                          <a:effectLst/>
                        </a:rPr>
                        <a:t> в</a:t>
                      </a: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производном классе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4" marR="25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protected</a:t>
                      </a:r>
                      <a:r>
                        <a:rPr lang="ru-RU" sz="1800" dirty="0">
                          <a:effectLst/>
                        </a:rPr>
                        <a:t> в</a:t>
                      </a: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производном классе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4" marR="25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private</a:t>
                      </a:r>
                      <a:r>
                        <a:rPr lang="ru-RU" sz="1800" dirty="0">
                          <a:effectLst/>
                        </a:rPr>
                        <a:t> в производном классе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4" marR="2540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750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private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4" marR="25404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невидим в производном классе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4" marR="25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невидим в производном классе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4" marR="25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невидим в производном классе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4" marR="2540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038FA1A-69A9-4B0A-88A7-5F9346DB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61</a:t>
            </a:fld>
            <a:endParaRPr lang="ru-RU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CBA287CA-A3EA-411C-BCA4-ADF5C6936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6474501"/>
            <a:ext cx="4032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Типы наследования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tabLst>
                <a:tab pos="182563" algn="l"/>
                <a:tab pos="355600" algn="l"/>
                <a:tab pos="539750" algn="l"/>
              </a:tabLst>
              <a:defRPr/>
            </a:pPr>
            <a:r>
              <a:rPr lang="ru-RU" dirty="0">
                <a:latin typeface="+mn-lt"/>
                <a:cs typeface="+mn-cs"/>
              </a:rPr>
              <a:t>Производный класс может переопределить функцию-элемент базового класса. При описании в производном классе функции с тем же именем, версия функции производного класса переопределяет версию базового класса.</a:t>
            </a:r>
            <a:endParaRPr lang="ru-RU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68C714D-3D53-462D-AA45-0219DCBC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62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94A5A71-0F53-41F1-837C-FD222FDBF4DA}"/>
              </a:ext>
            </a:extLst>
          </p:cNvPr>
          <p:cNvSpPr/>
          <p:nvPr/>
        </p:nvSpPr>
        <p:spPr>
          <a:xfrm>
            <a:off x="36958" y="1166843"/>
            <a:ext cx="89995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0363" algn="l"/>
                <a:tab pos="720725" algn="l"/>
                <a:tab pos="1081088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Файл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anketa.h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Описание базового класса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Anketa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20725" algn="l"/>
                <a:tab pos="1081088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ANKETA_H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ANKETA_H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20725" algn="l"/>
                <a:tab pos="1081088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*);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~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print();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 Защищенный раздел. Аналогичен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, но наследуется в производный класс*/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20725" algn="l"/>
                <a:tab pos="1081088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78297-C6FD-4944-B1F1-1BD914411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6474501"/>
            <a:ext cx="4032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Наследование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46A1EFE-F5B4-4A1C-90ED-E2D02A82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63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807FB46-2546-4F4C-801E-F1E7EE9F4B69}"/>
              </a:ext>
            </a:extLst>
          </p:cNvPr>
          <p:cNvSpPr/>
          <p:nvPr/>
        </p:nvSpPr>
        <p:spPr>
          <a:xfrm>
            <a:off x="-9820" y="33089"/>
            <a:ext cx="91085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Файл anketa.cpp. Реализация базового класса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anketa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С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string&gt;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"Anketa.h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+ 1];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0);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+ 1];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0);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::~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::print()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1F95D-4EC6-45DA-B265-8B1FF02D3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6474501"/>
            <a:ext cx="4032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Наследование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11EAAC8-2639-413A-BB19-EF804A58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64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C01A1-5E4C-4EFB-B77D-7BBD8E612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6474501"/>
            <a:ext cx="4032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Наследование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5635D5-F13F-4417-B823-72B5C6240CC6}"/>
              </a:ext>
            </a:extLst>
          </p:cNvPr>
          <p:cNvSpPr/>
          <p:nvPr/>
        </p:nvSpPr>
        <p:spPr>
          <a:xfrm>
            <a:off x="0" y="-237"/>
            <a:ext cx="88569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//Файл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student.h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Описание производного класса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student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STUDENT_H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STUDENT_H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anketa.h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ru-RU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Класс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student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открыто наследуется от класса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anketa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Anketa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print();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Point1;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Point2;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9674D4B-DCB9-422B-BF94-255F0D12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65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A5B1A-EAED-4DAD-B23A-2AD91F9AB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6474501"/>
            <a:ext cx="4032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Наследование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4B7AD40-6BA8-4612-8E6E-953E289DD932}"/>
              </a:ext>
            </a:extLst>
          </p:cNvPr>
          <p:cNvSpPr/>
          <p:nvPr/>
        </p:nvSpPr>
        <p:spPr>
          <a:xfrm>
            <a:off x="17748" y="0"/>
            <a:ext cx="910850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//Файл student.cpp. Реализация класса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student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"student.h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Student::Student(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Point1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Point2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Point3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Student::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(Point1 + Point2 + Point3) / 3;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Student::print()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Студент: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::print();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cout &lt;&lt;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"Средний балл: 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&lt;&lt; averagePoint() &lt;&lt; endl;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7D0AE0C-5E83-4A3C-8EC5-8A4C8912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66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40D09-F859-405C-832F-489B0E7DC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6474501"/>
            <a:ext cx="4032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Наследование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AC74C57-8B00-417C-AF83-CD73F51F42AF}"/>
              </a:ext>
            </a:extLst>
          </p:cNvPr>
          <p:cNvSpPr/>
          <p:nvPr/>
        </p:nvSpPr>
        <p:spPr>
          <a:xfrm>
            <a:off x="0" y="75722"/>
            <a:ext cx="9108504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// Файл main.cpp. реализация наследования класса </a:t>
            </a:r>
            <a:r>
              <a:rPr lang="ru-RU" sz="1700" dirty="0" err="1">
                <a:solidFill>
                  <a:srgbClr val="008000"/>
                </a:solidFill>
                <a:latin typeface="Consolas" panose="020B0609020204030204" pitchFamily="49" charset="0"/>
              </a:rPr>
              <a:t>Anketa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классом </a:t>
            </a:r>
            <a:r>
              <a:rPr lang="ru-RU" sz="1700" dirty="0" err="1">
                <a:solidFill>
                  <a:srgbClr val="008000"/>
                </a:solidFill>
                <a:latin typeface="Consolas" panose="020B0609020204030204" pitchFamily="49" charset="0"/>
              </a:rPr>
              <a:t>Student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. 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"student.h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s(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"Иванов"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"Иван"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5.0, 4.0, 3.0);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446" y="0"/>
            <a:ext cx="9127554" cy="1200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Объекты открыто порожденного класса могут также рассматриваться как объекты соответствующего ему базового класса. Это ведет к некоторым интересным следствиям. Но обратное неверно: объекты базового класса не являются автоматически объектами производного класса.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23865CB-A163-4525-9D9C-5B95A978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67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912DE-817B-4D03-BEB2-90608CCC7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" y="6474501"/>
            <a:ext cx="86600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dirty="0">
                <a:solidFill>
                  <a:schemeClr val="bg1"/>
                </a:solidFill>
                <a:latin typeface="+mn-lt"/>
              </a:rPr>
              <a:t>Приведение типов указателей базовых классов к указателям производных классов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2D3DB91-B384-482A-8C84-5BAE3B254992}"/>
              </a:ext>
            </a:extLst>
          </p:cNvPr>
          <p:cNvSpPr/>
          <p:nvPr/>
        </p:nvSpPr>
        <p:spPr>
          <a:xfrm>
            <a:off x="16446" y="1214865"/>
            <a:ext cx="866001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"student.h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Student S(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"Кузнецов"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"Роман"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, 5.0, 4.0, 3.0), * sPtr;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Anketa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A(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"Иванов"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"Сергей"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), *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aPtr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&amp;A;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корректно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-&gt;print();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&amp;S;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корректно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-&gt;print();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&amp;S;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допустимо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-&gt;print();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&amp;A;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ошибка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(Student*)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Конструкторы, деструкторы и операции присваивания не наследуются производными классами. Однако конструкторы и операции присваивания производного класса могут вызывать конструкторы и операции присваивания базового класса.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При наследовании конструкторы базовых классов вызываются в той последовательности, в которой указано наследование в определении производного класса. На это не влияет последовательность, в которой указаны конструкторы базовых классов в описании конструктора производного класса.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BD53E58-2C3F-4A70-85EF-1045DF83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68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CBCDE-E67C-4714-BFBE-0C50FE7A8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6474501"/>
            <a:ext cx="4032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Наследование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06EBDD-D1E8-467A-95EB-47F75F21009A}"/>
              </a:ext>
            </a:extLst>
          </p:cNvPr>
          <p:cNvSpPr/>
          <p:nvPr/>
        </p:nvSpPr>
        <p:spPr>
          <a:xfrm>
            <a:off x="24483" y="2060848"/>
            <a:ext cx="78488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77838"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Файл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anketa.h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Описание класса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anketa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77838"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ANKETA_H</a:t>
            </a:r>
          </a:p>
          <a:p>
            <a:pPr defTabSz="477838"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ANKETA_H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77838"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Anketa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77838"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77838"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77838"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*);</a:t>
            </a:r>
          </a:p>
          <a:p>
            <a:pPr defTabSz="477838"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77838"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print();</a:t>
            </a:r>
          </a:p>
          <a:p>
            <a:pPr defTabSz="477838"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77838"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77838"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77838"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477838"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7E65C6A-AEF5-4FAC-B31F-A90AEDC4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69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A54C8-2230-4DF1-B962-4485A9B96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6474501"/>
            <a:ext cx="4032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Наследование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4E38C9B-AB6B-4FA0-A368-B70066F9D295}"/>
              </a:ext>
            </a:extLst>
          </p:cNvPr>
          <p:cNvSpPr/>
          <p:nvPr/>
        </p:nvSpPr>
        <p:spPr>
          <a:xfrm>
            <a:off x="35496" y="51003"/>
            <a:ext cx="91085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Файл anketa.cpp. Реализация класса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anketa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С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string&gt;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С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assert&gt;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"Anketa.h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+ 1];</a:t>
            </a: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assert(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0);</a:t>
            </a: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+ 1];</a:t>
            </a: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assert(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0);</a:t>
            </a: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"Конструктор для класса 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</a:rPr>
              <a:t>Anketa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::~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Деструктор для класса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::print()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843808" y="6482059"/>
            <a:ext cx="345638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+mn-lt"/>
              </a:rPr>
              <a:t>Происхождение языка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C++</a:t>
            </a:r>
            <a:endParaRPr lang="ru-RU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91880" y="764704"/>
            <a:ext cx="2232248" cy="288032"/>
          </a:xfrm>
          <a:prstGeom prst="ellips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Fortran  (1957)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563888" y="1340768"/>
            <a:ext cx="2088232" cy="288032"/>
          </a:xfrm>
          <a:prstGeom prst="ellips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Algol (1958)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7" idx="4"/>
            <a:endCxn id="11" idx="0"/>
          </p:cNvCxnSpPr>
          <p:nvPr/>
        </p:nvCxnSpPr>
        <p:spPr>
          <a:xfrm>
            <a:off x="4608004" y="1052736"/>
            <a:ext cx="0" cy="28803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563888" y="1844824"/>
            <a:ext cx="2088232" cy="288032"/>
          </a:xfrm>
          <a:prstGeom prst="ellips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CPL (1961)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1" name="Прямая со стрелкой 20"/>
          <p:cNvCxnSpPr>
            <a:stCxn id="11" idx="4"/>
            <a:endCxn id="20" idx="0"/>
          </p:cNvCxnSpPr>
          <p:nvPr/>
        </p:nvCxnSpPr>
        <p:spPr>
          <a:xfrm>
            <a:off x="4608004" y="1628800"/>
            <a:ext cx="0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3569971" y="2348880"/>
            <a:ext cx="2088232" cy="288032"/>
          </a:xfrm>
          <a:prstGeom prst="ellips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BCPL (1969)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5" name="Прямая со стрелкой 24"/>
          <p:cNvCxnSpPr>
            <a:stCxn id="20" idx="4"/>
            <a:endCxn id="24" idx="0"/>
          </p:cNvCxnSpPr>
          <p:nvPr/>
        </p:nvCxnSpPr>
        <p:spPr>
          <a:xfrm>
            <a:off x="4608004" y="2132856"/>
            <a:ext cx="6083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3569971" y="2835453"/>
            <a:ext cx="2088232" cy="288032"/>
          </a:xfrm>
          <a:prstGeom prst="ellips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 (1970)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8" name="Прямая со стрелкой 27"/>
          <p:cNvCxnSpPr>
            <a:stCxn id="24" idx="4"/>
            <a:endCxn id="27" idx="0"/>
          </p:cNvCxnSpPr>
          <p:nvPr/>
        </p:nvCxnSpPr>
        <p:spPr>
          <a:xfrm>
            <a:off x="4614087" y="2636912"/>
            <a:ext cx="0" cy="19854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/>
          <p:cNvSpPr/>
          <p:nvPr/>
        </p:nvSpPr>
        <p:spPr>
          <a:xfrm>
            <a:off x="3569971" y="3356992"/>
            <a:ext cx="2088232" cy="28803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 (1971)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3" name="Прямая со стрелкой 32"/>
          <p:cNvCxnSpPr>
            <a:stCxn id="27" idx="4"/>
            <a:endCxn id="31" idx="0"/>
          </p:cNvCxnSpPr>
          <p:nvPr/>
        </p:nvCxnSpPr>
        <p:spPr>
          <a:xfrm>
            <a:off x="4614087" y="3123485"/>
            <a:ext cx="0" cy="2335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1131687" y="1803822"/>
            <a:ext cx="2088232" cy="288032"/>
          </a:xfrm>
          <a:prstGeom prst="ellips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PL/I (1964)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7" name="Прямая со стрелкой 36"/>
          <p:cNvCxnSpPr>
            <a:stCxn id="11" idx="3"/>
            <a:endCxn id="35" idx="7"/>
          </p:cNvCxnSpPr>
          <p:nvPr/>
        </p:nvCxnSpPr>
        <p:spPr>
          <a:xfrm flipH="1">
            <a:off x="2914105" y="1586619"/>
            <a:ext cx="955597" cy="2593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1303671" y="4005064"/>
            <a:ext cx="2088232" cy="2880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(1985)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1" name="Прямая со стрелкой 40"/>
          <p:cNvCxnSpPr>
            <a:stCxn id="31" idx="3"/>
            <a:endCxn id="39" idx="7"/>
          </p:cNvCxnSpPr>
          <p:nvPr/>
        </p:nvCxnSpPr>
        <p:spPr>
          <a:xfrm flipH="1">
            <a:off x="3086089" y="3602843"/>
            <a:ext cx="789696" cy="44440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35" idx="4"/>
            <a:endCxn id="39" idx="0"/>
          </p:cNvCxnSpPr>
          <p:nvPr/>
        </p:nvCxnSpPr>
        <p:spPr>
          <a:xfrm>
            <a:off x="2175803" y="2091854"/>
            <a:ext cx="171984" cy="191321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467544" y="4679786"/>
            <a:ext cx="2088232" cy="2880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 (2000)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9" name="Прямая со стрелкой 48"/>
          <p:cNvCxnSpPr>
            <a:stCxn id="39" idx="3"/>
            <a:endCxn id="47" idx="0"/>
          </p:cNvCxnSpPr>
          <p:nvPr/>
        </p:nvCxnSpPr>
        <p:spPr>
          <a:xfrm flipH="1">
            <a:off x="1511660" y="4250915"/>
            <a:ext cx="97825" cy="42887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5292080" y="4149080"/>
            <a:ext cx="2304256" cy="28803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 C (1989)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4" name="Прямая со стрелкой 53"/>
          <p:cNvCxnSpPr>
            <a:stCxn id="31" idx="5"/>
            <a:endCxn id="52" idx="1"/>
          </p:cNvCxnSpPr>
          <p:nvPr/>
        </p:nvCxnSpPr>
        <p:spPr>
          <a:xfrm>
            <a:off x="5352389" y="3602843"/>
            <a:ext cx="277141" cy="58841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5292080" y="4678469"/>
            <a:ext cx="2304256" cy="28803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C99 (1999)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8" name="Прямая со стрелкой 57"/>
          <p:cNvCxnSpPr>
            <a:stCxn id="52" idx="4"/>
            <a:endCxn id="56" idx="0"/>
          </p:cNvCxnSpPr>
          <p:nvPr/>
        </p:nvCxnSpPr>
        <p:spPr>
          <a:xfrm>
            <a:off x="6444208" y="4437112"/>
            <a:ext cx="0" cy="24135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/>
          <p:cNvSpPr/>
          <p:nvPr/>
        </p:nvSpPr>
        <p:spPr>
          <a:xfrm>
            <a:off x="2825586" y="4678469"/>
            <a:ext cx="2088232" cy="2880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 (1995)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4" name="Прямая со стрелкой 63"/>
          <p:cNvCxnSpPr>
            <a:stCxn id="39" idx="5"/>
            <a:endCxn id="62" idx="0"/>
          </p:cNvCxnSpPr>
          <p:nvPr/>
        </p:nvCxnSpPr>
        <p:spPr>
          <a:xfrm>
            <a:off x="3086089" y="4250915"/>
            <a:ext cx="783613" cy="4275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2AF78E6-1208-4BFB-BA84-3823E566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981" y="6482059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7</a:t>
            </a:fld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33203330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FEE7D5-3877-4A71-8C48-636A7FBF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70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74BFF-C776-49E7-BE0C-3FE06F872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6474501"/>
            <a:ext cx="4032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Наследование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FED6325-EA5B-4D58-8EC3-E1AFB4552FAB}"/>
              </a:ext>
            </a:extLst>
          </p:cNvPr>
          <p:cNvSpPr/>
          <p:nvPr/>
        </p:nvSpPr>
        <p:spPr>
          <a:xfrm>
            <a:off x="107504" y="116632"/>
            <a:ext cx="83529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Файл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student.h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Описание класса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student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STUDENT_H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STUDENT_H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anketa.h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Anketa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~Student();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print();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Point1;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Point2;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73C1CA5-21AC-4E35-8262-E38DDE33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71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86CDB2-807B-4B2B-875B-094699A49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6474501"/>
            <a:ext cx="4032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Наследование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FDE7957-1CD8-4E4C-BD2E-7DAA2C35DD3E}"/>
              </a:ext>
            </a:extLst>
          </p:cNvPr>
          <p:cNvSpPr/>
          <p:nvPr/>
        </p:nvSpPr>
        <p:spPr>
          <a:xfrm>
            <a:off x="36512" y="-9972"/>
            <a:ext cx="907199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Файл student.cpp. Реализация класса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student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"student.h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Student::Student(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Point1 =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p1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 Point2 =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p2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 Point3 =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p3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 Конструктор для класса 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</a:rPr>
              <a:t>Student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Student::~Student()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Деструктор для класса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Student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Student::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(Point1 + Point2 + Point3) / 3; }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Student::print()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Студент: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::print();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cout &lt;&lt;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"Средний балл: 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&lt;&lt; averagePoint() &lt;&lt; endl;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9840D1-0496-426C-913F-1BB2C23BB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649" y="3933056"/>
            <a:ext cx="5234979" cy="2377001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F09F39D-6D9A-4908-8696-D0F20770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72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9F676-BBAD-4B6D-A8A1-558385027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6474501"/>
            <a:ext cx="4032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Наследование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F10191D-B823-445F-B719-16A79B49F57D}"/>
              </a:ext>
            </a:extLst>
          </p:cNvPr>
          <p:cNvSpPr/>
          <p:nvPr/>
        </p:nvSpPr>
        <p:spPr>
          <a:xfrm>
            <a:off x="35496" y="78879"/>
            <a:ext cx="91085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Файл main.cpp. реализация наследования класса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Anketa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классом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Student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"student.h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"anketa.h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Кузнецов"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"Роман"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S(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"Иванов"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"Сергей"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5.0, 4.0, 3.0);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Средний балл:"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S.averagePoint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/>
              <a:t>KAHOOT.IT</a:t>
            </a:r>
            <a:endParaRPr lang="ru-RU" sz="96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4A4E2F4-EB2E-4441-ADB2-C74F59A6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73</a:t>
            </a:fld>
            <a:endParaRPr lang="ru-RU" sz="2800" dirty="0"/>
          </a:p>
        </p:txBody>
      </p:sp>
      <p:pic>
        <p:nvPicPr>
          <p:cNvPr id="2052" name="Picture 4" descr="https://i.sunhome.ru/journal/46/testi-v2.or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65299"/>
            <a:ext cx="6048672" cy="456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7523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EAA99-8E54-478F-BB6F-EAB5BD48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21CA59-90CA-44CA-9224-D331FF20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5491" y="6453336"/>
            <a:ext cx="984019" cy="365125"/>
          </a:xfrm>
        </p:spPr>
        <p:txBody>
          <a:bodyPr/>
          <a:lstStyle/>
          <a:p>
            <a:pPr>
              <a:defRPr/>
            </a:pPr>
            <a:fld id="{92D3DD3A-88AB-4C49-9227-8C557A79E053}" type="slidenum">
              <a:rPr lang="ru-RU" sz="2800" smtClean="0"/>
              <a:pPr>
                <a:defRPr/>
              </a:pPr>
              <a:t>74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328224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Box 6"/>
          <p:cNvSpPr txBox="1">
            <a:spLocks noChangeArrowheads="1"/>
          </p:cNvSpPr>
          <p:nvPr/>
        </p:nvSpPr>
        <p:spPr bwMode="auto">
          <a:xfrm>
            <a:off x="2843907" y="6459786"/>
            <a:ext cx="3456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Полиморфизм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i="1" dirty="0">
                <a:latin typeface="+mn-lt"/>
                <a:cs typeface="+mn-cs"/>
              </a:rPr>
              <a:t>Полиморфизм </a:t>
            </a:r>
            <a:r>
              <a:rPr lang="ru-RU" dirty="0">
                <a:latin typeface="+mn-lt"/>
                <a:cs typeface="+mn-cs"/>
              </a:rPr>
              <a:t>– возможность для объектов разных классов, связанных с помощью наследования, реагировать различным образом при обращении к одной и той же функции-элементу.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Полиморфизм реализуется посредством виртуальных функций. Функция объявляется виртуальной с помощью ключевого слова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ru-RU" dirty="0">
                <a:latin typeface="+mn-lt"/>
                <a:cs typeface="+mn-cs"/>
              </a:rPr>
              <a:t>, предшествующего прототипу функции в базовом классе.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AA22210-F746-449B-B1FA-9B9FC4EA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75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B8E57AA-76D4-4D87-A7D2-14A7682AF74D}"/>
              </a:ext>
            </a:extLst>
          </p:cNvPr>
          <p:cNvSpPr/>
          <p:nvPr/>
        </p:nvSpPr>
        <p:spPr>
          <a:xfrm>
            <a:off x="35496" y="1988840"/>
            <a:ext cx="88924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print() { cout &lt;&lt;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"Base::print( )"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&lt;&lt; endl; }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"Base::virtual print( 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"Derived::print( 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"Derived::virtual print( 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6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508500"/>
            <a:ext cx="7265988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A4D30B0-9086-43DC-971C-DB8D6921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76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5C44709-1D35-418C-9724-F646806AE997}"/>
              </a:ext>
            </a:extLst>
          </p:cNvPr>
          <p:cNvSpPr/>
          <p:nvPr/>
        </p:nvSpPr>
        <p:spPr>
          <a:xfrm>
            <a:off x="107504" y="87342"/>
            <a:ext cx="57606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Derived*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Derived;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Base*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-&gt;print();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-&gt;print();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system(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92D7D-D2DA-4B01-9034-1758E37A2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907" y="6459786"/>
            <a:ext cx="3456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Полиморфизм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latin typeface="+mn-lt"/>
                <a:cs typeface="+mn-cs"/>
              </a:rPr>
              <a:t>Абстрактный класс</a:t>
            </a:r>
            <a:r>
              <a:rPr lang="ru-RU" dirty="0">
                <a:latin typeface="+mn-lt"/>
                <a:cs typeface="+mn-cs"/>
              </a:rPr>
              <a:t> – базовый класс, который не предполагает создания объектов. Единственным назначением абстрактного класса является создание соответствующего базового класса, от которого другие классы могут унаследовать интерфейс и реализацию. Классы, объекты которых могут быть реализованы, называются </a:t>
            </a:r>
            <a:r>
              <a:rPr lang="ru-RU" b="1" i="1" dirty="0">
                <a:latin typeface="+mn-lt"/>
                <a:cs typeface="+mn-cs"/>
              </a:rPr>
              <a:t>конкретными классами.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Класс делается абстрактным путем объявления одной или более его виртуальных функций чисто виртуальными. </a:t>
            </a:r>
            <a:r>
              <a:rPr lang="ru-RU" i="1" dirty="0">
                <a:latin typeface="+mn-lt"/>
                <a:cs typeface="+mn-cs"/>
              </a:rPr>
              <a:t>Чистой виртуальной функцией </a:t>
            </a:r>
            <a:r>
              <a:rPr lang="ru-RU" dirty="0">
                <a:latin typeface="+mn-lt"/>
                <a:cs typeface="+mn-cs"/>
              </a:rPr>
              <a:t>является такая функция, у которой в ее прототипе тело определено как </a:t>
            </a:r>
            <a:r>
              <a:rPr lang="ru-RU" dirty="0">
                <a:cs typeface="+mn-cs"/>
              </a:rPr>
              <a:t>0</a:t>
            </a:r>
            <a:r>
              <a:rPr lang="ru-RU" dirty="0">
                <a:latin typeface="+mn-lt"/>
                <a:cs typeface="+mn-cs"/>
              </a:rPr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2108993"/>
            <a:ext cx="9144000" cy="3698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solidFill>
                  <a:schemeClr val="bg1"/>
                </a:solidFill>
                <a:latin typeface="+mn-lt"/>
                <a:cs typeface="+mn-cs"/>
              </a:rPr>
              <a:t>Динамическое связывание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2592296"/>
            <a:ext cx="9144000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Новые классы встраиваются при помощи динамического связывания</a:t>
            </a:r>
            <a:r>
              <a:rPr lang="ru-RU" i="1" dirty="0">
                <a:latin typeface="+mn-lt"/>
                <a:cs typeface="+mn-cs"/>
              </a:rPr>
              <a:t>. </a:t>
            </a:r>
            <a:r>
              <a:rPr lang="ru-RU" dirty="0">
                <a:latin typeface="+mn-lt"/>
                <a:cs typeface="+mn-cs"/>
              </a:rPr>
              <a:t>Если функция в базовом классе объявлена как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ru-RU" dirty="0">
                <a:latin typeface="+mn-lt"/>
                <a:cs typeface="+mn-cs"/>
              </a:rPr>
              <a:t> и затем вызывается через указатель базового класса, указывающий на объект производного класса, то программа будет динамически (т.е. во время выполнения программы) выбирать соответствующую функцию производного класса. Это называется </a:t>
            </a:r>
            <a:r>
              <a:rPr lang="ru-RU" i="1" dirty="0">
                <a:latin typeface="+mn-lt"/>
                <a:cs typeface="+mn-cs"/>
              </a:rPr>
              <a:t>динамическим связыванием.</a:t>
            </a:r>
            <a:endParaRPr lang="ru-RU" dirty="0">
              <a:latin typeface="+mn-lt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4237337"/>
            <a:ext cx="9144000" cy="3683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solidFill>
                  <a:schemeClr val="bg1"/>
                </a:solidFill>
                <a:latin typeface="+mn-lt"/>
                <a:cs typeface="+mn-cs"/>
              </a:rPr>
              <a:t>Виртуальные деструкторы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774" y="4750127"/>
            <a:ext cx="9133226" cy="11079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Если объект уничтожается явным использованием операции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ru-RU" dirty="0">
                <a:latin typeface="+mn-lt"/>
                <a:cs typeface="+mn-cs"/>
              </a:rPr>
              <a:t> над указателем базового класса на объект, то вызывается деструктор базового класса данного объекта.  Если базового класса деструктор объявлен виртуальным, то при использовании операции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ru-RU" dirty="0">
                <a:latin typeface="+mn-lt"/>
                <a:cs typeface="+mn-cs"/>
              </a:rPr>
              <a:t> будет вызван деструктор соответствующего класса.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B99C67-E8A6-4DE9-80E1-EBD679B4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77</a:t>
            </a:fld>
            <a:endParaRPr lang="ru-RU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C7837E59-DC31-4CC7-886C-567051B5A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907" y="6459786"/>
            <a:ext cx="3456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Полиморфизм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0354959-04F1-428B-846A-34949E2F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78</a:t>
            </a:fld>
            <a:endParaRPr lang="ru-RU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DCA131CB-09A0-4CAE-B20F-0A9F765CD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907" y="6459786"/>
            <a:ext cx="3456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Полиморфизм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9DD3F61-614D-481C-8C3B-036B5C632D65}"/>
              </a:ext>
            </a:extLst>
          </p:cNvPr>
          <p:cNvSpPr/>
          <p:nvPr/>
        </p:nvSpPr>
        <p:spPr>
          <a:xfrm>
            <a:off x="71500" y="119454"/>
            <a:ext cx="9001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6213" algn="l"/>
                <a:tab pos="360363" algn="l"/>
                <a:tab pos="538163" algn="l"/>
                <a:tab pos="1076325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 Файл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Shape.h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Абстрактный класс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Shape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В нем имеются чистые виртуальные функции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printShapeName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и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SHAPE_H</a:t>
            </a:r>
          </a:p>
          <a:p>
            <a:pPr>
              <a:tabLst>
                <a:tab pos="176213" algn="l"/>
                <a:tab pos="360363" algn="l"/>
                <a:tab pos="538163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SHAPE_H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176213" algn="l"/>
                <a:tab pos="360363" algn="l"/>
                <a:tab pos="538163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176213" algn="l"/>
                <a:tab pos="360363" algn="l"/>
                <a:tab pos="538163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area()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0.0; }</a:t>
            </a:r>
          </a:p>
          <a:p>
            <a:pPr>
              <a:tabLst>
                <a:tab pos="176213" algn="l"/>
                <a:tab pos="360363" algn="l"/>
                <a:tab pos="538163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volume()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0.0; }</a:t>
            </a:r>
          </a:p>
          <a:p>
            <a:pPr>
              <a:tabLst>
                <a:tab pos="176213" algn="l"/>
                <a:tab pos="360363" algn="l"/>
                <a:tab pos="538163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printShapeName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чистая виртуальная функция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print() = 0;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чистая виртуальная функция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tabLst>
                <a:tab pos="176213" algn="l"/>
                <a:tab pos="360363" algn="l"/>
                <a:tab pos="538163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D6EF390-2F59-45FC-AADF-C3E58BF5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79</a:t>
            </a:fld>
            <a:endParaRPr lang="ru-RU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5BF986EB-C430-4CD0-9F90-67A53FD9C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907" y="6459786"/>
            <a:ext cx="3456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Полиморфизм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363A3BB-C463-4B19-BDC1-CC9716B2A759}"/>
              </a:ext>
            </a:extLst>
          </p:cNvPr>
          <p:cNvSpPr/>
          <p:nvPr/>
        </p:nvSpPr>
        <p:spPr>
          <a:xfrm>
            <a:off x="0" y="124525"/>
            <a:ext cx="91805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Файл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point.h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Конкретный класс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POINT_H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POINT_H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shape.h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Shape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friend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Point(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0);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 }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y; }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printShapeName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Точка:"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E3B20E-DB49-483A-84EC-4D786A0288E7}"/>
              </a:ext>
            </a:extLst>
          </p:cNvPr>
          <p:cNvSpPr/>
          <p:nvPr/>
        </p:nvSpPr>
        <p:spPr>
          <a:xfrm>
            <a:off x="-6350" y="5590981"/>
            <a:ext cx="915035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Ключевое слово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ru-RU" dirty="0"/>
              <a:t> можно использовать для обозначения функций-членов, которые переопределяют виртуальную функцию в базовом классе.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3743822" y="6488459"/>
            <a:ext cx="16563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Структуры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Структуры – это составные типы данных, построенные с использованием других типов.</a:t>
            </a:r>
          </a:p>
        </p:txBody>
      </p:sp>
      <p:sp>
        <p:nvSpPr>
          <p:cNvPr id="15364" name="Прямоугольник 3"/>
          <p:cNvSpPr>
            <a:spLocks noChangeArrowheads="1"/>
          </p:cNvSpPr>
          <p:nvPr/>
        </p:nvSpPr>
        <p:spPr bwMode="auto">
          <a:xfrm>
            <a:off x="189551" y="332656"/>
            <a:ext cx="4572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>
              <a:tabLst>
                <a:tab pos="177800" algn="l"/>
                <a:tab pos="361950" algn="l"/>
                <a:tab pos="539750" algn="l"/>
                <a:tab pos="717550" algn="l"/>
                <a:tab pos="895350" algn="l"/>
                <a:tab pos="107950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Anketa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  <a:tab pos="895350" algn="l"/>
                <a:tab pos="107950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  <a:tab pos="895350" algn="l"/>
                <a:tab pos="10795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  <a:tab pos="895350" algn="l"/>
                <a:tab pos="10795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surname;</a:t>
            </a: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  <a:tab pos="895350" algn="l"/>
                <a:tab pos="10795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  <a:tab pos="895350" algn="l"/>
                <a:tab pos="10795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gender;</a:t>
            </a: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  <a:tab pos="895350" algn="l"/>
                <a:tab pos="107950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2276872"/>
            <a:ext cx="9144000" cy="9239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Определение структуры данных не резервирует никакого пространства в памяти</a:t>
            </a:r>
            <a:r>
              <a:rPr lang="ru-RU" dirty="0"/>
              <a:t>, а</a:t>
            </a:r>
            <a:r>
              <a:rPr lang="ru-RU" dirty="0">
                <a:latin typeface="+mn-lt"/>
                <a:cs typeface="+mn-cs"/>
              </a:rPr>
              <a:t> определение только создает новый тип данных. Переменные структуры объявляются так же, как переменные других типов. </a:t>
            </a:r>
          </a:p>
        </p:txBody>
      </p:sp>
      <p:sp>
        <p:nvSpPr>
          <p:cNvPr id="15366" name="Прямоугольник 5"/>
          <p:cNvSpPr>
            <a:spLocks noChangeArrowheads="1"/>
          </p:cNvSpPr>
          <p:nvPr/>
        </p:nvSpPr>
        <p:spPr bwMode="auto">
          <a:xfrm>
            <a:off x="215900" y="3284984"/>
            <a:ext cx="67698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Anketa</a:t>
            </a:r>
            <a:r>
              <a:rPr lang="en-US" altLang="ru-RU" dirty="0">
                <a:latin typeface="Consolas" pitchFamily="49" charset="0"/>
              </a:rPr>
              <a:t> Person;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StudGroup</a:t>
            </a:r>
            <a:r>
              <a:rPr lang="en-US" altLang="ru-RU" dirty="0">
                <a:latin typeface="Consolas" pitchFamily="49" charset="0"/>
              </a:rPr>
              <a:t>[10];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altLang="ru-RU" dirty="0">
                <a:latin typeface="Consolas" pitchFamily="49" charset="0"/>
              </a:rPr>
              <a:t>*</a:t>
            </a:r>
            <a:r>
              <a:rPr lang="en-US" altLang="ru-RU" dirty="0" err="1">
                <a:latin typeface="Consolas" pitchFamily="49" charset="0"/>
              </a:rPr>
              <a:t>AnkPtr</a:t>
            </a:r>
            <a:r>
              <a:rPr lang="en-US" altLang="ru-RU" dirty="0">
                <a:latin typeface="Consolas" pitchFamily="49" charset="0"/>
              </a:rPr>
              <a:t>;</a:t>
            </a:r>
            <a:endParaRPr lang="ru-RU" altLang="ru-RU" dirty="0">
              <a:latin typeface="Consolas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789363"/>
            <a:ext cx="914400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Для доступа к элементам структуры (или класса) используются операции доступа к элементам – операция точка (</a:t>
            </a:r>
            <a:r>
              <a:rPr lang="en-US" dirty="0">
                <a:latin typeface="+mn-lt"/>
                <a:cs typeface="+mn-cs"/>
              </a:rPr>
              <a:t>.</a:t>
            </a:r>
            <a:r>
              <a:rPr lang="ru-RU" dirty="0">
                <a:latin typeface="+mn-lt"/>
                <a:cs typeface="+mn-cs"/>
              </a:rPr>
              <a:t>) и операция стрелка (</a:t>
            </a:r>
            <a:r>
              <a:rPr lang="en-US" dirty="0">
                <a:latin typeface="+mn-lt"/>
                <a:cs typeface="+mn-cs"/>
                <a:sym typeface="Symbol"/>
              </a:rPr>
              <a:t></a:t>
            </a:r>
            <a:r>
              <a:rPr lang="en-US" dirty="0">
                <a:latin typeface="+mn-lt"/>
                <a:cs typeface="+mn-cs"/>
              </a:rPr>
              <a:t>&gt;</a:t>
            </a:r>
            <a:r>
              <a:rPr lang="ru-RU" dirty="0">
                <a:latin typeface="+mn-lt"/>
                <a:cs typeface="+mn-cs"/>
              </a:rPr>
              <a:t>). Операция точка обращается к элементу структуры (или класса) по имени переменной объекта или по ссылке на объект.</a:t>
            </a:r>
          </a:p>
        </p:txBody>
      </p:sp>
      <p:sp>
        <p:nvSpPr>
          <p:cNvPr id="15368" name="Прямоугольник 7"/>
          <p:cNvSpPr>
            <a:spLocks noChangeArrowheads="1"/>
          </p:cNvSpPr>
          <p:nvPr/>
        </p:nvSpPr>
        <p:spPr bwMode="auto">
          <a:xfrm>
            <a:off x="215900" y="4869160"/>
            <a:ext cx="6009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ru-RU" dirty="0">
                <a:latin typeface="Consolas" pitchFamily="49" charset="0"/>
              </a:rPr>
              <a:t>Person.name</a:t>
            </a:r>
            <a:r>
              <a:rPr lang="ru-RU" altLang="ru-RU" dirty="0">
                <a:latin typeface="Consolas" pitchFamily="49" charset="0"/>
              </a:rPr>
              <a:t> = </a:t>
            </a:r>
            <a:r>
              <a:rPr lang="en-US" altLang="ru-RU" dirty="0">
                <a:solidFill>
                  <a:srgbClr val="C00000"/>
                </a:solidFill>
                <a:latin typeface="Consolas" pitchFamily="49" charset="0"/>
              </a:rPr>
              <a:t>“</a:t>
            </a:r>
            <a:r>
              <a:rPr lang="ru-RU" altLang="ru-RU" dirty="0">
                <a:solidFill>
                  <a:srgbClr val="C00000"/>
                </a:solidFill>
                <a:latin typeface="Consolas" pitchFamily="49" charset="0"/>
              </a:rPr>
              <a:t>Иванов</a:t>
            </a:r>
            <a:r>
              <a:rPr lang="en-US" altLang="ru-RU" dirty="0">
                <a:solidFill>
                  <a:srgbClr val="C00000"/>
                </a:solidFill>
                <a:latin typeface="Consolas" pitchFamily="49" charset="0"/>
              </a:rPr>
              <a:t>”</a:t>
            </a:r>
            <a:r>
              <a:rPr lang="ru-RU" altLang="ru-RU" dirty="0">
                <a:latin typeface="Consolas" pitchFamily="49" charset="0"/>
              </a:rPr>
              <a:t>; </a:t>
            </a:r>
            <a:r>
              <a:rPr lang="en-US" dirty="0" err="1">
                <a:latin typeface="Consolas" pitchFamily="49" charset="0"/>
              </a:rPr>
              <a:t>StudGroup</a:t>
            </a:r>
            <a:r>
              <a:rPr lang="en-US" altLang="ru-RU" dirty="0">
                <a:latin typeface="Consolas" pitchFamily="49" charset="0"/>
              </a:rPr>
              <a:t>[3].age = 35;</a:t>
            </a:r>
            <a:endParaRPr lang="ru-RU" altLang="ru-RU" dirty="0">
              <a:latin typeface="Consolas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301208"/>
            <a:ext cx="9144000" cy="647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Операция стрелка, обеспечивает доступ к элементу структуры (или класса) через указатель на объект.</a:t>
            </a:r>
          </a:p>
        </p:txBody>
      </p:sp>
      <p:sp>
        <p:nvSpPr>
          <p:cNvPr id="15370" name="Прямоугольник 9"/>
          <p:cNvSpPr>
            <a:spLocks noChangeArrowheads="1"/>
          </p:cNvSpPr>
          <p:nvPr/>
        </p:nvSpPr>
        <p:spPr bwMode="auto">
          <a:xfrm>
            <a:off x="290285" y="5949280"/>
            <a:ext cx="25907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ru-RU" dirty="0" err="1">
                <a:latin typeface="Consolas" pitchFamily="49" charset="0"/>
              </a:rPr>
              <a:t>Ank</a:t>
            </a:r>
            <a:r>
              <a:rPr lang="ru-RU" altLang="ru-RU" dirty="0" err="1">
                <a:latin typeface="Consolas" pitchFamily="49" charset="0"/>
              </a:rPr>
              <a:t>Ptr</a:t>
            </a:r>
            <a:r>
              <a:rPr lang="ru-RU" altLang="ru-RU" dirty="0">
                <a:latin typeface="Consolas" pitchFamily="49" charset="0"/>
                <a:sym typeface="Symbol" pitchFamily="18" charset="2"/>
              </a:rPr>
              <a:t></a:t>
            </a:r>
            <a:r>
              <a:rPr lang="ru-RU" altLang="ru-RU" dirty="0">
                <a:latin typeface="Consolas" pitchFamily="49" charset="0"/>
              </a:rPr>
              <a:t>&gt;</a:t>
            </a:r>
            <a:r>
              <a:rPr lang="en-US" altLang="ru-RU" dirty="0">
                <a:latin typeface="Consolas" pitchFamily="49" charset="0"/>
              </a:rPr>
              <a:t>gender=</a:t>
            </a:r>
            <a:r>
              <a:rPr lang="en-US" altLang="ru-RU" dirty="0">
                <a:solidFill>
                  <a:srgbClr val="C00000"/>
                </a:solidFill>
                <a:latin typeface="Consolas" pitchFamily="49" charset="0"/>
              </a:rPr>
              <a:t>‘M’</a:t>
            </a:r>
            <a:r>
              <a:rPr lang="ru-RU" altLang="ru-RU" dirty="0">
                <a:latin typeface="Consolas" pitchFamily="49" charset="0"/>
              </a:rPr>
              <a:t>;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660C556-0376-46D9-B4C0-DBC74573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981" y="6470947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8</a:t>
            </a:fld>
            <a:endParaRPr lang="ru-RU" sz="28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29A3D45-B133-4AE9-BE0A-19FF3671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80</a:t>
            </a:fld>
            <a:endParaRPr lang="ru-RU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977C27AF-0659-4FDF-8D31-97A7FE69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907" y="6459786"/>
            <a:ext cx="3456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Полиморфизм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AEE0ED1-A83A-4A55-85DD-406CC80A809A}"/>
              </a:ext>
            </a:extLst>
          </p:cNvPr>
          <p:cNvSpPr/>
          <p:nvPr/>
        </p:nvSpPr>
        <p:spPr>
          <a:xfrm>
            <a:off x="8638" y="90437"/>
            <a:ext cx="88569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Файл point.cpp. Конкретный класс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point.h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Point::Point(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x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y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Point::print() { cout&lt;&lt;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"координаты: ["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&lt;&lt;x&lt;&lt;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&lt;&lt;y&lt;&lt;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"]"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176213" algn="l"/>
                <a:tab pos="360363" algn="l"/>
                <a:tab pos="538163" algn="l"/>
                <a:tab pos="71437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47F7449-0743-467F-907D-9F6F7206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81</a:t>
            </a:fld>
            <a:endParaRPr lang="ru-RU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6F8FA592-A43D-4FF2-9A24-386DEAE7E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907" y="6459786"/>
            <a:ext cx="3456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Полиморфизм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963DE0-CAEC-464D-9194-7E71C0D554AB}"/>
              </a:ext>
            </a:extLst>
          </p:cNvPr>
          <p:cNvSpPr/>
          <p:nvPr/>
        </p:nvSpPr>
        <p:spPr>
          <a:xfrm>
            <a:off x="0" y="-3222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0363" algn="l"/>
                <a:tab pos="714375" algn="l"/>
                <a:tab pos="1076325" algn="l"/>
                <a:tab pos="1436688" algn="l"/>
                <a:tab pos="1790700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Файл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circle.h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Конкретный класс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Circle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  <a:tab pos="1790700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CIRCLE_H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  <a:tab pos="1790700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CIRCLE_H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  <a:tab pos="1790700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point.h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  <a:tab pos="1790700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  <a:tab pos="17907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  <a:tab pos="179070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  <a:tab pos="17907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friend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  <a:tab pos="17907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  <a:tab pos="179070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Circle(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0);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  <a:tab pos="17907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  <a:tab pos="17907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  <a:tab pos="17907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area()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  <a:tab pos="17907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printShapeName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  <a:tab pos="179070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  <a:tab pos="179070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Круг:"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  <a:tab pos="179070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  <a:tab pos="17907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  <a:tab pos="17907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  <a:tab pos="17907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radius;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  <a:tab pos="179070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  <a:tab pos="1790700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0A9C860-C262-404E-9A57-F6766E2B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82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217C50F-BFE3-4622-BFEF-FD09DD03BA7A}"/>
              </a:ext>
            </a:extLst>
          </p:cNvPr>
          <p:cNvSpPr/>
          <p:nvPr/>
        </p:nvSpPr>
        <p:spPr>
          <a:xfrm>
            <a:off x="36512" y="62036"/>
            <a:ext cx="8999984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Файл circle.cpp. Конкретный класс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Circle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circle.h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Circle::Circle(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:Point(a, b)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Circle::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radius =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&gt; 0 ?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: 0;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Circle::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radius; }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Circle::area()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3.14 * radius * radius; }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Circle::print()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"site: ["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&lt;&lt;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"] 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Радиус:"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radius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Circle&amp;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14375" algn="l"/>
                <a:tab pos="1076325" algn="l"/>
                <a:tab pos="1436688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2784B007-C0A6-4A6F-94ED-4468E8793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907" y="6459786"/>
            <a:ext cx="3456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Полиморфизм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759F447-C872-4F7B-80B2-D112422A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83</a:t>
            </a:fld>
            <a:endParaRPr lang="ru-RU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F2FF5713-7D22-462C-BBE0-C36CF8B30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907" y="6459786"/>
            <a:ext cx="3456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Полиморфизм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7F62564-28C7-4BC3-817A-15806608518C}"/>
              </a:ext>
            </a:extLst>
          </p:cNvPr>
          <p:cNvSpPr/>
          <p:nvPr/>
        </p:nvSpPr>
        <p:spPr>
          <a:xfrm>
            <a:off x="0" y="115099"/>
            <a:ext cx="907300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Файл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Cylinder.h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Конкретный класс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Cylinder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CYLINDER_H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CYLINDER_H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circle.h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Cylinder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Circle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friend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Cylinder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Cylinder(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0);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area()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volume()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printShapeName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Цилиндр:"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574121A-0312-4326-BD95-B3D29EF6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84</a:t>
            </a:fld>
            <a:endParaRPr lang="ru-RU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428DABE-9A02-497C-87DB-2963EC5E0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907" y="6459786"/>
            <a:ext cx="3456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Полиморфизм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4900FFA-6501-4B14-9839-097D58BD18E1}"/>
              </a:ext>
            </a:extLst>
          </p:cNvPr>
          <p:cNvSpPr/>
          <p:nvPr/>
        </p:nvSpPr>
        <p:spPr>
          <a:xfrm>
            <a:off x="0" y="33089"/>
            <a:ext cx="910850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Файл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Cylinder.cpp.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Конкретный класс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Cylinder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cylinder.h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Cylinder::Cylinder(</a:t>
            </a:r>
            <a:r>
              <a:rPr lang="da-DK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808080"/>
                </a:solidFill>
                <a:latin typeface="Consolas" panose="020B0609020204030204" pitchFamily="49" charset="0"/>
              </a:rPr>
              <a:t>h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) : Circle(x, y, r)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Cylinder::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height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 0 ?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0; }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Cylinder::area()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2 * Circle::area() + 2 * 3.14 * Circle::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* height;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Cylinder::volume()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Circle::area() * height; }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Cylinder::print()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Circle::print();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Высота: 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height;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Cylinder&amp;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97C8418-6D8C-46AF-9EF4-19B2E6A6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85</a:t>
            </a:fld>
            <a:endParaRPr lang="ru-RU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EDE1D35C-FD1F-41B9-8391-A5A84787B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907" y="6459786"/>
            <a:ext cx="3456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Полиморфизм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AF72813-50CD-4F0A-B021-962684F6FF8A}"/>
              </a:ext>
            </a:extLst>
          </p:cNvPr>
          <p:cNvSpPr/>
          <p:nvPr/>
        </p:nvSpPr>
        <p:spPr>
          <a:xfrm>
            <a:off x="-6389" y="-3522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Файл main.cpp. Реализация полиморфизма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shape.h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point.h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circle.h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cylinder.h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pnt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(2.3, 4.5);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объект класса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pnt.printShapeName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crl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(1.2, 3.4, 2.0);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//объект класса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Cirle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crl.printShapeName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Cylinder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(2.5, 2.5, 3.0, 5.0);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объект класса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Cylinder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cnd.printShapeName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Shape*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[n];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 =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 =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[2] =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3; i++)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printShapeName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]-&gt;print();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Площадь: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]-&gt;area()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	cout &lt;&lt;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"Объем: 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&lt;&lt; sPtr[i]-&gt;volume() &lt;&lt; endl;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22768E-CEAF-4078-AB8D-D332E2076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88912"/>
            <a:ext cx="4464496" cy="615752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C579B11-9F04-4E9B-BF77-B543A3F1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86</a:t>
            </a:fld>
            <a:endParaRPr lang="ru-RU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05CDE7EC-6132-4261-9E42-A2D67241A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907" y="6459786"/>
            <a:ext cx="3456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Полиморфизм</a:t>
            </a:r>
          </a:p>
        </p:txBody>
      </p:sp>
    </p:spTree>
    <p:extLst>
      <p:ext uri="{BB962C8B-B14F-4D97-AF65-F5344CB8AC3E}">
        <p14:creationId xmlns:p14="http://schemas.microsoft.com/office/powerpoint/2010/main" val="36185389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cap="all" dirty="0">
                <a:latin typeface="+mn-lt"/>
                <a:cs typeface="+mn-cs"/>
              </a:rPr>
              <a:t>к</a:t>
            </a:r>
            <a:r>
              <a:rPr lang="ru-RU" dirty="0">
                <a:latin typeface="+mn-lt"/>
                <a:cs typeface="+mn-cs"/>
              </a:rPr>
              <a:t>ласс может порождаться более чем от одного базового класса, и такое порождение называется </a:t>
            </a:r>
            <a:r>
              <a:rPr lang="ru-RU" b="1" i="1" dirty="0">
                <a:latin typeface="+mn-lt"/>
                <a:cs typeface="+mn-cs"/>
              </a:rPr>
              <a:t>множественным наследованием. </a:t>
            </a:r>
            <a:r>
              <a:rPr lang="ru-RU" dirty="0">
                <a:latin typeface="+mn-lt"/>
                <a:cs typeface="+mn-cs"/>
              </a:rPr>
              <a:t>Множественное наследование означает, что производный класс наследует элементы нескольких базовых классов.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C3352E8-DA2E-49CB-8ED8-55C9DAF9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87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349E7-26BE-4E0A-A028-6D5E33B02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6474501"/>
            <a:ext cx="4032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Множественное наследование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AB98A28-6FE5-4716-A383-ECA56C7E0268}"/>
              </a:ext>
            </a:extLst>
          </p:cNvPr>
          <p:cNvSpPr/>
          <p:nvPr/>
        </p:nvSpPr>
        <p:spPr>
          <a:xfrm>
            <a:off x="-9524" y="1317726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 Файл base1.h. Описание первого базового класса Base1.*/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BASE1_H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BASE1_H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Base1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Base1(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value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value; }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014BCE-E46E-493A-82D8-1925C2E1476A}"/>
              </a:ext>
            </a:extLst>
          </p:cNvPr>
          <p:cNvSpPr/>
          <p:nvPr/>
        </p:nvSpPr>
        <p:spPr>
          <a:xfrm>
            <a:off x="4499992" y="1319857"/>
            <a:ext cx="46440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 Файл base2.h. Описание первого базового класса Base2.*/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BASE2_H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BASE2_H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Base2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Base2(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 { letter =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letter;}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letter;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D71202A-CB7C-4F4A-909B-D22D0421EC84}"/>
              </a:ext>
            </a:extLst>
          </p:cNvPr>
          <p:cNvCxnSpPr/>
          <p:nvPr/>
        </p:nvCxnSpPr>
        <p:spPr>
          <a:xfrm>
            <a:off x="4499992" y="1052736"/>
            <a:ext cx="9524" cy="518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1EDFE19-1EF2-4216-9C26-652732E0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88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5D7AE63-A1D6-4B72-B5D7-EF291B312A37}"/>
              </a:ext>
            </a:extLst>
          </p:cNvPr>
          <p:cNvSpPr/>
          <p:nvPr/>
        </p:nvSpPr>
        <p:spPr>
          <a:xfrm>
            <a:off x="107504" y="474345"/>
            <a:ext cx="9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 Файл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derived.h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Описание производного класса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Derived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Класс наследуется от классов Base1 и Base2 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DERIVED_H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DERIVED_H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"base1.h"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"base2.h"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Base1,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Base2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Derived(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real;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31D8F-98BE-49FC-A025-1F9403514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6474501"/>
            <a:ext cx="4032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Множественное наследование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81146FC-7B34-447B-A810-020E84BC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89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0410FFB-FF54-445E-A849-72E93AEA9CA9}"/>
              </a:ext>
            </a:extLst>
          </p:cNvPr>
          <p:cNvSpPr/>
          <p:nvPr/>
        </p:nvSpPr>
        <p:spPr>
          <a:xfrm>
            <a:off x="53752" y="85649"/>
            <a:ext cx="90364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Файл derived.cpp. Реализация производного класса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Derived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"derived.h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Derived::Derived(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Base1(a), Base2(b)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real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Derived::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real; }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Derived&amp;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"Integer: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"Char: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.letter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"Real:"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5621A-0DA9-4B4C-BFBA-C0997B076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6474501"/>
            <a:ext cx="4032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Множественное наследование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3999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Создать анкету, содержащую имя, фамилию и возраст человека. Вывести на экран анкетные данные членов списка мужского пола, возраст которых больше 18, но не превышает 27 лет.</a:t>
            </a: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547664" y="6470898"/>
            <a:ext cx="5976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Структуры</a:t>
            </a:r>
          </a:p>
        </p:txBody>
      </p:sp>
      <p:sp>
        <p:nvSpPr>
          <p:cNvPr id="16388" name="Прямоугольник 3"/>
          <p:cNvSpPr>
            <a:spLocks noChangeArrowheads="1"/>
          </p:cNvSpPr>
          <p:nvPr/>
        </p:nvSpPr>
        <p:spPr bwMode="auto">
          <a:xfrm>
            <a:off x="231825" y="908720"/>
            <a:ext cx="8713788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>
              <a:tabLst>
                <a:tab pos="177800" algn="l"/>
                <a:tab pos="361950" algn="l"/>
                <a:tab pos="539750" algn="l"/>
                <a:tab pos="717550" algn="l"/>
                <a:tab pos="895350" algn="l"/>
                <a:tab pos="1079500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  <a:tab pos="895350" algn="l"/>
                <a:tab pos="10795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  <a:tab pos="895350" algn="l"/>
                <a:tab pos="1079500" algn="l"/>
              </a:tabLs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Описание структуры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Anketa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 две строки, целочисленную переменную и символ</a:t>
            </a: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  <a:tab pos="895350" algn="l"/>
                <a:tab pos="10795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Anketa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  <a:tab pos="895350" algn="l"/>
                <a:tab pos="107950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  <a:tab pos="895350" algn="l"/>
                <a:tab pos="10795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  <a:tab pos="895350" algn="l"/>
                <a:tab pos="10795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surname;</a:t>
            </a: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  <a:tab pos="895350" algn="l"/>
                <a:tab pos="10795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  <a:tab pos="895350" algn="l"/>
                <a:tab pos="10795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gender;</a:t>
            </a: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  <a:tab pos="895350" algn="l"/>
                <a:tab pos="107950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  <a:tab pos="895350" algn="l"/>
                <a:tab pos="1079500" algn="l"/>
              </a:tabLst>
            </a:pP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set(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&amp;); 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// прототип функции set 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  <a:tab pos="895350" algn="l"/>
                <a:tab pos="10795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search(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прототип функции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search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  <a:tab pos="895350" algn="l"/>
                <a:tab pos="1079500" algn="l"/>
              </a:tabLst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  <a:tab pos="895350" algn="l"/>
                <a:tab pos="107950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  <a:tab pos="895350" algn="l"/>
                <a:tab pos="107950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  <a:tab pos="895350" algn="l"/>
                <a:tab pos="1079500" algn="l"/>
              </a:tabLst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Anketa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anketa1, anketa2;</a:t>
            </a: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  <a:tab pos="895350" algn="l"/>
                <a:tab pos="107950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set(anketa1); set(anketa2);</a:t>
            </a: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  <a:tab pos="895350" algn="l"/>
                <a:tab pos="107950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search(anketa1); search(anketa2);</a:t>
            </a: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  <a:tab pos="895350" algn="l"/>
                <a:tab pos="10795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>
              <a:tabLst>
                <a:tab pos="177800" algn="l"/>
                <a:tab pos="361950" algn="l"/>
                <a:tab pos="539750" algn="l"/>
                <a:tab pos="717550" algn="l"/>
                <a:tab pos="895350" algn="l"/>
                <a:tab pos="107950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1700" dirty="0">
              <a:latin typeface="Consolas" pitchFamily="49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56BA1B4-D9B4-4688-99EF-DAACF945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9981" y="6464548"/>
            <a:ext cx="984019" cy="365125"/>
          </a:xfrm>
        </p:spPr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9</a:t>
            </a:fld>
            <a:endParaRPr lang="ru-RU" sz="2800" dirty="0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FED0D0F6-AF67-45E0-9E3C-0C7B24C3EBCF}"/>
              </a:ext>
            </a:extLst>
          </p:cNvPr>
          <p:cNvSpPr/>
          <p:nvPr/>
        </p:nvSpPr>
        <p:spPr>
          <a:xfrm>
            <a:off x="8159981" y="5575087"/>
            <a:ext cx="8756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1B062F3-FE5E-48D2-9690-823DBD48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90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503ED-A533-4ABB-BFB7-56129045B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6474501"/>
            <a:ext cx="4032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Множественное наследование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4E13E1-564E-40D3-9629-C0C4C920A54D}"/>
              </a:ext>
            </a:extLst>
          </p:cNvPr>
          <p:cNvSpPr/>
          <p:nvPr/>
        </p:nvSpPr>
        <p:spPr>
          <a:xfrm>
            <a:off x="-35496" y="75722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Файл main.cpp. Реализация множественного наследования.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"derived.h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"base1.h"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"base2.h"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Base1* b1Ptr;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Base2* b2Ptr;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Derived Obj(3,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3.1415);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"Obj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содержит:"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Obj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Отдельный доступ:"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Целое значение: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Obj.Base1::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Символ: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Obj.Base2::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"Вещественное значение: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Obj.getValue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b1Ptr = &amp;Obj;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"b1Ptr-&gt;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b1Ptr-&gt;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b2Ptr = &amp;Obj;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"b2Ptr-&gt;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b2Ptr-&gt;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333375"/>
            <a:ext cx="81692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0C9D101-82E5-41A3-9FBA-74CA8C0F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91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8D2D7-B831-440A-A6D7-B73406CE9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6474501"/>
            <a:ext cx="4032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Множественное наследование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C579B11-9F04-4E9B-BF77-B543A3F1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92</a:t>
            </a:fld>
            <a:endParaRPr lang="ru-RU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05CDE7EC-6132-4261-9E42-A2D67241A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907" y="6459786"/>
            <a:ext cx="3456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Ромбовидное наследование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743146A-5785-49C8-9416-EC064FA39C35}"/>
              </a:ext>
            </a:extLst>
          </p:cNvPr>
          <p:cNvSpPr/>
          <p:nvPr/>
        </p:nvSpPr>
        <p:spPr>
          <a:xfrm>
            <a:off x="23540" y="1772806"/>
            <a:ext cx="9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 Файл base1.h. Описание первого базового класса Base1.*/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Base1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Base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Base1(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value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value; }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3856C2C-4EC9-4DC8-A8F9-D32B89B8A2BB}"/>
              </a:ext>
            </a:extLst>
          </p:cNvPr>
          <p:cNvSpPr/>
          <p:nvPr/>
        </p:nvSpPr>
        <p:spPr>
          <a:xfrm>
            <a:off x="23540" y="17190"/>
            <a:ext cx="9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 Файл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base.h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Описание начального базового класса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Base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Base() {}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DAA3C93-540C-4211-ADE4-87DDC5309A4A}"/>
              </a:ext>
            </a:extLst>
          </p:cNvPr>
          <p:cNvCxnSpPr/>
          <p:nvPr/>
        </p:nvCxnSpPr>
        <p:spPr>
          <a:xfrm>
            <a:off x="107504" y="1771516"/>
            <a:ext cx="8917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9053CAC-E0FD-4F80-9E68-9606026FC718}"/>
              </a:ext>
            </a:extLst>
          </p:cNvPr>
          <p:cNvSpPr/>
          <p:nvPr/>
        </p:nvSpPr>
        <p:spPr>
          <a:xfrm>
            <a:off x="50602" y="4005064"/>
            <a:ext cx="9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 Файл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.h. Описание второго базового класса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.*/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Base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Base2(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 { letter =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letter;}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letter;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F85772DD-9202-40BA-8C5E-FB892CAC611F}"/>
              </a:ext>
            </a:extLst>
          </p:cNvPr>
          <p:cNvCxnSpPr/>
          <p:nvPr/>
        </p:nvCxnSpPr>
        <p:spPr>
          <a:xfrm>
            <a:off x="92584" y="4011280"/>
            <a:ext cx="8917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50177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C579B11-9F04-4E9B-BF77-B543A3F1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93</a:t>
            </a:fld>
            <a:endParaRPr lang="ru-RU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05CDE7EC-6132-4261-9E42-A2D67241A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907" y="6459786"/>
            <a:ext cx="3456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Ромбовидное наследование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7DB3F97-440C-4C58-9CA4-8593C9E2870D}"/>
              </a:ext>
            </a:extLst>
          </p:cNvPr>
          <p:cNvSpPr/>
          <p:nvPr/>
        </p:nvSpPr>
        <p:spPr>
          <a:xfrm>
            <a:off x="0" y="0"/>
            <a:ext cx="91085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 Файл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derived.h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Описание производного класса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Derived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Класс наследуется от классов Base1 и Base2 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Base1,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Base2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Derived(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real;</a:t>
            </a: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3CC1F184-150D-4BF9-9164-588DAE9A2B5F}"/>
              </a:ext>
            </a:extLst>
          </p:cNvPr>
          <p:cNvGrpSpPr/>
          <p:nvPr/>
        </p:nvGrpSpPr>
        <p:grpSpPr>
          <a:xfrm>
            <a:off x="4868906" y="1700808"/>
            <a:ext cx="3528293" cy="2592288"/>
            <a:chOff x="4868906" y="1700808"/>
            <a:chExt cx="3528293" cy="2592288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52C474A6-7773-4F1A-9ADB-49193D1CED3F}"/>
                </a:ext>
              </a:extLst>
            </p:cNvPr>
            <p:cNvSpPr/>
            <p:nvPr/>
          </p:nvSpPr>
          <p:spPr>
            <a:xfrm>
              <a:off x="6156176" y="1700808"/>
              <a:ext cx="1025860" cy="483637"/>
            </a:xfrm>
            <a:prstGeom prst="rect">
              <a:avLst/>
            </a:prstGeom>
            <a:solidFill>
              <a:srgbClr val="00CC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Base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EC6836FA-CACF-4F5A-B5C9-C99B00B87F30}"/>
                </a:ext>
              </a:extLst>
            </p:cNvPr>
            <p:cNvSpPr/>
            <p:nvPr/>
          </p:nvSpPr>
          <p:spPr>
            <a:xfrm>
              <a:off x="4868906" y="2752249"/>
              <a:ext cx="1025860" cy="48363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Base1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5F98E115-47A1-4A55-BB9F-78F28429D62F}"/>
                </a:ext>
              </a:extLst>
            </p:cNvPr>
            <p:cNvSpPr/>
            <p:nvPr/>
          </p:nvSpPr>
          <p:spPr>
            <a:xfrm>
              <a:off x="7371339" y="2752249"/>
              <a:ext cx="1025860" cy="48363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Base2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A9A14A12-6076-4D24-B43D-0745D92327DD}"/>
                </a:ext>
              </a:extLst>
            </p:cNvPr>
            <p:cNvSpPr/>
            <p:nvPr/>
          </p:nvSpPr>
          <p:spPr>
            <a:xfrm>
              <a:off x="6156176" y="3809459"/>
              <a:ext cx="1025860" cy="483637"/>
            </a:xfrm>
            <a:prstGeom prst="rect">
              <a:avLst/>
            </a:prstGeom>
            <a:solidFill>
              <a:srgbClr val="FF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Derived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23DD6B0C-39E7-4DC6-B354-283CC2FB5C37}"/>
                </a:ext>
              </a:extLst>
            </p:cNvPr>
            <p:cNvCxnSpPr>
              <a:stCxn id="7" idx="1"/>
              <a:endCxn id="11" idx="0"/>
            </p:cNvCxnSpPr>
            <p:nvPr/>
          </p:nvCxnSpPr>
          <p:spPr>
            <a:xfrm flipH="1">
              <a:off x="5381836" y="1942627"/>
              <a:ext cx="774340" cy="809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7D0E9243-50CF-4FBF-B779-03BF133E1615}"/>
                </a:ext>
              </a:extLst>
            </p:cNvPr>
            <p:cNvCxnSpPr>
              <a:stCxn id="7" idx="3"/>
              <a:endCxn id="12" idx="0"/>
            </p:cNvCxnSpPr>
            <p:nvPr/>
          </p:nvCxnSpPr>
          <p:spPr>
            <a:xfrm>
              <a:off x="7182036" y="1942627"/>
              <a:ext cx="702233" cy="809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A085ACEC-C92A-49FB-B8A7-5A800AAF7387}"/>
                </a:ext>
              </a:extLst>
            </p:cNvPr>
            <p:cNvCxnSpPr>
              <a:stCxn id="12" idx="2"/>
              <a:endCxn id="13" idx="3"/>
            </p:cNvCxnSpPr>
            <p:nvPr/>
          </p:nvCxnSpPr>
          <p:spPr>
            <a:xfrm flipH="1">
              <a:off x="7182036" y="3235886"/>
              <a:ext cx="702233" cy="815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131B5500-2B57-474A-88BF-297049295ADA}"/>
                </a:ext>
              </a:extLst>
            </p:cNvPr>
            <p:cNvCxnSpPr>
              <a:stCxn id="11" idx="2"/>
              <a:endCxn id="13" idx="1"/>
            </p:cNvCxnSpPr>
            <p:nvPr/>
          </p:nvCxnSpPr>
          <p:spPr>
            <a:xfrm>
              <a:off x="5381836" y="3235886"/>
              <a:ext cx="774340" cy="815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75062C0C-766E-4504-9EE9-0F3D1CE70978}"/>
                </a:ext>
              </a:extLst>
            </p:cNvPr>
            <p:cNvSpPr/>
            <p:nvPr/>
          </p:nvSpPr>
          <p:spPr>
            <a:xfrm>
              <a:off x="6120122" y="2272671"/>
              <a:ext cx="1025860" cy="1442793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F8D6FF3-296D-4F8A-ADC7-9382BB69FB1E}"/>
              </a:ext>
            </a:extLst>
          </p:cNvPr>
          <p:cNvSpPr/>
          <p:nvPr/>
        </p:nvSpPr>
        <p:spPr>
          <a:xfrm>
            <a:off x="0" y="4722057"/>
            <a:ext cx="91440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При ромбовидном наследовании конструкторы  запускаются в следующем порядке:</a:t>
            </a:r>
            <a:endParaRPr lang="ru-RU" dirty="0">
              <a:latin typeface="+mn-lt"/>
              <a:cs typeface="+mn-cs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AB217A2-1388-4A8E-8051-57A8226C3FB9}"/>
              </a:ext>
            </a:extLst>
          </p:cNvPr>
          <p:cNvSpPr/>
          <p:nvPr/>
        </p:nvSpPr>
        <p:spPr>
          <a:xfrm>
            <a:off x="107504" y="5197184"/>
            <a:ext cx="5787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9933"/>
                </a:solidFill>
                <a:latin typeface="Consolas" panose="020B0609020204030204" pitchFamily="49" charset="0"/>
              </a:rPr>
              <a:t>Base</a:t>
            </a:r>
            <a:r>
              <a:rPr lang="ru-RU" dirty="0">
                <a:solidFill>
                  <a:srgbClr val="339933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Base1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339933"/>
                </a:solidFill>
                <a:latin typeface="Consolas" panose="020B0609020204030204" pitchFamily="49" charset="0"/>
              </a:rPr>
              <a:t>Base</a:t>
            </a:r>
            <a:r>
              <a:rPr lang="ru-RU" dirty="0">
                <a:solidFill>
                  <a:srgbClr val="339933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Base2()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Derived()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816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C579B11-9F04-4E9B-BF77-B543A3F1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94</a:t>
            </a:fld>
            <a:endParaRPr lang="ru-RU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05CDE7EC-6132-4261-9E42-A2D67241A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907" y="6459786"/>
            <a:ext cx="3456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Ромбовидное наследование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743146A-5785-49C8-9416-EC064FA39C35}"/>
              </a:ext>
            </a:extLst>
          </p:cNvPr>
          <p:cNvSpPr/>
          <p:nvPr/>
        </p:nvSpPr>
        <p:spPr>
          <a:xfrm>
            <a:off x="0" y="0"/>
            <a:ext cx="9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 Виртуальное наследование от класса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Base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.*/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Base1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 virtual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Base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Base1(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value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value; }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9053CAC-E0FD-4F80-9E68-9606026FC718}"/>
              </a:ext>
            </a:extLst>
          </p:cNvPr>
          <p:cNvSpPr/>
          <p:nvPr/>
        </p:nvSpPr>
        <p:spPr>
          <a:xfrm>
            <a:off x="27062" y="2232258"/>
            <a:ext cx="9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 Виртуальное наследование от класса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Base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.*/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  <a:tab pos="714375" algn="l"/>
                <a:tab pos="1076325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 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Base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Base2(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 { letter =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letter;}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letter;</a:t>
            </a:r>
          </a:p>
          <a:p>
            <a:pPr>
              <a:tabLst>
                <a:tab pos="176213" algn="l"/>
                <a:tab pos="360363" algn="l"/>
                <a:tab pos="538163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F85772DD-9202-40BA-8C5E-FB892CAC611F}"/>
              </a:ext>
            </a:extLst>
          </p:cNvPr>
          <p:cNvCxnSpPr/>
          <p:nvPr/>
        </p:nvCxnSpPr>
        <p:spPr>
          <a:xfrm>
            <a:off x="69044" y="2238474"/>
            <a:ext cx="8917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19AC79A-AC63-4357-839B-7C5871A85A50}"/>
              </a:ext>
            </a:extLst>
          </p:cNvPr>
          <p:cNvSpPr/>
          <p:nvPr/>
        </p:nvSpPr>
        <p:spPr>
          <a:xfrm>
            <a:off x="0" y="4722057"/>
            <a:ext cx="91440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При виртуальном наследовании конструкторы  запускаются в следующем порядке:</a:t>
            </a:r>
            <a:endParaRPr lang="ru-RU" dirty="0">
              <a:latin typeface="+mn-lt"/>
              <a:cs typeface="+mn-cs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3879ECD-CC65-459D-B93F-11494AFE5A58}"/>
              </a:ext>
            </a:extLst>
          </p:cNvPr>
          <p:cNvSpPr/>
          <p:nvPr/>
        </p:nvSpPr>
        <p:spPr>
          <a:xfrm>
            <a:off x="107504" y="5197184"/>
            <a:ext cx="5787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9933"/>
                </a:solidFill>
                <a:latin typeface="Consolas" panose="020B0609020204030204" pitchFamily="49" charset="0"/>
              </a:rPr>
              <a:t>Base</a:t>
            </a:r>
            <a:r>
              <a:rPr lang="ru-RU" dirty="0">
                <a:solidFill>
                  <a:srgbClr val="339933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Base1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Base2()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Derived()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50616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/>
              <a:t>KAHOOT.IT</a:t>
            </a:r>
            <a:endParaRPr lang="ru-RU" sz="96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4A4E2F4-EB2E-4441-ADB2-C74F59A6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z="2800" smtClean="0"/>
              <a:pPr>
                <a:defRPr/>
              </a:pPr>
              <a:t>95</a:t>
            </a:fld>
            <a:endParaRPr lang="ru-RU" sz="2800" dirty="0"/>
          </a:p>
        </p:txBody>
      </p:sp>
      <p:pic>
        <p:nvPicPr>
          <p:cNvPr id="2052" name="Picture 4" descr="https://i.sunhome.ru/journal/46/testi-v2.or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65299"/>
            <a:ext cx="6048672" cy="456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75232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A150D-304B-4B48-A251-50AA7C1B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EBB2AE-83F7-4523-8D8B-332CE05D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4531" y="6475561"/>
            <a:ext cx="984019" cy="365125"/>
          </a:xfrm>
        </p:spPr>
        <p:txBody>
          <a:bodyPr/>
          <a:lstStyle/>
          <a:p>
            <a:pPr>
              <a:defRPr/>
            </a:pPr>
            <a:fld id="{99BF8232-7C96-4220-8CA0-27C35180A4D8}" type="slidenum">
              <a:rPr lang="ru-RU" sz="2800" smtClean="0"/>
              <a:pPr>
                <a:defRPr/>
              </a:pPr>
              <a:t>96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588892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Box 6"/>
          <p:cNvSpPr txBox="1">
            <a:spLocks noChangeArrowheads="1"/>
          </p:cNvSpPr>
          <p:nvPr/>
        </p:nvSpPr>
        <p:spPr bwMode="auto">
          <a:xfrm>
            <a:off x="3239765" y="6467996"/>
            <a:ext cx="26644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Шаблоны функций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9223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Шаблоны дают возможность определять при помощи одного фрагмента кода целый набор перегруженных функций, называемых </a:t>
            </a:r>
            <a:r>
              <a:rPr lang="ru-RU" i="1" dirty="0">
                <a:latin typeface="+mn-lt"/>
                <a:cs typeface="+mn-cs"/>
              </a:rPr>
              <a:t>шаблонными функциями, </a:t>
            </a:r>
            <a:r>
              <a:rPr lang="ru-RU" dirty="0">
                <a:latin typeface="+mn-lt"/>
                <a:cs typeface="+mn-cs"/>
              </a:rPr>
              <a:t>или набор связанных классов, называемых </a:t>
            </a:r>
            <a:r>
              <a:rPr lang="ru-RU" i="1" dirty="0">
                <a:latin typeface="+mn-lt"/>
                <a:cs typeface="+mn-cs"/>
              </a:rPr>
              <a:t>шаблонными классами.</a:t>
            </a:r>
            <a:endParaRPr lang="ru-RU" dirty="0">
              <a:latin typeface="+mn-lt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933450"/>
            <a:ext cx="9144000" cy="3683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solidFill>
                  <a:schemeClr val="bg1"/>
                </a:solidFill>
                <a:latin typeface="+mn-lt"/>
                <a:cs typeface="+mn-cs"/>
              </a:rPr>
              <a:t>Шаблоны функций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292226"/>
            <a:ext cx="9180512" cy="646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Если ряда типа данных должны выполняться </a:t>
            </a:r>
            <a:r>
              <a:rPr lang="ru-RU" i="1" dirty="0">
                <a:latin typeface="+mn-lt"/>
                <a:cs typeface="+mn-cs"/>
              </a:rPr>
              <a:t>идентичные </a:t>
            </a:r>
            <a:r>
              <a:rPr lang="ru-RU" dirty="0">
                <a:latin typeface="+mn-lt"/>
                <a:cs typeface="+mn-cs"/>
              </a:rPr>
              <a:t>операции, то более компактным решением является использование </a:t>
            </a:r>
            <a:r>
              <a:rPr lang="ru-RU" i="1" dirty="0">
                <a:latin typeface="+mn-lt"/>
                <a:cs typeface="+mn-cs"/>
              </a:rPr>
              <a:t>шаблонов функций.</a:t>
            </a:r>
            <a:r>
              <a:rPr lang="ru-RU" dirty="0">
                <a:latin typeface="+mn-lt"/>
                <a:cs typeface="+mn-cs"/>
              </a:rPr>
              <a:t>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79F8885-A6E1-49C2-A07A-5480590A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97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C3C3D65-E048-4CA3-AFA8-3EB8C0743BC9}"/>
              </a:ext>
            </a:extLst>
          </p:cNvPr>
          <p:cNvSpPr/>
          <p:nvPr/>
        </p:nvSpPr>
        <p:spPr>
          <a:xfrm>
            <a:off x="54100" y="1938338"/>
            <a:ext cx="88569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5,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5,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6;</a:t>
            </a: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{ 1, 2, 3, 4, 5 };</a:t>
            </a: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{ 1.1, 2.2, 3.3, 4.4, 5.5 };</a:t>
            </a: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Массив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A:"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Массив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Массив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C:"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F02E1C-9236-40B4-B801-827F45117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191" y="2060848"/>
            <a:ext cx="2775709" cy="1621075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938" y="7417"/>
            <a:ext cx="9136062" cy="646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Шаблон функции может также быть перегружен, введена другая, не шаблонную функция с тем же самым именем, но другим набором параметров функции.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7D7DCC-0109-44BD-9BAA-D4714576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98</a:t>
            </a:fld>
            <a:endParaRPr lang="ru-RU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8E742DB-9644-4BBB-AE06-AE107C2D6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765" y="6467996"/>
            <a:ext cx="26644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Шаблоны функций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4C0C148-9ED3-4CBA-9554-B57F95ECEC68}"/>
              </a:ext>
            </a:extLst>
          </p:cNvPr>
          <p:cNvSpPr/>
          <p:nvPr/>
        </p:nvSpPr>
        <p:spPr>
          <a:xfrm>
            <a:off x="68958" y="653529"/>
            <a:ext cx="88569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--)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7C65C96-FA75-4AD2-B11C-B5B833E2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BA4B-FEB3-4F92-A048-2909CAF050EE}" type="slidenum">
              <a:rPr lang="ru-RU" smtClean="0"/>
              <a:pPr>
                <a:defRPr/>
              </a:pPr>
              <a:t>99</a:t>
            </a:fld>
            <a:endParaRPr lang="ru-RU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BDC5D233-99A9-4F7E-97FE-C001BA941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765" y="6467996"/>
            <a:ext cx="26644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solidFill>
                  <a:schemeClr val="bg1"/>
                </a:solidFill>
                <a:latin typeface="+mn-lt"/>
              </a:rPr>
              <a:t>Шаблоны функций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1C7E779-455B-40C2-AEFB-A745F73A7F91}"/>
              </a:ext>
            </a:extLst>
          </p:cNvPr>
          <p:cNvSpPr/>
          <p:nvPr/>
        </p:nvSpPr>
        <p:spPr>
          <a:xfrm>
            <a:off x="107504" y="82227"/>
            <a:ext cx="910850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A[5] = { 1, 2, 3, 4, 5 };</a:t>
            </a: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B[5] = { 1.1, 2.2, 3.3, 4.4, 5.5 };</a:t>
            </a: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C[6]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"Прямой массив A:"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(A, 5);</a:t>
            </a: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 Прямой массив B:"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(B, 5);</a:t>
            </a: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 Прямой массив C:"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(C, 6);</a:t>
            </a: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 Обратный массив A:"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(A, 5,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 Обратный массив B:"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(B, 5,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'R’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 Обратный массив C:"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(C, 6,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'R’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"Столбец из массива C:"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(6, C);</a:t>
            </a: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>
              <a:tabLst>
                <a:tab pos="361950" algn="l"/>
                <a:tab pos="717550" algn="l"/>
                <a:tab pos="1079500" algn="l"/>
                <a:tab pos="1435100" algn="l"/>
              </a:tabLs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2828</TotalTime>
  <Words>14839</Words>
  <Application>Microsoft Office PowerPoint</Application>
  <PresentationFormat>Экран (4:3)</PresentationFormat>
  <Paragraphs>2436</Paragraphs>
  <Slides>146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146</vt:i4>
      </vt:variant>
    </vt:vector>
  </HeadingPairs>
  <TitlesOfParts>
    <vt:vector size="157" baseType="lpstr">
      <vt:lpstr>Arial</vt:lpstr>
      <vt:lpstr>Calibri</vt:lpstr>
      <vt:lpstr>Calibri Light</vt:lpstr>
      <vt:lpstr>Cascadia Mono</vt:lpstr>
      <vt:lpstr>Consolas</vt:lpstr>
      <vt:lpstr>Constantia</vt:lpstr>
      <vt:lpstr>Garamond</vt:lpstr>
      <vt:lpstr>Times New Roman</vt:lpstr>
      <vt:lpstr>Wingdings</vt:lpstr>
      <vt:lpstr>Wingdings 2</vt:lpstr>
      <vt:lpstr>Ретро</vt:lpstr>
      <vt:lpstr>Объектно-ориентированное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KAHOOT.IT</vt:lpstr>
      <vt:lpstr>Классы и объекты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KAHOOT.IT</vt:lpstr>
      <vt:lpstr>Дополнительные возможности классов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KAHOOT.IT</vt:lpstr>
      <vt:lpstr>Перегрузка операторов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KAHOOT.IT</vt:lpstr>
      <vt:lpstr>Наследование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KAHOOT.IT</vt:lpstr>
      <vt:lpstr>Полиморфизм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KAHOOT.IT</vt:lpstr>
      <vt:lpstr>ШАБЛОНЫ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joinmyquiz.com</vt:lpstr>
      <vt:lpstr>Классы с самоадресацией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KAHOOT.IT</vt:lpstr>
      <vt:lpstr>Умные указатели</vt:lpstr>
      <vt:lpstr>Презентация PowerPoint</vt:lpstr>
      <vt:lpstr>Презентация PowerPoint</vt:lpstr>
      <vt:lpstr>Презентация PowerPoint</vt:lpstr>
    </vt:vector>
  </TitlesOfParts>
  <Company>МИ(ф)ВлГУ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Объектно-ориентрованное программирование</dc:title>
  <dc:creator>Смирнов Михаил Станиславович</dc:creator>
  <cp:lastModifiedBy>Михаил Смирнов</cp:lastModifiedBy>
  <cp:revision>187</cp:revision>
  <cp:lastPrinted>2020-04-03T18:37:10Z</cp:lastPrinted>
  <dcterms:created xsi:type="dcterms:W3CDTF">2014-01-12T18:23:10Z</dcterms:created>
  <dcterms:modified xsi:type="dcterms:W3CDTF">2022-04-21T20:04:26Z</dcterms:modified>
</cp:coreProperties>
</file>