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8" r:id="rId13"/>
    <p:sldId id="270" r:id="rId14"/>
    <p:sldId id="276" r:id="rId15"/>
    <p:sldId id="269" r:id="rId16"/>
    <p:sldId id="273" r:id="rId17"/>
    <p:sldId id="277" r:id="rId18"/>
    <p:sldId id="279" r:id="rId19"/>
    <p:sldId id="278" r:id="rId20"/>
    <p:sldId id="271" r:id="rId21"/>
    <p:sldId id="272" r:id="rId22"/>
    <p:sldId id="274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13"/>
    <p:restoredTop sz="94630"/>
  </p:normalViewPr>
  <p:slideViewPr>
    <p:cSldViewPr snapToGrid="0" snapToObjects="1">
      <p:cViewPr>
        <p:scale>
          <a:sx n="73" d="100"/>
          <a:sy n="73" d="100"/>
        </p:scale>
        <p:origin x="6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4F4F5-CC92-504A-B421-51CB3FBD79C4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EFB2F-7938-0745-AEB2-4BF37693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5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0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9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0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577A-3F31-7D42-93C3-4FC3C38FB626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8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0577A-3F31-7D42-93C3-4FC3C38FB626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48F0-3BDE-6A46-8FF1-6EAC9521B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mp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91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 206 – Introduction to Software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(guest lecture by Prof. Greg </a:t>
            </a:r>
            <a:r>
              <a:rPr lang="en-US" dirty="0" err="1" smtClean="0"/>
              <a:t>Dudek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16010"/>
            <a:ext cx="9144000" cy="952540"/>
          </a:xfrm>
        </p:spPr>
        <p:txBody>
          <a:bodyPr/>
          <a:lstStyle/>
          <a:p>
            <a:r>
              <a:rPr lang="en-US" dirty="0" smtClean="0"/>
              <a:t>Lecture 11 – 2D Arrays</a:t>
            </a:r>
          </a:p>
          <a:p>
            <a:r>
              <a:rPr lang="en-US" dirty="0" smtClean="0"/>
              <a:t>October 5th,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2D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89670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type </a:t>
            </a:r>
            <a:r>
              <a:rPr lang="en-US" dirty="0" err="1" smtClean="0"/>
              <a:t>array_name</a:t>
            </a:r>
            <a:r>
              <a:rPr lang="en-US" dirty="0" smtClean="0"/>
              <a:t>[N][M]</a:t>
            </a:r>
          </a:p>
          <a:p>
            <a:pPr lvl="1"/>
            <a:r>
              <a:rPr lang="en-US" dirty="0" smtClean="0"/>
              <a:t>Syntax </a:t>
            </a:r>
            <a:r>
              <a:rPr lang="en-US" dirty="0" err="1" smtClean="0"/>
              <a:t>array_name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 is used both to read and write data at entry </a:t>
            </a:r>
            <a:r>
              <a:rPr lang="en-US" dirty="0" err="1" smtClean="0"/>
              <a:t>i</a:t>
            </a:r>
            <a:r>
              <a:rPr lang="en-US" dirty="0" smtClean="0"/>
              <a:t>, j </a:t>
            </a:r>
          </a:p>
          <a:p>
            <a:pPr lvl="1"/>
            <a:endParaRPr lang="en-US" dirty="0"/>
          </a:p>
          <a:p>
            <a:r>
              <a:rPr lang="en-US" dirty="0" smtClean="0"/>
              <a:t>First index can be 0 to N-1, second index can be 0 to M-1 </a:t>
            </a:r>
          </a:p>
          <a:p>
            <a:endParaRPr lang="en-US" dirty="0"/>
          </a:p>
          <a:p>
            <a:r>
              <a:rPr lang="en-US" dirty="0" smtClean="0"/>
              <a:t>In the image:</a:t>
            </a:r>
          </a:p>
          <a:p>
            <a:pPr lvl="1"/>
            <a:r>
              <a:rPr lang="en-US" dirty="0" err="1" smtClean="0"/>
              <a:t>ttt</a:t>
            </a:r>
            <a:r>
              <a:rPr lang="en-US" dirty="0" smtClean="0"/>
              <a:t>[0][0] evaluates to ‘x’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tt</a:t>
            </a:r>
            <a:r>
              <a:rPr lang="en-US" dirty="0" smtClean="0"/>
              <a:t>[2][2] = ‘o’; sets bottom-right value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Careful</a:t>
            </a:r>
            <a:r>
              <a:rPr lang="en-US" dirty="0" smtClean="0">
                <a:solidFill>
                  <a:srgbClr val="C00000"/>
                </a:solidFill>
              </a:rPr>
              <a:t>: not [</a:t>
            </a:r>
            <a:r>
              <a:rPr lang="en-US" dirty="0" err="1" smtClean="0">
                <a:solidFill>
                  <a:srgbClr val="C00000"/>
                </a:solidFill>
              </a:rPr>
              <a:t>i,j</a:t>
            </a:r>
            <a:r>
              <a:rPr lang="en-US" dirty="0" smtClean="0">
                <a:solidFill>
                  <a:srgbClr val="C00000"/>
                </a:solidFill>
              </a:rPr>
              <a:t>]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908" y="2287132"/>
            <a:ext cx="5457091" cy="32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2D Array?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each ”row” has the same size always:</a:t>
            </a:r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days_in_each_month</a:t>
            </a:r>
            <a:r>
              <a:rPr lang="en-US" dirty="0" smtClean="0"/>
              <a:t>[2][12] = {</a:t>
            </a:r>
          </a:p>
          <a:p>
            <a:pPr marL="457200" lvl="1" indent="0">
              <a:buNone/>
            </a:pPr>
            <a:r>
              <a:rPr lang="en-US" dirty="0" smtClean="0"/>
              <a:t>{ 31, 28, 31, 30, 31, 30, 31, 31, 30, 31, 30, 31 }, </a:t>
            </a:r>
          </a:p>
          <a:p>
            <a:pPr marL="457200" lvl="1" indent="0">
              <a:buNone/>
            </a:pPr>
            <a:r>
              <a:rPr lang="en-US" dirty="0" smtClean="0"/>
              <a:t>{ 31</a:t>
            </a:r>
            <a:r>
              <a:rPr lang="en-US" dirty="0"/>
              <a:t>, </a:t>
            </a:r>
            <a:r>
              <a:rPr lang="en-US" dirty="0" smtClean="0"/>
              <a:t>29, </a:t>
            </a:r>
            <a:r>
              <a:rPr lang="en-US" dirty="0"/>
              <a:t>31, 30, 31, 30, 31, 31, 30, 31, 30, 31 </a:t>
            </a:r>
            <a:r>
              <a:rPr lang="en-US" dirty="0" smtClean="0"/>
              <a:t>}   };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Often when data looks like a “table”: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 grades[</a:t>
            </a:r>
            <a:r>
              <a:rPr lang="en-US" dirty="0" err="1" smtClean="0"/>
              <a:t>number_of_assignments</a:t>
            </a:r>
            <a:r>
              <a:rPr lang="en-US" dirty="0" smtClean="0"/>
              <a:t>][</a:t>
            </a:r>
            <a:r>
              <a:rPr lang="en-US" dirty="0" err="1" smtClean="0"/>
              <a:t>class_size</a:t>
            </a:r>
            <a:r>
              <a:rPr lang="en-US" dirty="0" smtClean="0"/>
              <a:t>] = {</a:t>
            </a:r>
          </a:p>
          <a:p>
            <a:pPr marL="457200" lvl="1" indent="0">
              <a:buNone/>
            </a:pPr>
            <a:r>
              <a:rPr lang="en-US" dirty="0" smtClean="0"/>
              <a:t>{ 100.0, 99.0, 83.0 },</a:t>
            </a:r>
          </a:p>
          <a:p>
            <a:pPr marL="457200" lvl="1" indent="0">
              <a:buNone/>
            </a:pPr>
            <a:r>
              <a:rPr lang="en-US" dirty="0" smtClean="0"/>
              <a:t>{ 99.9, 99.9, 99.8 }     };</a:t>
            </a:r>
          </a:p>
        </p:txBody>
      </p:sp>
    </p:spTree>
    <p:extLst>
      <p:ext uri="{BB962C8B-B14F-4D97-AF65-F5344CB8AC3E}">
        <p14:creationId xmlns:p14="http://schemas.microsoft.com/office/powerpoint/2010/main" val="11525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123460" y="3182815"/>
            <a:ext cx="1230340" cy="6426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981114" y="3190813"/>
            <a:ext cx="1142345" cy="6426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 in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721237" cy="4351338"/>
          </a:xfrm>
        </p:spPr>
        <p:txBody>
          <a:bodyPr/>
          <a:lstStyle/>
          <a:p>
            <a:r>
              <a:rPr lang="en-US" dirty="0" smtClean="0"/>
              <a:t>char[2][3] greetings = { “hi”, ”</a:t>
            </a:r>
            <a:r>
              <a:rPr lang="en-US" dirty="0" err="1" smtClean="0"/>
              <a:t>yo</a:t>
            </a:r>
            <a:r>
              <a:rPr lang="en-US" dirty="0" smtClean="0"/>
              <a:t>” };</a:t>
            </a:r>
          </a:p>
          <a:p>
            <a:pPr lvl="1"/>
            <a:r>
              <a:rPr lang="en-US" dirty="0" smtClean="0"/>
              <a:t>Is first off an array of length 2</a:t>
            </a:r>
          </a:p>
          <a:p>
            <a:pPr lvl="1"/>
            <a:r>
              <a:rPr lang="en-US" dirty="0" smtClean="0"/>
              <a:t>We know those entries are placed directly in order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7018397" y="3327639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smtClean="0">
                <a:solidFill>
                  <a:prstClr val="white"/>
                </a:solidFill>
              </a:rPr>
              <a:t>greetings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32" name="Straight Arrow Connector 31"/>
          <p:cNvCxnSpPr>
            <a:stCxn id="14" idx="3"/>
          </p:cNvCxnSpPr>
          <p:nvPr/>
        </p:nvCxnSpPr>
        <p:spPr>
          <a:xfrm flipV="1">
            <a:off x="8541126" y="3499552"/>
            <a:ext cx="439990" cy="1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142433" y="3190813"/>
            <a:ext cx="1230340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000087" y="3198811"/>
            <a:ext cx="1142345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5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339191" y="3125482"/>
            <a:ext cx="1230340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196845" y="3133480"/>
            <a:ext cx="1142345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 in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738447" cy="4351338"/>
          </a:xfrm>
        </p:spPr>
        <p:txBody>
          <a:bodyPr/>
          <a:lstStyle/>
          <a:p>
            <a:r>
              <a:rPr lang="en-US" dirty="0"/>
              <a:t>char[2][3] greetings = { “hi”, ”</a:t>
            </a:r>
            <a:r>
              <a:rPr lang="en-US" dirty="0" err="1"/>
              <a:t>yo</a:t>
            </a:r>
            <a:r>
              <a:rPr lang="en-US" dirty="0"/>
              <a:t>” };</a:t>
            </a:r>
          </a:p>
          <a:p>
            <a:pPr lvl="1"/>
            <a:r>
              <a:rPr lang="en-US" dirty="0" smtClean="0"/>
              <a:t>Is first off an array of length 2</a:t>
            </a:r>
          </a:p>
          <a:p>
            <a:pPr lvl="1"/>
            <a:r>
              <a:rPr lang="en-US" dirty="0" smtClean="0"/>
              <a:t>Each of the outer entries contains an array of length 3, following the same rules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179262" y="3281242"/>
            <a:ext cx="395791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575054" y="3281242"/>
            <a:ext cx="395791" cy="3232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7216543" y="3274885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smtClean="0">
                <a:solidFill>
                  <a:prstClr val="white"/>
                </a:solidFill>
              </a:rPr>
              <a:t>greetings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956058" y="3281242"/>
            <a:ext cx="388099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339191" y="3283209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747673" y="3281242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1163847" y="3281242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2" name="Straight Arrow Connector 31"/>
          <p:cNvCxnSpPr>
            <a:stCxn id="14" idx="3"/>
            <a:endCxn id="12" idx="1"/>
          </p:cNvCxnSpPr>
          <p:nvPr/>
        </p:nvCxnSpPr>
        <p:spPr>
          <a:xfrm flipV="1">
            <a:off x="8739272" y="3446798"/>
            <a:ext cx="439990" cy="1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5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332340" y="3059722"/>
            <a:ext cx="1230340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189994" y="3067720"/>
            <a:ext cx="1142345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 in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38907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char[2][3] greetings = { ”hi”, “</a:t>
            </a:r>
            <a:r>
              <a:rPr lang="en-US" dirty="0" err="1" smtClean="0"/>
              <a:t>yo</a:t>
            </a:r>
            <a:r>
              <a:rPr lang="en-US" dirty="0" smtClean="0"/>
              <a:t>” };</a:t>
            </a:r>
          </a:p>
          <a:p>
            <a:endParaRPr lang="en-US" dirty="0"/>
          </a:p>
          <a:p>
            <a:r>
              <a:rPr lang="en-US" dirty="0" smtClean="0"/>
              <a:t>The system memory is addressed in ascending linear order (1D). This view shows the layout in address space.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189996" y="3210903"/>
            <a:ext cx="395791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585788" y="3210903"/>
            <a:ext cx="395791" cy="3232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7227277" y="3204546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smtClean="0">
                <a:solidFill>
                  <a:prstClr val="white"/>
                </a:solidFill>
              </a:rPr>
              <a:t>greetings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966792" y="3210903"/>
            <a:ext cx="388099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349925" y="3212870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758407" y="3210903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1174581" y="3210903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2" name="Straight Arrow Connector 31"/>
          <p:cNvCxnSpPr>
            <a:stCxn id="14" idx="3"/>
            <a:endCxn id="12" idx="1"/>
          </p:cNvCxnSpPr>
          <p:nvPr/>
        </p:nvCxnSpPr>
        <p:spPr>
          <a:xfrm flipV="1">
            <a:off x="8750006" y="3376459"/>
            <a:ext cx="439990" cy="1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332340" y="3059722"/>
            <a:ext cx="1230340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189994" y="3067720"/>
            <a:ext cx="1142345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 in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389078" cy="4821360"/>
          </a:xfrm>
        </p:spPr>
        <p:txBody>
          <a:bodyPr>
            <a:normAutofit/>
          </a:bodyPr>
          <a:lstStyle/>
          <a:p>
            <a:r>
              <a:rPr lang="en-US" dirty="0" smtClean="0"/>
              <a:t>char[2][3] greetings = { ”hi”, “</a:t>
            </a:r>
            <a:r>
              <a:rPr lang="en-US" dirty="0" err="1" smtClean="0"/>
              <a:t>yo</a:t>
            </a:r>
            <a:r>
              <a:rPr lang="en-US" dirty="0" smtClean="0"/>
              <a:t>” };</a:t>
            </a:r>
          </a:p>
          <a:p>
            <a:endParaRPr lang="en-US" dirty="0"/>
          </a:p>
          <a:p>
            <a:r>
              <a:rPr lang="en-US" dirty="0" smtClean="0"/>
              <a:t>The system memory is addressed in ascending linear order (1D). This view shows the layout in address space.</a:t>
            </a:r>
          </a:p>
          <a:p>
            <a:endParaRPr lang="en-US" dirty="0"/>
          </a:p>
          <a:p>
            <a:r>
              <a:rPr lang="en-US" dirty="0" smtClean="0"/>
              <a:t>NOTE: it’s often nice to draw it this way to understand working with images </a:t>
            </a:r>
            <a:r>
              <a:rPr lang="en-US" dirty="0" err="1" smtClean="0"/>
              <a:t>etc</a:t>
            </a:r>
            <a:r>
              <a:rPr lang="en-US" dirty="0" smtClean="0"/>
              <a:t>, but it is only for convenience. </a:t>
            </a:r>
          </a:p>
          <a:p>
            <a:pPr lvl="1"/>
            <a:r>
              <a:rPr lang="en-US" dirty="0" smtClean="0"/>
              <a:t>Does not indicate bigger jumps in memory between ‘\0’ and ‘y’, compared to ‘y’ and ‘o’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189996" y="3210903"/>
            <a:ext cx="395791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585788" y="3210903"/>
            <a:ext cx="395791" cy="3232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7227277" y="3204546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smtClean="0">
                <a:solidFill>
                  <a:prstClr val="white"/>
                </a:solidFill>
              </a:rPr>
              <a:t>greetings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966792" y="3210903"/>
            <a:ext cx="388099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349925" y="3212870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758407" y="3210903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1174581" y="3210903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2" name="Straight Arrow Connector 31"/>
          <p:cNvCxnSpPr>
            <a:stCxn id="14" idx="3"/>
            <a:endCxn id="12" idx="1"/>
          </p:cNvCxnSpPr>
          <p:nvPr/>
        </p:nvCxnSpPr>
        <p:spPr>
          <a:xfrm flipV="1">
            <a:off x="8750006" y="3376459"/>
            <a:ext cx="439990" cy="1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189994" y="5243482"/>
            <a:ext cx="1142345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189994" y="4539033"/>
            <a:ext cx="1142345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189996" y="4682216"/>
            <a:ext cx="395791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585788" y="4682216"/>
            <a:ext cx="395791" cy="3232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7227277" y="4675859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smtClean="0">
                <a:solidFill>
                  <a:prstClr val="white"/>
                </a:solidFill>
              </a:rPr>
              <a:t>greetings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966792" y="4682216"/>
            <a:ext cx="388099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207579" y="5396630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616061" y="5394663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978046" y="5408393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750006" y="4847772"/>
            <a:ext cx="439990" cy="1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0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2D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2563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the data in each entry “row” can vary in length </a:t>
            </a:r>
          </a:p>
          <a:p>
            <a:endParaRPr lang="en-US" dirty="0"/>
          </a:p>
          <a:p>
            <a:r>
              <a:rPr lang="en-US" dirty="0" smtClean="0"/>
              <a:t>If the length of each entry “row” isn’t known when coding, for example it will change based on user input</a:t>
            </a:r>
          </a:p>
          <a:p>
            <a:endParaRPr lang="en-US" dirty="0"/>
          </a:p>
          <a:p>
            <a:r>
              <a:rPr lang="en-US" dirty="0" smtClean="0"/>
              <a:t>Handling these cases with 2D arrays forces us to use enough space for the longest possible row</a:t>
            </a:r>
            <a:r>
              <a:rPr lang="is-IS" dirty="0" smtClean="0"/>
              <a:t>… for every row!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853947" y="3356551"/>
            <a:ext cx="3143153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853947" y="2652102"/>
            <a:ext cx="3143153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853949" y="2795285"/>
            <a:ext cx="395791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249741" y="2795285"/>
            <a:ext cx="395791" cy="3232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6891230" y="2788928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smtClean="0">
                <a:solidFill>
                  <a:prstClr val="white"/>
                </a:solidFill>
              </a:rPr>
              <a:t>greetings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630745" y="2795285"/>
            <a:ext cx="388099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871532" y="3509699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280014" y="3507732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641999" y="3521462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413959" y="2960841"/>
            <a:ext cx="439990" cy="1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865480" y="4056213"/>
            <a:ext cx="3131620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883065" y="4209361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291547" y="4207394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653532" y="4221124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037946" y="4205249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j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446428" y="4203282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808413" y="4217012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u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1192827" y="4197384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1609001" y="4197384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023155" y="3492797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431637" y="3490830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793622" y="3504560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1178036" y="3484932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1594210" y="3484932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018964" y="2799260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427446" y="2797293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789431" y="2811023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1173845" y="2791395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1590019" y="2791395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861636" y="4714720"/>
            <a:ext cx="3131620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879221" y="4867868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287703" y="4865901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649688" y="4879631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034102" y="4863756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442584" y="4861789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804569" y="4875519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1188983" y="4855891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1605157" y="4855891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8012751" y="1642911"/>
            <a:ext cx="4451184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char greetings[4][8] = { “hi”, “</a:t>
            </a:r>
            <a:r>
              <a:rPr lang="en-US" dirty="0" err="1" smtClean="0"/>
              <a:t>yo</a:t>
            </a:r>
            <a:r>
              <a:rPr lang="en-US" dirty="0" smtClean="0"/>
              <a:t>”, “bonjour”, “hello”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3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solution: Array of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9929" cy="4351338"/>
          </a:xfrm>
        </p:spPr>
        <p:txBody>
          <a:bodyPr>
            <a:normAutofit/>
          </a:bodyPr>
          <a:lstStyle/>
          <a:p>
            <a:r>
              <a:rPr lang="en-US" dirty="0"/>
              <a:t>char </a:t>
            </a:r>
            <a:r>
              <a:rPr lang="en-US" dirty="0" smtClean="0"/>
              <a:t>*greetings[4] = 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/>
              <a:t>“hi”, “</a:t>
            </a:r>
            <a:r>
              <a:rPr lang="en-US" dirty="0" err="1"/>
              <a:t>yo</a:t>
            </a:r>
            <a:r>
              <a:rPr lang="en-US" dirty="0"/>
              <a:t>”, “bonjour”, “hello” 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type of each entry is now ”char*”, a single character pointer</a:t>
            </a:r>
          </a:p>
          <a:p>
            <a:endParaRPr lang="en-US" dirty="0"/>
          </a:p>
          <a:p>
            <a:r>
              <a:rPr lang="en-US" dirty="0" smtClean="0"/>
              <a:t>This avoids wasting the space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7694083" y="2729084"/>
            <a:ext cx="576917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917863" y="2873708"/>
            <a:ext cx="395791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313655" y="2873708"/>
            <a:ext cx="395791" cy="3232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5633434" y="2874263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smtClean="0">
                <a:solidFill>
                  <a:prstClr val="white"/>
                </a:solidFill>
              </a:rPr>
              <a:t>greetings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694659" y="2873708"/>
            <a:ext cx="388099" cy="331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917863" y="3495516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326345" y="3493549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688330" y="3507279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 flipV="1">
            <a:off x="7156163" y="3046057"/>
            <a:ext cx="495316" cy="1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905172" y="4217329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313654" y="4215362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675639" y="4229092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060053" y="4213217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j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468535" y="4211250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830520" y="4224980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u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1214934" y="4205352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1631108" y="4205352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917863" y="4952872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326345" y="4950905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688330" y="4964635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072744" y="4948760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481226" y="4946793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10843211" y="4960523"/>
            <a:ext cx="388099" cy="3330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7694082" y="3404356"/>
            <a:ext cx="576917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7689831" y="4102920"/>
            <a:ext cx="576917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7689830" y="4778192"/>
            <a:ext cx="576917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3" name="Straight Arrow Connector 52"/>
          <p:cNvCxnSpPr>
            <a:stCxn id="10" idx="3"/>
            <a:endCxn id="11" idx="1"/>
          </p:cNvCxnSpPr>
          <p:nvPr/>
        </p:nvCxnSpPr>
        <p:spPr>
          <a:xfrm flipV="1">
            <a:off x="8271000" y="3039264"/>
            <a:ext cx="646863" cy="11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224676" y="3720104"/>
            <a:ext cx="646863" cy="11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231132" y="4401021"/>
            <a:ext cx="646863" cy="11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266747" y="5088497"/>
            <a:ext cx="646863" cy="11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35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pointers </a:t>
            </a:r>
            <a:r>
              <a:rPr lang="en-US" dirty="0" err="1" smtClean="0"/>
              <a:t>gotcha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992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Recall, where does an uninitialized pointer point?</a:t>
            </a:r>
          </a:p>
          <a:p>
            <a:pPr lvl="1"/>
            <a:r>
              <a:rPr lang="en-US" dirty="0" smtClean="0"/>
              <a:t>E.g., char* </a:t>
            </a:r>
            <a:r>
              <a:rPr lang="en-US" dirty="0" err="1" smtClean="0"/>
              <a:t>single_greeting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If we are lucky it might be NULL leading to </a:t>
            </a:r>
            <a:r>
              <a:rPr lang="en-US" dirty="0" err="1" smtClean="0"/>
              <a:t>segfault</a:t>
            </a:r>
            <a:r>
              <a:rPr lang="en-US" dirty="0" smtClean="0"/>
              <a:t> on use</a:t>
            </a:r>
          </a:p>
          <a:p>
            <a:pPr lvl="1"/>
            <a:r>
              <a:rPr lang="en-US" dirty="0" smtClean="0"/>
              <a:t>We should be smart and set it to NULL ourselves</a:t>
            </a:r>
          </a:p>
          <a:p>
            <a:pPr lvl="1"/>
            <a:r>
              <a:rPr lang="en-US" dirty="0" smtClean="0"/>
              <a:t>Otherwise, we will learn how to debug the hard way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6934695" y="2212649"/>
            <a:ext cx="2448423" cy="3874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err="1" smtClean="0">
                <a:solidFill>
                  <a:prstClr val="white"/>
                </a:solidFill>
              </a:rPr>
              <a:t>single_greeting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383118" y="2384444"/>
            <a:ext cx="495316" cy="1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9849368" y="1825625"/>
            <a:ext cx="1744580" cy="10587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Where do I point??</a:t>
            </a:r>
          </a:p>
        </p:txBody>
      </p:sp>
    </p:spTree>
    <p:extLst>
      <p:ext uri="{BB962C8B-B14F-4D97-AF65-F5344CB8AC3E}">
        <p14:creationId xmlns:p14="http://schemas.microsoft.com/office/powerpoint/2010/main" val="100847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pointers </a:t>
            </a:r>
            <a:r>
              <a:rPr lang="en-US" dirty="0" err="1" smtClean="0"/>
              <a:t>gotcha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992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same story holds for arrays of pointers:</a:t>
            </a:r>
          </a:p>
          <a:p>
            <a:pPr lvl="1"/>
            <a:r>
              <a:rPr lang="en-US" dirty="0" smtClean="0"/>
              <a:t>E.g., char *greetings[4];</a:t>
            </a:r>
            <a:endParaRPr lang="en-US" dirty="0"/>
          </a:p>
          <a:p>
            <a:pPr lvl="1"/>
            <a:r>
              <a:rPr lang="en-US" dirty="0" smtClean="0"/>
              <a:t>All of the pointers are now undefined</a:t>
            </a:r>
          </a:p>
          <a:p>
            <a:r>
              <a:rPr lang="en-US" dirty="0" smtClean="0"/>
              <a:t>The declaration on it’s own does not create any memory to hold words </a:t>
            </a:r>
            <a:endParaRPr lang="en-US" dirty="0"/>
          </a:p>
          <a:p>
            <a:r>
              <a:rPr lang="en-US" dirty="0" smtClean="0"/>
              <a:t>Must ensure to assign each pointer before its use:</a:t>
            </a:r>
          </a:p>
          <a:p>
            <a:pPr lvl="1"/>
            <a:r>
              <a:rPr lang="en-US" dirty="0" smtClean="0"/>
              <a:t>To a literal like “hello”</a:t>
            </a:r>
          </a:p>
          <a:p>
            <a:pPr lvl="1"/>
            <a:r>
              <a:rPr lang="en-US" dirty="0" smtClean="0"/>
              <a:t>To an existing pointer or array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854663" y="3485223"/>
            <a:ext cx="576917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6794014" y="3630402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smtClean="0">
                <a:solidFill>
                  <a:prstClr val="white"/>
                </a:solidFill>
              </a:rPr>
              <a:t>greetings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 flipV="1">
            <a:off x="8316743" y="3802196"/>
            <a:ext cx="495316" cy="1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854662" y="4160495"/>
            <a:ext cx="576917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850411" y="4859059"/>
            <a:ext cx="576917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850410" y="5534331"/>
            <a:ext cx="576917" cy="642632"/>
          </a:xfrm>
          <a:prstGeom prst="rect">
            <a:avLst/>
          </a:prstGeom>
          <a:solidFill>
            <a:schemeClr val="accent1"/>
          </a:solidFill>
          <a:ln w="666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3" name="Straight Arrow Connector 52"/>
          <p:cNvCxnSpPr>
            <a:stCxn id="10" idx="3"/>
          </p:cNvCxnSpPr>
          <p:nvPr/>
        </p:nvCxnSpPr>
        <p:spPr>
          <a:xfrm>
            <a:off x="9431580" y="3806539"/>
            <a:ext cx="1119189" cy="404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385256" y="4487379"/>
            <a:ext cx="653319" cy="108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9391712" y="5059304"/>
            <a:ext cx="682478" cy="10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9427327" y="5207495"/>
            <a:ext cx="943476" cy="648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6794014" y="2021172"/>
            <a:ext cx="2448423" cy="3874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err="1" smtClean="0">
                <a:solidFill>
                  <a:prstClr val="white"/>
                </a:solidFill>
              </a:rPr>
              <a:t>single_greeting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242437" y="2192967"/>
            <a:ext cx="495316" cy="1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9708687" y="1634148"/>
            <a:ext cx="1744580" cy="10587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do I point??</a:t>
            </a:r>
          </a:p>
        </p:txBody>
      </p:sp>
      <p:sp>
        <p:nvSpPr>
          <p:cNvPr id="47" name="Oval 46"/>
          <p:cNvSpPr/>
          <p:nvPr/>
        </p:nvSpPr>
        <p:spPr>
          <a:xfrm>
            <a:off x="9968629" y="4210907"/>
            <a:ext cx="1744580" cy="10587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en-US" dirty="0" smtClean="0"/>
              <a:t>do we all point?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3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3629" cy="4351338"/>
          </a:xfrm>
        </p:spPr>
        <p:txBody>
          <a:bodyPr/>
          <a:lstStyle/>
          <a:p>
            <a:r>
              <a:rPr lang="en-US" dirty="0" smtClean="0"/>
              <a:t>The code on the right should be starting to feel comfortable.</a:t>
            </a:r>
          </a:p>
          <a:p>
            <a:pPr lvl="1"/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r>
              <a:rPr lang="en-US" dirty="0" smtClean="0"/>
              <a:t> under </a:t>
            </a:r>
            <a:r>
              <a:rPr lang="en-US" dirty="0" err="1" smtClean="0"/>
              <a:t>ExampleCode</a:t>
            </a:r>
            <a:r>
              <a:rPr lang="en-US" dirty="0" smtClean="0"/>
              <a:t>/Lecture11-2DArrays/</a:t>
            </a:r>
            <a:r>
              <a:rPr lang="en-US" dirty="0" err="1" smtClean="0"/>
              <a:t>pointer_review.c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 through and think it over, then we’ll review to get started.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208" y="0"/>
            <a:ext cx="5393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6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calling functions: with 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2464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Following our example, char </a:t>
            </a:r>
            <a:r>
              <a:rPr lang="en-US" dirty="0" err="1" smtClean="0"/>
              <a:t>ttt</a:t>
            </a:r>
            <a:r>
              <a:rPr lang="en-US" dirty="0" smtClean="0"/>
              <a:t>[3][3]</a:t>
            </a:r>
          </a:p>
          <a:p>
            <a:r>
              <a:rPr lang="en-US" dirty="0"/>
              <a:t>S</a:t>
            </a:r>
            <a:r>
              <a:rPr lang="en-US" dirty="0" smtClean="0"/>
              <a:t>uppose we’d like a function that we can call like f(</a:t>
            </a:r>
            <a:r>
              <a:rPr lang="en-US" dirty="0" err="1" smtClean="0"/>
              <a:t>ttt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void f( char </a:t>
            </a:r>
            <a:r>
              <a:rPr lang="en-US" dirty="0" err="1" smtClean="0"/>
              <a:t>current_board</a:t>
            </a:r>
            <a:r>
              <a:rPr lang="en-US" dirty="0" smtClean="0"/>
              <a:t>[3][3] ){  /* function code */ } </a:t>
            </a:r>
          </a:p>
          <a:p>
            <a:pPr lvl="1"/>
            <a:r>
              <a:rPr lang="en-US" dirty="0" smtClean="0"/>
              <a:t>Match the types exactly: it must work!</a:t>
            </a:r>
          </a:p>
        </p:txBody>
      </p:sp>
    </p:spTree>
    <p:extLst>
      <p:ext uri="{BB962C8B-B14F-4D97-AF65-F5344CB8AC3E}">
        <p14:creationId xmlns:p14="http://schemas.microsoft.com/office/powerpoint/2010/main" val="134121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calling functions: </a:t>
            </a:r>
            <a:r>
              <a:rPr lang="en-US" dirty="0"/>
              <a:t>with 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2464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Following our example, char </a:t>
            </a:r>
            <a:r>
              <a:rPr lang="en-US" dirty="0" err="1" smtClean="0"/>
              <a:t>ttt</a:t>
            </a:r>
            <a:r>
              <a:rPr lang="en-US" dirty="0" smtClean="0"/>
              <a:t>[3][3]</a:t>
            </a:r>
          </a:p>
          <a:p>
            <a:r>
              <a:rPr lang="en-US" dirty="0"/>
              <a:t>S</a:t>
            </a:r>
            <a:r>
              <a:rPr lang="en-US" dirty="0" smtClean="0"/>
              <a:t>uppose we’d like a function that we can call like f(</a:t>
            </a:r>
            <a:r>
              <a:rPr lang="en-US" dirty="0" err="1" smtClean="0"/>
              <a:t>ttt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void f( char </a:t>
            </a:r>
            <a:r>
              <a:rPr lang="en-US" dirty="0" err="1" smtClean="0"/>
              <a:t>current_board</a:t>
            </a:r>
            <a:r>
              <a:rPr lang="en-US" dirty="0" smtClean="0"/>
              <a:t>[3][3] ){  /* function code */ }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void f( char </a:t>
            </a:r>
            <a:r>
              <a:rPr lang="en-US" dirty="0" err="1" smtClean="0"/>
              <a:t>current_board</a:t>
            </a:r>
            <a:r>
              <a:rPr lang="en-US" dirty="0" smtClean="0"/>
              <a:t>[][3] ){ /* function code */ }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needs to know the entry type to read the data correctly, so the char array of length 3 must be present</a:t>
            </a:r>
          </a:p>
          <a:p>
            <a:pPr lvl="1"/>
            <a:r>
              <a:rPr lang="en-US" dirty="0"/>
              <a:t>C does not need the length of the outer array: remember, it doesn’t take care of this for us anyhow!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6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calling functions: </a:t>
            </a:r>
            <a:r>
              <a:rPr lang="en-US" dirty="0"/>
              <a:t>with 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4646" cy="47334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Following our example, char </a:t>
            </a:r>
            <a:r>
              <a:rPr lang="en-US" dirty="0" err="1" smtClean="0"/>
              <a:t>ttt</a:t>
            </a:r>
            <a:r>
              <a:rPr lang="en-US" dirty="0" smtClean="0"/>
              <a:t>[3][3]</a:t>
            </a:r>
          </a:p>
          <a:p>
            <a:r>
              <a:rPr lang="en-US" dirty="0"/>
              <a:t>S</a:t>
            </a:r>
            <a:r>
              <a:rPr lang="en-US" dirty="0" smtClean="0"/>
              <a:t>uppose we’d like a function that we can call like f(</a:t>
            </a:r>
            <a:r>
              <a:rPr lang="en-US" dirty="0" err="1" smtClean="0"/>
              <a:t>ttt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void f( char </a:t>
            </a:r>
            <a:r>
              <a:rPr lang="en-US" dirty="0" err="1" smtClean="0"/>
              <a:t>current_board</a:t>
            </a:r>
            <a:r>
              <a:rPr lang="en-US" dirty="0" smtClean="0"/>
              <a:t>[3][3] ){  /* function code */ }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void f( char </a:t>
            </a:r>
            <a:r>
              <a:rPr lang="en-US" dirty="0" err="1" smtClean="0"/>
              <a:t>current_board</a:t>
            </a:r>
            <a:r>
              <a:rPr lang="en-US" dirty="0" smtClean="0"/>
              <a:t>[][3] ){ /* function code */ 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void f( (char*)</a:t>
            </a:r>
            <a:r>
              <a:rPr lang="en-US" dirty="0" err="1" smtClean="0"/>
              <a:t>current_board</a:t>
            </a:r>
            <a:r>
              <a:rPr lang="en-US" dirty="0" smtClean="0"/>
              <a:t>[3] </a:t>
            </a:r>
            <a:r>
              <a:rPr lang="en-US" dirty="0"/>
              <a:t>){ /* function code */ }</a:t>
            </a:r>
            <a:endParaRPr lang="en-US" dirty="0" smtClean="0"/>
          </a:p>
          <a:p>
            <a:pPr lvl="1"/>
            <a:r>
              <a:rPr lang="en-US" dirty="0" smtClean="0"/>
              <a:t>This says “pointer to data of type 3-length char array”</a:t>
            </a:r>
          </a:p>
          <a:p>
            <a:pPr lvl="1"/>
            <a:r>
              <a:rPr lang="en-US" dirty="0" smtClean="0"/>
              <a:t>Same reasoning, as we can note the outer array with unknown size is equivalent to pointer</a:t>
            </a:r>
          </a:p>
          <a:p>
            <a:pPr lvl="1"/>
            <a:r>
              <a:rPr lang="en-US" dirty="0" smtClean="0"/>
              <a:t>The brackets around (char*) are essential to distinguish this from an array of pointers (It is a good sanity check for you to be really sure you now know the difference yourself!)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8873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 with arrays of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our char* greetings[4];</a:t>
            </a:r>
          </a:p>
          <a:p>
            <a:r>
              <a:rPr lang="en-US" dirty="0" smtClean="0"/>
              <a:t>And would like to be able to call f(greetings);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void f( char *greetings[4] ){ /* function code */ 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void f( char *greetings[] ) { /* function code */ }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Same reasoning as the above, we only have 1 array to track now and C can do that without the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08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6030545" cy="4562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example for today, sort </a:t>
            </a:r>
            <a:r>
              <a:rPr lang="en-US" dirty="0" err="1" smtClean="0"/>
              <a:t>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9670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Type is char* </a:t>
            </a:r>
            <a:r>
              <a:rPr lang="en-US" dirty="0" err="1" smtClean="0"/>
              <a:t>argv</a:t>
            </a:r>
            <a:r>
              <a:rPr lang="en-US" dirty="0" smtClean="0"/>
              <a:t>[], an array of pointers, each to one of the argument words</a:t>
            </a:r>
          </a:p>
          <a:p>
            <a:endParaRPr lang="en-US" dirty="0"/>
          </a:p>
          <a:p>
            <a:r>
              <a:rPr lang="en-US" dirty="0" smtClean="0"/>
              <a:t>We want the user to be able to type any number of arguments, each of any length and have the result end up properly sorted</a:t>
            </a:r>
          </a:p>
          <a:p>
            <a:endParaRPr lang="en-US" dirty="0" smtClean="0"/>
          </a:p>
          <a:p>
            <a:r>
              <a:rPr lang="en-US" dirty="0" smtClean="0"/>
              <a:t>We can sort “in place” by working only on the pointer values within </a:t>
            </a:r>
            <a:r>
              <a:rPr lang="en-US" dirty="0" err="1" smtClean="0"/>
              <a:t>argv</a:t>
            </a:r>
            <a:r>
              <a:rPr lang="en-US" dirty="0" smtClean="0"/>
              <a:t>, no need to create a new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29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Dave’s solution 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ExampleCode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96046" cy="4351338"/>
          </a:xfrm>
        </p:spPr>
        <p:txBody>
          <a:bodyPr/>
          <a:lstStyle/>
          <a:p>
            <a:r>
              <a:rPr lang="en-US" dirty="0" smtClean="0"/>
              <a:t>Lecture11-2Darrays/</a:t>
            </a:r>
            <a:r>
              <a:rPr lang="en-US" dirty="0" err="1" smtClean="0"/>
              <a:t>sort_argv.c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recommend you try this yourself as an exercise and compare</a:t>
            </a:r>
          </a:p>
          <a:p>
            <a:endParaRPr lang="en-US" dirty="0"/>
          </a:p>
          <a:p>
            <a:r>
              <a:rPr lang="en-US" dirty="0" smtClean="0"/>
              <a:t>At minimum, go over and understand each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15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/>
          <a:stretch/>
        </p:blipFill>
        <p:spPr>
          <a:xfrm>
            <a:off x="2233246" y="0"/>
            <a:ext cx="8710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6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2989044" y="3452683"/>
            <a:ext cx="408482" cy="3134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1478269" y="3456308"/>
            <a:ext cx="1510775" cy="3098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white"/>
                </a:solidFill>
              </a:rPr>
              <a:t>letter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3810016" y="3803140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w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4233375" y="3795350"/>
            <a:ext cx="430896" cy="3471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5883586" y="3797696"/>
            <a:ext cx="408482" cy="3455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2426799" y="2249961"/>
            <a:ext cx="1532972" cy="3696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white"/>
                </a:solidFill>
              </a:rPr>
              <a:t>c_ptr1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2990866" y="3798378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3400441" y="3804272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888324" y="3796027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smtClean="0">
                <a:solidFill>
                  <a:prstClr val="white"/>
                </a:solidFill>
              </a:rPr>
              <a:t>sentence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5072753" y="3801406"/>
            <a:ext cx="408482" cy="3459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5496112" y="3803140"/>
            <a:ext cx="380914" cy="3400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prstClr val="white"/>
                </a:solidFill>
              </a:rPr>
              <a:t>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4676962" y="3803140"/>
            <a:ext cx="395791" cy="3400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 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2426799" y="4904509"/>
            <a:ext cx="1532972" cy="4012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white"/>
                </a:solidFill>
              </a:rPr>
              <a:t>c_ptr2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31" name="Straight Arrow Connector 30"/>
          <p:cNvCxnSpPr>
            <a:stCxn id="14" idx="2"/>
            <a:endCxn id="8" idx="0"/>
          </p:cNvCxnSpPr>
          <p:nvPr/>
        </p:nvCxnSpPr>
        <p:spPr>
          <a:xfrm>
            <a:off x="3193285" y="2619566"/>
            <a:ext cx="0" cy="833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0"/>
            <a:endCxn id="18" idx="2"/>
          </p:cNvCxnSpPr>
          <p:nvPr/>
        </p:nvCxnSpPr>
        <p:spPr>
          <a:xfrm flipV="1">
            <a:off x="3193285" y="4143219"/>
            <a:ext cx="1822" cy="761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3"/>
            <a:endCxn id="18" idx="1"/>
          </p:cNvCxnSpPr>
          <p:nvPr/>
        </p:nvCxnSpPr>
        <p:spPr>
          <a:xfrm>
            <a:off x="2411053" y="3969621"/>
            <a:ext cx="579813" cy="1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and Arrow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sz="half" idx="2"/>
          </p:nvPr>
        </p:nvSpPr>
        <p:spPr>
          <a:xfrm>
            <a:off x="5877026" y="4589585"/>
            <a:ext cx="6189359" cy="21508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&amp; means “address of” or “points to” variable</a:t>
            </a:r>
          </a:p>
          <a:p>
            <a:r>
              <a:rPr lang="en-US" dirty="0"/>
              <a:t>* means “dereference</a:t>
            </a:r>
            <a:r>
              <a:rPr lang="en-US" dirty="0" smtClean="0"/>
              <a:t>” or “get values at” pointer</a:t>
            </a:r>
          </a:p>
          <a:p>
            <a:r>
              <a:rPr lang="en-US" dirty="0" smtClean="0"/>
              <a:t>Array variables can be thought of as pointer always to the beginning</a:t>
            </a:r>
          </a:p>
          <a:p>
            <a:r>
              <a:rPr lang="en-US" dirty="0" smtClean="0"/>
              <a:t>Pointers can be indexed with [</a:t>
            </a:r>
            <a:r>
              <a:rPr lang="en-US" dirty="0" err="1" smtClean="0"/>
              <a:t>i</a:t>
            </a:r>
            <a:r>
              <a:rPr lang="en-US" dirty="0" smtClean="0"/>
              <a:t>] notation just like arrays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6297248" y="3803141"/>
            <a:ext cx="408482" cy="3455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6717470" y="3803140"/>
            <a:ext cx="408482" cy="3455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7131132" y="3803141"/>
            <a:ext cx="408482" cy="3455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 smtClean="0">
                <a:solidFill>
                  <a:prstClr val="white"/>
                </a:solidFill>
              </a:rPr>
              <a:t>…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7551354" y="3803140"/>
            <a:ext cx="408482" cy="3455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?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t="11539" r="30102" b="71024"/>
          <a:stretch/>
        </p:blipFill>
        <p:spPr>
          <a:xfrm>
            <a:off x="6942797" y="1213938"/>
            <a:ext cx="4794245" cy="18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4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6" r="32371" b="41896"/>
          <a:stretch/>
        </p:blipFill>
        <p:spPr>
          <a:xfrm>
            <a:off x="1969066" y="1651450"/>
            <a:ext cx="3920836" cy="36516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2254257" y="2946496"/>
            <a:ext cx="408482" cy="3134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718473" y="2950121"/>
            <a:ext cx="1510775" cy="3098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white"/>
                </a:solidFill>
              </a:rPr>
              <a:t>letter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3075229" y="3296953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w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3498588" y="3302850"/>
            <a:ext cx="430896" cy="3341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5148799" y="3301645"/>
            <a:ext cx="408482" cy="3353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prstClr val="white"/>
                </a:solidFill>
              </a:rPr>
              <a:t>\0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718474" y="4349469"/>
            <a:ext cx="1532972" cy="3696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white"/>
                </a:solidFill>
              </a:rPr>
              <a:t>c_ptr1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2251446" y="4353665"/>
            <a:ext cx="3305835" cy="386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24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2256079" y="3292191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2679438" y="3298088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718473" y="3289841"/>
            <a:ext cx="1522729" cy="34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smtClean="0">
                <a:solidFill>
                  <a:prstClr val="white"/>
                </a:solidFill>
              </a:rPr>
              <a:t>sentence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4337966" y="3296956"/>
            <a:ext cx="408482" cy="3448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4761325" y="3302853"/>
            <a:ext cx="380914" cy="3341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prstClr val="white"/>
                </a:solidFill>
              </a:rPr>
              <a:t>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3942175" y="3298091"/>
            <a:ext cx="395791" cy="338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 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718474" y="4748927"/>
            <a:ext cx="1532972" cy="4012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white"/>
                </a:solidFill>
              </a:rPr>
              <a:t>c_ptr2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2251446" y="4719074"/>
            <a:ext cx="3305835" cy="386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32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Title 4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Memory and Addresses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t="11539" r="30102" b="71024"/>
          <a:stretch/>
        </p:blipFill>
        <p:spPr>
          <a:xfrm>
            <a:off x="6744157" y="1448661"/>
            <a:ext cx="4794245" cy="18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5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and Arrows: Integers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9" t="43077" b="37179"/>
          <a:stretch/>
        </p:blipFill>
        <p:spPr>
          <a:xfrm>
            <a:off x="5134896" y="1817352"/>
            <a:ext cx="7057104" cy="1988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2100720" y="3554834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42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597877" y="3554834"/>
            <a:ext cx="1502843" cy="3696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white"/>
                </a:solidFill>
              </a:rPr>
              <a:t>number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1924920" y="2458459"/>
            <a:ext cx="1532972" cy="3696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i</a:t>
            </a:r>
            <a:r>
              <a:rPr lang="en-CA" sz="2800" dirty="0" smtClean="0">
                <a:solidFill>
                  <a:prstClr val="white"/>
                </a:solidFill>
              </a:rPr>
              <a:t>_ptr1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449577" y="3954291"/>
            <a:ext cx="1088379" cy="8068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smtClean="0">
                <a:solidFill>
                  <a:prstClr val="white"/>
                </a:solidFill>
              </a:rPr>
              <a:t>lotto_picks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1924920" y="5109583"/>
            <a:ext cx="1532972" cy="4012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i</a:t>
            </a:r>
            <a:r>
              <a:rPr lang="en-CA" sz="2800" dirty="0" smtClean="0">
                <a:solidFill>
                  <a:prstClr val="white"/>
                </a:solidFill>
              </a:rPr>
              <a:t>_ptr2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>
            <a:stCxn id="10" idx="2"/>
            <a:endCxn id="5" idx="0"/>
          </p:cNvCxnSpPr>
          <p:nvPr/>
        </p:nvCxnSpPr>
        <p:spPr>
          <a:xfrm>
            <a:off x="2691406" y="2828064"/>
            <a:ext cx="22244" cy="726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0"/>
            <a:endCxn id="25" idx="2"/>
          </p:cNvCxnSpPr>
          <p:nvPr/>
        </p:nvCxnSpPr>
        <p:spPr>
          <a:xfrm flipV="1">
            <a:off x="2691406" y="4365961"/>
            <a:ext cx="22244" cy="743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22729" y="4127885"/>
            <a:ext cx="579813" cy="1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2100720" y="3940244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3340661" y="3938812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18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4580602" y="3938813"/>
            <a:ext cx="1225860" cy="4189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28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5797184" y="3938811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38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7027847" y="3938811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48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253707" y="3945566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58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470289" y="3945565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68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Content Placeholder 49"/>
          <p:cNvSpPr>
            <a:spLocks noGrp="1"/>
          </p:cNvSpPr>
          <p:nvPr>
            <p:ph sz="half" idx="4294967295"/>
          </p:nvPr>
        </p:nvSpPr>
        <p:spPr>
          <a:xfrm>
            <a:off x="5877026" y="4589585"/>
            <a:ext cx="6189359" cy="21508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Integers similar, but typically 4 bytes per entry and no \0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ptr</a:t>
            </a:r>
            <a:r>
              <a:rPr lang="en-US" dirty="0" smtClean="0"/>
              <a:t> is equivalent to </a:t>
            </a:r>
            <a:r>
              <a:rPr lang="en-US" dirty="0" err="1" smtClean="0"/>
              <a:t>ptr</a:t>
            </a:r>
            <a:r>
              <a:rPr lang="en-US" dirty="0" smtClean="0"/>
              <a:t>[0]</a:t>
            </a:r>
          </a:p>
          <a:p>
            <a:r>
              <a:rPr lang="en-US" dirty="0" smtClean="0"/>
              <a:t>More generally *(</a:t>
            </a:r>
            <a:r>
              <a:rPr lang="en-US" dirty="0" err="1" smtClean="0"/>
              <a:t>ptr+i</a:t>
            </a:r>
            <a:r>
              <a:rPr lang="en-US" dirty="0" smtClean="0"/>
              <a:t>) </a:t>
            </a:r>
            <a:r>
              <a:rPr lang="en-US" dirty="0" err="1" smtClean="0"/>
              <a:t>equiv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4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and Arrows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9" t="43077" b="37179"/>
          <a:stretch/>
        </p:blipFill>
        <p:spPr>
          <a:xfrm>
            <a:off x="5887421" y="2127737"/>
            <a:ext cx="6304579" cy="17760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2100720" y="3748263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42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597877" y="3748263"/>
            <a:ext cx="1502843" cy="3696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prstClr val="white"/>
                </a:solidFill>
              </a:rPr>
              <a:t>number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1924920" y="2651888"/>
            <a:ext cx="1532972" cy="3696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i</a:t>
            </a:r>
            <a:r>
              <a:rPr lang="en-CA" sz="2800" dirty="0" smtClean="0">
                <a:solidFill>
                  <a:prstClr val="white"/>
                </a:solidFill>
              </a:rPr>
              <a:t>_ptr1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449577" y="4147720"/>
            <a:ext cx="1088379" cy="8068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smtClean="0">
                <a:solidFill>
                  <a:prstClr val="white"/>
                </a:solidFill>
              </a:rPr>
              <a:t>lotto_picks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C0A6848-9FAC-432F-90BC-6A73A75702AC}"/>
              </a:ext>
            </a:extLst>
          </p:cNvPr>
          <p:cNvSpPr/>
          <p:nvPr/>
        </p:nvSpPr>
        <p:spPr>
          <a:xfrm>
            <a:off x="1924920" y="5303012"/>
            <a:ext cx="1532972" cy="4012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prstClr val="white"/>
                </a:solidFill>
              </a:rPr>
              <a:t>i</a:t>
            </a:r>
            <a:r>
              <a:rPr lang="en-CA" sz="2800" dirty="0" smtClean="0">
                <a:solidFill>
                  <a:prstClr val="white"/>
                </a:solidFill>
              </a:rPr>
              <a:t>_ptr2</a:t>
            </a:r>
            <a:endParaRPr lang="en-US" sz="2800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>
            <a:stCxn id="10" idx="2"/>
            <a:endCxn id="5" idx="0"/>
          </p:cNvCxnSpPr>
          <p:nvPr/>
        </p:nvCxnSpPr>
        <p:spPr>
          <a:xfrm>
            <a:off x="2691406" y="3021493"/>
            <a:ext cx="22244" cy="726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0"/>
            <a:endCxn id="25" idx="2"/>
          </p:cNvCxnSpPr>
          <p:nvPr/>
        </p:nvCxnSpPr>
        <p:spPr>
          <a:xfrm flipV="1">
            <a:off x="2691406" y="4559390"/>
            <a:ext cx="22244" cy="743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22729" y="4321314"/>
            <a:ext cx="579813" cy="1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2100720" y="4133673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3340661" y="4132241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18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4580602" y="4132242"/>
            <a:ext cx="1225860" cy="4189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28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5797184" y="4132240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38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7027847" y="4132240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48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8253707" y="4138995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58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82B7B5B-4BEA-452D-8C9B-1F96AF479FCF}"/>
              </a:ext>
            </a:extLst>
          </p:cNvPr>
          <p:cNvSpPr/>
          <p:nvPr/>
        </p:nvSpPr>
        <p:spPr>
          <a:xfrm>
            <a:off x="9470289" y="4138994"/>
            <a:ext cx="1225860" cy="4257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prstClr val="white"/>
                </a:solidFill>
              </a:rPr>
              <a:t>68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39475" y="3034376"/>
            <a:ext cx="22244" cy="1139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68093" y="3147661"/>
            <a:ext cx="319437" cy="32966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568093" y="3147661"/>
            <a:ext cx="319437" cy="332176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49"/>
          <p:cNvSpPr>
            <a:spLocks noGrp="1"/>
          </p:cNvSpPr>
          <p:nvPr>
            <p:ph sz="half" idx="4294967295"/>
          </p:nvPr>
        </p:nvSpPr>
        <p:spPr>
          <a:xfrm>
            <a:off x="5240216" y="4786375"/>
            <a:ext cx="6826170" cy="20716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dirty="0" smtClean="0"/>
              <a:t>“ptr1= ptr2” pattern works on addresses, changes where ptr1 points</a:t>
            </a:r>
          </a:p>
          <a:p>
            <a:pPr lvl="1"/>
            <a:r>
              <a:rPr lang="en-US" dirty="0" smtClean="0"/>
              <a:t>”*ptr1 = *ptr2” pattern works on values, changes the value of memory at ptr1’s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0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 today and next week?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33632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Real Software Systems that work with binary (non-text) data</a:t>
            </a:r>
            <a:endParaRPr lang="en-US" dirty="0"/>
          </a:p>
          <a:p>
            <a:r>
              <a:rPr lang="en-US" dirty="0" smtClean="0"/>
              <a:t>Specific example: how are images represented in:</a:t>
            </a:r>
          </a:p>
          <a:p>
            <a:pPr lvl="1"/>
            <a:r>
              <a:rPr lang="en-US" dirty="0" smtClean="0"/>
              <a:t>Gaming</a:t>
            </a:r>
          </a:p>
          <a:p>
            <a:pPr lvl="1"/>
            <a:r>
              <a:rPr lang="en-US" dirty="0" smtClean="0"/>
              <a:t>Computer Generated Imagery in movies</a:t>
            </a:r>
          </a:p>
          <a:p>
            <a:pPr lvl="1"/>
            <a:r>
              <a:rPr lang="en-US" dirty="0" smtClean="0"/>
              <a:t>Satellite maps</a:t>
            </a:r>
          </a:p>
          <a:p>
            <a:pPr lvl="1"/>
            <a:r>
              <a:rPr lang="en-US" dirty="0" smtClean="0"/>
              <a:t>Bunny-ear augmented selfies</a:t>
            </a:r>
          </a:p>
          <a:p>
            <a:endParaRPr lang="en-US" dirty="0"/>
          </a:p>
          <a:p>
            <a:r>
              <a:rPr lang="en-US" dirty="0" smtClean="0"/>
              <a:t>Today: data that has a 2D layout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7596553" y="1673012"/>
            <a:ext cx="4201477" cy="45039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22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 and </a:t>
            </a:r>
            <a:r>
              <a:rPr lang="en-US" dirty="0"/>
              <a:t>Arrays of </a:t>
            </a:r>
            <a:r>
              <a:rPr lang="en-US" dirty="0" smtClean="0"/>
              <a:t>Pointers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568" y="1690688"/>
            <a:ext cx="6030545" cy="4562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9571"/>
            <a:ext cx="4889291" cy="286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3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4395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Declared by repeating the square bracket syntax:</a:t>
            </a:r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ttt</a:t>
            </a:r>
            <a:r>
              <a:rPr lang="en-US" dirty="0" smtClean="0"/>
              <a:t>[3][3];</a:t>
            </a:r>
            <a:endParaRPr lang="en-US" dirty="0"/>
          </a:p>
          <a:p>
            <a:r>
              <a:rPr lang="en-US" dirty="0" smtClean="0"/>
              <a:t>Creates an array where each entry is itself an array. </a:t>
            </a:r>
          </a:p>
          <a:p>
            <a:r>
              <a:rPr lang="en-US" dirty="0" smtClean="0"/>
              <a:t>The type (e.g. char) is the same for every entry of the inner array.</a:t>
            </a:r>
            <a:endParaRPr lang="en-US" dirty="0"/>
          </a:p>
          <a:p>
            <a:r>
              <a:rPr lang="en-US" dirty="0" smtClean="0"/>
              <a:t>Outer array behaves as we expect:</a:t>
            </a:r>
          </a:p>
          <a:p>
            <a:pPr lvl="1"/>
            <a:r>
              <a:rPr lang="en-US" dirty="0" smtClean="0"/>
              <a:t>Fixed size</a:t>
            </a:r>
          </a:p>
          <a:p>
            <a:pPr lvl="1"/>
            <a:r>
              <a:rPr lang="en-US" dirty="0" smtClean="0"/>
              <a:t>Always represents the memory of the first entry and cannot be moved (e.g., no ++)</a:t>
            </a:r>
          </a:p>
          <a:p>
            <a:pPr lvl="1"/>
            <a:r>
              <a:rPr lang="en-US" dirty="0" smtClean="0"/>
              <a:t>Elements stored directly after one another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08" y="2100295"/>
            <a:ext cx="5685692" cy="33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5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1581</Words>
  <Application>Microsoft Macintosh PowerPoint</Application>
  <PresentationFormat>Widescreen</PresentationFormat>
  <Paragraphs>289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Arial</vt:lpstr>
      <vt:lpstr>Office Theme</vt:lpstr>
      <vt:lpstr>COMP 206 – Introduction to Software Systems (guest lecture by Prof. Greg Dudek)</vt:lpstr>
      <vt:lpstr>Quick Review</vt:lpstr>
      <vt:lpstr>Box and Arrow</vt:lpstr>
      <vt:lpstr>Memory and Addresses</vt:lpstr>
      <vt:lpstr>Box and Arrows: Integers</vt:lpstr>
      <vt:lpstr>Box and Arrows</vt:lpstr>
      <vt:lpstr>Where are we going today and next week?</vt:lpstr>
      <vt:lpstr>2D Arrays and Arrays of Pointers</vt:lpstr>
      <vt:lpstr>2D Arrays</vt:lpstr>
      <vt:lpstr>Accessing 2D Array Data</vt:lpstr>
      <vt:lpstr>When to use 2D Array?</vt:lpstr>
      <vt:lpstr>What does it look like in memory?</vt:lpstr>
      <vt:lpstr>What does it look like in memory?</vt:lpstr>
      <vt:lpstr>What does it look like in memory?</vt:lpstr>
      <vt:lpstr>What does it look like in memory?</vt:lpstr>
      <vt:lpstr>When not to use 2D Arrays?</vt:lpstr>
      <vt:lpstr>Another solution: Array of pointers</vt:lpstr>
      <vt:lpstr>Array of pointers gotcha!</vt:lpstr>
      <vt:lpstr>Array of pointers gotcha!</vt:lpstr>
      <vt:lpstr>What about calling functions: with 2D array</vt:lpstr>
      <vt:lpstr>What about calling functions: with 2D array</vt:lpstr>
      <vt:lpstr>What about calling functions: with 2D array</vt:lpstr>
      <vt:lpstr>Calling functions with arrays of pointers</vt:lpstr>
      <vt:lpstr>Final example for today, sort argv</vt:lpstr>
      <vt:lpstr>Dave’s solution on Github ExampleCode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206 – Introduction to Software Systems</dc:title>
  <dc:creator>David Meger, Professor</dc:creator>
  <cp:lastModifiedBy>David Meger, Professor</cp:lastModifiedBy>
  <cp:revision>25</cp:revision>
  <dcterms:created xsi:type="dcterms:W3CDTF">2018-10-04T13:26:04Z</dcterms:created>
  <dcterms:modified xsi:type="dcterms:W3CDTF">2018-10-04T17:27:26Z</dcterms:modified>
</cp:coreProperties>
</file>