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3" r:id="rId3"/>
    <p:sldId id="284" r:id="rId4"/>
    <p:sldId id="260" r:id="rId5"/>
    <p:sldId id="258" r:id="rId6"/>
    <p:sldId id="257" r:id="rId7"/>
    <p:sldId id="262" r:id="rId8"/>
    <p:sldId id="280" r:id="rId9"/>
    <p:sldId id="263" r:id="rId10"/>
    <p:sldId id="259" r:id="rId11"/>
    <p:sldId id="279" r:id="rId12"/>
    <p:sldId id="264" r:id="rId13"/>
    <p:sldId id="261" r:id="rId14"/>
    <p:sldId id="265" r:id="rId15"/>
    <p:sldId id="266" r:id="rId16"/>
    <p:sldId id="267" r:id="rId17"/>
    <p:sldId id="268" r:id="rId18"/>
    <p:sldId id="269" r:id="rId19"/>
    <p:sldId id="270" r:id="rId20"/>
    <p:sldId id="271" r:id="rId21"/>
    <p:sldId id="281" r:id="rId22"/>
    <p:sldId id="272" r:id="rId23"/>
    <p:sldId id="273" r:id="rId24"/>
    <p:sldId id="275" r:id="rId25"/>
    <p:sldId id="277" r:id="rId26"/>
    <p:sldId id="274" r:id="rId27"/>
    <p:sldId id="282"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71"/>
  </p:normalViewPr>
  <p:slideViewPr>
    <p:cSldViewPr snapToGrid="0">
      <p:cViewPr varScale="1">
        <p:scale>
          <a:sx n="85" d="100"/>
          <a:sy n="85" d="100"/>
        </p:scale>
        <p:origin x="19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EF322-4925-2240-8D26-0DF2D1826FC6}" type="datetimeFigureOut">
              <a:rPr lang="en-US" smtClean="0"/>
              <a:t>9/19/18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D61A5-B0C2-F445-B92B-5200C1F08737}" type="slidenum">
              <a:rPr lang="en-US" smtClean="0"/>
              <a:t>‹#›</a:t>
            </a:fld>
            <a:endParaRPr lang="en-US"/>
          </a:p>
        </p:txBody>
      </p:sp>
    </p:spTree>
    <p:extLst>
      <p:ext uri="{BB962C8B-B14F-4D97-AF65-F5344CB8AC3E}">
        <p14:creationId xmlns:p14="http://schemas.microsoft.com/office/powerpoint/2010/main" val="1846301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A5C139-2B24-FF46-81B7-5CF132E32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3EC34CE-C576-4142-B427-D01504462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12B9BB4-F496-1546-B382-56E2BB34263B}"/>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5" name="Footer Placeholder 4">
            <a:extLst>
              <a:ext uri="{FF2B5EF4-FFF2-40B4-BE49-F238E27FC236}">
                <a16:creationId xmlns="" xmlns:a16="http://schemas.microsoft.com/office/drawing/2014/main" id="{A4C1917D-B479-6A4B-8351-B46AD323E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126BDE-28AA-A54D-B390-F105EA3E31D1}"/>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368313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071B71-96BB-6E4C-89F0-0E904714B4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F7CED0F-E6C2-214E-A8A2-80014EC51F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5710898-C5C6-1742-A1A4-28D1E400352F}"/>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5" name="Footer Placeholder 4">
            <a:extLst>
              <a:ext uri="{FF2B5EF4-FFF2-40B4-BE49-F238E27FC236}">
                <a16:creationId xmlns="" xmlns:a16="http://schemas.microsoft.com/office/drawing/2014/main" id="{9EB99245-027D-7C47-A09B-916331A96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F877587-D167-8A45-A98F-4B690C5FFCA7}"/>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146446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ED24AA6-DBE9-E541-A0A0-624EE4E26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0AECC66-BDB5-1B4E-B503-D589E0069C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D00B39B-6877-FC47-B194-E94F8AC006A3}"/>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5" name="Footer Placeholder 4">
            <a:extLst>
              <a:ext uri="{FF2B5EF4-FFF2-40B4-BE49-F238E27FC236}">
                <a16:creationId xmlns="" xmlns:a16="http://schemas.microsoft.com/office/drawing/2014/main" id="{540305AE-BBC1-4F41-A8F1-372CF5361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7AD97A9-E621-8340-81E6-E2F3AAA67F87}"/>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332222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333CC9-4537-3E4E-A641-26A30D15E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D4FD7DD-BE08-144E-89EC-147BEA6710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F74FC-E19D-FF4F-9FBA-76BFB310706A}"/>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5" name="Footer Placeholder 4">
            <a:extLst>
              <a:ext uri="{FF2B5EF4-FFF2-40B4-BE49-F238E27FC236}">
                <a16:creationId xmlns="" xmlns:a16="http://schemas.microsoft.com/office/drawing/2014/main" id="{D54476D3-418E-F643-B1ED-84D29279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3729A7-1524-6E4C-971B-869AFB9ACDB9}"/>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17134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44D424-965D-7E47-B46A-E04FCE7D1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FF678C0-A5F5-0D44-9599-265AEDA7E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7C7D502-D7E4-534F-9AB7-11B734368202}"/>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5" name="Footer Placeholder 4">
            <a:extLst>
              <a:ext uri="{FF2B5EF4-FFF2-40B4-BE49-F238E27FC236}">
                <a16:creationId xmlns="" xmlns:a16="http://schemas.microsoft.com/office/drawing/2014/main" id="{FAD1B80A-7099-F540-B2D1-3C479EB0B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8F1211-7D58-9246-82A5-2C13F17FE67E}"/>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427239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387F1-000E-8744-BA83-BCAB3EC79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C145274-5C74-834A-A933-3F8ACAD2F3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E7C279D-E87C-BD4F-BA40-CA5D633C9F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A8E06C6-C569-CD4F-B9DB-84B3B48DECB5}"/>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6" name="Footer Placeholder 5">
            <a:extLst>
              <a:ext uri="{FF2B5EF4-FFF2-40B4-BE49-F238E27FC236}">
                <a16:creationId xmlns="" xmlns:a16="http://schemas.microsoft.com/office/drawing/2014/main" id="{A712AC52-4F9C-8A40-A705-6945CD0DC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6EC542C-5BEB-D741-A33F-91A5AE8C7DF9}"/>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378285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82BF68-F0AB-D64D-B792-6ACBC6630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9F121CB-4730-9A44-A47F-8195157FB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C0E47FC-3AC0-6F46-B579-42B72D8C15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CF75220-4B19-B54B-9D89-DD8EECD65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E9AAF0C-40AC-0749-909A-FBD7D604B0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0911FAE-6453-4C4E-97E9-A849FC491A98}"/>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8" name="Footer Placeholder 7">
            <a:extLst>
              <a:ext uri="{FF2B5EF4-FFF2-40B4-BE49-F238E27FC236}">
                <a16:creationId xmlns="" xmlns:a16="http://schemas.microsoft.com/office/drawing/2014/main" id="{E1507B87-3A83-2947-9B85-215E13EF88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463F5D8-1DC7-6248-9393-9029EB76B609}"/>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156461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362E91-FCE5-5248-BD33-66AD881007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D1772B6-7D5A-564B-9182-04B6C74BF0FD}"/>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4" name="Footer Placeholder 3">
            <a:extLst>
              <a:ext uri="{FF2B5EF4-FFF2-40B4-BE49-F238E27FC236}">
                <a16:creationId xmlns="" xmlns:a16="http://schemas.microsoft.com/office/drawing/2014/main" id="{C2FCFEEB-EFCF-B34B-8C19-B877B256D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D8196B9-A195-F343-BACE-88FE1E5A8D8C}"/>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37591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B04A6B3-1ECB-1F45-BF00-A0133D26D677}"/>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3" name="Footer Placeholder 2">
            <a:extLst>
              <a:ext uri="{FF2B5EF4-FFF2-40B4-BE49-F238E27FC236}">
                <a16:creationId xmlns="" xmlns:a16="http://schemas.microsoft.com/office/drawing/2014/main" id="{8D7A8824-D673-0A4C-9A15-6A518B986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4719020-7DC9-1C46-A9A0-B5EBDCC7B6B1}"/>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5747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C884E-A8D8-244C-9D37-71716ED8C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F294060-5013-A041-812C-22E024ECB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DBB2BDA-557A-864F-BD1A-B309DBA0F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27A2C01-2072-A743-988B-BB06AE837680}"/>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6" name="Footer Placeholder 5">
            <a:extLst>
              <a:ext uri="{FF2B5EF4-FFF2-40B4-BE49-F238E27FC236}">
                <a16:creationId xmlns="" xmlns:a16="http://schemas.microsoft.com/office/drawing/2014/main" id="{71A97D83-A0D3-B34F-B1F7-043DED15C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5D818A7-D3E2-D549-B919-34A16AD36AAA}"/>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340427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FB860-9A7A-E641-814B-36878CFC1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594EC93-7977-134F-A9F9-DC590C0CC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32D40AF-A214-B649-945C-D61717081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F131533-142C-484B-B1B7-FEF1ED0C840C}"/>
              </a:ext>
            </a:extLst>
          </p:cNvPr>
          <p:cNvSpPr>
            <a:spLocks noGrp="1"/>
          </p:cNvSpPr>
          <p:nvPr>
            <p:ph type="dt" sz="half" idx="10"/>
          </p:nvPr>
        </p:nvSpPr>
        <p:spPr/>
        <p:txBody>
          <a:bodyPr/>
          <a:lstStyle/>
          <a:p>
            <a:fld id="{01116564-7970-9E44-9A7E-F9963A8E7B71}" type="datetimeFigureOut">
              <a:rPr lang="en-US" smtClean="0"/>
              <a:t>9/19/18</a:t>
            </a:fld>
            <a:endParaRPr lang="en-US"/>
          </a:p>
        </p:txBody>
      </p:sp>
      <p:sp>
        <p:nvSpPr>
          <p:cNvPr id="6" name="Footer Placeholder 5">
            <a:extLst>
              <a:ext uri="{FF2B5EF4-FFF2-40B4-BE49-F238E27FC236}">
                <a16:creationId xmlns="" xmlns:a16="http://schemas.microsoft.com/office/drawing/2014/main" id="{4C8954D7-6324-8249-934E-750F856F7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2BF759-D499-344E-B28A-41414D9331A6}"/>
              </a:ext>
            </a:extLst>
          </p:cNvPr>
          <p:cNvSpPr>
            <a:spLocks noGrp="1"/>
          </p:cNvSpPr>
          <p:nvPr>
            <p:ph type="sldNum" sz="quarter" idx="12"/>
          </p:nvPr>
        </p:nvSpPr>
        <p:spPr/>
        <p:txBody>
          <a:bodyPr/>
          <a:lstStyle/>
          <a:p>
            <a:fld id="{5E073DC9-ACD3-DC46-A202-48B71DD1BC92}" type="slidenum">
              <a:rPr lang="en-US" smtClean="0"/>
              <a:t>‹#›</a:t>
            </a:fld>
            <a:endParaRPr lang="en-US"/>
          </a:p>
        </p:txBody>
      </p:sp>
    </p:spTree>
    <p:extLst>
      <p:ext uri="{BB962C8B-B14F-4D97-AF65-F5344CB8AC3E}">
        <p14:creationId xmlns:p14="http://schemas.microsoft.com/office/powerpoint/2010/main" val="12737653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5A93E5E-D158-9C4C-BE8E-9FD13A698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543C19E-40E9-1443-9074-D3F509ABB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F602D8D-328F-F14C-AB92-386108501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16564-7970-9E44-9A7E-F9963A8E7B71}" type="datetimeFigureOut">
              <a:rPr lang="en-US" smtClean="0"/>
              <a:t>9/19/18</a:t>
            </a:fld>
            <a:endParaRPr lang="en-US"/>
          </a:p>
        </p:txBody>
      </p:sp>
      <p:sp>
        <p:nvSpPr>
          <p:cNvPr id="5" name="Footer Placeholder 4">
            <a:extLst>
              <a:ext uri="{FF2B5EF4-FFF2-40B4-BE49-F238E27FC236}">
                <a16:creationId xmlns="" xmlns:a16="http://schemas.microsoft.com/office/drawing/2014/main" id="{4A9C89EF-91A9-3045-9EBE-895A11644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9114760-3F1D-B341-9A81-47CD774A1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3DC9-ACD3-DC46-A202-48B71DD1BC92}" type="slidenum">
              <a:rPr lang="en-US" smtClean="0"/>
              <a:t>‹#›</a:t>
            </a:fld>
            <a:endParaRPr lang="en-US"/>
          </a:p>
        </p:txBody>
      </p:sp>
    </p:spTree>
    <p:extLst>
      <p:ext uri="{BB962C8B-B14F-4D97-AF65-F5344CB8AC3E}">
        <p14:creationId xmlns:p14="http://schemas.microsoft.com/office/powerpoint/2010/main" val="140718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38B840-9F7C-3E4F-8923-EB1ADF06A355}"/>
              </a:ext>
            </a:extLst>
          </p:cNvPr>
          <p:cNvSpPr>
            <a:spLocks noGrp="1"/>
          </p:cNvSpPr>
          <p:nvPr>
            <p:ph type="ctrTitle"/>
          </p:nvPr>
        </p:nvSpPr>
        <p:spPr/>
        <p:txBody>
          <a:bodyPr/>
          <a:lstStyle/>
          <a:p>
            <a:r>
              <a:rPr lang="en-CA" dirty="0"/>
              <a:t>COMP 206 – Introduction to Software Systems</a:t>
            </a:r>
            <a:endParaRPr lang="en-US" dirty="0"/>
          </a:p>
        </p:txBody>
      </p:sp>
      <p:sp>
        <p:nvSpPr>
          <p:cNvPr id="3" name="Subtitle 2">
            <a:extLst>
              <a:ext uri="{FF2B5EF4-FFF2-40B4-BE49-F238E27FC236}">
                <a16:creationId xmlns="" xmlns:a16="http://schemas.microsoft.com/office/drawing/2014/main" id="{663D2EF9-208F-B744-BC41-71083BD49EF7}"/>
              </a:ext>
            </a:extLst>
          </p:cNvPr>
          <p:cNvSpPr>
            <a:spLocks noGrp="1"/>
          </p:cNvSpPr>
          <p:nvPr>
            <p:ph type="subTitle" idx="1"/>
          </p:nvPr>
        </p:nvSpPr>
        <p:spPr>
          <a:xfrm>
            <a:off x="1524000" y="4758087"/>
            <a:ext cx="9144000" cy="1655762"/>
          </a:xfrm>
        </p:spPr>
        <p:txBody>
          <a:bodyPr/>
          <a:lstStyle/>
          <a:p>
            <a:r>
              <a:rPr lang="en-CA" dirty="0"/>
              <a:t>Lecture </a:t>
            </a:r>
            <a:r>
              <a:rPr lang="en-CA" dirty="0" smtClean="0"/>
              <a:t>6 </a:t>
            </a:r>
            <a:r>
              <a:rPr lang="en-CA" dirty="0"/>
              <a:t>– C Programming Basics</a:t>
            </a:r>
          </a:p>
          <a:p>
            <a:r>
              <a:rPr lang="en-CA" dirty="0" err="1" smtClean="0"/>
              <a:t>Septh</a:t>
            </a:r>
            <a:r>
              <a:rPr lang="en-CA" dirty="0" smtClean="0"/>
              <a:t> 19</a:t>
            </a:r>
            <a:r>
              <a:rPr lang="en-CA" baseline="30000" dirty="0" smtClean="0"/>
              <a:t>th</a:t>
            </a:r>
            <a:r>
              <a:rPr lang="en-CA" dirty="0" smtClean="0"/>
              <a:t>, 2018</a:t>
            </a:r>
            <a:endParaRPr lang="en-US" dirty="0"/>
          </a:p>
        </p:txBody>
      </p:sp>
    </p:spTree>
    <p:extLst>
      <p:ext uri="{BB962C8B-B14F-4D97-AF65-F5344CB8AC3E}">
        <p14:creationId xmlns:p14="http://schemas.microsoft.com/office/powerpoint/2010/main" val="2844779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255F1B-A0ED-4446-9A73-0A18D1F9EB9E}"/>
              </a:ext>
            </a:extLst>
          </p:cNvPr>
          <p:cNvSpPr>
            <a:spLocks noGrp="1"/>
          </p:cNvSpPr>
          <p:nvPr>
            <p:ph type="title"/>
          </p:nvPr>
        </p:nvSpPr>
        <p:spPr/>
        <p:txBody>
          <a:bodyPr/>
          <a:lstStyle/>
          <a:p>
            <a:r>
              <a:rPr lang="en-US" dirty="0">
                <a:cs typeface="Calibri Light"/>
              </a:rPr>
              <a:t>C Datatypes</a:t>
            </a:r>
            <a:endParaRPr lang="en-US" dirty="0"/>
          </a:p>
        </p:txBody>
      </p:sp>
      <p:sp>
        <p:nvSpPr>
          <p:cNvPr id="3" name="Content Placeholder 2">
            <a:extLst>
              <a:ext uri="{FF2B5EF4-FFF2-40B4-BE49-F238E27FC236}">
                <a16:creationId xmlns="" xmlns:a16="http://schemas.microsoft.com/office/drawing/2014/main" id="{A7D5AAD6-3ABF-0742-B28D-1651C95D8D93}"/>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language provides a number of built-in types. But perhaps less than you have seen in other languages:</a:t>
            </a:r>
          </a:p>
          <a:p>
            <a:pPr lvl="1"/>
            <a:r>
              <a:rPr lang="en-US" dirty="0">
                <a:cs typeface="Calibri"/>
              </a:rPr>
              <a:t>Integer numbers: </a:t>
            </a:r>
            <a:r>
              <a:rPr lang="en-US" dirty="0" err="1">
                <a:cs typeface="Calibri"/>
              </a:rPr>
              <a:t>int</a:t>
            </a:r>
          </a:p>
          <a:p>
            <a:pPr lvl="1"/>
            <a:r>
              <a:rPr lang="en-US" dirty="0">
                <a:cs typeface="Calibri"/>
              </a:rPr>
              <a:t>Floating point numbers of single precision: float</a:t>
            </a:r>
          </a:p>
          <a:p>
            <a:pPr lvl="1"/>
            <a:r>
              <a:rPr lang="en-US" dirty="0">
                <a:cs typeface="Calibri"/>
              </a:rPr>
              <a:t>Floating point numbers of double precision: double</a:t>
            </a:r>
          </a:p>
          <a:p>
            <a:pPr lvl="1"/>
            <a:r>
              <a:rPr lang="en-US" dirty="0">
                <a:cs typeface="Calibri"/>
              </a:rPr>
              <a:t>Characters to represent text: char</a:t>
            </a:r>
          </a:p>
          <a:p>
            <a:r>
              <a:rPr lang="en-US" dirty="0" smtClean="0">
                <a:cs typeface="Calibri"/>
              </a:rPr>
              <a:t>Several modifiers are used to give more flexibility:</a:t>
            </a:r>
          </a:p>
          <a:p>
            <a:pPr lvl="1"/>
            <a:r>
              <a:rPr lang="en-US" dirty="0" smtClean="0">
                <a:cs typeface="Calibri"/>
              </a:rPr>
              <a:t>Short and long: change the number of bits used to represent an </a:t>
            </a:r>
            <a:r>
              <a:rPr lang="en-US" dirty="0" err="1" smtClean="0">
                <a:cs typeface="Calibri"/>
              </a:rPr>
              <a:t>int</a:t>
            </a:r>
            <a:endParaRPr lang="en-US" dirty="0" smtClean="0">
              <a:cs typeface="Calibri"/>
            </a:endParaRPr>
          </a:p>
          <a:p>
            <a:pPr lvl="1"/>
            <a:r>
              <a:rPr lang="en-US" dirty="0" smtClean="0">
                <a:cs typeface="Calibri"/>
              </a:rPr>
              <a:t>Signed and unsigned: determine whether one can represent negative numbers</a:t>
            </a:r>
          </a:p>
          <a:p>
            <a:pPr lvl="1"/>
            <a:r>
              <a:rPr lang="en-US" dirty="0" smtClean="0">
                <a:cs typeface="Calibri"/>
              </a:rPr>
              <a:t>Pointers store addresses in the computer's memory</a:t>
            </a:r>
          </a:p>
          <a:p>
            <a:pPr lvl="1"/>
            <a:endParaRPr lang="en-US" dirty="0">
              <a:cs typeface="Calibri"/>
            </a:endParaRPr>
          </a:p>
        </p:txBody>
      </p:sp>
    </p:spTree>
    <p:extLst>
      <p:ext uri="{BB962C8B-B14F-4D97-AF65-F5344CB8AC3E}">
        <p14:creationId xmlns:p14="http://schemas.microsoft.com/office/powerpoint/2010/main" val="168109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2EF1C-DB7E-4A59-8D25-0FB4DD01F363}"/>
              </a:ext>
            </a:extLst>
          </p:cNvPr>
          <p:cNvSpPr>
            <a:spLocks noGrp="1"/>
          </p:cNvSpPr>
          <p:nvPr>
            <p:ph type="title"/>
          </p:nvPr>
        </p:nvSpPr>
        <p:spPr>
          <a:xfrm>
            <a:off x="838200" y="365125"/>
            <a:ext cx="10515600" cy="1325563"/>
          </a:xfrm>
        </p:spPr>
        <p:txBody>
          <a:bodyPr/>
          <a:lstStyle/>
          <a:p>
            <a:r>
              <a:rPr lang="en-US" dirty="0" smtClean="0">
                <a:cs typeface="Calibri Light"/>
              </a:rPr>
              <a:t>An equivalent program with for</a:t>
            </a:r>
            <a:endParaRPr lang="en-US" dirty="0"/>
          </a:p>
        </p:txBody>
      </p:sp>
      <p:sp>
        <p:nvSpPr>
          <p:cNvPr id="6" name="Content Placeholder 4">
            <a:extLst>
              <a:ext uri="{FF2B5EF4-FFF2-40B4-BE49-F238E27FC236}">
                <a16:creationId xmlns="" xmlns:a16="http://schemas.microsoft.com/office/drawing/2014/main" id="{36A6E178-8898-4B2F-A2BA-EAFAFEDD4D88}"/>
              </a:ext>
            </a:extLst>
          </p:cNvPr>
          <p:cNvSpPr>
            <a:spLocks noGrp="1"/>
          </p:cNvSpPr>
          <p:nvPr>
            <p:ph sz="half" idx="1"/>
          </p:nvPr>
        </p:nvSpPr>
        <p:spPr>
          <a:xfrm>
            <a:off x="1362856" y="2158584"/>
            <a:ext cx="10179570" cy="3072983"/>
          </a:xfrm>
        </p:spPr>
        <p:txBody>
          <a:bodyPr vert="horz" lIns="91440" tIns="45720" rIns="91440" bIns="45720" rtlCol="0" anchor="t">
            <a:normAutofit/>
          </a:bodyPr>
          <a:lstStyle/>
          <a:p>
            <a:pPr marL="0" indent="0">
              <a:buNone/>
            </a:pPr>
            <a:r>
              <a:rPr lang="de-DE" dirty="0"/>
              <a:t>#</a:t>
            </a:r>
            <a:r>
              <a:rPr lang="de-DE" dirty="0" err="1"/>
              <a:t>include</a:t>
            </a:r>
            <a:r>
              <a:rPr lang="de-DE" dirty="0"/>
              <a:t> &lt;</a:t>
            </a:r>
            <a:r>
              <a:rPr lang="de-DE" dirty="0" err="1"/>
              <a:t>stdio.h</a:t>
            </a:r>
            <a:r>
              <a:rPr lang="de-DE" dirty="0"/>
              <a:t>&gt;</a:t>
            </a:r>
          </a:p>
          <a:p>
            <a:pPr marL="0" indent="0">
              <a:buNone/>
            </a:pPr>
            <a:r>
              <a:rPr lang="de-DE" dirty="0" err="1"/>
              <a:t>int</a:t>
            </a:r>
            <a:r>
              <a:rPr lang="de-DE" dirty="0"/>
              <a:t> </a:t>
            </a:r>
            <a:r>
              <a:rPr lang="de-DE" dirty="0" err="1"/>
              <a:t>main</a:t>
            </a:r>
            <a:r>
              <a:rPr lang="de-DE" dirty="0"/>
              <a:t>(){</a:t>
            </a:r>
          </a:p>
          <a:p>
            <a:pPr marL="0" indent="0">
              <a:buNone/>
            </a:pPr>
            <a:r>
              <a:rPr lang="de-DE" dirty="0"/>
              <a:t>        </a:t>
            </a:r>
            <a:r>
              <a:rPr lang="de-DE" dirty="0" err="1"/>
              <a:t>int</a:t>
            </a:r>
            <a:r>
              <a:rPr lang="de-DE" dirty="0"/>
              <a:t> fahr;</a:t>
            </a:r>
          </a:p>
          <a:p>
            <a:pPr marL="0" indent="0">
              <a:buNone/>
            </a:pPr>
            <a:r>
              <a:rPr lang="de-DE" dirty="0"/>
              <a:t>        </a:t>
            </a:r>
            <a:r>
              <a:rPr lang="de-DE" dirty="0" err="1"/>
              <a:t>for</a:t>
            </a:r>
            <a:r>
              <a:rPr lang="de-DE" dirty="0"/>
              <a:t>( fahr=0; fahr&lt;=300; fahr = fahr + 20 )</a:t>
            </a:r>
          </a:p>
          <a:p>
            <a:pPr marL="0" indent="0">
              <a:buNone/>
            </a:pPr>
            <a:r>
              <a:rPr lang="de-DE" dirty="0"/>
              <a:t>                </a:t>
            </a:r>
            <a:r>
              <a:rPr lang="de-DE" dirty="0" err="1"/>
              <a:t>printf</a:t>
            </a:r>
            <a:r>
              <a:rPr lang="de-DE" dirty="0"/>
              <a:t>( "%3d %6.1f\</a:t>
            </a:r>
            <a:r>
              <a:rPr lang="de-DE" dirty="0" err="1"/>
              <a:t>n</a:t>
            </a:r>
            <a:r>
              <a:rPr lang="de-DE" dirty="0"/>
              <a:t>", fahr, (5.0/9.0)*(fahr-32));</a:t>
            </a:r>
          </a:p>
          <a:p>
            <a:pPr marL="0" indent="0">
              <a:buNone/>
            </a:pPr>
            <a:r>
              <a:rPr lang="de-DE" dirty="0"/>
              <a:t>}</a:t>
            </a:r>
          </a:p>
          <a:p>
            <a:pPr marL="0" indent="0">
              <a:buNone/>
            </a:pPr>
            <a:endParaRPr lang="en-US" dirty="0">
              <a:cs typeface="Calibri"/>
            </a:endParaRPr>
          </a:p>
        </p:txBody>
      </p:sp>
      <p:sp>
        <p:nvSpPr>
          <p:cNvPr id="3" name="Rectangle: Folded Corner 2">
            <a:extLst>
              <a:ext uri="{FF2B5EF4-FFF2-40B4-BE49-F238E27FC236}">
                <a16:creationId xmlns="" xmlns:a16="http://schemas.microsoft.com/office/drawing/2014/main" id="{82622522-9DF2-4697-8C1C-D959E7F85E0B}"/>
              </a:ext>
            </a:extLst>
          </p:cNvPr>
          <p:cNvSpPr/>
          <p:nvPr/>
        </p:nvSpPr>
        <p:spPr>
          <a:xfrm>
            <a:off x="1176260" y="1978702"/>
            <a:ext cx="8852160" cy="337278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0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2EF1C-DB7E-4A59-8D25-0FB4DD01F363}"/>
              </a:ext>
            </a:extLst>
          </p:cNvPr>
          <p:cNvSpPr>
            <a:spLocks noGrp="1"/>
          </p:cNvSpPr>
          <p:nvPr>
            <p:ph type="title"/>
          </p:nvPr>
        </p:nvSpPr>
        <p:spPr>
          <a:xfrm>
            <a:off x="838200" y="365125"/>
            <a:ext cx="10515600" cy="1325563"/>
          </a:xfrm>
        </p:spPr>
        <p:txBody>
          <a:bodyPr/>
          <a:lstStyle/>
          <a:p>
            <a:r>
              <a:rPr lang="en-US" dirty="0">
                <a:cs typeface="Calibri Light"/>
              </a:rPr>
              <a:t>What about changing types?</a:t>
            </a:r>
            <a:endParaRPr lang="en-US" dirty="0"/>
          </a:p>
        </p:txBody>
      </p:sp>
      <p:sp>
        <p:nvSpPr>
          <p:cNvPr id="6" name="Content Placeholder 4">
            <a:extLst>
              <a:ext uri="{FF2B5EF4-FFF2-40B4-BE49-F238E27FC236}">
                <a16:creationId xmlns="" xmlns:a16="http://schemas.microsoft.com/office/drawing/2014/main" id="{36A6E178-8898-4B2F-A2BA-EAFAFEDD4D88}"/>
              </a:ext>
            </a:extLst>
          </p:cNvPr>
          <p:cNvSpPr>
            <a:spLocks noGrp="1"/>
          </p:cNvSpPr>
          <p:nvPr>
            <p:ph sz="half" idx="1"/>
          </p:nvPr>
        </p:nvSpPr>
        <p:spPr>
          <a:xfrm>
            <a:off x="838200" y="1825625"/>
            <a:ext cx="5884126" cy="4351338"/>
          </a:xfrm>
        </p:spPr>
        <p:txBody>
          <a:bodyPr vert="horz" lIns="91440" tIns="45720" rIns="91440" bIns="45720" rtlCol="0" anchor="t">
            <a:normAutofit/>
          </a:bodyPr>
          <a:lstStyle/>
          <a:p>
            <a:pPr marL="0" indent="0">
              <a:buNone/>
            </a:pPr>
            <a:r>
              <a:rPr lang="en-US" dirty="0">
                <a:cs typeface="Calibri"/>
              </a:rPr>
              <a:t>void main( </a:t>
            </a:r>
            <a:r>
              <a:rPr lang="en-US" dirty="0" err="1">
                <a:cs typeface="Calibri"/>
              </a:rPr>
              <a:t>int</a:t>
            </a:r>
            <a:r>
              <a:rPr lang="en-US" dirty="0">
                <a:cs typeface="Calibri"/>
              </a:rPr>
              <a:t> </a:t>
            </a:r>
            <a:r>
              <a:rPr lang="en-US" dirty="0" err="1">
                <a:cs typeface="Calibri"/>
              </a:rPr>
              <a:t>argc</a:t>
            </a:r>
            <a:r>
              <a:rPr lang="en-US" dirty="0">
                <a:cs typeface="Calibri"/>
              </a:rPr>
              <a:t>, char *</a:t>
            </a:r>
            <a:r>
              <a:rPr lang="en-US" dirty="0" err="1">
                <a:cs typeface="Calibri"/>
              </a:rPr>
              <a:t>argv</a:t>
            </a:r>
            <a:r>
              <a:rPr lang="en-US" dirty="0">
                <a:cs typeface="Calibri"/>
              </a:rPr>
              <a:t>[] )</a:t>
            </a:r>
            <a:endParaRPr lang="en-US" dirty="0"/>
          </a:p>
          <a:p>
            <a:pPr marL="0" indent="0">
              <a:buNone/>
            </a:pPr>
            <a:r>
              <a:rPr lang="en-US" dirty="0">
                <a:cs typeface="Calibri"/>
              </a:rPr>
              <a:t>{</a:t>
            </a:r>
          </a:p>
          <a:p>
            <a:pPr marL="0" indent="0">
              <a:buNone/>
            </a:pPr>
            <a:r>
              <a:rPr lang="en-US" dirty="0">
                <a:cs typeface="Calibri"/>
              </a:rPr>
              <a:t>    </a:t>
            </a:r>
            <a:r>
              <a:rPr lang="en-US" dirty="0" err="1">
                <a:cs typeface="Calibri"/>
              </a:rPr>
              <a:t>int</a:t>
            </a:r>
            <a:r>
              <a:rPr lang="en-US" dirty="0">
                <a:cs typeface="Calibri"/>
              </a:rPr>
              <a:t> </a:t>
            </a:r>
            <a:r>
              <a:rPr lang="en-US" dirty="0" err="1">
                <a:cs typeface="Calibri"/>
              </a:rPr>
              <a:t>i</a:t>
            </a:r>
            <a:r>
              <a:rPr lang="en-US" dirty="0">
                <a:cs typeface="Calibri"/>
              </a:rPr>
              <a:t> = 5;</a:t>
            </a:r>
          </a:p>
          <a:p>
            <a:pPr marL="0" indent="0">
              <a:buNone/>
            </a:pPr>
            <a:r>
              <a:rPr lang="en-US" dirty="0">
                <a:cs typeface="Calibri"/>
              </a:rPr>
              <a:t>    float f = 3.9;</a:t>
            </a:r>
          </a:p>
          <a:p>
            <a:pPr marL="0" indent="0">
              <a:buNone/>
            </a:pPr>
            <a:r>
              <a:rPr lang="en-US" dirty="0">
                <a:cs typeface="Calibri"/>
              </a:rPr>
              <a:t>    </a:t>
            </a:r>
            <a:r>
              <a:rPr lang="en-US" dirty="0" err="1">
                <a:cs typeface="Calibri"/>
              </a:rPr>
              <a:t>int</a:t>
            </a:r>
            <a:r>
              <a:rPr lang="en-US" dirty="0">
                <a:cs typeface="Calibri"/>
              </a:rPr>
              <a:t> result = </a:t>
            </a:r>
            <a:r>
              <a:rPr lang="en-US" dirty="0" err="1">
                <a:cs typeface="Calibri"/>
              </a:rPr>
              <a:t>i</a:t>
            </a:r>
            <a:r>
              <a:rPr lang="en-US" dirty="0">
                <a:cs typeface="Calibri"/>
              </a:rPr>
              <a:t> + f;</a:t>
            </a:r>
          </a:p>
          <a:p>
            <a:pPr marL="0" indent="0">
              <a:buNone/>
            </a:pPr>
            <a:r>
              <a:rPr lang="en-US" dirty="0">
                <a:cs typeface="Calibri"/>
              </a:rPr>
              <a:t>    </a:t>
            </a:r>
            <a:r>
              <a:rPr lang="en-US" dirty="0" err="1">
                <a:cs typeface="Calibri"/>
              </a:rPr>
              <a:t>printf</a:t>
            </a:r>
            <a:r>
              <a:rPr lang="en-US" dirty="0">
                <a:cs typeface="Calibri"/>
              </a:rPr>
              <a:t>( "Result is %d.\n", result );</a:t>
            </a:r>
          </a:p>
          <a:p>
            <a:pPr marL="0" indent="0">
              <a:buNone/>
            </a:pPr>
            <a:r>
              <a:rPr lang="en-US" dirty="0">
                <a:cs typeface="Calibri"/>
              </a:rPr>
              <a:t>}</a:t>
            </a:r>
          </a:p>
        </p:txBody>
      </p:sp>
      <p:sp>
        <p:nvSpPr>
          <p:cNvPr id="8" name="Content Placeholder 6">
            <a:extLst>
              <a:ext uri="{FF2B5EF4-FFF2-40B4-BE49-F238E27FC236}">
                <a16:creationId xmlns="" xmlns:a16="http://schemas.microsoft.com/office/drawing/2014/main" id="{2E262F32-F8CE-4400-A527-D920158B7F28}"/>
              </a:ext>
            </a:extLst>
          </p:cNvPr>
          <p:cNvSpPr>
            <a:spLocks noGrp="1"/>
          </p:cNvSpPr>
          <p:nvPr>
            <p:ph sz="half" idx="2"/>
          </p:nvPr>
        </p:nvSpPr>
        <p:spPr>
          <a:xfrm>
            <a:off x="7091789" y="1825625"/>
            <a:ext cx="4830336" cy="4351338"/>
          </a:xfrm>
        </p:spPr>
        <p:txBody>
          <a:bodyPr vert="horz" lIns="91440" tIns="45720" rIns="91440" bIns="45720" rtlCol="0" anchor="t">
            <a:normAutofit/>
          </a:bodyPr>
          <a:lstStyle/>
          <a:p>
            <a:pPr marL="0" indent="0">
              <a:buNone/>
            </a:pPr>
            <a:r>
              <a:rPr lang="en-US" dirty="0">
                <a:cs typeface="Calibri"/>
              </a:rPr>
              <a:t>$ </a:t>
            </a:r>
            <a:r>
              <a:rPr lang="en-US" dirty="0" err="1">
                <a:cs typeface="Calibri"/>
              </a:rPr>
              <a:t>gcc</a:t>
            </a:r>
            <a:r>
              <a:rPr lang="en-US" dirty="0">
                <a:cs typeface="Calibri"/>
              </a:rPr>
              <a:t> </a:t>
            </a:r>
            <a:r>
              <a:rPr lang="en-US" dirty="0" err="1">
                <a:cs typeface="Calibri"/>
              </a:rPr>
              <a:t>nums.c</a:t>
            </a:r>
          </a:p>
          <a:p>
            <a:pPr marL="0" indent="0">
              <a:buNone/>
            </a:pPr>
            <a:r>
              <a:rPr lang="en-US" dirty="0">
                <a:cs typeface="Calibri"/>
              </a:rPr>
              <a:t>$ ./</a:t>
            </a:r>
            <a:r>
              <a:rPr lang="en-US" dirty="0" err="1">
                <a:cs typeface="Calibri"/>
              </a:rPr>
              <a:t>a.out</a:t>
            </a:r>
            <a:r>
              <a:rPr lang="en-US" dirty="0">
                <a:cs typeface="Calibri"/>
              </a:rPr>
              <a:t> </a:t>
            </a:r>
          </a:p>
          <a:p>
            <a:pPr>
              <a:buNone/>
            </a:pPr>
            <a:r>
              <a:rPr lang="en-US" dirty="0">
                <a:cs typeface="Calibri"/>
              </a:rPr>
              <a:t>Result is 8.</a:t>
            </a:r>
          </a:p>
        </p:txBody>
      </p:sp>
      <p:sp>
        <p:nvSpPr>
          <p:cNvPr id="3" name="Rectangle: Folded Corner 2">
            <a:extLst>
              <a:ext uri="{FF2B5EF4-FFF2-40B4-BE49-F238E27FC236}">
                <a16:creationId xmlns="" xmlns:a16="http://schemas.microsoft.com/office/drawing/2014/main" id="{B76D36B7-4C64-4779-AB81-CE7C3A12AED2}"/>
              </a:ext>
            </a:extLst>
          </p:cNvPr>
          <p:cNvSpPr/>
          <p:nvPr/>
        </p:nvSpPr>
        <p:spPr>
          <a:xfrm>
            <a:off x="771525" y="1687513"/>
            <a:ext cx="5484697" cy="43100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91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2EF1C-DB7E-4A59-8D25-0FB4DD01F363}"/>
              </a:ext>
            </a:extLst>
          </p:cNvPr>
          <p:cNvSpPr>
            <a:spLocks noGrp="1"/>
          </p:cNvSpPr>
          <p:nvPr>
            <p:ph type="title"/>
          </p:nvPr>
        </p:nvSpPr>
        <p:spPr>
          <a:xfrm>
            <a:off x="838200" y="365125"/>
            <a:ext cx="10515600" cy="1325563"/>
          </a:xfrm>
        </p:spPr>
        <p:txBody>
          <a:bodyPr/>
          <a:lstStyle/>
          <a:p>
            <a:r>
              <a:rPr lang="en-US" dirty="0" smtClean="0">
                <a:cs typeface="Calibri Light"/>
              </a:rPr>
              <a:t>Accessing Program Arguments</a:t>
            </a:r>
            <a:endParaRPr lang="en-US" dirty="0"/>
          </a:p>
        </p:txBody>
      </p:sp>
      <p:sp>
        <p:nvSpPr>
          <p:cNvPr id="6" name="Content Placeholder 4">
            <a:extLst>
              <a:ext uri="{FF2B5EF4-FFF2-40B4-BE49-F238E27FC236}">
                <a16:creationId xmlns="" xmlns:a16="http://schemas.microsoft.com/office/drawing/2014/main" id="{36A6E178-8898-4B2F-A2BA-EAFAFEDD4D88}"/>
              </a:ext>
            </a:extLst>
          </p:cNvPr>
          <p:cNvSpPr>
            <a:spLocks noGrp="1"/>
          </p:cNvSpPr>
          <p:nvPr>
            <p:ph sz="half" idx="1"/>
          </p:nvPr>
        </p:nvSpPr>
        <p:spPr>
          <a:xfrm>
            <a:off x="838199" y="1825624"/>
            <a:ext cx="6588513" cy="4740067"/>
          </a:xfrm>
        </p:spPr>
        <p:txBody>
          <a:bodyPr vert="horz" lIns="91440" tIns="45720" rIns="91440" bIns="45720" rtlCol="0" anchor="t">
            <a:normAutofit/>
          </a:bodyPr>
          <a:lstStyle/>
          <a:p>
            <a:pPr marL="0" indent="0">
              <a:buNone/>
            </a:pPr>
            <a:r>
              <a:rPr lang="en-US" dirty="0">
                <a:cs typeface="Calibri"/>
              </a:rPr>
              <a:t>#include &lt;</a:t>
            </a:r>
            <a:r>
              <a:rPr lang="en-US" dirty="0" err="1">
                <a:cs typeface="Calibri"/>
              </a:rPr>
              <a:t>stdio.h</a:t>
            </a:r>
            <a:r>
              <a:rPr lang="en-US" dirty="0">
                <a:cs typeface="Calibri"/>
              </a:rPr>
              <a:t>&gt;</a:t>
            </a:r>
            <a:endParaRPr lang="en-US" dirty="0"/>
          </a:p>
          <a:p>
            <a:endParaRPr lang="en-US" dirty="0">
              <a:cs typeface="Calibri"/>
            </a:endParaRPr>
          </a:p>
          <a:p>
            <a:pPr marL="0" indent="0">
              <a:buNone/>
            </a:pPr>
            <a:r>
              <a:rPr lang="en-US" dirty="0">
                <a:cs typeface="Calibri"/>
              </a:rPr>
              <a:t>void main( </a:t>
            </a:r>
            <a:r>
              <a:rPr lang="en-US" dirty="0" err="1">
                <a:cs typeface="Calibri"/>
              </a:rPr>
              <a:t>int</a:t>
            </a:r>
            <a:r>
              <a:rPr lang="en-US" dirty="0">
                <a:cs typeface="Calibri"/>
              </a:rPr>
              <a:t> </a:t>
            </a:r>
            <a:r>
              <a:rPr lang="en-US" dirty="0" err="1">
                <a:cs typeface="Calibri"/>
              </a:rPr>
              <a:t>argc</a:t>
            </a:r>
            <a:r>
              <a:rPr lang="en-US" dirty="0">
                <a:cs typeface="Calibri"/>
              </a:rPr>
              <a:t>, char *</a:t>
            </a:r>
            <a:r>
              <a:rPr lang="en-US" dirty="0" err="1">
                <a:cs typeface="Calibri"/>
              </a:rPr>
              <a:t>argv</a:t>
            </a:r>
            <a:r>
              <a:rPr lang="en-US" dirty="0">
                <a:cs typeface="Calibri"/>
              </a:rPr>
              <a:t>[] )</a:t>
            </a:r>
          </a:p>
          <a:p>
            <a:pPr marL="0" indent="0">
              <a:buNone/>
            </a:pPr>
            <a:r>
              <a:rPr lang="en-US" dirty="0">
                <a:cs typeface="Calibri"/>
              </a:rPr>
              <a:t>{</a:t>
            </a:r>
          </a:p>
          <a:p>
            <a:pPr marL="0" indent="0">
              <a:buNone/>
            </a:pPr>
            <a:r>
              <a:rPr lang="en-US" dirty="0">
                <a:cs typeface="Calibri"/>
              </a:rPr>
              <a:t>    </a:t>
            </a:r>
            <a:r>
              <a:rPr lang="en-US" dirty="0" err="1">
                <a:cs typeface="Calibri"/>
              </a:rPr>
              <a:t>printf</a:t>
            </a:r>
            <a:r>
              <a:rPr lang="en-US" dirty="0">
                <a:cs typeface="Calibri"/>
              </a:rPr>
              <a:t>( "I have %d </a:t>
            </a:r>
            <a:r>
              <a:rPr lang="en-US" dirty="0" err="1">
                <a:cs typeface="Calibri"/>
              </a:rPr>
              <a:t>args</a:t>
            </a:r>
            <a:r>
              <a:rPr lang="en-US" dirty="0">
                <a:cs typeface="Calibri"/>
              </a:rPr>
              <a:t>.\n", </a:t>
            </a:r>
            <a:r>
              <a:rPr lang="en-US" dirty="0" err="1">
                <a:cs typeface="Calibri"/>
              </a:rPr>
              <a:t>argc</a:t>
            </a:r>
            <a:r>
              <a:rPr lang="en-US" dirty="0">
                <a:cs typeface="Calibri"/>
              </a:rPr>
              <a:t> );</a:t>
            </a:r>
          </a:p>
          <a:p>
            <a:pPr marL="0" indent="0">
              <a:buNone/>
            </a:pPr>
            <a:r>
              <a:rPr lang="en-US" dirty="0">
                <a:cs typeface="Calibri"/>
              </a:rPr>
              <a:t>    </a:t>
            </a:r>
            <a:r>
              <a:rPr lang="en-US" dirty="0" err="1">
                <a:cs typeface="Calibri"/>
              </a:rPr>
              <a:t>printf</a:t>
            </a:r>
            <a:r>
              <a:rPr lang="en-US" dirty="0">
                <a:cs typeface="Calibri"/>
              </a:rPr>
              <a:t>( "The first is %s.\n", </a:t>
            </a:r>
            <a:r>
              <a:rPr lang="en-US" dirty="0" err="1">
                <a:cs typeface="Calibri"/>
              </a:rPr>
              <a:t>argv</a:t>
            </a:r>
            <a:r>
              <a:rPr lang="en-US" dirty="0">
                <a:cs typeface="Calibri"/>
              </a:rPr>
              <a:t>[0] </a:t>
            </a:r>
            <a:r>
              <a:rPr lang="en-US" dirty="0" smtClean="0">
                <a:cs typeface="Calibri"/>
              </a:rPr>
              <a:t>);</a:t>
            </a:r>
          </a:p>
          <a:p>
            <a:pPr marL="0" indent="0">
              <a:buNone/>
            </a:pPr>
            <a:r>
              <a:rPr lang="en-US" dirty="0" smtClean="0">
                <a:cs typeface="Calibri"/>
              </a:rPr>
              <a:t>    </a:t>
            </a:r>
            <a:r>
              <a:rPr lang="en-US" dirty="0" err="1" smtClean="0">
                <a:cs typeface="Calibri"/>
              </a:rPr>
              <a:t>printf</a:t>
            </a:r>
            <a:r>
              <a:rPr lang="en-US" dirty="0">
                <a:cs typeface="Calibri"/>
              </a:rPr>
              <a:t>( "The </a:t>
            </a:r>
            <a:r>
              <a:rPr lang="en-US" dirty="0" smtClean="0">
                <a:cs typeface="Calibri"/>
              </a:rPr>
              <a:t>second is </a:t>
            </a:r>
            <a:r>
              <a:rPr lang="en-US" dirty="0">
                <a:cs typeface="Calibri"/>
              </a:rPr>
              <a:t>%s.\n", </a:t>
            </a:r>
            <a:r>
              <a:rPr lang="en-US" dirty="0" err="1" smtClean="0">
                <a:cs typeface="Calibri"/>
              </a:rPr>
              <a:t>argv</a:t>
            </a:r>
            <a:r>
              <a:rPr lang="en-US" dirty="0" smtClean="0">
                <a:cs typeface="Calibri"/>
              </a:rPr>
              <a:t>[1] );</a:t>
            </a:r>
            <a:endParaRPr lang="en-US" dirty="0">
              <a:cs typeface="Calibri"/>
            </a:endParaRPr>
          </a:p>
          <a:p>
            <a:pPr marL="0" indent="0">
              <a:buNone/>
            </a:pPr>
            <a:r>
              <a:rPr lang="en-US" dirty="0">
                <a:cs typeface="Calibri"/>
              </a:rPr>
              <a:t>}</a:t>
            </a:r>
          </a:p>
        </p:txBody>
      </p:sp>
      <p:sp>
        <p:nvSpPr>
          <p:cNvPr id="8" name="Content Placeholder 6">
            <a:extLst>
              <a:ext uri="{FF2B5EF4-FFF2-40B4-BE49-F238E27FC236}">
                <a16:creationId xmlns="" xmlns:a16="http://schemas.microsoft.com/office/drawing/2014/main" id="{2E262F32-F8CE-4400-A527-D920158B7F28}"/>
              </a:ext>
            </a:extLst>
          </p:cNvPr>
          <p:cNvSpPr>
            <a:spLocks noGrp="1"/>
          </p:cNvSpPr>
          <p:nvPr>
            <p:ph sz="half" idx="2"/>
          </p:nvPr>
        </p:nvSpPr>
        <p:spPr>
          <a:xfrm>
            <a:off x="7426712" y="1825625"/>
            <a:ext cx="3927088" cy="4351338"/>
          </a:xfrm>
        </p:spPr>
        <p:txBody>
          <a:bodyPr vert="horz" lIns="91440" tIns="45720" rIns="91440" bIns="45720" rtlCol="0" anchor="t">
            <a:normAutofit/>
          </a:bodyPr>
          <a:lstStyle/>
          <a:p>
            <a:pPr marL="0" indent="0">
              <a:buNone/>
            </a:pPr>
            <a:r>
              <a:rPr lang="en-US" dirty="0">
                <a:cs typeface="Calibri"/>
              </a:rPr>
              <a:t>$ </a:t>
            </a:r>
            <a:r>
              <a:rPr lang="en-US" dirty="0" err="1">
                <a:cs typeface="Calibri"/>
              </a:rPr>
              <a:t>gcc</a:t>
            </a:r>
            <a:r>
              <a:rPr lang="en-US" dirty="0">
                <a:cs typeface="Calibri"/>
              </a:rPr>
              <a:t> </a:t>
            </a:r>
            <a:r>
              <a:rPr lang="en-US" dirty="0" err="1">
                <a:cs typeface="Calibri"/>
              </a:rPr>
              <a:t>args.c</a:t>
            </a:r>
          </a:p>
          <a:p>
            <a:pPr marL="0" indent="0">
              <a:buNone/>
            </a:pPr>
            <a:r>
              <a:rPr lang="en-US" dirty="0">
                <a:cs typeface="Calibri"/>
              </a:rPr>
              <a:t>$./</a:t>
            </a:r>
            <a:r>
              <a:rPr lang="en-US" dirty="0" err="1" smtClean="0">
                <a:cs typeface="Calibri"/>
              </a:rPr>
              <a:t>a.out</a:t>
            </a:r>
            <a:r>
              <a:rPr lang="en-US" dirty="0" smtClean="0">
                <a:cs typeface="Calibri"/>
              </a:rPr>
              <a:t> elephant</a:t>
            </a:r>
            <a:endParaRPr lang="en-US" dirty="0">
              <a:cs typeface="Calibri"/>
            </a:endParaRPr>
          </a:p>
          <a:p>
            <a:pPr>
              <a:buNone/>
            </a:pPr>
            <a:r>
              <a:rPr lang="en-US" dirty="0">
                <a:cs typeface="Calibri"/>
              </a:rPr>
              <a:t>I have 1 </a:t>
            </a:r>
            <a:r>
              <a:rPr lang="en-US" dirty="0" err="1">
                <a:cs typeface="Calibri"/>
              </a:rPr>
              <a:t>args</a:t>
            </a:r>
            <a:r>
              <a:rPr lang="en-US" dirty="0">
                <a:cs typeface="Calibri"/>
              </a:rPr>
              <a:t>.</a:t>
            </a:r>
          </a:p>
          <a:p>
            <a:pPr>
              <a:buNone/>
            </a:pPr>
            <a:r>
              <a:rPr lang="en-US" dirty="0">
                <a:cs typeface="Calibri"/>
              </a:rPr>
              <a:t>The first is ./</a:t>
            </a:r>
            <a:r>
              <a:rPr lang="en-US" dirty="0" err="1">
                <a:cs typeface="Calibri"/>
              </a:rPr>
              <a:t>a.out</a:t>
            </a:r>
            <a:r>
              <a:rPr lang="en-US" dirty="0" smtClean="0">
                <a:cs typeface="Calibri"/>
              </a:rPr>
              <a:t>.</a:t>
            </a:r>
          </a:p>
          <a:p>
            <a:pPr>
              <a:buNone/>
            </a:pPr>
            <a:r>
              <a:rPr lang="en-US" dirty="0" smtClean="0">
                <a:cs typeface="Calibri"/>
              </a:rPr>
              <a:t>The second is elephant.</a:t>
            </a:r>
            <a:endParaRPr lang="en-US" dirty="0">
              <a:cs typeface="Calibri"/>
            </a:endParaRPr>
          </a:p>
        </p:txBody>
      </p:sp>
      <p:sp>
        <p:nvSpPr>
          <p:cNvPr id="10" name="Rectangle: Folded Corner 9">
            <a:extLst>
              <a:ext uri="{FF2B5EF4-FFF2-40B4-BE49-F238E27FC236}">
                <a16:creationId xmlns="" xmlns:a16="http://schemas.microsoft.com/office/drawing/2014/main" id="{0C99A191-A054-4502-8911-F742A83DE1D2}"/>
              </a:ext>
            </a:extLst>
          </p:cNvPr>
          <p:cNvSpPr/>
          <p:nvPr/>
        </p:nvSpPr>
        <p:spPr>
          <a:xfrm>
            <a:off x="771524" y="1687513"/>
            <a:ext cx="6363793" cy="448945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31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80B54-E225-4D56-B191-D4D609D1DA24}"/>
              </a:ext>
            </a:extLst>
          </p:cNvPr>
          <p:cNvSpPr>
            <a:spLocks noGrp="1"/>
          </p:cNvSpPr>
          <p:nvPr>
            <p:ph type="title"/>
          </p:nvPr>
        </p:nvSpPr>
        <p:spPr/>
        <p:txBody>
          <a:bodyPr/>
          <a:lstStyle/>
          <a:p>
            <a:r>
              <a:rPr lang="en-US" dirty="0"/>
              <a:t>Functions in C</a:t>
            </a:r>
          </a:p>
        </p:txBody>
      </p:sp>
      <p:sp>
        <p:nvSpPr>
          <p:cNvPr id="3" name="Content Placeholder 2">
            <a:extLst>
              <a:ext uri="{FF2B5EF4-FFF2-40B4-BE49-F238E27FC236}">
                <a16:creationId xmlns="" xmlns:a16="http://schemas.microsoft.com/office/drawing/2014/main" id="{4399EABD-6727-4BD8-83BA-8FFE784D51F7}"/>
              </a:ext>
            </a:extLst>
          </p:cNvPr>
          <p:cNvSpPr>
            <a:spLocks noGrp="1"/>
          </p:cNvSpPr>
          <p:nvPr>
            <p:ph idx="1"/>
          </p:nvPr>
        </p:nvSpPr>
        <p:spPr>
          <a:xfrm>
            <a:off x="2786921" y="1469036"/>
            <a:ext cx="6896725" cy="5231567"/>
          </a:xfrm>
        </p:spPr>
        <p:txBody>
          <a:bodyPr vert="horz" lIns="91440" tIns="45720" rIns="91440" bIns="45720" rtlCol="0" anchor="t">
            <a:normAutofit fontScale="77500" lnSpcReduction="20000"/>
          </a:bodyPr>
          <a:lstStyle/>
          <a:p>
            <a:pPr marL="0" indent="0">
              <a:buNone/>
            </a:pPr>
            <a:r>
              <a:rPr lang="en-US" dirty="0" err="1"/>
              <a:t>int</a:t>
            </a:r>
            <a:r>
              <a:rPr lang="en-US" dirty="0"/>
              <a:t> sum( </a:t>
            </a:r>
            <a:r>
              <a:rPr lang="en-US" dirty="0" err="1"/>
              <a:t>int</a:t>
            </a:r>
            <a:r>
              <a:rPr lang="en-US" dirty="0"/>
              <a:t> start, </a:t>
            </a:r>
            <a:r>
              <a:rPr lang="en-US" dirty="0" err="1"/>
              <a:t>int</a:t>
            </a:r>
            <a:r>
              <a:rPr lang="en-US" dirty="0"/>
              <a:t> end )</a:t>
            </a:r>
          </a:p>
          <a:p>
            <a:pPr marL="0" indent="0">
              <a:buNone/>
            </a:pPr>
            <a:r>
              <a:rPr lang="en-US" dirty="0"/>
              <a:t>{</a:t>
            </a:r>
          </a:p>
          <a:p>
            <a:pPr marL="0" indent="0">
              <a:buNone/>
            </a:pPr>
            <a:r>
              <a:rPr lang="en-US" dirty="0"/>
              <a:t>   </a:t>
            </a:r>
            <a:r>
              <a:rPr lang="en-US" dirty="0" err="1"/>
              <a:t>int</a:t>
            </a:r>
            <a:r>
              <a:rPr lang="en-US" dirty="0"/>
              <a:t> </a:t>
            </a:r>
            <a:r>
              <a:rPr lang="en-US" dirty="0" err="1"/>
              <a:t>val</a:t>
            </a:r>
            <a:r>
              <a:rPr lang="en-US" dirty="0"/>
              <a:t>;</a:t>
            </a:r>
          </a:p>
          <a:p>
            <a:pPr marL="0" indent="0">
              <a:buNone/>
            </a:pPr>
            <a:r>
              <a:rPr lang="en-US" dirty="0"/>
              <a:t>   </a:t>
            </a:r>
            <a:r>
              <a:rPr lang="en-US" dirty="0" err="1"/>
              <a:t>int</a:t>
            </a:r>
            <a:r>
              <a:rPr lang="en-US" dirty="0"/>
              <a:t> sum = 0;</a:t>
            </a:r>
          </a:p>
          <a:p>
            <a:pPr marL="0" indent="0">
              <a:buNone/>
            </a:pPr>
            <a:r>
              <a:rPr lang="en-US" dirty="0"/>
              <a:t>   for( </a:t>
            </a:r>
            <a:r>
              <a:rPr lang="en-US" dirty="0" err="1"/>
              <a:t>val</a:t>
            </a:r>
            <a:r>
              <a:rPr lang="en-US" dirty="0"/>
              <a:t>=start; </a:t>
            </a:r>
            <a:r>
              <a:rPr lang="en-US" dirty="0" err="1"/>
              <a:t>val</a:t>
            </a:r>
            <a:r>
              <a:rPr lang="en-US" dirty="0"/>
              <a:t> &lt;= end; </a:t>
            </a:r>
            <a:r>
              <a:rPr lang="en-US" dirty="0" err="1"/>
              <a:t>val</a:t>
            </a:r>
            <a:r>
              <a:rPr lang="en-US" dirty="0"/>
              <a:t>++ )</a:t>
            </a:r>
          </a:p>
          <a:p>
            <a:pPr marL="0" indent="0">
              <a:buNone/>
            </a:pPr>
            <a:r>
              <a:rPr lang="en-US" dirty="0"/>
              <a:t>   { </a:t>
            </a:r>
          </a:p>
          <a:p>
            <a:pPr marL="0" indent="0">
              <a:buNone/>
            </a:pPr>
            <a:r>
              <a:rPr lang="en-US" dirty="0"/>
              <a:t>       sum += </a:t>
            </a:r>
            <a:r>
              <a:rPr lang="en-US" dirty="0" err="1"/>
              <a:t>val</a:t>
            </a:r>
            <a:r>
              <a:rPr lang="en-US" dirty="0"/>
              <a:t>;</a:t>
            </a:r>
          </a:p>
          <a:p>
            <a:pPr marL="0" indent="0">
              <a:buNone/>
            </a:pPr>
            <a:r>
              <a:rPr lang="en-US" dirty="0"/>
              <a:t>   }</a:t>
            </a:r>
          </a:p>
          <a:p>
            <a:pPr marL="0" indent="0">
              <a:buNone/>
            </a:pPr>
            <a:r>
              <a:rPr lang="en-US" dirty="0"/>
              <a:t>   return sum;</a:t>
            </a:r>
          </a:p>
          <a:p>
            <a:pPr marL="0" indent="0">
              <a:buNone/>
            </a:pP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printf</a:t>
            </a:r>
            <a:r>
              <a:rPr lang="en-US" dirty="0"/>
              <a:t>( "The sum from 1 to 5 is %d.\n", sum(1,5</a:t>
            </a:r>
            <a:r>
              <a:rPr lang="en-US" dirty="0" smtClean="0"/>
              <a:t>) );</a:t>
            </a:r>
            <a:endParaRPr lang="en-US" dirty="0"/>
          </a:p>
          <a:p>
            <a:pPr marL="0" indent="0">
              <a:buNone/>
            </a:pPr>
            <a:r>
              <a:rPr lang="en-US" dirty="0"/>
              <a:t>}</a:t>
            </a:r>
          </a:p>
        </p:txBody>
      </p:sp>
      <p:sp>
        <p:nvSpPr>
          <p:cNvPr id="6" name="Rectangle: Folded Corner 5">
            <a:extLst>
              <a:ext uri="{FF2B5EF4-FFF2-40B4-BE49-F238E27FC236}">
                <a16:creationId xmlns="" xmlns:a16="http://schemas.microsoft.com/office/drawing/2014/main" id="{8E325E27-066C-4C61-99C5-BD51E8E0F9ED}"/>
              </a:ext>
            </a:extLst>
          </p:cNvPr>
          <p:cNvSpPr/>
          <p:nvPr/>
        </p:nvSpPr>
        <p:spPr>
          <a:xfrm>
            <a:off x="2720246" y="1469036"/>
            <a:ext cx="8252554" cy="523156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99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4EE01-ADF4-4BEE-80A6-DD1690D85E54}"/>
              </a:ext>
            </a:extLst>
          </p:cNvPr>
          <p:cNvSpPr>
            <a:spLocks noGrp="1"/>
          </p:cNvSpPr>
          <p:nvPr>
            <p:ph type="title"/>
          </p:nvPr>
        </p:nvSpPr>
        <p:spPr/>
        <p:txBody>
          <a:bodyPr/>
          <a:lstStyle/>
          <a:p>
            <a:r>
              <a:rPr lang="en-US" dirty="0"/>
              <a:t>Function components</a:t>
            </a:r>
          </a:p>
        </p:txBody>
      </p:sp>
      <p:sp>
        <p:nvSpPr>
          <p:cNvPr id="3" name="Content Placeholder 2">
            <a:extLst>
              <a:ext uri="{FF2B5EF4-FFF2-40B4-BE49-F238E27FC236}">
                <a16:creationId xmlns="" xmlns:a16="http://schemas.microsoft.com/office/drawing/2014/main" id="{DF44F8F0-E770-4CC5-ADDC-2E1FA7B8B651}"/>
              </a:ext>
            </a:extLst>
          </p:cNvPr>
          <p:cNvSpPr>
            <a:spLocks noGrp="1"/>
          </p:cNvSpPr>
          <p:nvPr>
            <p:ph sz="half" idx="1"/>
          </p:nvPr>
        </p:nvSpPr>
        <p:spPr>
          <a:xfrm>
            <a:off x="838200" y="1825625"/>
            <a:ext cx="10074442" cy="4351338"/>
          </a:xfrm>
        </p:spPr>
        <p:txBody>
          <a:bodyPr vert="horz" lIns="91440" tIns="45720" rIns="91440" bIns="45720" rtlCol="0" anchor="t">
            <a:normAutofit/>
          </a:bodyPr>
          <a:lstStyle/>
          <a:p>
            <a:r>
              <a:rPr lang="en-US" dirty="0"/>
              <a:t>A return type (can be void)</a:t>
            </a:r>
          </a:p>
          <a:p>
            <a:r>
              <a:rPr lang="en-US" dirty="0"/>
              <a:t>A </a:t>
            </a:r>
            <a:r>
              <a:rPr lang="en-US" dirty="0" smtClean="0"/>
              <a:t>name (must be unique in the program)</a:t>
            </a:r>
            <a:endParaRPr lang="en-US" dirty="0"/>
          </a:p>
          <a:p>
            <a:r>
              <a:rPr lang="en-US" dirty="0"/>
              <a:t>An argument list with types and variable names (can be empty)</a:t>
            </a:r>
          </a:p>
          <a:p>
            <a:r>
              <a:rPr lang="en-US" dirty="0"/>
              <a:t>A function body enclosed in {}</a:t>
            </a:r>
          </a:p>
          <a:p>
            <a:endParaRPr lang="en-US" dirty="0"/>
          </a:p>
          <a:p>
            <a:endParaRPr lang="en-US" dirty="0"/>
          </a:p>
        </p:txBody>
      </p:sp>
    </p:spTree>
    <p:extLst>
      <p:ext uri="{BB962C8B-B14F-4D97-AF65-F5344CB8AC3E}">
        <p14:creationId xmlns:p14="http://schemas.microsoft.com/office/powerpoint/2010/main" val="284062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1E0AF-413F-4B10-9DA9-E126B235E5BD}"/>
              </a:ext>
            </a:extLst>
          </p:cNvPr>
          <p:cNvSpPr>
            <a:spLocks noGrp="1"/>
          </p:cNvSpPr>
          <p:nvPr>
            <p:ph type="title"/>
          </p:nvPr>
        </p:nvSpPr>
        <p:spPr/>
        <p:txBody>
          <a:bodyPr/>
          <a:lstStyle/>
          <a:p>
            <a:r>
              <a:rPr lang="en-US" dirty="0"/>
              <a:t>C Function Properties</a:t>
            </a:r>
          </a:p>
        </p:txBody>
      </p:sp>
      <p:sp>
        <p:nvSpPr>
          <p:cNvPr id="3" name="Content Placeholder 2">
            <a:extLst>
              <a:ext uri="{FF2B5EF4-FFF2-40B4-BE49-F238E27FC236}">
                <a16:creationId xmlns="" xmlns:a16="http://schemas.microsoft.com/office/drawing/2014/main" id="{9C4BD31A-1E59-4F2F-877C-415489E88A55}"/>
              </a:ext>
            </a:extLst>
          </p:cNvPr>
          <p:cNvSpPr>
            <a:spLocks noGrp="1"/>
          </p:cNvSpPr>
          <p:nvPr>
            <p:ph idx="1"/>
          </p:nvPr>
        </p:nvSpPr>
        <p:spPr/>
        <p:txBody>
          <a:bodyPr vert="horz" lIns="91440" tIns="45720" rIns="91440" bIns="45720" rtlCol="0" anchor="t">
            <a:normAutofit/>
          </a:bodyPr>
          <a:lstStyle/>
          <a:p>
            <a:r>
              <a:rPr lang="en-US" dirty="0"/>
              <a:t>Name must be unique </a:t>
            </a:r>
            <a:endParaRPr lang="en-US"/>
          </a:p>
          <a:p>
            <a:r>
              <a:rPr lang="en-US" dirty="0"/>
              <a:t>Pass arguments by value</a:t>
            </a:r>
          </a:p>
          <a:p>
            <a:r>
              <a:rPr lang="en-US" dirty="0"/>
              <a:t>Define a local scope for variables</a:t>
            </a:r>
          </a:p>
        </p:txBody>
      </p:sp>
    </p:spTree>
    <p:extLst>
      <p:ext uri="{BB962C8B-B14F-4D97-AF65-F5344CB8AC3E}">
        <p14:creationId xmlns:p14="http://schemas.microsoft.com/office/powerpoint/2010/main" val="25441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556C-1A84-43DF-9401-F2AE3C4B563D}"/>
              </a:ext>
            </a:extLst>
          </p:cNvPr>
          <p:cNvSpPr>
            <a:spLocks noGrp="1"/>
          </p:cNvSpPr>
          <p:nvPr>
            <p:ph type="title"/>
          </p:nvPr>
        </p:nvSpPr>
        <p:spPr/>
        <p:txBody>
          <a:bodyPr/>
          <a:lstStyle/>
          <a:p>
            <a:r>
              <a:rPr lang="en-US" dirty="0"/>
              <a:t>Pass-by-value example</a:t>
            </a:r>
          </a:p>
        </p:txBody>
      </p:sp>
      <p:sp>
        <p:nvSpPr>
          <p:cNvPr id="3" name="Content Placeholder 2">
            <a:extLst>
              <a:ext uri="{FF2B5EF4-FFF2-40B4-BE49-F238E27FC236}">
                <a16:creationId xmlns="" xmlns:a16="http://schemas.microsoft.com/office/drawing/2014/main" id="{D9597C8F-CB23-4540-8089-45BDFDE3DA7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err="1"/>
              <a:t>int</a:t>
            </a:r>
            <a:r>
              <a:rPr lang="en-US" dirty="0"/>
              <a:t> increment( </a:t>
            </a:r>
            <a:r>
              <a:rPr lang="en-US" dirty="0" err="1"/>
              <a:t>int</a:t>
            </a:r>
            <a:r>
              <a:rPr lang="en-US" dirty="0"/>
              <a:t> </a:t>
            </a:r>
            <a:r>
              <a:rPr lang="en-US" dirty="0" err="1"/>
              <a:t>fnvar</a:t>
            </a:r>
            <a:r>
              <a:rPr lang="en-US" dirty="0"/>
              <a:t>)</a:t>
            </a:r>
          </a:p>
          <a:p>
            <a:pPr marL="0" indent="0">
              <a:buNone/>
            </a:pPr>
            <a:r>
              <a:rPr lang="en-US" dirty="0"/>
              <a:t>{</a:t>
            </a:r>
          </a:p>
          <a:p>
            <a:pPr marL="0" indent="0">
              <a:buNone/>
            </a:pPr>
            <a:r>
              <a:rPr lang="en-US" dirty="0"/>
              <a:t>   </a:t>
            </a:r>
            <a:r>
              <a:rPr lang="en-US" dirty="0" err="1"/>
              <a:t>fnvar</a:t>
            </a:r>
            <a:r>
              <a:rPr lang="en-US" dirty="0"/>
              <a:t>++;</a:t>
            </a:r>
          </a:p>
          <a:p>
            <a:pPr marL="0" indent="0">
              <a:buNone/>
            </a:pPr>
            <a:r>
              <a:rPr lang="en-US" dirty="0"/>
              <a:t>   return </a:t>
            </a:r>
            <a:r>
              <a:rPr lang="en-US" dirty="0" err="1"/>
              <a:t>fnvar</a:t>
            </a:r>
            <a:r>
              <a:rPr lang="en-US" dirty="0"/>
              <a:t>;</a:t>
            </a:r>
          </a:p>
          <a:p>
            <a:pPr marL="0" indent="0">
              <a:buNone/>
            </a:pP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a = 5;</a:t>
            </a:r>
          </a:p>
          <a:p>
            <a:pPr marL="0" indent="0">
              <a:buNone/>
            </a:pPr>
            <a:r>
              <a:rPr lang="en-US" dirty="0"/>
              <a:t>   increment(a);</a:t>
            </a:r>
          </a:p>
          <a:p>
            <a:pPr marL="0" indent="0">
              <a:buNone/>
            </a:pPr>
            <a:r>
              <a:rPr lang="en-US" dirty="0"/>
              <a:t>   </a:t>
            </a:r>
            <a:r>
              <a:rPr lang="en-US" dirty="0" err="1"/>
              <a:t>printf</a:t>
            </a:r>
            <a:r>
              <a:rPr lang="en-US" dirty="0"/>
              <a:t>( "The value of a is now %d.\n", a );</a:t>
            </a:r>
          </a:p>
          <a:p>
            <a:pPr marL="0" indent="0">
              <a:buNone/>
            </a:pPr>
            <a:r>
              <a:rPr lang="en-US" dirty="0"/>
              <a:t>}</a:t>
            </a:r>
          </a:p>
        </p:txBody>
      </p:sp>
      <p:sp>
        <p:nvSpPr>
          <p:cNvPr id="5" name="Rectangle: Folded Corner 4">
            <a:extLst>
              <a:ext uri="{FF2B5EF4-FFF2-40B4-BE49-F238E27FC236}">
                <a16:creationId xmlns="" xmlns:a16="http://schemas.microsoft.com/office/drawing/2014/main" id="{244E0DC4-34AF-4D5D-A005-14AA958A7A51}"/>
              </a:ext>
            </a:extLst>
          </p:cNvPr>
          <p:cNvSpPr/>
          <p:nvPr/>
        </p:nvSpPr>
        <p:spPr>
          <a:xfrm>
            <a:off x="771525" y="1687513"/>
            <a:ext cx="5720637" cy="482913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8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556C-1A84-43DF-9401-F2AE3C4B563D}"/>
              </a:ext>
            </a:extLst>
          </p:cNvPr>
          <p:cNvSpPr>
            <a:spLocks noGrp="1"/>
          </p:cNvSpPr>
          <p:nvPr>
            <p:ph type="title"/>
          </p:nvPr>
        </p:nvSpPr>
        <p:spPr/>
        <p:txBody>
          <a:bodyPr/>
          <a:lstStyle/>
          <a:p>
            <a:r>
              <a:rPr lang="en-US" dirty="0"/>
              <a:t>So how do we change the data?</a:t>
            </a:r>
          </a:p>
        </p:txBody>
      </p:sp>
      <p:sp>
        <p:nvSpPr>
          <p:cNvPr id="3" name="Content Placeholder 2">
            <a:extLst>
              <a:ext uri="{FF2B5EF4-FFF2-40B4-BE49-F238E27FC236}">
                <a16:creationId xmlns="" xmlns:a16="http://schemas.microsoft.com/office/drawing/2014/main" id="{D9597C8F-CB23-4540-8089-45BDFDE3DA7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err="1"/>
              <a:t>int</a:t>
            </a:r>
            <a:r>
              <a:rPr lang="en-US" dirty="0"/>
              <a:t> increment( </a:t>
            </a:r>
            <a:r>
              <a:rPr lang="en-US" dirty="0" err="1"/>
              <a:t>int</a:t>
            </a:r>
            <a:r>
              <a:rPr lang="en-US" dirty="0"/>
              <a:t> </a:t>
            </a:r>
            <a:r>
              <a:rPr lang="en-US" dirty="0" err="1"/>
              <a:t>fnvar</a:t>
            </a:r>
            <a:r>
              <a:rPr lang="en-US" dirty="0"/>
              <a:t>)</a:t>
            </a:r>
          </a:p>
          <a:p>
            <a:pPr marL="0" indent="0">
              <a:buNone/>
            </a:pPr>
            <a:r>
              <a:rPr lang="en-US" dirty="0"/>
              <a:t>{</a:t>
            </a:r>
          </a:p>
          <a:p>
            <a:pPr marL="0" indent="0">
              <a:buNone/>
            </a:pPr>
            <a:r>
              <a:rPr lang="en-US" dirty="0"/>
              <a:t>   </a:t>
            </a:r>
            <a:r>
              <a:rPr lang="en-US" dirty="0" err="1"/>
              <a:t>fnvar</a:t>
            </a:r>
            <a:r>
              <a:rPr lang="en-US" dirty="0"/>
              <a:t>++;</a:t>
            </a:r>
          </a:p>
          <a:p>
            <a:pPr marL="0" indent="0">
              <a:buNone/>
            </a:pPr>
            <a:r>
              <a:rPr lang="en-US" dirty="0"/>
              <a:t>   return </a:t>
            </a:r>
            <a:r>
              <a:rPr lang="en-US" dirty="0" err="1"/>
              <a:t>fnvar</a:t>
            </a:r>
            <a:r>
              <a:rPr lang="en-US" dirty="0"/>
              <a:t>;</a:t>
            </a:r>
          </a:p>
          <a:p>
            <a:pPr marL="0" indent="0">
              <a:buNone/>
            </a:pP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a = 5;</a:t>
            </a:r>
          </a:p>
          <a:p>
            <a:pPr marL="0" indent="0">
              <a:buNone/>
            </a:pPr>
            <a:r>
              <a:rPr lang="en-US" dirty="0"/>
              <a:t>   a = increment(a);</a:t>
            </a:r>
          </a:p>
          <a:p>
            <a:pPr marL="0" indent="0">
              <a:buNone/>
            </a:pPr>
            <a:r>
              <a:rPr lang="en-US" dirty="0"/>
              <a:t>   </a:t>
            </a:r>
            <a:r>
              <a:rPr lang="en-US" dirty="0" err="1"/>
              <a:t>printf</a:t>
            </a:r>
            <a:r>
              <a:rPr lang="en-US" dirty="0"/>
              <a:t>( "The value of a is now %d.\n", a );</a:t>
            </a:r>
          </a:p>
          <a:p>
            <a:pPr marL="0" indent="0">
              <a:buNone/>
            </a:pPr>
            <a:r>
              <a:rPr lang="en-US" dirty="0"/>
              <a:t>}</a:t>
            </a:r>
          </a:p>
        </p:txBody>
      </p:sp>
      <p:sp>
        <p:nvSpPr>
          <p:cNvPr id="5" name="Rectangle: Folded Corner 4">
            <a:extLst>
              <a:ext uri="{FF2B5EF4-FFF2-40B4-BE49-F238E27FC236}">
                <a16:creationId xmlns="" xmlns:a16="http://schemas.microsoft.com/office/drawing/2014/main" id="{6A12CA8A-624C-4E27-A07F-FE187090E39E}"/>
              </a:ext>
            </a:extLst>
          </p:cNvPr>
          <p:cNvSpPr/>
          <p:nvPr/>
        </p:nvSpPr>
        <p:spPr>
          <a:xfrm>
            <a:off x="771525" y="1687513"/>
            <a:ext cx="5925118" cy="479767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88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6F569-4841-419B-BDD1-C26D8E22B5E1}"/>
              </a:ext>
            </a:extLst>
          </p:cNvPr>
          <p:cNvSpPr>
            <a:spLocks noGrp="1"/>
          </p:cNvSpPr>
          <p:nvPr>
            <p:ph type="title"/>
          </p:nvPr>
        </p:nvSpPr>
        <p:spPr/>
        <p:txBody>
          <a:bodyPr/>
          <a:lstStyle/>
          <a:p>
            <a:r>
              <a:rPr lang="en-US" dirty="0"/>
              <a:t>What about changing multiple values within a function?</a:t>
            </a:r>
          </a:p>
        </p:txBody>
      </p:sp>
      <p:sp>
        <p:nvSpPr>
          <p:cNvPr id="3" name="Content Placeholder 2">
            <a:extLst>
              <a:ext uri="{FF2B5EF4-FFF2-40B4-BE49-F238E27FC236}">
                <a16:creationId xmlns="" xmlns:a16="http://schemas.microsoft.com/office/drawing/2014/main" id="{D5C98CDB-6C29-473E-B25F-BECFF92A8FAA}"/>
              </a:ext>
            </a:extLst>
          </p:cNvPr>
          <p:cNvSpPr>
            <a:spLocks noGrp="1"/>
          </p:cNvSpPr>
          <p:nvPr>
            <p:ph idx="1"/>
          </p:nvPr>
        </p:nvSpPr>
        <p:spPr/>
        <p:txBody>
          <a:bodyPr vert="horz" lIns="91440" tIns="45720" rIns="91440" bIns="45720" rtlCol="0" anchor="t">
            <a:normAutofit/>
          </a:bodyPr>
          <a:lstStyle/>
          <a:p>
            <a:r>
              <a:rPr lang="en-US" dirty="0" smtClean="0"/>
              <a:t>We must instead pass the address to the variable, called a pointer. </a:t>
            </a:r>
          </a:p>
          <a:p>
            <a:r>
              <a:rPr lang="en-US" dirty="0" smtClean="0"/>
              <a:t>We’ll see this often in the course, but not today.</a:t>
            </a:r>
            <a:endParaRPr lang="en-US" dirty="0"/>
          </a:p>
        </p:txBody>
      </p:sp>
    </p:spTree>
    <p:extLst>
      <p:ext uri="{BB962C8B-B14F-4D97-AF65-F5344CB8AC3E}">
        <p14:creationId xmlns:p14="http://schemas.microsoft.com/office/powerpoint/2010/main" val="96485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Challenge</a:t>
            </a:r>
            <a:endParaRPr lang="en-US" dirty="0"/>
          </a:p>
        </p:txBody>
      </p:sp>
      <p:pic>
        <p:nvPicPr>
          <p:cNvPr id="7" name="Picture 2" descr="https://upload.wikimedia.org/wikipedia/commons/thumb/4/46/Ken_Thompson_and_Dennis_Ritchie.jpg/220px-Ken_Thompson_and_Dennis_Ritch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786" y="1825625"/>
            <a:ext cx="7025262" cy="456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384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C71EA-F96C-491D-AB59-A05B5EB23F49}"/>
              </a:ext>
            </a:extLst>
          </p:cNvPr>
          <p:cNvSpPr>
            <a:spLocks noGrp="1"/>
          </p:cNvSpPr>
          <p:nvPr>
            <p:ph type="title"/>
          </p:nvPr>
        </p:nvSpPr>
        <p:spPr/>
        <p:txBody>
          <a:bodyPr/>
          <a:lstStyle/>
          <a:p>
            <a:r>
              <a:rPr lang="en-US" dirty="0"/>
              <a:t>Array data types</a:t>
            </a:r>
          </a:p>
        </p:txBody>
      </p:sp>
      <p:sp>
        <p:nvSpPr>
          <p:cNvPr id="3" name="Content Placeholder 2">
            <a:extLst>
              <a:ext uri="{FF2B5EF4-FFF2-40B4-BE49-F238E27FC236}">
                <a16:creationId xmlns="" xmlns:a16="http://schemas.microsoft.com/office/drawing/2014/main" id="{87776C97-12C5-4FDC-84EC-7C1F0215ED00}"/>
              </a:ext>
            </a:extLst>
          </p:cNvPr>
          <p:cNvSpPr>
            <a:spLocks noGrp="1"/>
          </p:cNvSpPr>
          <p:nvPr>
            <p:ph idx="1"/>
          </p:nvPr>
        </p:nvSpPr>
        <p:spPr/>
        <p:txBody>
          <a:bodyPr vert="horz" lIns="91440" tIns="45720" rIns="91440" bIns="45720" rtlCol="0" anchor="t">
            <a:normAutofit/>
          </a:bodyPr>
          <a:lstStyle/>
          <a:p>
            <a:r>
              <a:rPr lang="en-US" dirty="0"/>
              <a:t>In order to store more than one value within the same variable, C provides simple arrays:</a:t>
            </a:r>
          </a:p>
          <a:p>
            <a:pPr marL="457200" lvl="1" indent="0">
              <a:buNone/>
            </a:pPr>
            <a:r>
              <a:rPr lang="en-US" dirty="0" err="1"/>
              <a:t>int</a:t>
            </a:r>
            <a:r>
              <a:rPr lang="en-US" dirty="0"/>
              <a:t> </a:t>
            </a:r>
            <a:r>
              <a:rPr lang="en-US" dirty="0" err="1"/>
              <a:t>hourly_prices</a:t>
            </a:r>
            <a:r>
              <a:rPr lang="en-US" dirty="0"/>
              <a:t>[24];</a:t>
            </a:r>
          </a:p>
          <a:p>
            <a:pPr marL="457200" lvl="1" indent="0">
              <a:buNone/>
            </a:pPr>
            <a:r>
              <a:rPr lang="en-US" dirty="0"/>
              <a:t>float </a:t>
            </a:r>
            <a:r>
              <a:rPr lang="en-US" dirty="0" err="1"/>
              <a:t>account_balances</a:t>
            </a:r>
            <a:r>
              <a:rPr lang="en-US" dirty="0"/>
              <a:t>[100];</a:t>
            </a:r>
          </a:p>
          <a:p>
            <a:endParaRPr lang="en-US" dirty="0"/>
          </a:p>
          <a:p>
            <a:r>
              <a:rPr lang="en-US" dirty="0"/>
              <a:t>We must provide the size when declaring the variable, but it can be left off when specifying a function argument: </a:t>
            </a:r>
          </a:p>
          <a:p>
            <a:pPr lvl="1"/>
            <a:r>
              <a:rPr lang="en-US" dirty="0" err="1"/>
              <a:t>int</a:t>
            </a:r>
            <a:r>
              <a:rPr lang="en-US" dirty="0"/>
              <a:t> main( </a:t>
            </a:r>
            <a:r>
              <a:rPr lang="en-US" dirty="0" err="1"/>
              <a:t>int</a:t>
            </a:r>
            <a:r>
              <a:rPr lang="en-US" dirty="0"/>
              <a:t> </a:t>
            </a:r>
            <a:r>
              <a:rPr lang="en-US" dirty="0" err="1"/>
              <a:t>argc</a:t>
            </a:r>
            <a:r>
              <a:rPr lang="en-US" dirty="0"/>
              <a:t>, char *</a:t>
            </a:r>
            <a:r>
              <a:rPr lang="en-US" dirty="0" err="1"/>
              <a:t>argv</a:t>
            </a:r>
            <a:r>
              <a:rPr lang="en-US" dirty="0"/>
              <a:t>[] </a:t>
            </a:r>
            <a:r>
              <a:rPr lang="en-US" dirty="0" smtClean="0"/>
              <a:t>)</a:t>
            </a:r>
          </a:p>
          <a:p>
            <a:pPr lvl="1"/>
            <a:r>
              <a:rPr lang="en-US" dirty="0" smtClean="0"/>
              <a:t>In this case, the size is decided by the calling function (e.g., here we can type any number of arguments</a:t>
            </a:r>
            <a:endParaRPr lang="en-US" dirty="0"/>
          </a:p>
          <a:p>
            <a:pPr marL="457200" lvl="1"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16228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view in memory</a:t>
            </a:r>
            <a:endParaRPr lang="en-US" dirty="0"/>
          </a:p>
        </p:txBody>
      </p:sp>
      <p:sp>
        <p:nvSpPr>
          <p:cNvPr id="3" name="Content Placeholder 2"/>
          <p:cNvSpPr>
            <a:spLocks noGrp="1"/>
          </p:cNvSpPr>
          <p:nvPr>
            <p:ph sz="half" idx="1"/>
          </p:nvPr>
        </p:nvSpPr>
        <p:spPr>
          <a:xfrm>
            <a:off x="838199" y="1825624"/>
            <a:ext cx="6192187" cy="4904959"/>
          </a:xfrm>
        </p:spPr>
        <p:txBody>
          <a:bodyPr>
            <a:normAutofit lnSpcReduction="10000"/>
          </a:bodyPr>
          <a:lstStyle/>
          <a:p>
            <a:r>
              <a:rPr lang="en-US" dirty="0" smtClean="0"/>
              <a:t>An array variable gives us “space” to store N elements of the declared type</a:t>
            </a:r>
          </a:p>
          <a:p>
            <a:r>
              <a:rPr lang="en-US" dirty="0" smtClean="0"/>
              <a:t>In C this does not come with much extra help:</a:t>
            </a:r>
          </a:p>
          <a:p>
            <a:pPr lvl="1"/>
            <a:r>
              <a:rPr lang="en-US" dirty="0" err="1" smtClean="0"/>
              <a:t>array.len</a:t>
            </a:r>
            <a:r>
              <a:rPr lang="en-US" dirty="0" smtClean="0"/>
              <a:t>() is not defined</a:t>
            </a:r>
          </a:p>
          <a:p>
            <a:pPr lvl="1"/>
            <a:r>
              <a:rPr lang="en-US" dirty="0" err="1" smtClean="0"/>
              <a:t>array.sort</a:t>
            </a:r>
            <a:r>
              <a:rPr lang="en-US" dirty="0" smtClean="0"/>
              <a:t>() is not defined</a:t>
            </a:r>
          </a:p>
          <a:p>
            <a:pPr lvl="1"/>
            <a:r>
              <a:rPr lang="en-US" dirty="0" err="1"/>
              <a:t>s</a:t>
            </a:r>
            <a:r>
              <a:rPr lang="en-US" dirty="0" err="1" smtClean="0"/>
              <a:t>izeof</a:t>
            </a:r>
            <a:r>
              <a:rPr lang="en-US" dirty="0" smtClean="0"/>
              <a:t>(array) is a dangerous operation</a:t>
            </a:r>
          </a:p>
          <a:p>
            <a:pPr lvl="1"/>
            <a:endParaRPr lang="en-US" dirty="0"/>
          </a:p>
          <a:p>
            <a:r>
              <a:rPr lang="en-US" dirty="0" smtClean="0"/>
              <a:t>This is an example of why C is “low level”. Having no extra info makes a C array efficient, but makes the programmer work a bit harder.</a:t>
            </a:r>
            <a:endParaRPr lang="en-US" dirty="0"/>
          </a:p>
        </p:txBody>
      </p:sp>
      <p:sp>
        <p:nvSpPr>
          <p:cNvPr id="17" name="Content Placeholder 16"/>
          <p:cNvSpPr>
            <a:spLocks noGrp="1"/>
          </p:cNvSpPr>
          <p:nvPr>
            <p:ph sz="half" idx="2"/>
          </p:nvPr>
        </p:nvSpPr>
        <p:spPr>
          <a:xfrm>
            <a:off x="7300210" y="1822450"/>
            <a:ext cx="4682006" cy="4351338"/>
          </a:xfrm>
        </p:spPr>
        <p:txBody>
          <a:bodyPr>
            <a:normAutofit lnSpcReduction="10000"/>
          </a:bodyPr>
          <a:lstStyle/>
          <a:p>
            <a:pPr marL="0" indent="0">
              <a:buNone/>
            </a:pPr>
            <a:r>
              <a:rPr lang="en-US" dirty="0" err="1"/>
              <a:t>int</a:t>
            </a:r>
            <a:r>
              <a:rPr lang="en-US" dirty="0"/>
              <a:t> array[4];</a:t>
            </a:r>
          </a:p>
          <a:p>
            <a:pPr marL="0" indent="0">
              <a:buNone/>
            </a:pPr>
            <a:r>
              <a:rPr lang="en-US" dirty="0"/>
              <a:t>a</a:t>
            </a:r>
            <a:r>
              <a:rPr lang="en-US" dirty="0" smtClean="0"/>
              <a:t>rray[0] = 1;</a:t>
            </a:r>
          </a:p>
          <a:p>
            <a:pPr marL="0" indent="0">
              <a:buNone/>
            </a:pPr>
            <a:r>
              <a:rPr lang="en-US" dirty="0"/>
              <a:t>a</a:t>
            </a:r>
            <a:r>
              <a:rPr lang="en-US" dirty="0" smtClean="0"/>
              <a:t>rray[1] = 3;</a:t>
            </a:r>
          </a:p>
          <a:p>
            <a:pPr marL="0" indent="0">
              <a:buNone/>
            </a:pPr>
            <a:r>
              <a:rPr lang="en-US" dirty="0"/>
              <a:t>a</a:t>
            </a:r>
            <a:r>
              <a:rPr lang="en-US" dirty="0" smtClean="0"/>
              <a:t>rray[2] = 4;</a:t>
            </a:r>
          </a:p>
          <a:p>
            <a:pPr marL="0" indent="0">
              <a:buNone/>
            </a:pPr>
            <a:r>
              <a:rPr lang="en-US" dirty="0"/>
              <a:t>a</a:t>
            </a:r>
            <a:r>
              <a:rPr lang="en-US" dirty="0" smtClean="0"/>
              <a:t>rray[3] = 2;</a:t>
            </a:r>
            <a:endParaRPr lang="en-US" dirty="0"/>
          </a:p>
        </p:txBody>
      </p:sp>
      <p:sp>
        <p:nvSpPr>
          <p:cNvPr id="4" name="Rectangle 3"/>
          <p:cNvSpPr/>
          <p:nvPr/>
        </p:nvSpPr>
        <p:spPr>
          <a:xfrm>
            <a:off x="8874837"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1</a:t>
            </a:r>
            <a:endParaRPr lang="en-US" dirty="0"/>
          </a:p>
        </p:txBody>
      </p:sp>
      <p:sp>
        <p:nvSpPr>
          <p:cNvPr id="5" name="Rectangle 4"/>
          <p:cNvSpPr/>
          <p:nvPr/>
        </p:nvSpPr>
        <p:spPr>
          <a:xfrm>
            <a:off x="9672556"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3</a:t>
            </a:r>
            <a:endParaRPr lang="en-US" dirty="0"/>
          </a:p>
        </p:txBody>
      </p:sp>
      <p:sp>
        <p:nvSpPr>
          <p:cNvPr id="6" name="Rectangle 5"/>
          <p:cNvSpPr/>
          <p:nvPr/>
        </p:nvSpPr>
        <p:spPr>
          <a:xfrm>
            <a:off x="10470275"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4</a:t>
            </a:r>
            <a:endParaRPr lang="en-US" dirty="0"/>
          </a:p>
        </p:txBody>
      </p:sp>
      <p:sp>
        <p:nvSpPr>
          <p:cNvPr id="7" name="Rectangle 6"/>
          <p:cNvSpPr/>
          <p:nvPr/>
        </p:nvSpPr>
        <p:spPr>
          <a:xfrm>
            <a:off x="11254853"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2</a:t>
            </a:r>
            <a:endParaRPr lang="en-US" dirty="0"/>
          </a:p>
        </p:txBody>
      </p:sp>
      <p:cxnSp>
        <p:nvCxnSpPr>
          <p:cNvPr id="8" name="Straight Arrow Connector 7"/>
          <p:cNvCxnSpPr>
            <a:stCxn id="9" idx="3"/>
          </p:cNvCxnSpPr>
          <p:nvPr/>
        </p:nvCxnSpPr>
        <p:spPr>
          <a:xfrm flipV="1">
            <a:off x="8011098" y="4811030"/>
            <a:ext cx="830333" cy="23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50505" y="4557822"/>
            <a:ext cx="1160593" cy="511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smtClean="0">
                <a:solidFill>
                  <a:schemeClr val="tx1"/>
                </a:solidFill>
              </a:rPr>
              <a:t>array</a:t>
            </a:r>
            <a:endParaRPr lang="en-US" dirty="0">
              <a:solidFill>
                <a:schemeClr val="tx1"/>
              </a:solidFill>
            </a:endParaRPr>
          </a:p>
        </p:txBody>
      </p:sp>
    </p:spTree>
    <p:extLst>
      <p:ext uri="{BB962C8B-B14F-4D97-AF65-F5344CB8AC3E}">
        <p14:creationId xmlns:p14="http://schemas.microsoft.com/office/powerpoint/2010/main" val="151040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95B717-392E-4CC7-92A9-4E5ABD05F069}"/>
              </a:ext>
            </a:extLst>
          </p:cNvPr>
          <p:cNvSpPr>
            <a:spLocks noGrp="1"/>
          </p:cNvSpPr>
          <p:nvPr>
            <p:ph type="title"/>
          </p:nvPr>
        </p:nvSpPr>
        <p:spPr/>
        <p:txBody>
          <a:bodyPr/>
          <a:lstStyle/>
          <a:p>
            <a:r>
              <a:rPr lang="en-US" dirty="0"/>
              <a:t>How large is my array?</a:t>
            </a:r>
          </a:p>
        </p:txBody>
      </p:sp>
      <p:sp>
        <p:nvSpPr>
          <p:cNvPr id="3" name="Content Placeholder 2">
            <a:extLst>
              <a:ext uri="{FF2B5EF4-FFF2-40B4-BE49-F238E27FC236}">
                <a16:creationId xmlns="" xmlns:a16="http://schemas.microsoft.com/office/drawing/2014/main" id="{0F217CAE-DDB4-4632-8DF7-FD87218019F6}"/>
              </a:ext>
            </a:extLst>
          </p:cNvPr>
          <p:cNvSpPr>
            <a:spLocks noGrp="1"/>
          </p:cNvSpPr>
          <p:nvPr>
            <p:ph idx="1"/>
          </p:nvPr>
        </p:nvSpPr>
        <p:spPr>
          <a:xfrm>
            <a:off x="838200" y="1825624"/>
            <a:ext cx="10515600" cy="4740067"/>
          </a:xfrm>
        </p:spPr>
        <p:txBody>
          <a:bodyPr vert="horz" lIns="91440" tIns="45720" rIns="91440" bIns="45720" rtlCol="0" anchor="t">
            <a:normAutofit fontScale="92500" lnSpcReduction="10000"/>
          </a:bodyPr>
          <a:lstStyle/>
          <a:p>
            <a:r>
              <a:rPr lang="en-US" dirty="0"/>
              <a:t>C does not provide any safety mechanisms for programmers regarding array length. It is up to you to remember, and it is possible to accidentally process past the end of the array:</a:t>
            </a:r>
          </a:p>
          <a:p>
            <a:pPr marL="0" indent="0">
              <a:buNone/>
            </a:pPr>
            <a:r>
              <a:rPr lang="is-IS" dirty="0"/>
              <a:t>        int array[10];</a:t>
            </a:r>
          </a:p>
          <a:p>
            <a:pPr marL="0" indent="0">
              <a:buNone/>
            </a:pPr>
            <a:r>
              <a:rPr lang="is-IS" dirty="0"/>
              <a:t>        for( int i=0; i&lt;100; i++ )</a:t>
            </a:r>
          </a:p>
          <a:p>
            <a:pPr marL="0" indent="0">
              <a:buNone/>
            </a:pPr>
            <a:r>
              <a:rPr lang="is-IS" dirty="0"/>
              <a:t>                printf( "Value of array at %d is %d.\n", i, array[i] );</a:t>
            </a:r>
          </a:p>
          <a:p>
            <a:pPr marL="457200" lvl="1" indent="0">
              <a:buNone/>
            </a:pPr>
            <a:endParaRPr lang="en-US" dirty="0"/>
          </a:p>
          <a:p>
            <a:r>
              <a:rPr lang="en-US" dirty="0"/>
              <a:t>The scariest thing: there are no guarantees about what this code might do</a:t>
            </a:r>
            <a:r>
              <a:rPr lang="en-US" dirty="0" smtClean="0"/>
              <a:t>! </a:t>
            </a:r>
          </a:p>
          <a:p>
            <a:pPr lvl="1"/>
            <a:r>
              <a:rPr lang="en-US" dirty="0" smtClean="0"/>
              <a:t>It can run “fine”</a:t>
            </a:r>
          </a:p>
          <a:p>
            <a:pPr lvl="1"/>
            <a:r>
              <a:rPr lang="en-US" dirty="0" smtClean="0"/>
              <a:t>It can produce a sensible error</a:t>
            </a:r>
          </a:p>
          <a:p>
            <a:pPr lvl="1"/>
            <a:r>
              <a:rPr lang="en-US" dirty="0" smtClean="0"/>
              <a:t>It can allow you to read private Operating System data! (only if you run it in a clever way)</a:t>
            </a:r>
            <a:endParaRPr lang="en-US" dirty="0"/>
          </a:p>
        </p:txBody>
      </p:sp>
    </p:spTree>
    <p:extLst>
      <p:ext uri="{BB962C8B-B14F-4D97-AF65-F5344CB8AC3E}">
        <p14:creationId xmlns:p14="http://schemas.microsoft.com/office/powerpoint/2010/main" val="2799153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D4205-B784-431A-AF28-67FAD425B4F2}"/>
              </a:ext>
            </a:extLst>
          </p:cNvPr>
          <p:cNvSpPr>
            <a:spLocks noGrp="1"/>
          </p:cNvSpPr>
          <p:nvPr>
            <p:ph type="title"/>
          </p:nvPr>
        </p:nvSpPr>
        <p:spPr/>
        <p:txBody>
          <a:bodyPr/>
          <a:lstStyle/>
          <a:p>
            <a:r>
              <a:rPr lang="en-US" dirty="0"/>
              <a:t>Beyond the end of an array...</a:t>
            </a:r>
          </a:p>
        </p:txBody>
      </p:sp>
      <p:sp>
        <p:nvSpPr>
          <p:cNvPr id="3" name="Content Placeholder 2">
            <a:extLst>
              <a:ext uri="{FF2B5EF4-FFF2-40B4-BE49-F238E27FC236}">
                <a16:creationId xmlns="" xmlns:a16="http://schemas.microsoft.com/office/drawing/2014/main" id="{1EBAB4B1-636D-4F56-B75F-DB0C31C3F358}"/>
              </a:ext>
            </a:extLst>
          </p:cNvPr>
          <p:cNvSpPr>
            <a:spLocks noGrp="1"/>
          </p:cNvSpPr>
          <p:nvPr>
            <p:ph idx="1"/>
          </p:nvPr>
        </p:nvSpPr>
        <p:spPr/>
        <p:txBody>
          <a:bodyPr vert="horz" lIns="91440" tIns="45720" rIns="91440" bIns="45720" rtlCol="0" anchor="t">
            <a:normAutofit fontScale="85000" lnSpcReduction="20000"/>
          </a:bodyPr>
          <a:lstStyle/>
          <a:p>
            <a:r>
              <a:rPr lang="en-US" dirty="0" smtClean="0"/>
              <a:t>You may see any of the following:</a:t>
            </a:r>
            <a:endParaRPr lang="en-US" dirty="0"/>
          </a:p>
          <a:p>
            <a:pPr marL="457200" lvl="1" indent="0">
              <a:buNone/>
            </a:pPr>
            <a:endParaRPr lang="en-US" dirty="0"/>
          </a:p>
          <a:p>
            <a:pPr marL="457200" lvl="1" indent="0">
              <a:buNone/>
            </a:pPr>
            <a:r>
              <a:rPr lang="en-US" dirty="0"/>
              <a:t>*** stack smashing detected ***: ./</a:t>
            </a:r>
            <a:r>
              <a:rPr lang="en-US" dirty="0" err="1"/>
              <a:t>a.out</a:t>
            </a:r>
            <a:r>
              <a:rPr lang="en-US" dirty="0"/>
              <a:t> terminated</a:t>
            </a:r>
          </a:p>
          <a:p>
            <a:pPr marL="457200" lvl="1" indent="0">
              <a:buNone/>
            </a:pPr>
            <a:r>
              <a:rPr lang="en-US" dirty="0"/>
              <a:t>Aborted (core dumped)</a:t>
            </a:r>
          </a:p>
          <a:p>
            <a:pPr marL="457200" lvl="1" indent="0">
              <a:buNone/>
            </a:pPr>
            <a:endParaRPr lang="en-US" dirty="0"/>
          </a:p>
          <a:p>
            <a:pPr marL="457200" lvl="1" indent="0">
              <a:buNone/>
            </a:pPr>
            <a:r>
              <a:rPr lang="en-US" dirty="0"/>
              <a:t>The program continues to run, but some other variable has been changed and problem occur later</a:t>
            </a:r>
          </a:p>
          <a:p>
            <a:pPr marL="457200" lvl="1" indent="0">
              <a:buNone/>
            </a:pPr>
            <a:endParaRPr lang="en-US" dirty="0"/>
          </a:p>
          <a:p>
            <a:pPr marL="457200" lvl="1" indent="0">
              <a:buNone/>
            </a:pPr>
            <a:r>
              <a:rPr lang="en-US" dirty="0"/>
              <a:t>Segmentation fault (core dumped)</a:t>
            </a:r>
          </a:p>
          <a:p>
            <a:pPr marL="457200" lvl="1" indent="0">
              <a:buNone/>
            </a:pPr>
            <a:endParaRPr lang="en-US" dirty="0"/>
          </a:p>
          <a:p>
            <a:pPr marL="457200" lvl="1" indent="0">
              <a:buNone/>
            </a:pPr>
            <a:r>
              <a:rPr lang="en-US" dirty="0"/>
              <a:t>There may be no detectable change and everything seems fine (if you are very lucky/unlucky)</a:t>
            </a:r>
          </a:p>
          <a:p>
            <a:endParaRPr lang="en-US" dirty="0"/>
          </a:p>
          <a:p>
            <a:r>
              <a:rPr lang="en-US" dirty="0"/>
              <a:t>These outcomes can change quite arbitrarily as you continue to develop your code!</a:t>
            </a:r>
          </a:p>
          <a:p>
            <a:pPr lvl="1"/>
            <a:endParaRPr lang="en-US" dirty="0"/>
          </a:p>
        </p:txBody>
      </p:sp>
    </p:spTree>
    <p:extLst>
      <p:ext uri="{BB962C8B-B14F-4D97-AF65-F5344CB8AC3E}">
        <p14:creationId xmlns:p14="http://schemas.microsoft.com/office/powerpoint/2010/main" val="269922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1AD5B-387C-4BB9-890A-18306BE3F8BF}"/>
              </a:ext>
            </a:extLst>
          </p:cNvPr>
          <p:cNvSpPr>
            <a:spLocks noGrp="1"/>
          </p:cNvSpPr>
          <p:nvPr>
            <p:ph type="title"/>
          </p:nvPr>
        </p:nvSpPr>
        <p:spPr/>
        <p:txBody>
          <a:bodyPr/>
          <a:lstStyle/>
          <a:p>
            <a:r>
              <a:rPr lang="en-US" dirty="0"/>
              <a:t>Best practice #1</a:t>
            </a:r>
          </a:p>
        </p:txBody>
      </p:sp>
      <p:sp>
        <p:nvSpPr>
          <p:cNvPr id="3" name="Content Placeholder 2">
            <a:extLst>
              <a:ext uri="{FF2B5EF4-FFF2-40B4-BE49-F238E27FC236}">
                <a16:creationId xmlns="" xmlns:a16="http://schemas.microsoft.com/office/drawing/2014/main" id="{1B7A37FF-4C95-4951-9BB8-E3FC8457314B}"/>
              </a:ext>
            </a:extLst>
          </p:cNvPr>
          <p:cNvSpPr>
            <a:spLocks noGrp="1"/>
          </p:cNvSpPr>
          <p:nvPr>
            <p:ph idx="1"/>
          </p:nvPr>
        </p:nvSpPr>
        <p:spPr/>
        <p:txBody>
          <a:bodyPr vert="horz" lIns="91440" tIns="45720" rIns="91440" bIns="45720" rtlCol="0" anchor="t">
            <a:normAutofit/>
          </a:bodyPr>
          <a:lstStyle/>
          <a:p>
            <a:r>
              <a:rPr lang="en-US" dirty="0"/>
              <a:t>Define a constant for the array size. Use  it both to set up the array and as a limit any time you use the data:</a:t>
            </a:r>
          </a:p>
          <a:p>
            <a:pPr marL="457200" lvl="1" indent="0">
              <a:buNone/>
            </a:pPr>
            <a:r>
              <a:rPr lang="en-US" dirty="0" err="1"/>
              <a:t>const</a:t>
            </a:r>
            <a:r>
              <a:rPr lang="en-US" dirty="0"/>
              <a:t> </a:t>
            </a:r>
            <a:r>
              <a:rPr lang="en-US" dirty="0" err="1"/>
              <a:t>int</a:t>
            </a:r>
            <a:r>
              <a:rPr lang="en-US" dirty="0"/>
              <a:t> </a:t>
            </a:r>
            <a:r>
              <a:rPr lang="en-US" dirty="0" err="1"/>
              <a:t>array_length</a:t>
            </a:r>
            <a:r>
              <a:rPr lang="en-US" dirty="0"/>
              <a:t> = 10;</a:t>
            </a:r>
          </a:p>
          <a:p>
            <a:pPr marL="457200" lvl="1" indent="0">
              <a:buNone/>
            </a:pPr>
            <a:r>
              <a:rPr lang="en-US" dirty="0"/>
              <a:t>float </a:t>
            </a:r>
            <a:r>
              <a:rPr lang="en-US" dirty="0" err="1"/>
              <a:t>account_balances</a:t>
            </a:r>
            <a:r>
              <a:rPr lang="en-US" dirty="0"/>
              <a:t>[</a:t>
            </a:r>
            <a:r>
              <a:rPr lang="en-US" dirty="0" err="1"/>
              <a:t>array_length</a:t>
            </a:r>
            <a:r>
              <a:rPr lang="en-US" dirty="0"/>
              <a:t>];</a:t>
            </a:r>
          </a:p>
          <a:p>
            <a:pPr marL="457200" lvl="1" indent="0">
              <a:buNone/>
            </a:pPr>
            <a:r>
              <a:rPr lang="en-US" dirty="0"/>
              <a:t>for( </a:t>
            </a:r>
            <a:r>
              <a:rPr lang="en-US" dirty="0" err="1"/>
              <a:t>pos</a:t>
            </a:r>
            <a:r>
              <a:rPr lang="en-US" dirty="0"/>
              <a:t>=0; </a:t>
            </a:r>
            <a:r>
              <a:rPr lang="en-US" dirty="0" err="1"/>
              <a:t>pos</a:t>
            </a:r>
            <a:r>
              <a:rPr lang="en-US" dirty="0"/>
              <a:t>&lt;</a:t>
            </a:r>
            <a:r>
              <a:rPr lang="en-US" dirty="0" err="1"/>
              <a:t>array_length</a:t>
            </a:r>
            <a:r>
              <a:rPr lang="en-US" dirty="0"/>
              <a:t>; </a:t>
            </a:r>
            <a:r>
              <a:rPr lang="en-US" dirty="0" err="1"/>
              <a:t>pos</a:t>
            </a:r>
            <a:r>
              <a:rPr lang="en-US" dirty="0"/>
              <a:t>++ )</a:t>
            </a:r>
          </a:p>
          <a:p>
            <a:pPr marL="457200" lvl="1" indent="0">
              <a:buNone/>
            </a:pPr>
            <a:r>
              <a:rPr lang="en-US" dirty="0"/>
              <a:t>   …</a:t>
            </a:r>
          </a:p>
        </p:txBody>
      </p:sp>
    </p:spTree>
    <p:extLst>
      <p:ext uri="{BB962C8B-B14F-4D97-AF65-F5344CB8AC3E}">
        <p14:creationId xmlns:p14="http://schemas.microsoft.com/office/powerpoint/2010/main" val="3018892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1AD5B-387C-4BB9-890A-18306BE3F8BF}"/>
              </a:ext>
            </a:extLst>
          </p:cNvPr>
          <p:cNvSpPr>
            <a:spLocks noGrp="1"/>
          </p:cNvSpPr>
          <p:nvPr>
            <p:ph type="title"/>
          </p:nvPr>
        </p:nvSpPr>
        <p:spPr/>
        <p:txBody>
          <a:bodyPr/>
          <a:lstStyle/>
          <a:p>
            <a:r>
              <a:rPr lang="en-US" dirty="0"/>
              <a:t>Best practice #2</a:t>
            </a:r>
          </a:p>
        </p:txBody>
      </p:sp>
      <p:sp>
        <p:nvSpPr>
          <p:cNvPr id="3" name="Content Placeholder 2">
            <a:extLst>
              <a:ext uri="{FF2B5EF4-FFF2-40B4-BE49-F238E27FC236}">
                <a16:creationId xmlns="" xmlns:a16="http://schemas.microsoft.com/office/drawing/2014/main" id="{1B7A37FF-4C95-4951-9BB8-E3FC8457314B}"/>
              </a:ext>
            </a:extLst>
          </p:cNvPr>
          <p:cNvSpPr>
            <a:spLocks noGrp="1"/>
          </p:cNvSpPr>
          <p:nvPr>
            <p:ph idx="1"/>
          </p:nvPr>
        </p:nvSpPr>
        <p:spPr/>
        <p:txBody>
          <a:bodyPr vert="horz" lIns="91440" tIns="45720" rIns="91440" bIns="45720" rtlCol="0" anchor="t">
            <a:normAutofit/>
          </a:bodyPr>
          <a:lstStyle/>
          <a:p>
            <a:r>
              <a:rPr lang="en-US" dirty="0"/>
              <a:t>Use "pre-processor replacement" to specify the size:</a:t>
            </a:r>
          </a:p>
          <a:p>
            <a:pPr marL="0" indent="0">
              <a:buNone/>
            </a:pPr>
            <a:r>
              <a:rPr lang="en-US" dirty="0"/>
              <a:t>     #define </a:t>
            </a:r>
            <a:r>
              <a:rPr lang="en-US" dirty="0" err="1"/>
              <a:t>array_length</a:t>
            </a:r>
            <a:r>
              <a:rPr lang="en-US" dirty="0"/>
              <a:t> 10</a:t>
            </a:r>
          </a:p>
          <a:p>
            <a:pPr marL="0" indent="0">
              <a:buNone/>
            </a:pPr>
            <a:r>
              <a:rPr lang="en-US" dirty="0"/>
              <a:t>      float </a:t>
            </a:r>
            <a:r>
              <a:rPr lang="en-US" dirty="0" err="1"/>
              <a:t>account_balances</a:t>
            </a:r>
            <a:r>
              <a:rPr lang="en-US" dirty="0"/>
              <a:t>[</a:t>
            </a:r>
            <a:r>
              <a:rPr lang="en-US" dirty="0" err="1"/>
              <a:t>array_length</a:t>
            </a:r>
            <a:r>
              <a:rPr lang="en-US" dirty="0"/>
              <a:t>];</a:t>
            </a:r>
            <a:endParaRPr lang="en-US"/>
          </a:p>
          <a:p>
            <a:pPr marL="457200" lvl="1" indent="0">
              <a:buNone/>
            </a:pPr>
            <a:r>
              <a:rPr lang="en-US" dirty="0"/>
              <a:t>for( </a:t>
            </a:r>
            <a:r>
              <a:rPr lang="en-US" dirty="0" err="1"/>
              <a:t>pos</a:t>
            </a:r>
            <a:r>
              <a:rPr lang="en-US" dirty="0"/>
              <a:t>=0; </a:t>
            </a:r>
            <a:r>
              <a:rPr lang="en-US" dirty="0" err="1"/>
              <a:t>pos</a:t>
            </a:r>
            <a:r>
              <a:rPr lang="en-US" dirty="0"/>
              <a:t>&lt;</a:t>
            </a:r>
            <a:r>
              <a:rPr lang="en-US" dirty="0" err="1"/>
              <a:t>array_length</a:t>
            </a:r>
            <a:r>
              <a:rPr lang="en-US" dirty="0"/>
              <a:t>; </a:t>
            </a:r>
            <a:r>
              <a:rPr lang="en-US" dirty="0" err="1"/>
              <a:t>pos</a:t>
            </a:r>
            <a:r>
              <a:rPr lang="en-US" dirty="0"/>
              <a:t>++ )</a:t>
            </a:r>
          </a:p>
          <a:p>
            <a:pPr marL="457200" lvl="1" indent="0">
              <a:buNone/>
            </a:pPr>
            <a:r>
              <a:rPr lang="en-US" dirty="0"/>
              <a:t>   …</a:t>
            </a:r>
          </a:p>
          <a:p>
            <a:r>
              <a:rPr lang="en-US" dirty="0"/>
              <a:t>This is not our first look at the pre-processor. We already say #include. Every "#" directive in C calls to the pre-processor, which takes some effect on the code prior to compilation. </a:t>
            </a:r>
          </a:p>
          <a:p>
            <a:pPr lvl="1"/>
            <a:r>
              <a:rPr lang="en-US" dirty="0"/>
              <a:t>#define is like find/replace. All instances of </a:t>
            </a:r>
            <a:r>
              <a:rPr lang="en-US" dirty="0" err="1"/>
              <a:t>array_length</a:t>
            </a:r>
            <a:r>
              <a:rPr lang="en-US" dirty="0"/>
              <a:t> become 10</a:t>
            </a:r>
          </a:p>
          <a:p>
            <a:pPr lvl="1"/>
            <a:r>
              <a:rPr lang="en-US" dirty="0"/>
              <a:t>#include copies the contents of the header to that location</a:t>
            </a:r>
          </a:p>
        </p:txBody>
      </p:sp>
    </p:spTree>
    <p:extLst>
      <p:ext uri="{BB962C8B-B14F-4D97-AF65-F5344CB8AC3E}">
        <p14:creationId xmlns:p14="http://schemas.microsoft.com/office/powerpoint/2010/main" val="380961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1AD5B-387C-4BB9-890A-18306BE3F8BF}"/>
              </a:ext>
            </a:extLst>
          </p:cNvPr>
          <p:cNvSpPr>
            <a:spLocks noGrp="1"/>
          </p:cNvSpPr>
          <p:nvPr>
            <p:ph type="title"/>
          </p:nvPr>
        </p:nvSpPr>
        <p:spPr/>
        <p:txBody>
          <a:bodyPr/>
          <a:lstStyle/>
          <a:p>
            <a:r>
              <a:rPr lang="en-US" dirty="0"/>
              <a:t>Best practice #3</a:t>
            </a:r>
          </a:p>
        </p:txBody>
      </p:sp>
      <p:sp>
        <p:nvSpPr>
          <p:cNvPr id="3" name="Content Placeholder 2">
            <a:extLst>
              <a:ext uri="{FF2B5EF4-FFF2-40B4-BE49-F238E27FC236}">
                <a16:creationId xmlns="" xmlns:a16="http://schemas.microsoft.com/office/drawing/2014/main" id="{1B7A37FF-4C95-4951-9BB8-E3FC8457314B}"/>
              </a:ext>
            </a:extLst>
          </p:cNvPr>
          <p:cNvSpPr>
            <a:spLocks noGrp="1"/>
          </p:cNvSpPr>
          <p:nvPr>
            <p:ph idx="1"/>
          </p:nvPr>
        </p:nvSpPr>
        <p:spPr/>
        <p:txBody>
          <a:bodyPr vert="horz" lIns="91440" tIns="45720" rIns="91440" bIns="45720" rtlCol="0" anchor="t">
            <a:normAutofit/>
          </a:bodyPr>
          <a:lstStyle/>
          <a:p>
            <a:r>
              <a:rPr lang="en-US" dirty="0"/>
              <a:t>Keep the length of your array in a variable. </a:t>
            </a:r>
          </a:p>
          <a:p>
            <a:pPr marL="457200" lvl="1" indent="0">
              <a:buNone/>
            </a:pPr>
            <a:r>
              <a:rPr lang="en-US" dirty="0" err="1"/>
              <a:t>int</a:t>
            </a:r>
            <a:r>
              <a:rPr lang="en-US" dirty="0"/>
              <a:t> </a:t>
            </a:r>
            <a:r>
              <a:rPr lang="en-US" dirty="0" err="1"/>
              <a:t>array_length</a:t>
            </a:r>
            <a:r>
              <a:rPr lang="en-US" dirty="0"/>
              <a:t> = 10;</a:t>
            </a:r>
          </a:p>
          <a:p>
            <a:pPr marL="457200" lvl="1" indent="0">
              <a:buNone/>
            </a:pPr>
            <a:r>
              <a:rPr lang="en-US" dirty="0"/>
              <a:t>float </a:t>
            </a:r>
            <a:r>
              <a:rPr lang="en-US" dirty="0" err="1"/>
              <a:t>account_balances</a:t>
            </a:r>
            <a:r>
              <a:rPr lang="en-US" dirty="0"/>
              <a:t>[</a:t>
            </a:r>
            <a:r>
              <a:rPr lang="en-US" dirty="0" err="1"/>
              <a:t>array_length</a:t>
            </a:r>
            <a:r>
              <a:rPr lang="en-US" dirty="0"/>
              <a:t>];</a:t>
            </a:r>
          </a:p>
          <a:p>
            <a:pPr marL="457200" lvl="1" indent="0">
              <a:buNone/>
            </a:pPr>
            <a:r>
              <a:rPr lang="en-US" dirty="0"/>
              <a:t>for( </a:t>
            </a:r>
            <a:r>
              <a:rPr lang="en-US" dirty="0" err="1"/>
              <a:t>pos</a:t>
            </a:r>
            <a:r>
              <a:rPr lang="en-US" dirty="0"/>
              <a:t>=0; </a:t>
            </a:r>
            <a:r>
              <a:rPr lang="en-US" dirty="0" err="1"/>
              <a:t>pos</a:t>
            </a:r>
            <a:r>
              <a:rPr lang="en-US" dirty="0"/>
              <a:t>&lt;</a:t>
            </a:r>
            <a:r>
              <a:rPr lang="en-US" dirty="0" err="1"/>
              <a:t>array_length</a:t>
            </a:r>
            <a:r>
              <a:rPr lang="en-US" dirty="0"/>
              <a:t>; </a:t>
            </a:r>
            <a:r>
              <a:rPr lang="en-US" dirty="0" err="1"/>
              <a:t>pos</a:t>
            </a:r>
            <a:r>
              <a:rPr lang="en-US" dirty="0"/>
              <a:t>++ )</a:t>
            </a:r>
          </a:p>
          <a:p>
            <a:pPr marL="457200" lvl="1" indent="0">
              <a:buNone/>
            </a:pPr>
            <a:r>
              <a:rPr lang="en-US" dirty="0"/>
              <a:t>   …</a:t>
            </a:r>
          </a:p>
          <a:p>
            <a:r>
              <a:rPr lang="en-US" dirty="0"/>
              <a:t>This is more powerful because the array can take different lengths at run-time. Let's say based on a user's keyboard input. </a:t>
            </a:r>
            <a:endParaRPr lang="en-US" dirty="0"/>
          </a:p>
          <a:p>
            <a:r>
              <a:rPr lang="en-US" dirty="0" smtClean="0"/>
              <a:t>But, it’s a bit less safe because you can change the </a:t>
            </a:r>
            <a:r>
              <a:rPr lang="en-US" dirty="0" err="1" smtClean="0"/>
              <a:t>array_length</a:t>
            </a:r>
            <a:r>
              <a:rPr lang="en-US" dirty="0" smtClean="0"/>
              <a:t> variable by mistake after using it </a:t>
            </a:r>
          </a:p>
          <a:p>
            <a:pPr lvl="1"/>
            <a:r>
              <a:rPr lang="en-US" dirty="0" smtClean="0"/>
              <a:t>Then you would be left with no record of the array’s length!</a:t>
            </a:r>
            <a:endParaRPr lang="en-US" dirty="0"/>
          </a:p>
        </p:txBody>
      </p:sp>
    </p:spTree>
    <p:extLst>
      <p:ext uri="{BB962C8B-B14F-4D97-AF65-F5344CB8AC3E}">
        <p14:creationId xmlns:p14="http://schemas.microsoft.com/office/powerpoint/2010/main" val="253390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for today</a:t>
            </a:r>
            <a:endParaRPr lang="en-US" dirty="0"/>
          </a:p>
        </p:txBody>
      </p:sp>
      <p:sp>
        <p:nvSpPr>
          <p:cNvPr id="3" name="Content Placeholder 2"/>
          <p:cNvSpPr>
            <a:spLocks noGrp="1"/>
          </p:cNvSpPr>
          <p:nvPr>
            <p:ph idx="1"/>
          </p:nvPr>
        </p:nvSpPr>
        <p:spPr/>
        <p:txBody>
          <a:bodyPr/>
          <a:lstStyle/>
          <a:p>
            <a:r>
              <a:rPr lang="en-US" dirty="0" smtClean="0"/>
              <a:t>K&amp;R book Chapter 1 gets you up to where we are now</a:t>
            </a:r>
          </a:p>
          <a:p>
            <a:endParaRPr lang="en-US" dirty="0" smtClean="0"/>
          </a:p>
          <a:p>
            <a:r>
              <a:rPr lang="en-US" dirty="0" smtClean="0"/>
              <a:t>K&amp;R book Chapters 2-4 &amp; 7 get you ahead, for this week and the start of next</a:t>
            </a:r>
            <a:endParaRPr lang="en-US" dirty="0"/>
          </a:p>
        </p:txBody>
      </p:sp>
    </p:spTree>
    <p:extLst>
      <p:ext uri="{BB962C8B-B14F-4D97-AF65-F5344CB8AC3E}">
        <p14:creationId xmlns:p14="http://schemas.microsoft.com/office/powerpoint/2010/main" val="1559140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FA3189-24A0-4E81-92DD-758E7BEF112E}"/>
              </a:ext>
            </a:extLst>
          </p:cNvPr>
          <p:cNvSpPr>
            <a:spLocks noGrp="1"/>
          </p:cNvSpPr>
          <p:nvPr>
            <p:ph type="title"/>
          </p:nvPr>
        </p:nvSpPr>
        <p:spPr/>
        <p:txBody>
          <a:bodyPr/>
          <a:lstStyle/>
          <a:p>
            <a:r>
              <a:rPr lang="en-US" dirty="0" smtClean="0"/>
              <a:t>Exercise: A </a:t>
            </a:r>
            <a:r>
              <a:rPr lang="en-US" dirty="0"/>
              <a:t>programming challenge</a:t>
            </a:r>
          </a:p>
        </p:txBody>
      </p:sp>
      <p:sp>
        <p:nvSpPr>
          <p:cNvPr id="3" name="Content Placeholder 2">
            <a:extLst>
              <a:ext uri="{FF2B5EF4-FFF2-40B4-BE49-F238E27FC236}">
                <a16:creationId xmlns="" xmlns:a16="http://schemas.microsoft.com/office/drawing/2014/main" id="{DB124B87-2D4A-49F0-A91C-780BFC501B4B}"/>
              </a:ext>
            </a:extLst>
          </p:cNvPr>
          <p:cNvSpPr>
            <a:spLocks noGrp="1"/>
          </p:cNvSpPr>
          <p:nvPr>
            <p:ph idx="1"/>
          </p:nvPr>
        </p:nvSpPr>
        <p:spPr>
          <a:xfrm>
            <a:off x="838200" y="1825625"/>
            <a:ext cx="6027295" cy="4351338"/>
          </a:xfrm>
        </p:spPr>
        <p:txBody>
          <a:bodyPr vert="horz" lIns="91440" tIns="45720" rIns="91440" bIns="45720" rtlCol="0" anchor="t">
            <a:normAutofit lnSpcReduction="10000"/>
          </a:bodyPr>
          <a:lstStyle/>
          <a:p>
            <a:r>
              <a:rPr lang="en-US" dirty="0"/>
              <a:t>Using what we saw so far, can you:</a:t>
            </a:r>
          </a:p>
          <a:p>
            <a:pPr lvl="1"/>
            <a:r>
              <a:rPr lang="en-US" dirty="0" smtClean="0"/>
              <a:t>Start with the array shown</a:t>
            </a:r>
          </a:p>
          <a:p>
            <a:pPr lvl="1"/>
            <a:r>
              <a:rPr lang="en-US" dirty="0" smtClean="0"/>
              <a:t>Write code to </a:t>
            </a:r>
            <a:r>
              <a:rPr lang="en-US" dirty="0"/>
              <a:t>s</a:t>
            </a:r>
            <a:r>
              <a:rPr lang="en-US" dirty="0" smtClean="0"/>
              <a:t>ort </a:t>
            </a:r>
            <a:r>
              <a:rPr lang="en-US" dirty="0"/>
              <a:t>the </a:t>
            </a:r>
            <a:r>
              <a:rPr lang="en-US" dirty="0" smtClean="0"/>
              <a:t>array in increasing order</a:t>
            </a:r>
            <a:endParaRPr lang="en-US" dirty="0"/>
          </a:p>
          <a:p>
            <a:pPr lvl="1"/>
            <a:r>
              <a:rPr lang="en-US" dirty="0"/>
              <a:t>Output the sorted list on the terminal</a:t>
            </a:r>
          </a:p>
          <a:p>
            <a:pPr lvl="1"/>
            <a:endParaRPr lang="en-US" dirty="0"/>
          </a:p>
          <a:p>
            <a:r>
              <a:rPr lang="en-US" dirty="0"/>
              <a:t>Helper: linear sort specification</a:t>
            </a:r>
          </a:p>
          <a:p>
            <a:pPr lvl="1"/>
            <a:r>
              <a:rPr lang="en-US" dirty="0"/>
              <a:t>For each position in the array, </a:t>
            </a:r>
            <a:r>
              <a:rPr lang="en-US" dirty="0" err="1"/>
              <a:t>pos</a:t>
            </a:r>
          </a:p>
          <a:p>
            <a:pPr lvl="2"/>
            <a:r>
              <a:rPr lang="en-US" dirty="0"/>
              <a:t>Let </a:t>
            </a:r>
            <a:r>
              <a:rPr lang="en-US" dirty="0" err="1"/>
              <a:t>curr</a:t>
            </a:r>
            <a:r>
              <a:rPr lang="en-US" dirty="0"/>
              <a:t> be the current value at </a:t>
            </a:r>
            <a:r>
              <a:rPr lang="en-US" dirty="0" err="1"/>
              <a:t>pos</a:t>
            </a:r>
          </a:p>
          <a:p>
            <a:pPr lvl="2"/>
            <a:r>
              <a:rPr lang="en-US" dirty="0"/>
              <a:t>Find the position of the minimal element from </a:t>
            </a:r>
            <a:r>
              <a:rPr lang="en-US" dirty="0" err="1"/>
              <a:t>pos</a:t>
            </a:r>
            <a:r>
              <a:rPr lang="en-US" dirty="0"/>
              <a:t> to the end: </a:t>
            </a:r>
            <a:r>
              <a:rPr lang="en-US" dirty="0" err="1"/>
              <a:t>min_val</a:t>
            </a:r>
            <a:r>
              <a:rPr lang="en-US" dirty="0"/>
              <a:t>, </a:t>
            </a:r>
            <a:r>
              <a:rPr lang="en-US" dirty="0" err="1"/>
              <a:t>min_pos</a:t>
            </a:r>
          </a:p>
          <a:p>
            <a:pPr lvl="2"/>
            <a:r>
              <a:rPr lang="en-US" dirty="0"/>
              <a:t>Swap the values of </a:t>
            </a:r>
            <a:r>
              <a:rPr lang="en-US" dirty="0" err="1"/>
              <a:t>pos</a:t>
            </a:r>
            <a:r>
              <a:rPr lang="en-US" dirty="0"/>
              <a:t> and </a:t>
            </a:r>
            <a:r>
              <a:rPr lang="en-US" dirty="0" err="1"/>
              <a:t>min_pos</a:t>
            </a:r>
          </a:p>
        </p:txBody>
      </p:sp>
      <p:sp>
        <p:nvSpPr>
          <p:cNvPr id="4" name="Content Placeholder 16"/>
          <p:cNvSpPr txBox="1">
            <a:spLocks/>
          </p:cNvSpPr>
          <p:nvPr/>
        </p:nvSpPr>
        <p:spPr>
          <a:xfrm>
            <a:off x="7300210" y="1822450"/>
            <a:ext cx="468200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int array[4];</a:t>
            </a:r>
          </a:p>
          <a:p>
            <a:pPr marL="0" indent="0">
              <a:buFont typeface="Arial" panose="020B0604020202020204" pitchFamily="34" charset="0"/>
              <a:buNone/>
            </a:pPr>
            <a:r>
              <a:rPr lang="en-US" smtClean="0"/>
              <a:t>array[0] = 1;</a:t>
            </a:r>
          </a:p>
          <a:p>
            <a:pPr marL="0" indent="0">
              <a:buFont typeface="Arial" panose="020B0604020202020204" pitchFamily="34" charset="0"/>
              <a:buNone/>
            </a:pPr>
            <a:r>
              <a:rPr lang="en-US" smtClean="0"/>
              <a:t>array[1] = 3;</a:t>
            </a:r>
          </a:p>
          <a:p>
            <a:pPr marL="0" indent="0">
              <a:buFont typeface="Arial" panose="020B0604020202020204" pitchFamily="34" charset="0"/>
              <a:buNone/>
            </a:pPr>
            <a:r>
              <a:rPr lang="en-US" smtClean="0"/>
              <a:t>array[2] = 4;</a:t>
            </a:r>
          </a:p>
          <a:p>
            <a:pPr marL="0" indent="0">
              <a:buFont typeface="Arial" panose="020B0604020202020204" pitchFamily="34" charset="0"/>
              <a:buNone/>
            </a:pPr>
            <a:r>
              <a:rPr lang="en-US" smtClean="0"/>
              <a:t>array[3] = 2;</a:t>
            </a:r>
            <a:endParaRPr lang="en-US" dirty="0"/>
          </a:p>
        </p:txBody>
      </p:sp>
      <p:sp>
        <p:nvSpPr>
          <p:cNvPr id="5" name="Rectangle 4"/>
          <p:cNvSpPr/>
          <p:nvPr/>
        </p:nvSpPr>
        <p:spPr>
          <a:xfrm>
            <a:off x="8874837"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1</a:t>
            </a:r>
            <a:endParaRPr lang="en-US" dirty="0"/>
          </a:p>
        </p:txBody>
      </p:sp>
      <p:sp>
        <p:nvSpPr>
          <p:cNvPr id="6" name="Rectangle 5"/>
          <p:cNvSpPr/>
          <p:nvPr/>
        </p:nvSpPr>
        <p:spPr>
          <a:xfrm>
            <a:off x="9672556"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3</a:t>
            </a:r>
            <a:endParaRPr lang="en-US" dirty="0"/>
          </a:p>
        </p:txBody>
      </p:sp>
      <p:sp>
        <p:nvSpPr>
          <p:cNvPr id="7" name="Rectangle 6"/>
          <p:cNvSpPr/>
          <p:nvPr/>
        </p:nvSpPr>
        <p:spPr>
          <a:xfrm>
            <a:off x="10470275"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4</a:t>
            </a:r>
            <a:endParaRPr lang="en-US" dirty="0"/>
          </a:p>
        </p:txBody>
      </p:sp>
      <p:sp>
        <p:nvSpPr>
          <p:cNvPr id="8" name="Rectangle 7"/>
          <p:cNvSpPr/>
          <p:nvPr/>
        </p:nvSpPr>
        <p:spPr>
          <a:xfrm>
            <a:off x="11254853" y="4423723"/>
            <a:ext cx="727363" cy="779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2</a:t>
            </a:r>
            <a:endParaRPr lang="en-US" dirty="0"/>
          </a:p>
        </p:txBody>
      </p:sp>
      <p:cxnSp>
        <p:nvCxnSpPr>
          <p:cNvPr id="9" name="Straight Arrow Connector 8"/>
          <p:cNvCxnSpPr/>
          <p:nvPr/>
        </p:nvCxnSpPr>
        <p:spPr>
          <a:xfrm flipV="1">
            <a:off x="8011098" y="4811030"/>
            <a:ext cx="830333" cy="23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50505" y="4557822"/>
            <a:ext cx="1160593" cy="511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smtClean="0">
                <a:solidFill>
                  <a:schemeClr val="tx1"/>
                </a:solidFill>
              </a:rPr>
              <a:t>array</a:t>
            </a:r>
            <a:endParaRPr lang="en-US" dirty="0">
              <a:solidFill>
                <a:schemeClr val="tx1"/>
              </a:solidFill>
            </a:endParaRPr>
          </a:p>
        </p:txBody>
      </p:sp>
    </p:spTree>
    <p:extLst>
      <p:ext uri="{BB962C8B-B14F-4D97-AF65-F5344CB8AC3E}">
        <p14:creationId xmlns:p14="http://schemas.microsoft.com/office/powerpoint/2010/main" val="400555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Challenge</a:t>
            </a:r>
            <a:endParaRPr lang="en-US" dirty="0"/>
          </a:p>
        </p:txBody>
      </p:sp>
      <p:sp>
        <p:nvSpPr>
          <p:cNvPr id="3" name="Content Placeholder 2"/>
          <p:cNvSpPr>
            <a:spLocks noGrp="1"/>
          </p:cNvSpPr>
          <p:nvPr>
            <p:ph sz="half" idx="1"/>
          </p:nvPr>
        </p:nvSpPr>
        <p:spPr>
          <a:xfrm>
            <a:off x="838200" y="1825625"/>
            <a:ext cx="4065586" cy="4710086"/>
          </a:xfrm>
        </p:spPr>
        <p:txBody>
          <a:bodyPr>
            <a:normAutofit fontScale="92500" lnSpcReduction="20000"/>
          </a:bodyPr>
          <a:lstStyle/>
          <a:p>
            <a:r>
              <a:rPr lang="en-US" dirty="0" smtClean="0"/>
              <a:t>Left: Ken Thompson</a:t>
            </a:r>
          </a:p>
          <a:p>
            <a:pPr lvl="1"/>
            <a:r>
              <a:rPr lang="en-US" dirty="0" smtClean="0"/>
              <a:t>Unix</a:t>
            </a:r>
          </a:p>
          <a:p>
            <a:pPr lvl="1"/>
            <a:r>
              <a:rPr lang="en-US" dirty="0" smtClean="0"/>
              <a:t>B</a:t>
            </a:r>
          </a:p>
          <a:p>
            <a:pPr lvl="1"/>
            <a:r>
              <a:rPr lang="en-US" dirty="0" smtClean="0"/>
              <a:t>Go</a:t>
            </a:r>
          </a:p>
          <a:p>
            <a:pPr lvl="1"/>
            <a:r>
              <a:rPr lang="en-US" dirty="0" smtClean="0"/>
              <a:t>Now at Google</a:t>
            </a:r>
          </a:p>
          <a:p>
            <a:pPr lvl="1"/>
            <a:r>
              <a:rPr lang="en-US" dirty="0" smtClean="0"/>
              <a:t>Username: ken</a:t>
            </a:r>
            <a:endParaRPr lang="en-US" dirty="0"/>
          </a:p>
          <a:p>
            <a:r>
              <a:rPr lang="en-US" dirty="0" smtClean="0"/>
              <a:t>Right: Dennis Ritchie</a:t>
            </a:r>
          </a:p>
          <a:p>
            <a:pPr lvl="1"/>
            <a:r>
              <a:rPr lang="en-US" dirty="0" smtClean="0"/>
              <a:t>C</a:t>
            </a:r>
          </a:p>
          <a:p>
            <a:pPr lvl="1"/>
            <a:r>
              <a:rPr lang="en-US" dirty="0" smtClean="0"/>
              <a:t>Unix</a:t>
            </a:r>
          </a:p>
          <a:p>
            <a:pPr lvl="1"/>
            <a:r>
              <a:rPr lang="en-US" dirty="0" smtClean="0"/>
              <a:t>Lucent Technologies</a:t>
            </a:r>
          </a:p>
          <a:p>
            <a:pPr lvl="1"/>
            <a:r>
              <a:rPr lang="en-US" dirty="0" smtClean="0"/>
              <a:t>Username: </a:t>
            </a:r>
            <a:r>
              <a:rPr lang="en-US" dirty="0" err="1" smtClean="0"/>
              <a:t>dmr</a:t>
            </a:r>
            <a:endParaRPr lang="en-US" dirty="0" smtClean="0"/>
          </a:p>
          <a:p>
            <a:r>
              <a:rPr lang="en-US" dirty="0" smtClean="0"/>
              <a:t>Both: Turing Medal, national science award, have changed the world</a:t>
            </a:r>
            <a:endParaRPr lang="en-US" dirty="0"/>
          </a:p>
        </p:txBody>
      </p:sp>
      <p:pic>
        <p:nvPicPr>
          <p:cNvPr id="1026" name="Picture 2" descr="https://upload.wikimedia.org/wikipedia/commons/thumb/4/46/Ken_Thompson_and_Dennis_Ritchie.jpg/220px-Ken_Thompson_and_Dennis_Ritch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786" y="1825625"/>
            <a:ext cx="7025262" cy="456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Folded Corner 7">
            <a:extLst>
              <a:ext uri="{FF2B5EF4-FFF2-40B4-BE49-F238E27FC236}">
                <a16:creationId xmlns="" xmlns:a16="http://schemas.microsoft.com/office/drawing/2014/main" id="{185E3C4C-C06C-44F8-908A-9707E2712265}"/>
              </a:ext>
            </a:extLst>
          </p:cNvPr>
          <p:cNvSpPr/>
          <p:nvPr/>
        </p:nvSpPr>
        <p:spPr>
          <a:xfrm>
            <a:off x="771525" y="1687513"/>
            <a:ext cx="4611029" cy="4309946"/>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DD6DE84-7BFC-48BF-B1DE-E9613C06D245}"/>
              </a:ext>
            </a:extLst>
          </p:cNvPr>
          <p:cNvSpPr>
            <a:spLocks noGrp="1"/>
          </p:cNvSpPr>
          <p:nvPr>
            <p:ph type="title"/>
          </p:nvPr>
        </p:nvSpPr>
        <p:spPr/>
        <p:txBody>
          <a:bodyPr/>
          <a:lstStyle/>
          <a:p>
            <a:r>
              <a:rPr lang="en-US" dirty="0">
                <a:cs typeface="Calibri Light"/>
              </a:rPr>
              <a:t>Hello again, world</a:t>
            </a:r>
          </a:p>
        </p:txBody>
      </p:sp>
      <p:sp>
        <p:nvSpPr>
          <p:cNvPr id="5" name="Content Placeholder 4">
            <a:extLst>
              <a:ext uri="{FF2B5EF4-FFF2-40B4-BE49-F238E27FC236}">
                <a16:creationId xmlns="" xmlns:a16="http://schemas.microsoft.com/office/drawing/2014/main" id="{6D83EA96-85E5-4C29-9F8B-B9D9667F1025}"/>
              </a:ext>
            </a:extLst>
          </p:cNvPr>
          <p:cNvSpPr>
            <a:spLocks noGrp="1"/>
          </p:cNvSpPr>
          <p:nvPr>
            <p:ph sz="half" idx="1"/>
          </p:nvPr>
        </p:nvSpPr>
        <p:spPr>
          <a:noFill/>
        </p:spPr>
        <p:txBody>
          <a:bodyPr vert="horz" lIns="91440" tIns="45720" rIns="91440" bIns="45720" rtlCol="0" anchor="t">
            <a:normAutofit/>
          </a:bodyPr>
          <a:lstStyle/>
          <a:p>
            <a:pPr marL="0" indent="0">
              <a:buNone/>
            </a:pPr>
            <a:r>
              <a:rPr lang="en-US" dirty="0">
                <a:cs typeface="Calibri"/>
              </a:rPr>
              <a:t>#include &lt;</a:t>
            </a:r>
            <a:r>
              <a:rPr lang="en-US" dirty="0" err="1">
                <a:cs typeface="Calibri"/>
              </a:rPr>
              <a:t>stdio.h</a:t>
            </a:r>
            <a:r>
              <a:rPr lang="en-US" dirty="0">
                <a:cs typeface="Calibri"/>
              </a:rPr>
              <a:t>&gt;</a:t>
            </a:r>
            <a:endParaRPr lang="en-US" dirty="0"/>
          </a:p>
          <a:p>
            <a:endParaRPr lang="en-US" dirty="0">
              <a:cs typeface="Calibri"/>
            </a:endParaRPr>
          </a:p>
          <a:p>
            <a:pPr marL="0" indent="0">
              <a:buNone/>
            </a:pPr>
            <a:r>
              <a:rPr lang="en-US" dirty="0">
                <a:cs typeface="Calibri"/>
              </a:rPr>
              <a:t>void main( )</a:t>
            </a:r>
          </a:p>
          <a:p>
            <a:pPr marL="0" indent="0">
              <a:buNone/>
            </a:pPr>
            <a:r>
              <a:rPr lang="en-US" dirty="0">
                <a:cs typeface="Calibri"/>
              </a:rPr>
              <a:t>{</a:t>
            </a:r>
          </a:p>
          <a:p>
            <a:pPr marL="0" indent="0">
              <a:buNone/>
            </a:pPr>
            <a:r>
              <a:rPr lang="en-US" dirty="0">
                <a:cs typeface="Calibri"/>
              </a:rPr>
              <a:t>    </a:t>
            </a:r>
            <a:r>
              <a:rPr lang="en-US" dirty="0" err="1">
                <a:cs typeface="Calibri"/>
              </a:rPr>
              <a:t>printf</a:t>
            </a:r>
            <a:r>
              <a:rPr lang="en-US" dirty="0">
                <a:cs typeface="Calibri"/>
              </a:rPr>
              <a:t>( "Hello, world.\n" );</a:t>
            </a:r>
          </a:p>
          <a:p>
            <a:pPr marL="0" indent="0">
              <a:buNone/>
            </a:pPr>
            <a:r>
              <a:rPr lang="en-US" dirty="0">
                <a:cs typeface="Calibri"/>
              </a:rPr>
              <a:t>}</a:t>
            </a:r>
          </a:p>
        </p:txBody>
      </p:sp>
      <p:sp>
        <p:nvSpPr>
          <p:cNvPr id="7" name="Content Placeholder 6">
            <a:extLst>
              <a:ext uri="{FF2B5EF4-FFF2-40B4-BE49-F238E27FC236}">
                <a16:creationId xmlns="" xmlns:a16="http://schemas.microsoft.com/office/drawing/2014/main" id="{5E7A9ADD-3FD9-4333-A761-28799420B456}"/>
              </a:ext>
            </a:extLst>
          </p:cNvPr>
          <p:cNvSpPr>
            <a:spLocks noGrp="1"/>
          </p:cNvSpPr>
          <p:nvPr>
            <p:ph sz="half" idx="2"/>
          </p:nvPr>
        </p:nvSpPr>
        <p:spPr/>
        <p:txBody>
          <a:bodyPr vert="horz" lIns="91440" tIns="45720" rIns="91440" bIns="45720" rtlCol="0" anchor="t">
            <a:normAutofit/>
          </a:bodyPr>
          <a:lstStyle/>
          <a:p>
            <a:pPr marL="0" indent="0">
              <a:buNone/>
            </a:pPr>
            <a:r>
              <a:rPr lang="en-US" dirty="0">
                <a:cs typeface="Calibri"/>
              </a:rPr>
              <a:t>$ </a:t>
            </a:r>
            <a:r>
              <a:rPr lang="en-US" dirty="0" err="1">
                <a:cs typeface="Calibri"/>
              </a:rPr>
              <a:t>gcc</a:t>
            </a:r>
            <a:r>
              <a:rPr lang="en-US" dirty="0">
                <a:cs typeface="Calibri"/>
              </a:rPr>
              <a:t> </a:t>
            </a:r>
            <a:r>
              <a:rPr lang="en-US" dirty="0" err="1">
                <a:cs typeface="Calibri"/>
              </a:rPr>
              <a:t>hello.c</a:t>
            </a:r>
          </a:p>
          <a:p>
            <a:pPr marL="0" indent="0">
              <a:buNone/>
            </a:pPr>
            <a:r>
              <a:rPr lang="en-US" dirty="0">
                <a:cs typeface="Calibri"/>
              </a:rPr>
              <a:t>$./</a:t>
            </a:r>
            <a:r>
              <a:rPr lang="en-US" dirty="0" err="1">
                <a:cs typeface="Calibri"/>
              </a:rPr>
              <a:t>a.out</a:t>
            </a:r>
          </a:p>
          <a:p>
            <a:pPr marL="0" indent="0">
              <a:buNone/>
            </a:pPr>
            <a:r>
              <a:rPr lang="en-US" dirty="0">
                <a:cs typeface="Calibri"/>
              </a:rPr>
              <a:t>Hello, world.</a:t>
            </a:r>
          </a:p>
        </p:txBody>
      </p:sp>
    </p:spTree>
    <p:extLst>
      <p:ext uri="{BB962C8B-B14F-4D97-AF65-F5344CB8AC3E}">
        <p14:creationId xmlns:p14="http://schemas.microsoft.com/office/powerpoint/2010/main" val="307242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99DE1B-4678-7C42-A234-341487A018D5}"/>
              </a:ext>
            </a:extLst>
          </p:cNvPr>
          <p:cNvSpPr>
            <a:spLocks noGrp="1"/>
          </p:cNvSpPr>
          <p:nvPr>
            <p:ph type="title"/>
          </p:nvPr>
        </p:nvSpPr>
        <p:spPr/>
        <p:txBody>
          <a:bodyPr/>
          <a:lstStyle/>
          <a:p>
            <a:r>
              <a:rPr lang="en-CA" dirty="0"/>
              <a:t>The History of C</a:t>
            </a:r>
            <a:endParaRPr lang="en-US" dirty="0"/>
          </a:p>
        </p:txBody>
      </p:sp>
      <p:sp>
        <p:nvSpPr>
          <p:cNvPr id="3" name="Content Placeholder 2">
            <a:extLst>
              <a:ext uri="{FF2B5EF4-FFF2-40B4-BE49-F238E27FC236}">
                <a16:creationId xmlns="" xmlns:a16="http://schemas.microsoft.com/office/drawing/2014/main" id="{61A338C1-CA01-5E47-AF2B-D5154E005BD9}"/>
              </a:ext>
            </a:extLst>
          </p:cNvPr>
          <p:cNvSpPr>
            <a:spLocks noGrp="1"/>
          </p:cNvSpPr>
          <p:nvPr>
            <p:ph idx="1"/>
          </p:nvPr>
        </p:nvSpPr>
        <p:spPr/>
        <p:txBody>
          <a:bodyPr/>
          <a:lstStyle/>
          <a:p>
            <a:r>
              <a:rPr lang="en-CA" dirty="0"/>
              <a:t>Invented </a:t>
            </a:r>
            <a:r>
              <a:rPr lang="en-CA" dirty="0" smtClean="0"/>
              <a:t>in 1972 </a:t>
            </a:r>
            <a:r>
              <a:rPr lang="en-CA" dirty="0"/>
              <a:t>by Denis Ritchie</a:t>
            </a:r>
          </a:p>
          <a:p>
            <a:r>
              <a:rPr lang="en-CA" dirty="0"/>
              <a:t>Used to program early UNIX versions</a:t>
            </a:r>
          </a:p>
          <a:p>
            <a:r>
              <a:rPr lang="en-CA" dirty="0"/>
              <a:t>Defined by the standard in K&amp;R text first version</a:t>
            </a:r>
          </a:p>
          <a:p>
            <a:r>
              <a:rPr lang="en-CA" dirty="0"/>
              <a:t>Standardized by ANSI organization as C90 – matches the version described in K&amp;R text second version which we use</a:t>
            </a:r>
          </a:p>
          <a:p>
            <a:r>
              <a:rPr lang="en-CA" dirty="0" smtClean="0"/>
              <a:t>C99, C11 and C17 </a:t>
            </a:r>
            <a:r>
              <a:rPr lang="en-CA" dirty="0"/>
              <a:t>updates include more modern features, so the book is slightly out of date. We will try to highlight differences when they occur, but they are typically not major. C90 is still a perfectly great standard to program with.</a:t>
            </a:r>
            <a:endParaRPr lang="en-US" dirty="0"/>
          </a:p>
        </p:txBody>
      </p:sp>
    </p:spTree>
    <p:extLst>
      <p:ext uri="{BB962C8B-B14F-4D97-AF65-F5344CB8AC3E}">
        <p14:creationId xmlns:p14="http://schemas.microsoft.com/office/powerpoint/2010/main" val="272820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66201-30CF-5A4B-A4B2-4B1273094A28}"/>
              </a:ext>
            </a:extLst>
          </p:cNvPr>
          <p:cNvSpPr>
            <a:spLocks noGrp="1"/>
          </p:cNvSpPr>
          <p:nvPr>
            <p:ph type="title"/>
          </p:nvPr>
        </p:nvSpPr>
        <p:spPr/>
        <p:txBody>
          <a:bodyPr/>
          <a:lstStyle/>
          <a:p>
            <a:r>
              <a:rPr lang="en-CA" dirty="0"/>
              <a:t>The C Programming Language</a:t>
            </a:r>
            <a:endParaRPr lang="en-US" dirty="0"/>
          </a:p>
        </p:txBody>
      </p:sp>
      <p:sp>
        <p:nvSpPr>
          <p:cNvPr id="3" name="Content Placeholder 2">
            <a:extLst>
              <a:ext uri="{FF2B5EF4-FFF2-40B4-BE49-F238E27FC236}">
                <a16:creationId xmlns="" xmlns:a16="http://schemas.microsoft.com/office/drawing/2014/main" id="{0B267BE0-074B-F848-ADC0-38098A849AC5}"/>
              </a:ext>
            </a:extLst>
          </p:cNvPr>
          <p:cNvSpPr>
            <a:spLocks noGrp="1"/>
          </p:cNvSpPr>
          <p:nvPr>
            <p:ph idx="1"/>
          </p:nvPr>
        </p:nvSpPr>
        <p:spPr>
          <a:xfrm>
            <a:off x="838200" y="1825624"/>
            <a:ext cx="10515600" cy="4770047"/>
          </a:xfrm>
        </p:spPr>
        <p:txBody>
          <a:bodyPr>
            <a:normAutofit lnSpcReduction="10000"/>
          </a:bodyPr>
          <a:lstStyle/>
          <a:p>
            <a:r>
              <a:rPr lang="en-CA" dirty="0" smtClean="0"/>
              <a:t>General purpose, imperative</a:t>
            </a:r>
            <a:r>
              <a:rPr lang="en-CA" dirty="0"/>
              <a:t>, </a:t>
            </a:r>
            <a:r>
              <a:rPr lang="en-CA" dirty="0" smtClean="0"/>
              <a:t>typed language </a:t>
            </a:r>
            <a:r>
              <a:rPr lang="en-CA" dirty="0"/>
              <a:t>designed to support cross-platform code with minimal requirements</a:t>
            </a:r>
          </a:p>
          <a:p>
            <a:endParaRPr lang="en-CA" dirty="0" smtClean="0"/>
          </a:p>
          <a:p>
            <a:r>
              <a:rPr lang="en-CA" dirty="0" smtClean="0"/>
              <a:t>A </a:t>
            </a:r>
            <a:r>
              <a:rPr lang="en-CA" dirty="0"/>
              <a:t>compiled language: source code cannot be run directly, but rather needs to be processed by a </a:t>
            </a:r>
            <a:r>
              <a:rPr lang="en-CA" i="1" dirty="0"/>
              <a:t>compiler</a:t>
            </a:r>
            <a:r>
              <a:rPr lang="en-CA" dirty="0"/>
              <a:t> which produces machine code.</a:t>
            </a:r>
          </a:p>
          <a:p>
            <a:pPr lvl="1"/>
            <a:r>
              <a:rPr lang="en-CA" dirty="0"/>
              <a:t>Contrast with shell programs and Python</a:t>
            </a:r>
          </a:p>
          <a:p>
            <a:pPr lvl="1"/>
            <a:r>
              <a:rPr lang="en-CA" dirty="0"/>
              <a:t>Sign of a compiled language, after compilation, the programs can run even if the compiler is not present on the system</a:t>
            </a:r>
          </a:p>
          <a:p>
            <a:pPr lvl="1"/>
            <a:r>
              <a:rPr lang="en-CA" dirty="0"/>
              <a:t>This is important for creating low-level components like the </a:t>
            </a:r>
            <a:r>
              <a:rPr lang="en-CA" dirty="0" smtClean="0"/>
              <a:t>kernel</a:t>
            </a:r>
          </a:p>
          <a:p>
            <a:pPr lvl="1"/>
            <a:endParaRPr lang="en-CA" dirty="0"/>
          </a:p>
          <a:p>
            <a:r>
              <a:rPr lang="en-CA" dirty="0" smtClean="0"/>
              <a:t>By having a compiler available for each machine, the identical C code is guaranteed to work everywhere =&gt; “cross-platform”</a:t>
            </a:r>
            <a:endParaRPr lang="en-CA" dirty="0"/>
          </a:p>
          <a:p>
            <a:endParaRPr lang="en-US" dirty="0"/>
          </a:p>
        </p:txBody>
      </p:sp>
    </p:spTree>
    <p:extLst>
      <p:ext uri="{BB962C8B-B14F-4D97-AF65-F5344CB8AC3E}">
        <p14:creationId xmlns:p14="http://schemas.microsoft.com/office/powerpoint/2010/main" val="364734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7ACBF-F20A-40C7-A04A-393BC61DB879}"/>
              </a:ext>
            </a:extLst>
          </p:cNvPr>
          <p:cNvSpPr>
            <a:spLocks noGrp="1"/>
          </p:cNvSpPr>
          <p:nvPr>
            <p:ph type="title"/>
          </p:nvPr>
        </p:nvSpPr>
        <p:spPr/>
        <p:txBody>
          <a:bodyPr/>
          <a:lstStyle/>
          <a:p>
            <a:r>
              <a:rPr lang="en-US" dirty="0">
                <a:cs typeface="Calibri Light"/>
              </a:rPr>
              <a:t>C Philosophy</a:t>
            </a:r>
            <a:endParaRPr lang="en-US" dirty="0"/>
          </a:p>
        </p:txBody>
      </p:sp>
      <p:sp>
        <p:nvSpPr>
          <p:cNvPr id="3" name="Content Placeholder 2">
            <a:extLst>
              <a:ext uri="{FF2B5EF4-FFF2-40B4-BE49-F238E27FC236}">
                <a16:creationId xmlns="" xmlns:a16="http://schemas.microsoft.com/office/drawing/2014/main" id="{E8782158-8C42-4EBF-B62F-13293437FDED}"/>
              </a:ext>
            </a:extLst>
          </p:cNvPr>
          <p:cNvSpPr>
            <a:spLocks noGrp="1"/>
          </p:cNvSpPr>
          <p:nvPr>
            <p:ph idx="1"/>
          </p:nvPr>
        </p:nvSpPr>
        <p:spPr/>
        <p:txBody>
          <a:bodyPr vert="horz" lIns="91440" tIns="45720" rIns="91440" bIns="45720" rtlCol="0" anchor="t">
            <a:normAutofit fontScale="92500" lnSpcReduction="20000"/>
          </a:bodyPr>
          <a:lstStyle/>
          <a:p>
            <a:r>
              <a:rPr lang="en-US" dirty="0" smtClean="0">
                <a:cs typeface="Calibri"/>
              </a:rPr>
              <a:t>C statements are close to the low level features provided by the computer and OS. C gives us access to these, without getting in the way too much.</a:t>
            </a:r>
          </a:p>
          <a:p>
            <a:r>
              <a:rPr lang="en-US" dirty="0" smtClean="0">
                <a:cs typeface="Calibri"/>
              </a:rPr>
              <a:t>The </a:t>
            </a:r>
            <a:r>
              <a:rPr lang="en-US" dirty="0">
                <a:cs typeface="Calibri"/>
              </a:rPr>
              <a:t>programmer has the power:</a:t>
            </a:r>
          </a:p>
          <a:p>
            <a:pPr lvl="1"/>
            <a:r>
              <a:rPr lang="en-US" dirty="0">
                <a:cs typeface="Calibri"/>
              </a:rPr>
              <a:t>You have access to low-level memory</a:t>
            </a:r>
          </a:p>
          <a:p>
            <a:pPr lvl="1"/>
            <a:r>
              <a:rPr lang="en-US" dirty="0">
                <a:cs typeface="Calibri"/>
              </a:rPr>
              <a:t>You are allowed to change the types used to interpret data</a:t>
            </a:r>
          </a:p>
          <a:p>
            <a:pPr lvl="1"/>
            <a:r>
              <a:rPr lang="en-US" dirty="0">
                <a:cs typeface="Calibri"/>
              </a:rPr>
              <a:t>The language often provides several ways to accomplish the same operation</a:t>
            </a:r>
          </a:p>
          <a:p>
            <a:r>
              <a:rPr lang="en-US" dirty="0">
                <a:cs typeface="Calibri"/>
              </a:rPr>
              <a:t>The advantage: C code is easily portable across systems, even for low-level operations (example: Linux kernel)</a:t>
            </a:r>
          </a:p>
          <a:p>
            <a:r>
              <a:rPr lang="en-US" dirty="0">
                <a:cs typeface="Calibri"/>
              </a:rPr>
              <a:t>The risks:</a:t>
            </a:r>
          </a:p>
          <a:p>
            <a:pPr lvl="1"/>
            <a:r>
              <a:rPr lang="en-US" dirty="0">
                <a:cs typeface="Calibri"/>
              </a:rPr>
              <a:t>The programmer is free to make mistakes (practice and care are needed!)</a:t>
            </a:r>
          </a:p>
          <a:p>
            <a:pPr lvl="1"/>
            <a:r>
              <a:rPr lang="en-US" dirty="0">
                <a:cs typeface="Calibri"/>
              </a:rPr>
              <a:t>C code can sometimes be "ugly" (practice and care are needed!) </a:t>
            </a:r>
          </a:p>
          <a:p>
            <a:pPr lvl="1"/>
            <a:r>
              <a:rPr lang="en-US" dirty="0">
                <a:cs typeface="Calibri"/>
              </a:rPr>
              <a:t>C code can be unsafe to run (practice and care are needed!)</a:t>
            </a:r>
          </a:p>
        </p:txBody>
      </p:sp>
    </p:spTree>
    <p:extLst>
      <p:ext uri="{BB962C8B-B14F-4D97-AF65-F5344CB8AC3E}">
        <p14:creationId xmlns:p14="http://schemas.microsoft.com/office/powerpoint/2010/main" val="243968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Compute Fahrenheit-Celsius table</a:t>
            </a:r>
            <a:endParaRPr lang="en-US" dirty="0"/>
          </a:p>
        </p:txBody>
      </p:sp>
      <p:sp>
        <p:nvSpPr>
          <p:cNvPr id="3" name="Content Placeholder 2"/>
          <p:cNvSpPr>
            <a:spLocks noGrp="1"/>
          </p:cNvSpPr>
          <p:nvPr>
            <p:ph idx="1"/>
          </p:nvPr>
        </p:nvSpPr>
        <p:spPr/>
        <p:txBody>
          <a:bodyPr/>
          <a:lstStyle/>
          <a:p>
            <a:r>
              <a:rPr lang="en-US" dirty="0" smtClean="0"/>
              <a:t>Formula is C=(5/9)(F-32)</a:t>
            </a:r>
          </a:p>
          <a:p>
            <a:endParaRPr lang="en-US" dirty="0" smtClean="0"/>
          </a:p>
          <a:p>
            <a:r>
              <a:rPr lang="en-US" dirty="0" smtClean="0"/>
              <a:t>We want to represent both values for each matching temperature, and loop over a set of temperatures in the usual range we’d expect in Montreal (wait: it’s always hot here right?)</a:t>
            </a:r>
          </a:p>
          <a:p>
            <a:endParaRPr lang="en-US" dirty="0"/>
          </a:p>
          <a:p>
            <a:r>
              <a:rPr lang="en-US" dirty="0" smtClean="0"/>
              <a:t>This gives us a first practice with representing numbers and looping</a:t>
            </a:r>
          </a:p>
          <a:p>
            <a:endParaRPr lang="en-US" dirty="0"/>
          </a:p>
          <a:p>
            <a:r>
              <a:rPr lang="en-US" dirty="0" smtClean="0"/>
              <a:t>From K&amp;R book (1. on course outline) and posted to </a:t>
            </a:r>
            <a:r>
              <a:rPr lang="en-US" dirty="0" err="1" smtClean="0"/>
              <a:t>Github</a:t>
            </a:r>
            <a:r>
              <a:rPr lang="en-US" dirty="0" smtClean="0"/>
              <a:t> examples</a:t>
            </a:r>
            <a:endParaRPr lang="en-US" dirty="0"/>
          </a:p>
        </p:txBody>
      </p:sp>
    </p:spTree>
    <p:extLst>
      <p:ext uri="{BB962C8B-B14F-4D97-AF65-F5344CB8AC3E}">
        <p14:creationId xmlns:p14="http://schemas.microsoft.com/office/powerpoint/2010/main" val="84256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2EF1C-DB7E-4A59-8D25-0FB4DD01F363}"/>
              </a:ext>
            </a:extLst>
          </p:cNvPr>
          <p:cNvSpPr>
            <a:spLocks noGrp="1"/>
          </p:cNvSpPr>
          <p:nvPr>
            <p:ph type="title"/>
          </p:nvPr>
        </p:nvSpPr>
        <p:spPr>
          <a:xfrm>
            <a:off x="838200" y="365125"/>
            <a:ext cx="10515600" cy="1325563"/>
          </a:xfrm>
        </p:spPr>
        <p:txBody>
          <a:bodyPr/>
          <a:lstStyle/>
          <a:p>
            <a:r>
              <a:rPr lang="en-US" dirty="0">
                <a:cs typeface="Calibri Light"/>
              </a:rPr>
              <a:t>Using simple </a:t>
            </a:r>
            <a:r>
              <a:rPr lang="en-US" dirty="0" smtClean="0">
                <a:cs typeface="Calibri Light"/>
              </a:rPr>
              <a:t>variables</a:t>
            </a:r>
            <a:endParaRPr lang="en-US" dirty="0"/>
          </a:p>
        </p:txBody>
      </p:sp>
      <p:sp>
        <p:nvSpPr>
          <p:cNvPr id="6" name="Content Placeholder 4">
            <a:extLst>
              <a:ext uri="{FF2B5EF4-FFF2-40B4-BE49-F238E27FC236}">
                <a16:creationId xmlns="" xmlns:a16="http://schemas.microsoft.com/office/drawing/2014/main" id="{36A6E178-8898-4B2F-A2BA-EAFAFEDD4D88}"/>
              </a:ext>
            </a:extLst>
          </p:cNvPr>
          <p:cNvSpPr>
            <a:spLocks noGrp="1"/>
          </p:cNvSpPr>
          <p:nvPr>
            <p:ph sz="half" idx="1"/>
          </p:nvPr>
        </p:nvSpPr>
        <p:spPr>
          <a:xfrm>
            <a:off x="838200" y="1499016"/>
            <a:ext cx="5884126" cy="5358984"/>
          </a:xfrm>
        </p:spPr>
        <p:txBody>
          <a:bodyPr vert="horz" lIns="91440" tIns="45720" rIns="91440" bIns="45720" rtlCol="0" anchor="t">
            <a:normAutofit fontScale="70000" lnSpcReduction="20000"/>
          </a:bodyPr>
          <a:lstStyle/>
          <a:p>
            <a:pPr marL="0" indent="0">
              <a:buNone/>
            </a:pPr>
            <a:r>
              <a:rPr lang="en-US" dirty="0">
                <a:cs typeface="Calibri"/>
              </a:rPr>
              <a:t>#include &lt;</a:t>
            </a:r>
            <a:r>
              <a:rPr lang="en-US" dirty="0" err="1" smtClean="0">
                <a:cs typeface="Calibri"/>
              </a:rPr>
              <a:t>stdio.h</a:t>
            </a:r>
            <a:r>
              <a:rPr lang="en-US" dirty="0" smtClean="0">
                <a:cs typeface="Calibri"/>
              </a:rPr>
              <a:t>&gt;</a:t>
            </a:r>
          </a:p>
          <a:p>
            <a:pPr marL="0" indent="0">
              <a:buNone/>
            </a:pPr>
            <a:r>
              <a:rPr lang="en-US" dirty="0" smtClean="0">
                <a:cs typeface="Calibri"/>
              </a:rPr>
              <a:t>void</a:t>
            </a:r>
            <a:r>
              <a:rPr lang="en-US" dirty="0">
                <a:cs typeface="Calibri"/>
              </a:rPr>
              <a:t> main</a:t>
            </a:r>
            <a:r>
              <a:rPr lang="en-US" dirty="0" smtClean="0">
                <a:cs typeface="Calibri"/>
              </a:rPr>
              <a:t>(){</a:t>
            </a:r>
            <a:endParaRPr lang="en-US" dirty="0">
              <a:cs typeface="Calibri"/>
            </a:endParaRPr>
          </a:p>
          <a:p>
            <a:pPr marL="0" indent="0">
              <a:buNone/>
            </a:pPr>
            <a:r>
              <a:rPr lang="en-US" dirty="0">
                <a:cs typeface="Calibri"/>
              </a:rPr>
              <a:t>    </a:t>
            </a:r>
            <a:r>
              <a:rPr lang="en-US" dirty="0" err="1">
                <a:cs typeface="Calibri"/>
              </a:rPr>
              <a:t>int</a:t>
            </a:r>
            <a:r>
              <a:rPr lang="en-US" dirty="0">
                <a:cs typeface="Calibri"/>
              </a:rPr>
              <a:t> </a:t>
            </a:r>
            <a:r>
              <a:rPr lang="en-US" dirty="0" err="1" smtClean="0">
                <a:cs typeface="Calibri"/>
              </a:rPr>
              <a:t>fahr</a:t>
            </a:r>
            <a:r>
              <a:rPr lang="en-US" dirty="0" smtClean="0">
                <a:cs typeface="Calibri"/>
              </a:rPr>
              <a:t>, </a:t>
            </a:r>
            <a:r>
              <a:rPr lang="en-US" dirty="0" err="1" smtClean="0">
                <a:cs typeface="Calibri"/>
              </a:rPr>
              <a:t>celsius</a:t>
            </a:r>
            <a:r>
              <a:rPr lang="en-US" dirty="0" smtClean="0">
                <a:cs typeface="Calibri"/>
              </a:rPr>
              <a:t>;</a:t>
            </a:r>
          </a:p>
          <a:p>
            <a:pPr marL="0" indent="0">
              <a:buNone/>
            </a:pPr>
            <a:r>
              <a:rPr lang="en-US" dirty="0">
                <a:cs typeface="Calibri"/>
              </a:rPr>
              <a:t> </a:t>
            </a:r>
            <a:r>
              <a:rPr lang="en-US" dirty="0" smtClean="0">
                <a:cs typeface="Calibri"/>
              </a:rPr>
              <a:t>   </a:t>
            </a:r>
            <a:r>
              <a:rPr lang="en-US" dirty="0" err="1" smtClean="0">
                <a:cs typeface="Calibri"/>
              </a:rPr>
              <a:t>int</a:t>
            </a:r>
            <a:r>
              <a:rPr lang="en-US" dirty="0" smtClean="0">
                <a:cs typeface="Calibri"/>
              </a:rPr>
              <a:t> lower, upper, step;</a:t>
            </a:r>
          </a:p>
          <a:p>
            <a:pPr marL="0" indent="0">
              <a:buNone/>
            </a:pPr>
            <a:r>
              <a:rPr lang="en-US" dirty="0">
                <a:cs typeface="Calibri"/>
              </a:rPr>
              <a:t> </a:t>
            </a:r>
            <a:r>
              <a:rPr lang="en-US" dirty="0" smtClean="0">
                <a:cs typeface="Calibri"/>
              </a:rPr>
              <a:t>   </a:t>
            </a:r>
          </a:p>
          <a:p>
            <a:pPr marL="0" indent="0">
              <a:buNone/>
            </a:pPr>
            <a:r>
              <a:rPr lang="en-US" dirty="0">
                <a:cs typeface="Calibri"/>
              </a:rPr>
              <a:t> </a:t>
            </a:r>
            <a:r>
              <a:rPr lang="en-US" dirty="0" smtClean="0">
                <a:cs typeface="Calibri"/>
              </a:rPr>
              <a:t>   lower=0;</a:t>
            </a:r>
          </a:p>
          <a:p>
            <a:pPr marL="0" indent="0">
              <a:buNone/>
            </a:pPr>
            <a:r>
              <a:rPr lang="en-US" dirty="0">
                <a:cs typeface="Calibri"/>
              </a:rPr>
              <a:t> </a:t>
            </a:r>
            <a:r>
              <a:rPr lang="en-US" dirty="0" smtClean="0">
                <a:cs typeface="Calibri"/>
              </a:rPr>
              <a:t>   upper=300;</a:t>
            </a:r>
          </a:p>
          <a:p>
            <a:pPr marL="0" indent="0">
              <a:buNone/>
            </a:pPr>
            <a:r>
              <a:rPr lang="en-US" dirty="0">
                <a:cs typeface="Calibri"/>
              </a:rPr>
              <a:t> </a:t>
            </a:r>
            <a:r>
              <a:rPr lang="en-US" dirty="0" smtClean="0">
                <a:cs typeface="Calibri"/>
              </a:rPr>
              <a:t>   step=20;</a:t>
            </a:r>
            <a:endParaRPr lang="en-US" dirty="0" smtClean="0">
              <a:cs typeface="Calibri"/>
            </a:endParaRPr>
          </a:p>
          <a:p>
            <a:pPr marL="0" indent="0">
              <a:buNone/>
            </a:pPr>
            <a:r>
              <a:rPr lang="en-US" dirty="0" smtClean="0">
                <a:cs typeface="Calibri"/>
              </a:rPr>
              <a:t>    </a:t>
            </a:r>
            <a:r>
              <a:rPr lang="en-US" dirty="0" err="1" smtClean="0">
                <a:cs typeface="Calibri"/>
              </a:rPr>
              <a:t>fahr</a:t>
            </a:r>
            <a:r>
              <a:rPr lang="en-US" dirty="0" smtClean="0">
                <a:cs typeface="Calibri"/>
              </a:rPr>
              <a:t> = lower;</a:t>
            </a:r>
          </a:p>
          <a:p>
            <a:pPr marL="0" indent="0">
              <a:buNone/>
            </a:pPr>
            <a:r>
              <a:rPr lang="en-US" dirty="0">
                <a:cs typeface="Calibri"/>
              </a:rPr>
              <a:t> </a:t>
            </a:r>
            <a:r>
              <a:rPr lang="en-US" dirty="0" smtClean="0">
                <a:cs typeface="Calibri"/>
              </a:rPr>
              <a:t>   while( </a:t>
            </a:r>
            <a:r>
              <a:rPr lang="en-US" dirty="0" err="1" smtClean="0">
                <a:cs typeface="Calibri"/>
              </a:rPr>
              <a:t>fahr</a:t>
            </a:r>
            <a:r>
              <a:rPr lang="en-US" dirty="0" smtClean="0">
                <a:cs typeface="Calibri"/>
              </a:rPr>
              <a:t> &lt;= upper ){</a:t>
            </a:r>
          </a:p>
          <a:p>
            <a:pPr marL="0" indent="0">
              <a:buNone/>
            </a:pPr>
            <a:r>
              <a:rPr lang="en-US" dirty="0">
                <a:cs typeface="Calibri"/>
              </a:rPr>
              <a:t> </a:t>
            </a:r>
            <a:r>
              <a:rPr lang="en-US" dirty="0" smtClean="0">
                <a:cs typeface="Calibri"/>
              </a:rPr>
              <a:t>      </a:t>
            </a:r>
            <a:r>
              <a:rPr lang="en-US" dirty="0" err="1" smtClean="0">
                <a:cs typeface="Calibri"/>
              </a:rPr>
              <a:t>celsius</a:t>
            </a:r>
            <a:r>
              <a:rPr lang="en-US" dirty="0" smtClean="0">
                <a:cs typeface="Calibri"/>
              </a:rPr>
              <a:t> = 5 * (fahr-32)/9;</a:t>
            </a:r>
          </a:p>
          <a:p>
            <a:pPr marL="0" indent="0">
              <a:buNone/>
            </a:pPr>
            <a:r>
              <a:rPr lang="en-US" dirty="0">
                <a:cs typeface="Calibri"/>
              </a:rPr>
              <a:t> </a:t>
            </a:r>
            <a:r>
              <a:rPr lang="en-US" dirty="0" smtClean="0">
                <a:cs typeface="Calibri"/>
              </a:rPr>
              <a:t>      </a:t>
            </a:r>
            <a:r>
              <a:rPr lang="en-US" dirty="0" err="1" smtClean="0">
                <a:cs typeface="Calibri"/>
              </a:rPr>
              <a:t>printf</a:t>
            </a:r>
            <a:r>
              <a:rPr lang="en-US" dirty="0" smtClean="0">
                <a:cs typeface="Calibri"/>
              </a:rPr>
              <a:t>( “%d\</a:t>
            </a:r>
            <a:r>
              <a:rPr lang="en-US" dirty="0" err="1" smtClean="0">
                <a:cs typeface="Calibri"/>
              </a:rPr>
              <a:t>t%d</a:t>
            </a:r>
            <a:r>
              <a:rPr lang="en-US" dirty="0" smtClean="0">
                <a:cs typeface="Calibri"/>
              </a:rPr>
              <a:t>\n”, </a:t>
            </a:r>
            <a:r>
              <a:rPr lang="en-US" dirty="0" err="1" smtClean="0">
                <a:cs typeface="Calibri"/>
              </a:rPr>
              <a:t>fahr</a:t>
            </a:r>
            <a:r>
              <a:rPr lang="en-US" dirty="0" smtClean="0">
                <a:cs typeface="Calibri"/>
              </a:rPr>
              <a:t>, </a:t>
            </a:r>
            <a:r>
              <a:rPr lang="en-US" dirty="0" err="1" smtClean="0">
                <a:cs typeface="Calibri"/>
              </a:rPr>
              <a:t>celsius</a:t>
            </a:r>
            <a:r>
              <a:rPr lang="en-US" dirty="0" smtClean="0">
                <a:cs typeface="Calibri"/>
              </a:rPr>
              <a:t>);</a:t>
            </a:r>
          </a:p>
          <a:p>
            <a:pPr marL="0" indent="0">
              <a:buNone/>
            </a:pPr>
            <a:r>
              <a:rPr lang="en-US" dirty="0">
                <a:cs typeface="Calibri"/>
              </a:rPr>
              <a:t> </a:t>
            </a:r>
            <a:r>
              <a:rPr lang="en-US" dirty="0" smtClean="0">
                <a:cs typeface="Calibri"/>
              </a:rPr>
              <a:t>      </a:t>
            </a:r>
            <a:r>
              <a:rPr lang="en-US" dirty="0" err="1" smtClean="0">
                <a:cs typeface="Calibri"/>
              </a:rPr>
              <a:t>fahr</a:t>
            </a:r>
            <a:r>
              <a:rPr lang="en-US" dirty="0" smtClean="0">
                <a:cs typeface="Calibri"/>
              </a:rPr>
              <a:t> = </a:t>
            </a:r>
            <a:r>
              <a:rPr lang="en-US" dirty="0" err="1" smtClean="0">
                <a:cs typeface="Calibri"/>
              </a:rPr>
              <a:t>fahr</a:t>
            </a:r>
            <a:r>
              <a:rPr lang="en-US" dirty="0" smtClean="0">
                <a:cs typeface="Calibri"/>
              </a:rPr>
              <a:t> + step;</a:t>
            </a:r>
          </a:p>
          <a:p>
            <a:pPr marL="0" indent="0">
              <a:buNone/>
            </a:pPr>
            <a:r>
              <a:rPr lang="en-US" dirty="0">
                <a:cs typeface="Calibri"/>
              </a:rPr>
              <a:t> </a:t>
            </a:r>
            <a:r>
              <a:rPr lang="en-US" dirty="0" smtClean="0">
                <a:cs typeface="Calibri"/>
              </a:rPr>
              <a:t>  }</a:t>
            </a:r>
            <a:r>
              <a:rPr lang="en-US" dirty="0" smtClean="0">
                <a:cs typeface="Calibri"/>
              </a:rPr>
              <a:t>  </a:t>
            </a:r>
            <a:endParaRPr lang="en-US" dirty="0">
              <a:cs typeface="Calibri"/>
            </a:endParaRPr>
          </a:p>
          <a:p>
            <a:pPr marL="0" indent="0">
              <a:buNone/>
            </a:pPr>
            <a:r>
              <a:rPr lang="en-US" dirty="0">
                <a:cs typeface="Calibri"/>
              </a:rPr>
              <a:t> </a:t>
            </a:r>
            <a:r>
              <a:rPr lang="en-US" dirty="0" smtClean="0">
                <a:cs typeface="Calibri"/>
              </a:rPr>
              <a:t>}</a:t>
            </a:r>
            <a:endParaRPr lang="en-US" dirty="0">
              <a:cs typeface="Calibri"/>
            </a:endParaRPr>
          </a:p>
        </p:txBody>
      </p:sp>
      <p:sp>
        <p:nvSpPr>
          <p:cNvPr id="8" name="Content Placeholder 6">
            <a:extLst>
              <a:ext uri="{FF2B5EF4-FFF2-40B4-BE49-F238E27FC236}">
                <a16:creationId xmlns="" xmlns:a16="http://schemas.microsoft.com/office/drawing/2014/main" id="{2E262F32-F8CE-4400-A527-D920158B7F28}"/>
              </a:ext>
            </a:extLst>
          </p:cNvPr>
          <p:cNvSpPr>
            <a:spLocks noGrp="1"/>
          </p:cNvSpPr>
          <p:nvPr>
            <p:ph sz="half" idx="2"/>
          </p:nvPr>
        </p:nvSpPr>
        <p:spPr>
          <a:xfrm>
            <a:off x="7091789" y="1825625"/>
            <a:ext cx="4830336" cy="4351338"/>
          </a:xfrm>
        </p:spPr>
        <p:txBody>
          <a:bodyPr vert="horz" lIns="91440" tIns="45720" rIns="91440" bIns="45720" rtlCol="0" anchor="t">
            <a:normAutofit fontScale="70000" lnSpcReduction="20000"/>
          </a:bodyPr>
          <a:lstStyle/>
          <a:p>
            <a:pPr marL="0" indent="0">
              <a:buNone/>
            </a:pPr>
            <a:r>
              <a:rPr lang="en-US" dirty="0">
                <a:cs typeface="Calibri"/>
              </a:rPr>
              <a:t>$ </a:t>
            </a:r>
            <a:r>
              <a:rPr lang="en-US" dirty="0" err="1">
                <a:cs typeface="Calibri"/>
              </a:rPr>
              <a:t>gcc</a:t>
            </a:r>
            <a:r>
              <a:rPr lang="en-US" dirty="0">
                <a:cs typeface="Calibri"/>
              </a:rPr>
              <a:t> </a:t>
            </a:r>
            <a:r>
              <a:rPr lang="en-US" dirty="0" err="1" smtClean="0">
                <a:cs typeface="Calibri"/>
              </a:rPr>
              <a:t>temp.c</a:t>
            </a:r>
            <a:endParaRPr lang="en-US" dirty="0">
              <a:cs typeface="Calibri"/>
            </a:endParaRPr>
          </a:p>
          <a:p>
            <a:pPr marL="0" indent="0">
              <a:buNone/>
            </a:pPr>
            <a:r>
              <a:rPr lang="en-US" dirty="0">
                <a:cs typeface="Calibri"/>
              </a:rPr>
              <a:t>$ ./</a:t>
            </a:r>
            <a:r>
              <a:rPr lang="en-US" dirty="0" err="1" smtClean="0">
                <a:cs typeface="Calibri"/>
              </a:rPr>
              <a:t>a.out</a:t>
            </a:r>
            <a:endParaRPr lang="en-US" dirty="0" smtClean="0">
              <a:cs typeface="Calibri"/>
            </a:endParaRPr>
          </a:p>
          <a:p>
            <a:pPr marL="0" indent="0">
              <a:buNone/>
            </a:pPr>
            <a:endParaRPr lang="en-US" dirty="0">
              <a:cs typeface="Calibri"/>
            </a:endParaRPr>
          </a:p>
          <a:p>
            <a:pPr marL="0" indent="0">
              <a:buNone/>
            </a:pPr>
            <a:r>
              <a:rPr lang="is-IS" dirty="0"/>
              <a:t>0 -17</a:t>
            </a:r>
          </a:p>
          <a:p>
            <a:pPr marL="0" indent="0">
              <a:buNone/>
            </a:pPr>
            <a:r>
              <a:rPr lang="is-IS" dirty="0"/>
              <a:t>20 -6</a:t>
            </a:r>
          </a:p>
          <a:p>
            <a:pPr marL="0" indent="0">
              <a:buNone/>
            </a:pPr>
            <a:r>
              <a:rPr lang="is-IS" dirty="0"/>
              <a:t>40 4</a:t>
            </a:r>
          </a:p>
          <a:p>
            <a:pPr marL="0" indent="0">
              <a:buNone/>
            </a:pPr>
            <a:r>
              <a:rPr lang="is-IS" dirty="0"/>
              <a:t>60 </a:t>
            </a:r>
            <a:r>
              <a:rPr lang="is-IS" dirty="0" smtClean="0"/>
              <a:t>15</a:t>
            </a:r>
          </a:p>
          <a:p>
            <a:pPr marL="0" indent="0">
              <a:buNone/>
            </a:pPr>
            <a:r>
              <a:rPr lang="is-IS" dirty="0" smtClean="0"/>
              <a:t>... (lines removed to fit slide)</a:t>
            </a:r>
          </a:p>
          <a:p>
            <a:pPr marL="0" indent="0">
              <a:buNone/>
            </a:pPr>
            <a:r>
              <a:rPr lang="is-IS" dirty="0" smtClean="0"/>
              <a:t>240 </a:t>
            </a:r>
            <a:r>
              <a:rPr lang="is-IS" dirty="0"/>
              <a:t>115</a:t>
            </a:r>
          </a:p>
          <a:p>
            <a:pPr marL="0" indent="0">
              <a:buNone/>
            </a:pPr>
            <a:r>
              <a:rPr lang="is-IS" dirty="0"/>
              <a:t>260 126</a:t>
            </a:r>
          </a:p>
          <a:p>
            <a:pPr marL="0" indent="0">
              <a:buNone/>
            </a:pPr>
            <a:r>
              <a:rPr lang="is-IS" dirty="0"/>
              <a:t>280 137</a:t>
            </a:r>
          </a:p>
          <a:p>
            <a:pPr marL="0" indent="0">
              <a:buNone/>
            </a:pPr>
            <a:r>
              <a:rPr lang="is-IS" dirty="0"/>
              <a:t>300 148</a:t>
            </a:r>
          </a:p>
          <a:p>
            <a:pPr marL="0" indent="0">
              <a:buNone/>
            </a:pPr>
            <a:endParaRPr lang="en-US" dirty="0">
              <a:cs typeface="Calibri"/>
            </a:endParaRPr>
          </a:p>
        </p:txBody>
      </p:sp>
      <p:sp>
        <p:nvSpPr>
          <p:cNvPr id="3" name="Rectangle: Folded Corner 2">
            <a:extLst>
              <a:ext uri="{FF2B5EF4-FFF2-40B4-BE49-F238E27FC236}">
                <a16:creationId xmlns="" xmlns:a16="http://schemas.microsoft.com/office/drawing/2014/main" id="{82622522-9DF2-4697-8C1C-D959E7F85E0B}"/>
              </a:ext>
            </a:extLst>
          </p:cNvPr>
          <p:cNvSpPr/>
          <p:nvPr/>
        </p:nvSpPr>
        <p:spPr>
          <a:xfrm>
            <a:off x="771525" y="1319134"/>
            <a:ext cx="5893659" cy="5366479"/>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64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1130</Words>
  <Application>Microsoft Macintosh PowerPoint</Application>
  <PresentationFormat>Widescreen</PresentationFormat>
  <Paragraphs>281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Arial</vt:lpstr>
      <vt:lpstr>Office Theme</vt:lpstr>
      <vt:lpstr>COMP 206 – Introduction to Software Systems</vt:lpstr>
      <vt:lpstr>Photo Challenge</vt:lpstr>
      <vt:lpstr>Photo Challenge</vt:lpstr>
      <vt:lpstr>Hello again, world</vt:lpstr>
      <vt:lpstr>The History of C</vt:lpstr>
      <vt:lpstr>The C Programming Language</vt:lpstr>
      <vt:lpstr>C Philosophy</vt:lpstr>
      <vt:lpstr>Example: Compute Fahrenheit-Celsius table</vt:lpstr>
      <vt:lpstr>Using simple variables</vt:lpstr>
      <vt:lpstr>C Datatypes</vt:lpstr>
      <vt:lpstr>An equivalent program with for</vt:lpstr>
      <vt:lpstr>What about changing types?</vt:lpstr>
      <vt:lpstr>Accessing Program Arguments</vt:lpstr>
      <vt:lpstr>Functions in C</vt:lpstr>
      <vt:lpstr>Function components</vt:lpstr>
      <vt:lpstr>C Function Properties</vt:lpstr>
      <vt:lpstr>Pass-by-value example</vt:lpstr>
      <vt:lpstr>So how do we change the data?</vt:lpstr>
      <vt:lpstr>What about changing multiple values within a function?</vt:lpstr>
      <vt:lpstr>Array data types</vt:lpstr>
      <vt:lpstr>Array view in memory</vt:lpstr>
      <vt:lpstr>How large is my array?</vt:lpstr>
      <vt:lpstr>Beyond the end of an array...</vt:lpstr>
      <vt:lpstr>Best practice #1</vt:lpstr>
      <vt:lpstr>Best practice #2</vt:lpstr>
      <vt:lpstr>Best practice #3</vt:lpstr>
      <vt:lpstr>Reading for today</vt:lpstr>
      <vt:lpstr>Exercise: A programming challenge</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206 – Introduction to Software Systems</dc:title>
  <cp:lastModifiedBy>David Meger, Professor</cp:lastModifiedBy>
  <cp:revision>141</cp:revision>
  <cp:lastPrinted>2018-09-19T15:14:55Z</cp:lastPrinted>
  <dcterms:modified xsi:type="dcterms:W3CDTF">2018-09-19T15:15:42Z</dcterms:modified>
</cp:coreProperties>
</file>