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6"/>
  </p:normalViewPr>
  <p:slideViewPr>
    <p:cSldViewPr snapToGrid="0" snapToObjects="1">
      <p:cViewPr varScale="1">
        <p:scale>
          <a:sx n="124" d="100"/>
          <a:sy n="12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DD3-D1B8-A849-945B-F2A749C3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7BA78-0327-624D-9EBA-5647EA3C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DCE0-ABF0-CF4E-8CE1-B4CDEC3B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CE49-B424-7A46-8B9E-3801998C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4AD6-152F-7D44-98EF-91D6D469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6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0D5C-DD49-0742-A408-F256FA02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5EAFF-EAF5-544C-8F3F-C3C88EEB7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ADE4-6EFE-D24A-A479-43217F22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8B47-8927-0B4B-8728-7E8F3253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C3A5-5121-1F4C-A859-7E48D12E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97B54-E642-4743-8BE5-863884E9D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2AAA5-866E-034B-AF67-C74DEC25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57C5-38AE-FD49-89DC-7A78F8C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8A68-012A-4645-A671-52D10A6F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BE39-AF12-094D-97E0-59466E98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EB4F-74BC-FD46-85DF-B0D5B1A2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56AD-27C9-054C-9A78-5D467180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7342-8F52-5946-9983-034DDDD6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AEE3-00DA-CB46-91A2-0ED4166B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CFF4-687D-2747-857B-0BEA3841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814-7A92-AB48-9154-1E3F8CD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763F-00CB-C745-9AC6-B74F978F4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E7C4-2C04-3C43-A1A3-57458456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1425-0550-CC4A-9E90-54BD4B8E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27BC-DBB1-BF4A-858B-BB651902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AC7C-7F25-2F4E-8088-ABF22B1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676F-3454-9248-A411-57D149354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2BAE1-4A8F-2345-87F0-9ECEE325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0C9D9-5340-E948-BA35-973C4086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90313-C1D8-1743-946C-4BA0620D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CA539-62FF-8E48-A0D6-368846DF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3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DCC6-7CF2-8C4B-91F8-D79AAE73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2B0C-466D-4A41-8CE2-B0640590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FE724-BB6B-2648-B3B2-3C75764A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09898-A308-234F-89DB-189807EF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A4C90-5CD9-F245-8F1E-617240065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84684-53E3-6A48-B28C-C695711D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6BF6C-09DD-6D40-AFB5-AA594A7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EBDF7-3179-6047-BF25-7C5DEDD3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DBF2-C002-7C47-8E63-7E1A4BCE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CBF9C-D24A-CB48-B6C3-612817A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CB58B-540B-C142-83A9-6A2B1075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38B3A-0CC6-D24C-8F38-9A8C94D9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E3714-9B05-B94C-AAE7-0C24A5F8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AD336-36F4-D74E-956A-D0633444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431D0-D0BC-D042-8ED9-646A3B8D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D635-B65F-BC4E-AB23-AC7D9226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32FB-E78A-4A4E-B89C-7EDEAC96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214B-FE0B-F84D-BD8B-7DC08686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7881D-2495-5648-8BD3-F4C301DC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224AC-51C6-6843-8BE4-BA00A736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385A4-1646-974A-B1D8-87BF0706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28E-7776-DB49-8E4D-956E60B1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B000A-553A-4042-A8B2-A9B8D1424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7D38-F83C-C44A-AE92-2D585D4FE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64DA-AD51-0E45-B6CB-01F757E8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561F-44CC-F14B-9FB4-E26C3969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FA182-EED4-8043-9DF4-1120A629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D6771-1A70-9747-8182-5E2018E1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57C2-3900-AD41-8476-DF3F559E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A261-B0A4-B742-A2FE-D826A4A3F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366D-0DFB-8341-96E2-2E9945643A0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6EDE-573B-844D-AEB0-B43068DAD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0F7A-9D7C-134C-92DC-9FA12DDE3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3E51-D880-FB44-8805-E26DE28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4C559-F16D-644A-B657-DA15FA94E395}"/>
              </a:ext>
            </a:extLst>
          </p:cNvPr>
          <p:cNvSpPr txBox="1"/>
          <p:nvPr/>
        </p:nvSpPr>
        <p:spPr>
          <a:xfrm>
            <a:off x="4118227" y="297950"/>
            <a:ext cx="433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The PHM08 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B15BA-EE86-AD4F-8210-2CCEE4377B5D}"/>
              </a:ext>
            </a:extLst>
          </p:cNvPr>
          <p:cNvSpPr txBox="1"/>
          <p:nvPr/>
        </p:nvSpPr>
        <p:spPr>
          <a:xfrm>
            <a:off x="220893" y="1325366"/>
            <a:ext cx="5685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Training set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/>
              <a:t>218</a:t>
            </a:r>
            <a:r>
              <a:rPr lang="en-US" sz="2400" dirty="0"/>
              <a:t> engines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/>
              <a:t>21</a:t>
            </a:r>
            <a:r>
              <a:rPr lang="en-US" sz="2400" dirty="0"/>
              <a:t> sensors and </a:t>
            </a:r>
            <a:r>
              <a:rPr lang="en-US" sz="2400" b="1" dirty="0"/>
              <a:t>3 </a:t>
            </a:r>
            <a:r>
              <a:rPr lang="en-US" sz="2400" dirty="0"/>
              <a:t>operational settings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Number of cycles: between </a:t>
            </a:r>
            <a:r>
              <a:rPr lang="en-US" sz="2400" b="1" dirty="0"/>
              <a:t>128 </a:t>
            </a:r>
            <a:r>
              <a:rPr lang="en-US" sz="2400" dirty="0"/>
              <a:t>and </a:t>
            </a:r>
            <a:r>
              <a:rPr lang="en-US" sz="2400" b="1" dirty="0"/>
              <a:t>357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Run to failure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E65B3-9DAA-D946-BFFD-9555391B33B7}"/>
              </a:ext>
            </a:extLst>
          </p:cNvPr>
          <p:cNvSpPr txBox="1"/>
          <p:nvPr/>
        </p:nvSpPr>
        <p:spPr>
          <a:xfrm>
            <a:off x="6286075" y="1325366"/>
            <a:ext cx="5775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Test set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/>
              <a:t>218</a:t>
            </a:r>
            <a:r>
              <a:rPr lang="en-US" sz="2400" dirty="0"/>
              <a:t> engines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/>
              <a:t>21</a:t>
            </a:r>
            <a:r>
              <a:rPr lang="en-US" sz="2400" dirty="0"/>
              <a:t> sensors and </a:t>
            </a:r>
            <a:r>
              <a:rPr lang="en-US" sz="2400" b="1" dirty="0"/>
              <a:t>3 </a:t>
            </a:r>
            <a:r>
              <a:rPr lang="en-US" sz="2400" dirty="0"/>
              <a:t>operational settings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Number of cycles: between </a:t>
            </a:r>
            <a:r>
              <a:rPr lang="en-US" sz="2400" b="1" dirty="0"/>
              <a:t>15 </a:t>
            </a:r>
            <a:r>
              <a:rPr lang="en-US" sz="2400" dirty="0"/>
              <a:t>and </a:t>
            </a:r>
            <a:r>
              <a:rPr lang="en-US" sz="2400" b="1" dirty="0"/>
              <a:t>364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Stopped before failure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9FA6B-DDDE-DC48-A28A-DAF9838FB3E4}"/>
              </a:ext>
            </a:extLst>
          </p:cNvPr>
          <p:cNvSpPr txBox="1"/>
          <p:nvPr/>
        </p:nvSpPr>
        <p:spPr>
          <a:xfrm>
            <a:off x="1129299" y="4551451"/>
            <a:ext cx="1114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Target:</a:t>
            </a:r>
            <a:r>
              <a:rPr lang="en-US" sz="2800" dirty="0"/>
              <a:t> Predict the number of remaining cycles in the test set (RUL).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9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CC2496-1D3F-7C4A-834F-0FCC59CEFD58}"/>
              </a:ext>
            </a:extLst>
          </p:cNvPr>
          <p:cNvSpPr txBox="1"/>
          <p:nvPr/>
        </p:nvSpPr>
        <p:spPr>
          <a:xfrm>
            <a:off x="4919611" y="277402"/>
            <a:ext cx="433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Defining RUL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B278ED-5D69-9741-80B1-DE8E3A996FFE}"/>
              </a:ext>
            </a:extLst>
          </p:cNvPr>
          <p:cNvGrpSpPr/>
          <p:nvPr/>
        </p:nvGrpSpPr>
        <p:grpSpPr>
          <a:xfrm>
            <a:off x="448638" y="1050870"/>
            <a:ext cx="6833243" cy="4883397"/>
            <a:chOff x="448638" y="1050870"/>
            <a:chExt cx="6833243" cy="488339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348746D-144A-B34F-BC92-02315462C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38" y="1050870"/>
              <a:ext cx="6833243" cy="4883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ED517D-2983-8146-B624-32B5C91DE0E8}"/>
                </a:ext>
              </a:extLst>
            </p:cNvPr>
            <p:cNvSpPr txBox="1"/>
            <p:nvPr/>
          </p:nvSpPr>
          <p:spPr>
            <a:xfrm>
              <a:off x="2363057" y="1746606"/>
              <a:ext cx="181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Healthy engine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56CDFA-28EF-414C-B608-F9190B3EC550}"/>
                </a:ext>
              </a:extLst>
            </p:cNvPr>
            <p:cNvSpPr txBox="1"/>
            <p:nvPr/>
          </p:nvSpPr>
          <p:spPr>
            <a:xfrm>
              <a:off x="4944438" y="3471374"/>
              <a:ext cx="2303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deteriorating engine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A4C886-35D0-C542-9067-BE80E7D12550}"/>
              </a:ext>
            </a:extLst>
          </p:cNvPr>
          <p:cNvSpPr txBox="1"/>
          <p:nvPr/>
        </p:nvSpPr>
        <p:spPr>
          <a:xfrm>
            <a:off x="698644" y="5934267"/>
            <a:ext cx="1104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130 for maximum RUL taken from F. O. </a:t>
            </a:r>
            <a:r>
              <a:rPr lang="en-US" dirty="0" err="1"/>
              <a:t>Heimes</a:t>
            </a:r>
            <a:r>
              <a:rPr lang="en-US" dirty="0"/>
              <a:t>, BAE systems, “Recurrent Neural Networks for Remaining Useful Life Estimation”, 2008 international conference on prognostics and health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95E4C-CD80-8D41-B7AA-3D4A67559804}"/>
              </a:ext>
            </a:extLst>
          </p:cNvPr>
          <p:cNvSpPr txBox="1"/>
          <p:nvPr/>
        </p:nvSpPr>
        <p:spPr>
          <a:xfrm>
            <a:off x="7734730" y="3182778"/>
            <a:ext cx="404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 = </a:t>
            </a:r>
            <a:br>
              <a:rPr lang="en-US" sz="2400" dirty="0"/>
            </a:br>
            <a:r>
              <a:rPr lang="en-US" sz="2400" dirty="0"/>
              <a:t>min(130, </a:t>
            </a:r>
            <a:br>
              <a:rPr lang="en-US" sz="2400" dirty="0"/>
            </a:br>
            <a:r>
              <a:rPr lang="en-US" sz="2400" dirty="0"/>
              <a:t>        max cycle – current cycle)</a:t>
            </a:r>
          </a:p>
        </p:txBody>
      </p:sp>
    </p:spTree>
    <p:extLst>
      <p:ext uri="{BB962C8B-B14F-4D97-AF65-F5344CB8AC3E}">
        <p14:creationId xmlns:p14="http://schemas.microsoft.com/office/powerpoint/2010/main" val="325196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8B0E8-D7F0-9043-BA87-100D06F519F0}"/>
              </a:ext>
            </a:extLst>
          </p:cNvPr>
          <p:cNvSpPr txBox="1"/>
          <p:nvPr/>
        </p:nvSpPr>
        <p:spPr>
          <a:xfrm>
            <a:off x="2712378" y="277402"/>
            <a:ext cx="699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Building Training and Validation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AB9D9-A61C-B94A-9B50-41AEED68E44F}"/>
              </a:ext>
            </a:extLst>
          </p:cNvPr>
          <p:cNvSpPr txBox="1"/>
          <p:nvPr/>
        </p:nvSpPr>
        <p:spPr>
          <a:xfrm>
            <a:off x="380144" y="1160980"/>
            <a:ext cx="10592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Split the 218 engines into samples of 15 steps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Set the RUL of the sample to the RUL of the last 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C19DF-49DB-EC4A-BC90-9E244F37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7183"/>
            <a:ext cx="5156200" cy="412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2B8B6-7C5D-2D49-AD0C-969A0B2EA667}"/>
              </a:ext>
            </a:extLst>
          </p:cNvPr>
          <p:cNvSpPr txBox="1"/>
          <p:nvPr/>
        </p:nvSpPr>
        <p:spPr>
          <a:xfrm>
            <a:off x="6914508" y="5003515"/>
            <a:ext cx="174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1 turned to 14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E228-AB62-6842-923B-4335CC953829}"/>
              </a:ext>
            </a:extLst>
          </p:cNvPr>
          <p:cNvSpPr txBox="1"/>
          <p:nvPr/>
        </p:nvSpPr>
        <p:spPr>
          <a:xfrm>
            <a:off x="9359757" y="4680349"/>
            <a:ext cx="174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6 samples in engine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BDB78-9329-CE4D-B01E-B60A7314D4AD}"/>
              </a:ext>
            </a:extLst>
          </p:cNvPr>
          <p:cNvSpPr txBox="1"/>
          <p:nvPr/>
        </p:nvSpPr>
        <p:spPr>
          <a:xfrm>
            <a:off x="667820" y="2661007"/>
            <a:ext cx="3832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for training and validation:</a:t>
            </a:r>
          </a:p>
          <a:p>
            <a:endParaRPr lang="en-US" dirty="0"/>
          </a:p>
          <a:p>
            <a:r>
              <a:rPr lang="en-US" dirty="0"/>
              <a:t>X(samples, timesteps, features)</a:t>
            </a:r>
          </a:p>
          <a:p>
            <a:r>
              <a:rPr lang="en-US" dirty="0"/>
              <a:t>samples = 2962</a:t>
            </a:r>
          </a:p>
          <a:p>
            <a:r>
              <a:rPr lang="en-US" dirty="0"/>
              <a:t>timesteps = 15</a:t>
            </a:r>
          </a:p>
          <a:p>
            <a:r>
              <a:rPr lang="en-US" dirty="0"/>
              <a:t>features = 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ED7E9-5862-0847-891F-15E51F19C4FC}"/>
              </a:ext>
            </a:extLst>
          </p:cNvPr>
          <p:cNvSpPr txBox="1"/>
          <p:nvPr/>
        </p:nvSpPr>
        <p:spPr>
          <a:xfrm>
            <a:off x="739739" y="4859676"/>
            <a:ext cx="342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for training and validation:</a:t>
            </a:r>
          </a:p>
          <a:p>
            <a:endParaRPr lang="en-US" dirty="0"/>
          </a:p>
          <a:p>
            <a:r>
              <a:rPr lang="en-US" dirty="0"/>
              <a:t>Y(samples,1)</a:t>
            </a:r>
          </a:p>
        </p:txBody>
      </p:sp>
    </p:spTree>
    <p:extLst>
      <p:ext uri="{BB962C8B-B14F-4D97-AF65-F5344CB8AC3E}">
        <p14:creationId xmlns:p14="http://schemas.microsoft.com/office/powerpoint/2010/main" val="11457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8B0E8-D7F0-9043-BA87-100D06F519F0}"/>
              </a:ext>
            </a:extLst>
          </p:cNvPr>
          <p:cNvSpPr txBox="1"/>
          <p:nvPr/>
        </p:nvSpPr>
        <p:spPr>
          <a:xfrm>
            <a:off x="2712378" y="277402"/>
            <a:ext cx="699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Processing Training and Validation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AB9D9-A61C-B94A-9B50-41AEED68E44F}"/>
              </a:ext>
            </a:extLst>
          </p:cNvPr>
          <p:cNvSpPr txBox="1"/>
          <p:nvPr/>
        </p:nvSpPr>
        <p:spPr>
          <a:xfrm>
            <a:off x="380144" y="1160980"/>
            <a:ext cx="10592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Select 10 features with Pearson’s correlation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Split into training and validation: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1984 samples for training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978 samples for validation</a:t>
            </a:r>
          </a:p>
          <a:p>
            <a:pPr lvl="1"/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Fit a MinMaxScaler on the training set and apply to training and validation </a:t>
            </a:r>
          </a:p>
        </p:txBody>
      </p:sp>
    </p:spTree>
    <p:extLst>
      <p:ext uri="{BB962C8B-B14F-4D97-AF65-F5344CB8AC3E}">
        <p14:creationId xmlns:p14="http://schemas.microsoft.com/office/powerpoint/2010/main" val="102852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8B0E8-D7F0-9043-BA87-100D06F519F0}"/>
              </a:ext>
            </a:extLst>
          </p:cNvPr>
          <p:cNvSpPr txBox="1"/>
          <p:nvPr/>
        </p:nvSpPr>
        <p:spPr>
          <a:xfrm>
            <a:off x="1845781" y="215756"/>
            <a:ext cx="944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The Model: LSTM regression with Custom Loss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6A240-3EE7-964E-A20A-49A85617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74" y="1204931"/>
            <a:ext cx="9170114" cy="47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8B0E8-D7F0-9043-BA87-100D06F519F0}"/>
              </a:ext>
            </a:extLst>
          </p:cNvPr>
          <p:cNvSpPr txBox="1"/>
          <p:nvPr/>
        </p:nvSpPr>
        <p:spPr>
          <a:xfrm>
            <a:off x="1845781" y="215756"/>
            <a:ext cx="944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The Model: LSTM Regression with Custom Loss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D8800-51D7-9849-96EE-60C0FB2A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7" y="1482902"/>
            <a:ext cx="6428555" cy="2499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3A8E92-4A95-1144-B8ED-CA3F17267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" r="1603" b="92497"/>
          <a:stretch/>
        </p:blipFill>
        <p:spPr>
          <a:xfrm>
            <a:off x="594328" y="5691647"/>
            <a:ext cx="8894354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B8704-E4CD-3A49-B5EF-818F198E2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32" y="1310337"/>
            <a:ext cx="51689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2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8B0E8-D7F0-9043-BA87-100D06F519F0}"/>
              </a:ext>
            </a:extLst>
          </p:cNvPr>
          <p:cNvSpPr txBox="1"/>
          <p:nvPr/>
        </p:nvSpPr>
        <p:spPr>
          <a:xfrm>
            <a:off x="1910993" y="349321"/>
            <a:ext cx="830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True RUL vs Predicted RUL on validation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C89AE-901D-5C44-BBA4-7C5ADF83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9" y="1027700"/>
            <a:ext cx="6358589" cy="5013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C4871-857D-0E4E-AD03-196C2979E13B}"/>
              </a:ext>
            </a:extLst>
          </p:cNvPr>
          <p:cNvSpPr txBox="1"/>
          <p:nvPr/>
        </p:nvSpPr>
        <p:spPr>
          <a:xfrm>
            <a:off x="7849456" y="1551398"/>
            <a:ext cx="38630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Learned max RUL is lower than 130 (not the case when using 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Prediction is worse for the higher RUL values</a:t>
            </a:r>
          </a:p>
        </p:txBody>
      </p:sp>
    </p:spTree>
    <p:extLst>
      <p:ext uri="{BB962C8B-B14F-4D97-AF65-F5344CB8AC3E}">
        <p14:creationId xmlns:p14="http://schemas.microsoft.com/office/powerpoint/2010/main" val="172336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08B25-5657-034D-9849-6A81D2B25D34}"/>
              </a:ext>
            </a:extLst>
          </p:cNvPr>
          <p:cNvSpPr txBox="1"/>
          <p:nvPr/>
        </p:nvSpPr>
        <p:spPr>
          <a:xfrm>
            <a:off x="4561726" y="349321"/>
            <a:ext cx="467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Test Set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72CF8-34FF-EF4F-888B-0CA8B53E19C1}"/>
              </a:ext>
            </a:extLst>
          </p:cNvPr>
          <p:cNvSpPr txBox="1"/>
          <p:nvPr/>
        </p:nvSpPr>
        <p:spPr>
          <a:xfrm>
            <a:off x="246579" y="1171254"/>
            <a:ext cx="794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Use the last 15 cycles of each engine for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76385-64C7-0043-9DB1-63B93F8046E8}"/>
              </a:ext>
            </a:extLst>
          </p:cNvPr>
          <p:cNvSpPr txBox="1"/>
          <p:nvPr/>
        </p:nvSpPr>
        <p:spPr>
          <a:xfrm>
            <a:off x="246578" y="1929248"/>
            <a:ext cx="1046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Apply Pearson’s selected features and MinMaxScaler fitted to training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DEBA2-0368-744F-B043-19D1C3B6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4" y="2572659"/>
            <a:ext cx="6664575" cy="3936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FFC12-31E3-E74A-AC8E-A8BD931D8988}"/>
              </a:ext>
            </a:extLst>
          </p:cNvPr>
          <p:cNvSpPr txBox="1"/>
          <p:nvPr/>
        </p:nvSpPr>
        <p:spPr>
          <a:xfrm>
            <a:off x="6899097" y="2835667"/>
            <a:ext cx="436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Score: 148,104</a:t>
            </a:r>
          </a:p>
        </p:txBody>
      </p:sp>
    </p:spTree>
    <p:extLst>
      <p:ext uri="{BB962C8B-B14F-4D97-AF65-F5344CB8AC3E}">
        <p14:creationId xmlns:p14="http://schemas.microsoft.com/office/powerpoint/2010/main" val="26019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08B25-5657-034D-9849-6A81D2B25D34}"/>
              </a:ext>
            </a:extLst>
          </p:cNvPr>
          <p:cNvSpPr txBox="1"/>
          <p:nvPr/>
        </p:nvSpPr>
        <p:spPr>
          <a:xfrm>
            <a:off x="4397340" y="369869"/>
            <a:ext cx="467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Road to improvement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72CF8-34FF-EF4F-888B-0CA8B53E19C1}"/>
              </a:ext>
            </a:extLst>
          </p:cNvPr>
          <p:cNvSpPr txBox="1"/>
          <p:nvPr/>
        </p:nvSpPr>
        <p:spPr>
          <a:xfrm>
            <a:off x="246579" y="1171254"/>
            <a:ext cx="109008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Predicted RUL is clearly still overestimated/maxed out on large number of test cases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Need to reduce noise and overfitting so the model can learn more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/>
              <a:t>Decrease noise</a:t>
            </a:r>
            <a:r>
              <a:rPr lang="en-US" sz="2400" dirty="0"/>
              <a:t>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Data smoothing: Kalman filter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Use a supervised method for feature selection like a filter or a wrapper.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Reduce dimensionality with an autoencoder.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/>
              <a:t>Optimize hyperparameters: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Number of time steps.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Number and size of layers.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4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376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2021-06-25T13:27:31Z</dcterms:created>
  <dcterms:modified xsi:type="dcterms:W3CDTF">2021-06-29T19:24:19Z</dcterms:modified>
</cp:coreProperties>
</file>