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f00c0f2256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f00c0f22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00c0f2256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00c0f225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f00c0f2256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f00c0f225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f00c0f2256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f00c0f225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00c0f2256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00c0f225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00c0f2256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f00c0f22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00c0f2256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f00c0f225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f00c0f2256_0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f00c0f225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f00c0f2256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f00c0f225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f00c0f2256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f00c0f225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f00c0f2256_2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f00c0f2256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f00c0f2256_2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f00c0f2256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f00c0f2256_2_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f00c0f2256_2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f00c0f2256_2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f00c0f2256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f00c0f2256_2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f00c0f225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f00c0f2256_2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f00c0f2256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6f90357f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6f90357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f00c0f2256_2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f00c0f2256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f00c0f2256_2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f00c0f2256_2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6f90357f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6f90357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6f90357f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6f90357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6f90357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6f9035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6f90357f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f90357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c6f90357f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c6f90357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this function is to provide a quick visual inspection of potential outliers in numerical columns of a DataFrame. Boxplots are effective for identifying the presence of outliers, showcasing the distribution, and highlighting any extreme values in each numerical column.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00c0f2256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00c0f22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can be helpful in identifying columns where further outlier handling or preprocessing may be required.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f00c0f2256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f00c0f225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f00c0f2256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f00c0f225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5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 Id="rId4" Type="http://schemas.openxmlformats.org/officeDocument/2006/relationships/image" Target="../media/image43.png"/><Relationship Id="rId5"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4.png"/><Relationship Id="rId4" Type="http://schemas.openxmlformats.org/officeDocument/2006/relationships/image" Target="../media/image49.png"/><Relationship Id="rId10" Type="http://schemas.openxmlformats.org/officeDocument/2006/relationships/image" Target="../media/image47.png"/><Relationship Id="rId9" Type="http://schemas.openxmlformats.org/officeDocument/2006/relationships/image" Target="../media/image48.png"/><Relationship Id="rId5" Type="http://schemas.openxmlformats.org/officeDocument/2006/relationships/image" Target="../media/image53.png"/><Relationship Id="rId6" Type="http://schemas.openxmlformats.org/officeDocument/2006/relationships/image" Target="../media/image44.png"/><Relationship Id="rId7" Type="http://schemas.openxmlformats.org/officeDocument/2006/relationships/image" Target="../media/image40.png"/><Relationship Id="rId8" Type="http://schemas.openxmlformats.org/officeDocument/2006/relationships/image" Target="../media/image5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2.png"/><Relationship Id="rId4" Type="http://schemas.openxmlformats.org/officeDocument/2006/relationships/image" Target="../media/image4.png"/><Relationship Id="rId5" Type="http://schemas.openxmlformats.org/officeDocument/2006/relationships/image" Target="../media/image18.png"/><Relationship Id="rId6"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7.png"/><Relationship Id="rId6"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3.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468900" y="1737501"/>
            <a:ext cx="4437000" cy="197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Body Fat Extended</a:t>
            </a:r>
            <a:endParaRPr/>
          </a:p>
        </p:txBody>
      </p:sp>
      <p:sp>
        <p:nvSpPr>
          <p:cNvPr id="135" name="Google Shape;135;p13"/>
          <p:cNvSpPr txBox="1"/>
          <p:nvPr>
            <p:ph idx="1" type="subTitle"/>
          </p:nvPr>
        </p:nvSpPr>
        <p:spPr>
          <a:xfrm>
            <a:off x="168250" y="4448100"/>
            <a:ext cx="4255500" cy="695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By Abdelkerim Ali Hassan</a:t>
            </a:r>
            <a:endParaRPr/>
          </a:p>
          <a:p>
            <a:pPr indent="0" lvl="0" marL="0" rtl="0" algn="l">
              <a:spcBef>
                <a:spcPts val="0"/>
              </a:spcBef>
              <a:spcAft>
                <a:spcPts val="0"/>
              </a:spcAft>
              <a:buNone/>
            </a:pPr>
            <a:r>
              <a:t/>
            </a:r>
            <a:endParaRPr/>
          </a:p>
          <a:p>
            <a:pPr indent="0" lvl="0" marL="0" rtl="0" algn="ctr">
              <a:spcBef>
                <a:spcPts val="0"/>
              </a:spcBef>
              <a:spcAft>
                <a:spcPts val="0"/>
              </a:spcAft>
              <a:buNone/>
            </a:pPr>
            <a:r>
              <a:rPr lang="en"/>
              <a:t>05/02/2024 </a:t>
            </a:r>
            <a:endParaRPr/>
          </a:p>
          <a:p>
            <a:pPr indent="0" lvl="0" marL="0" rtl="0" algn="l">
              <a:spcBef>
                <a:spcPts val="0"/>
              </a:spcBef>
              <a:spcAft>
                <a:spcPts val="0"/>
              </a:spcAft>
              <a:buNone/>
            </a:pPr>
            <a:r>
              <a:t/>
            </a:r>
            <a:endParaRPr/>
          </a:p>
        </p:txBody>
      </p:sp>
      <p:pic>
        <p:nvPicPr>
          <p:cNvPr id="136" name="Google Shape;136;p13"/>
          <p:cNvPicPr preferRelativeResize="0"/>
          <p:nvPr/>
        </p:nvPicPr>
        <p:blipFill>
          <a:blip r:embed="rId3">
            <a:alphaModFix/>
          </a:blip>
          <a:stretch>
            <a:fillRect/>
          </a:stretch>
        </p:blipFill>
        <p:spPr>
          <a:xfrm>
            <a:off x="4681825" y="-74875"/>
            <a:ext cx="4624151" cy="52183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nvSpPr>
        <p:spPr>
          <a:xfrm>
            <a:off x="485375" y="110700"/>
            <a:ext cx="325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distribution of the `</a:t>
            </a:r>
            <a:r>
              <a:rPr lang="en" sz="1800">
                <a:solidFill>
                  <a:schemeClr val="lt2"/>
                </a:solidFill>
              </a:rPr>
              <a:t>Body Fat</a:t>
            </a:r>
            <a:r>
              <a:rPr lang="en" sz="1800">
                <a:solidFill>
                  <a:schemeClr val="lt2"/>
                </a:solidFill>
              </a:rPr>
              <a:t>`</a:t>
            </a:r>
            <a:endParaRPr sz="1800">
              <a:solidFill>
                <a:schemeClr val="lt2"/>
              </a:solidFill>
            </a:endParaRPr>
          </a:p>
        </p:txBody>
      </p:sp>
      <p:pic>
        <p:nvPicPr>
          <p:cNvPr id="207" name="Google Shape;207;p22"/>
          <p:cNvPicPr preferRelativeResize="0"/>
          <p:nvPr/>
        </p:nvPicPr>
        <p:blipFill>
          <a:blip r:embed="rId3">
            <a:alphaModFix/>
          </a:blip>
          <a:stretch>
            <a:fillRect/>
          </a:stretch>
        </p:blipFill>
        <p:spPr>
          <a:xfrm>
            <a:off x="126800" y="912150"/>
            <a:ext cx="8830801" cy="2908800"/>
          </a:xfrm>
          <a:prstGeom prst="rect">
            <a:avLst/>
          </a:prstGeom>
          <a:noFill/>
          <a:ln>
            <a:noFill/>
          </a:ln>
        </p:spPr>
      </p:pic>
      <p:sp>
        <p:nvSpPr>
          <p:cNvPr id="208" name="Google Shape;208;p22"/>
          <p:cNvSpPr txBox="1"/>
          <p:nvPr/>
        </p:nvSpPr>
        <p:spPr>
          <a:xfrm>
            <a:off x="2089688" y="3901975"/>
            <a:ext cx="4905000" cy="97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are 14 instances, representing approximately 3.21% potential outliers of Body Fat within the dataset.</a:t>
            </a:r>
            <a:endParaRPr sz="1450">
              <a:highlight>
                <a:srgbClr val="FFFFFF"/>
              </a:highlight>
            </a:endParaRPr>
          </a:p>
          <a:p>
            <a:pPr indent="0" lvl="0" marL="0" rtl="0" algn="l">
              <a:spcBef>
                <a:spcPts val="0"/>
              </a:spcBef>
              <a:spcAft>
                <a:spcPts val="0"/>
              </a:spcAft>
              <a:buNone/>
            </a:pPr>
            <a:r>
              <a:t/>
            </a:r>
            <a:endParaRPr sz="18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3"/>
          <p:cNvPicPr preferRelativeResize="0"/>
          <p:nvPr/>
        </p:nvPicPr>
        <p:blipFill>
          <a:blip r:embed="rId3">
            <a:alphaModFix/>
          </a:blip>
          <a:stretch>
            <a:fillRect/>
          </a:stretch>
        </p:blipFill>
        <p:spPr>
          <a:xfrm>
            <a:off x="220525" y="765550"/>
            <a:ext cx="8839202" cy="2906852"/>
          </a:xfrm>
          <a:prstGeom prst="rect">
            <a:avLst/>
          </a:prstGeom>
          <a:noFill/>
          <a:ln>
            <a:noFill/>
          </a:ln>
        </p:spPr>
      </p:pic>
      <p:sp>
        <p:nvSpPr>
          <p:cNvPr id="214" name="Google Shape;214;p23"/>
          <p:cNvSpPr txBox="1"/>
          <p:nvPr/>
        </p:nvSpPr>
        <p:spPr>
          <a:xfrm>
            <a:off x="375475" y="78400"/>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distribution of the `Age`</a:t>
            </a:r>
            <a:endParaRPr sz="1900">
              <a:solidFill>
                <a:schemeClr val="lt2"/>
              </a:solidFill>
              <a:latin typeface="Lato"/>
              <a:ea typeface="Lato"/>
              <a:cs typeface="Lato"/>
              <a:sym typeface="Lato"/>
            </a:endParaRPr>
          </a:p>
        </p:txBody>
      </p:sp>
      <p:sp>
        <p:nvSpPr>
          <p:cNvPr id="215" name="Google Shape;215;p23"/>
          <p:cNvSpPr txBox="1"/>
          <p:nvPr/>
        </p:nvSpPr>
        <p:spPr>
          <a:xfrm>
            <a:off x="1243300" y="3746925"/>
            <a:ext cx="53997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are 7 instances, representing approximately 1.61% potential outliers of Age within the dataset.</a:t>
            </a:r>
            <a:endParaRPr sz="1650">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nvSpPr>
        <p:spPr>
          <a:xfrm>
            <a:off x="409500" y="146525"/>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distribution of the `Weight`</a:t>
            </a:r>
            <a:endParaRPr sz="1900">
              <a:solidFill>
                <a:schemeClr val="lt2"/>
              </a:solidFill>
              <a:latin typeface="Lato"/>
              <a:ea typeface="Lato"/>
              <a:cs typeface="Lato"/>
              <a:sym typeface="Lato"/>
            </a:endParaRPr>
          </a:p>
        </p:txBody>
      </p:sp>
      <p:pic>
        <p:nvPicPr>
          <p:cNvPr id="221" name="Google Shape;221;p24"/>
          <p:cNvPicPr preferRelativeResize="0"/>
          <p:nvPr/>
        </p:nvPicPr>
        <p:blipFill>
          <a:blip r:embed="rId3">
            <a:alphaModFix/>
          </a:blip>
          <a:stretch>
            <a:fillRect/>
          </a:stretch>
        </p:blipFill>
        <p:spPr>
          <a:xfrm>
            <a:off x="152400" y="775925"/>
            <a:ext cx="8839203" cy="2908804"/>
          </a:xfrm>
          <a:prstGeom prst="rect">
            <a:avLst/>
          </a:prstGeom>
          <a:noFill/>
          <a:ln>
            <a:noFill/>
          </a:ln>
        </p:spPr>
      </p:pic>
      <p:sp>
        <p:nvSpPr>
          <p:cNvPr id="222" name="Google Shape;222;p24"/>
          <p:cNvSpPr txBox="1"/>
          <p:nvPr/>
        </p:nvSpPr>
        <p:spPr>
          <a:xfrm>
            <a:off x="1099300" y="3781000"/>
            <a:ext cx="54330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are 12 instances, representing approximately 2.75% potential outliers of Weight (kg) within the dataset.</a:t>
            </a:r>
            <a:endParaRPr sz="1450">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nvSpPr>
        <p:spPr>
          <a:xfrm>
            <a:off x="690525" y="189100"/>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distribution of the `Height`</a:t>
            </a:r>
            <a:endParaRPr sz="1900">
              <a:solidFill>
                <a:schemeClr val="lt2"/>
              </a:solidFill>
              <a:latin typeface="Lato"/>
              <a:ea typeface="Lato"/>
              <a:cs typeface="Lato"/>
              <a:sym typeface="Lato"/>
            </a:endParaRPr>
          </a:p>
        </p:txBody>
      </p:sp>
      <p:pic>
        <p:nvPicPr>
          <p:cNvPr id="228" name="Google Shape;228;p25"/>
          <p:cNvPicPr preferRelativeResize="0"/>
          <p:nvPr/>
        </p:nvPicPr>
        <p:blipFill>
          <a:blip r:embed="rId3">
            <a:alphaModFix/>
          </a:blip>
          <a:stretch>
            <a:fillRect/>
          </a:stretch>
        </p:blipFill>
        <p:spPr>
          <a:xfrm>
            <a:off x="152400" y="861075"/>
            <a:ext cx="8839203" cy="2908804"/>
          </a:xfrm>
          <a:prstGeom prst="rect">
            <a:avLst/>
          </a:prstGeom>
          <a:noFill/>
          <a:ln>
            <a:noFill/>
          </a:ln>
        </p:spPr>
      </p:pic>
      <p:sp>
        <p:nvSpPr>
          <p:cNvPr id="229" name="Google Shape;229;p25"/>
          <p:cNvSpPr txBox="1"/>
          <p:nvPr/>
        </p:nvSpPr>
        <p:spPr>
          <a:xfrm>
            <a:off x="1141125" y="3823550"/>
            <a:ext cx="5306100" cy="6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50">
                <a:highlight>
                  <a:srgbClr val="FFFFFF"/>
                </a:highlight>
              </a:rPr>
              <a:t>There are 4 instances, representing approximately 0.92% potential outliers of Height (mt) within the dataset.</a:t>
            </a:r>
            <a:endParaRPr sz="1550">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nvSpPr>
        <p:spPr>
          <a:xfrm>
            <a:off x="545775" y="316850"/>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distribution of the `Neck`</a:t>
            </a:r>
            <a:endParaRPr sz="1900">
              <a:solidFill>
                <a:schemeClr val="lt2"/>
              </a:solidFill>
              <a:latin typeface="Lato"/>
              <a:ea typeface="Lato"/>
              <a:cs typeface="Lato"/>
              <a:sym typeface="Lato"/>
            </a:endParaRPr>
          </a:p>
        </p:txBody>
      </p:sp>
      <p:pic>
        <p:nvPicPr>
          <p:cNvPr id="235" name="Google Shape;235;p26"/>
          <p:cNvPicPr preferRelativeResize="0"/>
          <p:nvPr/>
        </p:nvPicPr>
        <p:blipFill>
          <a:blip r:embed="rId3">
            <a:alphaModFix/>
          </a:blip>
          <a:stretch>
            <a:fillRect/>
          </a:stretch>
        </p:blipFill>
        <p:spPr>
          <a:xfrm>
            <a:off x="152400" y="946250"/>
            <a:ext cx="8839200" cy="2904901"/>
          </a:xfrm>
          <a:prstGeom prst="rect">
            <a:avLst/>
          </a:prstGeom>
          <a:noFill/>
          <a:ln>
            <a:noFill/>
          </a:ln>
        </p:spPr>
      </p:pic>
      <p:sp>
        <p:nvSpPr>
          <p:cNvPr id="236" name="Google Shape;236;p26"/>
          <p:cNvSpPr txBox="1"/>
          <p:nvPr/>
        </p:nvSpPr>
        <p:spPr>
          <a:xfrm>
            <a:off x="987825" y="3959825"/>
            <a:ext cx="60300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is only 1 instances, representing approximately 0.23% potential outliers of Neck Circumference (cm) within the dataset.</a:t>
            </a:r>
            <a:endParaRPr sz="1450">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nvSpPr>
        <p:spPr>
          <a:xfrm>
            <a:off x="622425" y="274275"/>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distribution of the `Chest`</a:t>
            </a:r>
            <a:endParaRPr sz="1900">
              <a:solidFill>
                <a:schemeClr val="lt2"/>
              </a:solidFill>
              <a:latin typeface="Lato"/>
              <a:ea typeface="Lato"/>
              <a:cs typeface="Lato"/>
              <a:sym typeface="Lato"/>
            </a:endParaRPr>
          </a:p>
        </p:txBody>
      </p:sp>
      <p:pic>
        <p:nvPicPr>
          <p:cNvPr id="242" name="Google Shape;242;p27"/>
          <p:cNvPicPr preferRelativeResize="0"/>
          <p:nvPr/>
        </p:nvPicPr>
        <p:blipFill>
          <a:blip r:embed="rId3">
            <a:alphaModFix/>
          </a:blip>
          <a:stretch>
            <a:fillRect/>
          </a:stretch>
        </p:blipFill>
        <p:spPr>
          <a:xfrm>
            <a:off x="152400" y="903675"/>
            <a:ext cx="8839202" cy="2895193"/>
          </a:xfrm>
          <a:prstGeom prst="rect">
            <a:avLst/>
          </a:prstGeom>
          <a:noFill/>
          <a:ln>
            <a:noFill/>
          </a:ln>
        </p:spPr>
      </p:pic>
      <p:sp>
        <p:nvSpPr>
          <p:cNvPr id="243" name="Google Shape;243;p27"/>
          <p:cNvSpPr txBox="1"/>
          <p:nvPr/>
        </p:nvSpPr>
        <p:spPr>
          <a:xfrm>
            <a:off x="1013375" y="3951275"/>
            <a:ext cx="57489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a:t>
            </a:r>
            <a:r>
              <a:rPr lang="en" sz="1450">
                <a:highlight>
                  <a:srgbClr val="FFFFFF"/>
                </a:highlight>
              </a:rPr>
              <a:t>here are 14 instances, representing approximately 3.21% potential outliers of Chest Circumference (cm) within the dataset.</a:t>
            </a:r>
            <a:endParaRPr sz="1450">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8"/>
          <p:cNvSpPr txBox="1"/>
          <p:nvPr/>
        </p:nvSpPr>
        <p:spPr>
          <a:xfrm>
            <a:off x="963050" y="231700"/>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distribution of the `Abdomen`</a:t>
            </a:r>
            <a:endParaRPr sz="1900">
              <a:solidFill>
                <a:schemeClr val="lt2"/>
              </a:solidFill>
              <a:latin typeface="Lato"/>
              <a:ea typeface="Lato"/>
              <a:cs typeface="Lato"/>
              <a:sym typeface="Lato"/>
            </a:endParaRPr>
          </a:p>
        </p:txBody>
      </p:sp>
      <p:pic>
        <p:nvPicPr>
          <p:cNvPr id="249" name="Google Shape;249;p28"/>
          <p:cNvPicPr preferRelativeResize="0"/>
          <p:nvPr/>
        </p:nvPicPr>
        <p:blipFill>
          <a:blip r:embed="rId3">
            <a:alphaModFix/>
          </a:blip>
          <a:stretch>
            <a:fillRect/>
          </a:stretch>
        </p:blipFill>
        <p:spPr>
          <a:xfrm>
            <a:off x="152400" y="861100"/>
            <a:ext cx="8839201" cy="2864556"/>
          </a:xfrm>
          <a:prstGeom prst="rect">
            <a:avLst/>
          </a:prstGeom>
          <a:noFill/>
          <a:ln>
            <a:noFill/>
          </a:ln>
        </p:spPr>
      </p:pic>
      <p:sp>
        <p:nvSpPr>
          <p:cNvPr id="250" name="Google Shape;250;p28"/>
          <p:cNvSpPr txBox="1"/>
          <p:nvPr/>
        </p:nvSpPr>
        <p:spPr>
          <a:xfrm>
            <a:off x="1064450" y="3878050"/>
            <a:ext cx="59193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are 4 instances, representing approximately 0.92% potential outliers of Abdomen Circumference (cm) within the dataset.</a:t>
            </a:r>
            <a:endParaRPr sz="145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nvSpPr>
        <p:spPr>
          <a:xfrm>
            <a:off x="767200" y="384975"/>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distribution of the `Hip`</a:t>
            </a:r>
            <a:endParaRPr sz="1900">
              <a:solidFill>
                <a:schemeClr val="lt2"/>
              </a:solidFill>
              <a:latin typeface="Lato"/>
              <a:ea typeface="Lato"/>
              <a:cs typeface="Lato"/>
              <a:sym typeface="Lato"/>
            </a:endParaRPr>
          </a:p>
        </p:txBody>
      </p:sp>
      <p:pic>
        <p:nvPicPr>
          <p:cNvPr id="256" name="Google Shape;256;p29"/>
          <p:cNvPicPr preferRelativeResize="0"/>
          <p:nvPr/>
        </p:nvPicPr>
        <p:blipFill>
          <a:blip r:embed="rId3">
            <a:alphaModFix/>
          </a:blip>
          <a:stretch>
            <a:fillRect/>
          </a:stretch>
        </p:blipFill>
        <p:spPr>
          <a:xfrm>
            <a:off x="152400" y="1014375"/>
            <a:ext cx="8839203" cy="2908804"/>
          </a:xfrm>
          <a:prstGeom prst="rect">
            <a:avLst/>
          </a:prstGeom>
          <a:noFill/>
          <a:ln>
            <a:noFill/>
          </a:ln>
        </p:spPr>
      </p:pic>
      <p:sp>
        <p:nvSpPr>
          <p:cNvPr id="257" name="Google Shape;257;p29"/>
          <p:cNvSpPr txBox="1"/>
          <p:nvPr/>
        </p:nvSpPr>
        <p:spPr>
          <a:xfrm>
            <a:off x="945225" y="4075575"/>
            <a:ext cx="59619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are 23 instances, representing approximately 5.28% potential outliers of Hip Circumference (cm) within the dataset.</a:t>
            </a:r>
            <a:endParaRPr sz="1450">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0"/>
          <p:cNvSpPr txBox="1"/>
          <p:nvPr/>
        </p:nvSpPr>
        <p:spPr>
          <a:xfrm>
            <a:off x="682025" y="376450"/>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 distribution of the `Thigh`</a:t>
            </a:r>
            <a:endParaRPr sz="1900">
              <a:solidFill>
                <a:schemeClr val="lt2"/>
              </a:solidFill>
              <a:latin typeface="Lato"/>
              <a:ea typeface="Lato"/>
              <a:cs typeface="Lato"/>
              <a:sym typeface="Lato"/>
            </a:endParaRPr>
          </a:p>
        </p:txBody>
      </p:sp>
      <p:pic>
        <p:nvPicPr>
          <p:cNvPr id="263" name="Google Shape;263;p30"/>
          <p:cNvPicPr preferRelativeResize="0"/>
          <p:nvPr/>
        </p:nvPicPr>
        <p:blipFill>
          <a:blip r:embed="rId3">
            <a:alphaModFix/>
          </a:blip>
          <a:stretch>
            <a:fillRect/>
          </a:stretch>
        </p:blipFill>
        <p:spPr>
          <a:xfrm>
            <a:off x="152400" y="1005850"/>
            <a:ext cx="8839202" cy="2899069"/>
          </a:xfrm>
          <a:prstGeom prst="rect">
            <a:avLst/>
          </a:prstGeom>
          <a:noFill/>
          <a:ln>
            <a:noFill/>
          </a:ln>
        </p:spPr>
      </p:pic>
      <p:sp>
        <p:nvSpPr>
          <p:cNvPr id="264" name="Google Shape;264;p30"/>
          <p:cNvSpPr txBox="1"/>
          <p:nvPr/>
        </p:nvSpPr>
        <p:spPr>
          <a:xfrm>
            <a:off x="682025" y="4057325"/>
            <a:ext cx="62847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are 16 instances, representing approximately 3.67% potential outliers of Thigh Circumference (cm) within the dataset.</a:t>
            </a:r>
            <a:endParaRPr sz="1450">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1"/>
          <p:cNvSpPr txBox="1"/>
          <p:nvPr/>
        </p:nvSpPr>
        <p:spPr>
          <a:xfrm>
            <a:off x="622400" y="206150"/>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distribution of the `Knee`</a:t>
            </a:r>
            <a:endParaRPr sz="1900">
              <a:solidFill>
                <a:schemeClr val="lt2"/>
              </a:solidFill>
              <a:latin typeface="Lato"/>
              <a:ea typeface="Lato"/>
              <a:cs typeface="Lato"/>
              <a:sym typeface="Lato"/>
            </a:endParaRPr>
          </a:p>
        </p:txBody>
      </p:sp>
      <p:pic>
        <p:nvPicPr>
          <p:cNvPr id="270" name="Google Shape;270;p31"/>
          <p:cNvPicPr preferRelativeResize="0"/>
          <p:nvPr/>
        </p:nvPicPr>
        <p:blipFill>
          <a:blip r:embed="rId3">
            <a:alphaModFix/>
          </a:blip>
          <a:stretch>
            <a:fillRect/>
          </a:stretch>
        </p:blipFill>
        <p:spPr>
          <a:xfrm>
            <a:off x="220525" y="1067050"/>
            <a:ext cx="8839200" cy="2904901"/>
          </a:xfrm>
          <a:prstGeom prst="rect">
            <a:avLst/>
          </a:prstGeom>
          <a:noFill/>
          <a:ln>
            <a:noFill/>
          </a:ln>
        </p:spPr>
      </p:pic>
      <p:sp>
        <p:nvSpPr>
          <p:cNvPr id="271" name="Google Shape;271;p31"/>
          <p:cNvSpPr txBox="1"/>
          <p:nvPr/>
        </p:nvSpPr>
        <p:spPr>
          <a:xfrm>
            <a:off x="622400" y="4147150"/>
            <a:ext cx="61398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are 15 instances, representing approximately 3.44% potential outliers of Knee Circumference (cm) within the dataset.</a:t>
            </a:r>
            <a:endParaRPr sz="1450">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nvSpPr>
        <p:spPr>
          <a:xfrm>
            <a:off x="238425" y="146525"/>
            <a:ext cx="5067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2"/>
                </a:solidFill>
                <a:latin typeface="Lato"/>
                <a:ea typeface="Lato"/>
                <a:cs typeface="Lato"/>
                <a:sym typeface="Lato"/>
              </a:rPr>
              <a:t>Introduction:</a:t>
            </a:r>
            <a:endParaRPr sz="2400">
              <a:solidFill>
                <a:schemeClr val="accent2"/>
              </a:solidFill>
              <a:latin typeface="Lato"/>
              <a:ea typeface="Lato"/>
              <a:cs typeface="Lato"/>
              <a:sym typeface="Lato"/>
            </a:endParaRPr>
          </a:p>
        </p:txBody>
      </p:sp>
      <p:sp>
        <p:nvSpPr>
          <p:cNvPr id="142" name="Google Shape;142;p14"/>
          <p:cNvSpPr txBox="1"/>
          <p:nvPr/>
        </p:nvSpPr>
        <p:spPr>
          <a:xfrm>
            <a:off x="1375800" y="2244375"/>
            <a:ext cx="490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Lato"/>
                <a:ea typeface="Lato"/>
                <a:cs typeface="Lato"/>
                <a:sym typeface="Lato"/>
              </a:rPr>
              <a:t>Project Scope</a:t>
            </a:r>
            <a:endParaRPr sz="2500">
              <a:solidFill>
                <a:schemeClr val="lt1"/>
              </a:solidFill>
              <a:latin typeface="Lato"/>
              <a:ea typeface="Lato"/>
              <a:cs typeface="Lato"/>
              <a:sym typeface="Lato"/>
            </a:endParaRPr>
          </a:p>
        </p:txBody>
      </p:sp>
      <p:sp>
        <p:nvSpPr>
          <p:cNvPr id="143" name="Google Shape;143;p14"/>
          <p:cNvSpPr txBox="1"/>
          <p:nvPr/>
        </p:nvSpPr>
        <p:spPr>
          <a:xfrm>
            <a:off x="0" y="2967725"/>
            <a:ext cx="5391300" cy="1139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lt1"/>
                </a:solidFill>
                <a:latin typeface="Lato"/>
                <a:ea typeface="Lato"/>
                <a:cs typeface="Lato"/>
                <a:sym typeface="Lato"/>
              </a:rPr>
              <a:t>The project focuses on estimating body fat percentage without invasive procedures in the health and fitness domain.</a:t>
            </a:r>
            <a:endParaRPr sz="1300">
              <a:solidFill>
                <a:schemeClr val="lt1"/>
              </a:solidFill>
              <a:latin typeface="Lato"/>
              <a:ea typeface="Lato"/>
              <a:cs typeface="Lato"/>
              <a:sym typeface="Lato"/>
            </a:endParaRPr>
          </a:p>
          <a:p>
            <a:pPr indent="0" lvl="0" marL="0" rtl="0" algn="just">
              <a:spcBef>
                <a:spcPts val="0"/>
              </a:spcBef>
              <a:spcAft>
                <a:spcPts val="0"/>
              </a:spcAft>
              <a:buNone/>
            </a:pPr>
            <a:r>
              <a:rPr lang="en" sz="1200">
                <a:solidFill>
                  <a:schemeClr val="lt1"/>
                </a:solidFill>
                <a:latin typeface="Georgia"/>
                <a:ea typeface="Georgia"/>
                <a:cs typeface="Georgia"/>
                <a:sym typeface="Georgia"/>
              </a:rPr>
              <a:t>Body fat (BF) is the number of fatty muscles in the body, which represents the total fatty tissue that does not contain any muscle mass MM, electrolyte, or body fluid</a:t>
            </a:r>
            <a:endParaRPr sz="1300">
              <a:solidFill>
                <a:schemeClr val="lt1"/>
              </a:solidFill>
              <a:latin typeface="Lato"/>
              <a:ea typeface="Lato"/>
              <a:cs typeface="Lato"/>
              <a:sym typeface="Lato"/>
            </a:endParaRPr>
          </a:p>
        </p:txBody>
      </p:sp>
      <p:sp>
        <p:nvSpPr>
          <p:cNvPr id="144" name="Google Shape;144;p14"/>
          <p:cNvSpPr txBox="1"/>
          <p:nvPr/>
        </p:nvSpPr>
        <p:spPr>
          <a:xfrm>
            <a:off x="1661450" y="2201788"/>
            <a:ext cx="4905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pic>
        <p:nvPicPr>
          <p:cNvPr id="145" name="Google Shape;145;p14"/>
          <p:cNvPicPr preferRelativeResize="0"/>
          <p:nvPr/>
        </p:nvPicPr>
        <p:blipFill>
          <a:blip r:embed="rId3">
            <a:alphaModFix/>
          </a:blip>
          <a:stretch>
            <a:fillRect/>
          </a:stretch>
        </p:blipFill>
        <p:spPr>
          <a:xfrm>
            <a:off x="3948375" y="69875"/>
            <a:ext cx="5147200" cy="2897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nvSpPr>
        <p:spPr>
          <a:xfrm>
            <a:off x="724600" y="206150"/>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distribution of the `Ankle`</a:t>
            </a:r>
            <a:endParaRPr sz="1900">
              <a:solidFill>
                <a:schemeClr val="lt2"/>
              </a:solidFill>
              <a:latin typeface="Lato"/>
              <a:ea typeface="Lato"/>
              <a:cs typeface="Lato"/>
              <a:sym typeface="Lato"/>
            </a:endParaRPr>
          </a:p>
        </p:txBody>
      </p:sp>
      <p:pic>
        <p:nvPicPr>
          <p:cNvPr id="277" name="Google Shape;277;p32"/>
          <p:cNvPicPr preferRelativeResize="0"/>
          <p:nvPr/>
        </p:nvPicPr>
        <p:blipFill>
          <a:blip r:embed="rId3">
            <a:alphaModFix/>
          </a:blip>
          <a:stretch>
            <a:fillRect/>
          </a:stretch>
        </p:blipFill>
        <p:spPr>
          <a:xfrm>
            <a:off x="211125" y="920675"/>
            <a:ext cx="8839202" cy="2899069"/>
          </a:xfrm>
          <a:prstGeom prst="rect">
            <a:avLst/>
          </a:prstGeom>
          <a:noFill/>
          <a:ln>
            <a:noFill/>
          </a:ln>
        </p:spPr>
      </p:pic>
      <p:sp>
        <p:nvSpPr>
          <p:cNvPr id="278" name="Google Shape;278;p32"/>
          <p:cNvSpPr txBox="1"/>
          <p:nvPr/>
        </p:nvSpPr>
        <p:spPr>
          <a:xfrm>
            <a:off x="724600" y="4057275"/>
            <a:ext cx="55608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are 10 instances, representing approximately 2.29% potential outliers of Ankle Circumference (cm) within the dataset.</a:t>
            </a:r>
            <a:endParaRPr sz="1450">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nvSpPr>
        <p:spPr>
          <a:xfrm>
            <a:off x="426550" y="436075"/>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distribution of the `Biceps`</a:t>
            </a:r>
            <a:endParaRPr sz="1900">
              <a:solidFill>
                <a:schemeClr val="lt2"/>
              </a:solidFill>
              <a:latin typeface="Lato"/>
              <a:ea typeface="Lato"/>
              <a:cs typeface="Lato"/>
              <a:sym typeface="Lato"/>
            </a:endParaRPr>
          </a:p>
        </p:txBody>
      </p:sp>
      <p:pic>
        <p:nvPicPr>
          <p:cNvPr id="284" name="Google Shape;284;p33"/>
          <p:cNvPicPr preferRelativeResize="0"/>
          <p:nvPr/>
        </p:nvPicPr>
        <p:blipFill>
          <a:blip r:embed="rId3">
            <a:alphaModFix/>
          </a:blip>
          <a:stretch>
            <a:fillRect/>
          </a:stretch>
        </p:blipFill>
        <p:spPr>
          <a:xfrm>
            <a:off x="152400" y="1065475"/>
            <a:ext cx="8839200" cy="2891327"/>
          </a:xfrm>
          <a:prstGeom prst="rect">
            <a:avLst/>
          </a:prstGeom>
          <a:noFill/>
          <a:ln>
            <a:noFill/>
          </a:ln>
        </p:spPr>
      </p:pic>
      <p:sp>
        <p:nvSpPr>
          <p:cNvPr id="285" name="Google Shape;285;p33"/>
          <p:cNvSpPr txBox="1"/>
          <p:nvPr/>
        </p:nvSpPr>
        <p:spPr>
          <a:xfrm>
            <a:off x="996325" y="4109200"/>
            <a:ext cx="60213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are 7 instances, representing approximately 1.61% potential outliers of Biceps Circumference (cm) within the dataset.</a:t>
            </a:r>
            <a:endParaRPr sz="1450">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4"/>
          <p:cNvSpPr txBox="1"/>
          <p:nvPr/>
        </p:nvSpPr>
        <p:spPr>
          <a:xfrm>
            <a:off x="1278125" y="265750"/>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 distribution of the `Forearm`</a:t>
            </a:r>
            <a:endParaRPr sz="1900">
              <a:solidFill>
                <a:schemeClr val="lt2"/>
              </a:solidFill>
              <a:latin typeface="Lato"/>
              <a:ea typeface="Lato"/>
              <a:cs typeface="Lato"/>
              <a:sym typeface="Lato"/>
            </a:endParaRPr>
          </a:p>
        </p:txBody>
      </p:sp>
      <p:pic>
        <p:nvPicPr>
          <p:cNvPr id="291" name="Google Shape;291;p34"/>
          <p:cNvPicPr preferRelativeResize="0"/>
          <p:nvPr/>
        </p:nvPicPr>
        <p:blipFill>
          <a:blip r:embed="rId3">
            <a:alphaModFix/>
          </a:blip>
          <a:stretch>
            <a:fillRect/>
          </a:stretch>
        </p:blipFill>
        <p:spPr>
          <a:xfrm>
            <a:off x="152400" y="895150"/>
            <a:ext cx="8839200" cy="2877879"/>
          </a:xfrm>
          <a:prstGeom prst="rect">
            <a:avLst/>
          </a:prstGeom>
          <a:noFill/>
          <a:ln>
            <a:noFill/>
          </a:ln>
        </p:spPr>
      </p:pic>
      <p:sp>
        <p:nvSpPr>
          <p:cNvPr id="292" name="Google Shape;292;p34"/>
          <p:cNvSpPr txBox="1"/>
          <p:nvPr/>
        </p:nvSpPr>
        <p:spPr>
          <a:xfrm>
            <a:off x="843050" y="3993875"/>
            <a:ext cx="58512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is only 1 instances, representing approximately 0.23% potential outliers of Forearm Circumference (cm) within the dataset.</a:t>
            </a:r>
            <a:endParaRPr sz="1450">
              <a:highlight>
                <a:srgbClr val="FFFFFF"/>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nvSpPr>
        <p:spPr>
          <a:xfrm>
            <a:off x="656475" y="308325"/>
            <a:ext cx="4905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2"/>
                </a:solidFill>
                <a:latin typeface="Lato"/>
                <a:ea typeface="Lato"/>
                <a:cs typeface="Lato"/>
                <a:sym typeface="Lato"/>
              </a:rPr>
              <a:t>distribution of the `Wrist`</a:t>
            </a:r>
            <a:endParaRPr sz="1900">
              <a:solidFill>
                <a:schemeClr val="lt2"/>
              </a:solidFill>
              <a:latin typeface="Lato"/>
              <a:ea typeface="Lato"/>
              <a:cs typeface="Lato"/>
              <a:sym typeface="Lato"/>
            </a:endParaRPr>
          </a:p>
        </p:txBody>
      </p:sp>
      <p:pic>
        <p:nvPicPr>
          <p:cNvPr id="298" name="Google Shape;298;p35"/>
          <p:cNvPicPr preferRelativeResize="0"/>
          <p:nvPr/>
        </p:nvPicPr>
        <p:blipFill>
          <a:blip r:embed="rId3">
            <a:alphaModFix/>
          </a:blip>
          <a:stretch>
            <a:fillRect/>
          </a:stretch>
        </p:blipFill>
        <p:spPr>
          <a:xfrm>
            <a:off x="152400" y="937725"/>
            <a:ext cx="8839201" cy="2902955"/>
          </a:xfrm>
          <a:prstGeom prst="rect">
            <a:avLst/>
          </a:prstGeom>
          <a:noFill/>
          <a:ln>
            <a:noFill/>
          </a:ln>
        </p:spPr>
      </p:pic>
      <p:sp>
        <p:nvSpPr>
          <p:cNvPr id="299" name="Google Shape;299;p35"/>
          <p:cNvSpPr txBox="1"/>
          <p:nvPr/>
        </p:nvSpPr>
        <p:spPr>
          <a:xfrm>
            <a:off x="750150" y="3993075"/>
            <a:ext cx="6386700" cy="147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450">
                <a:highlight>
                  <a:srgbClr val="FFFFFF"/>
                </a:highlight>
              </a:rPr>
              <a:t>There are 5 instances, representing approximately 1.15% potential outliers of Wrist Circumference (cm) within the dataset.</a:t>
            </a:r>
            <a:endParaRPr sz="1450">
              <a:highlight>
                <a:srgbClr val="FFFFFF"/>
              </a:highlight>
            </a:endParaRPr>
          </a:p>
          <a:p>
            <a:pPr indent="0" lvl="0" marL="0" rtl="0" algn="l">
              <a:lnSpc>
                <a:spcPct val="115000"/>
              </a:lnSpc>
              <a:spcBef>
                <a:spcPts val="0"/>
              </a:spcBef>
              <a:spcAft>
                <a:spcPts val="0"/>
              </a:spcAft>
              <a:buNone/>
            </a:pPr>
            <a:r>
              <a:t/>
            </a:r>
            <a:endParaRPr sz="1450">
              <a:highlight>
                <a:srgbClr val="FFFFFF"/>
              </a:highlight>
            </a:endParaRPr>
          </a:p>
          <a:p>
            <a:pPr indent="0" lvl="0" marL="0" rtl="0" algn="l">
              <a:lnSpc>
                <a:spcPct val="115000"/>
              </a:lnSpc>
              <a:spcBef>
                <a:spcPts val="0"/>
              </a:spcBef>
              <a:spcAft>
                <a:spcPts val="0"/>
              </a:spcAft>
              <a:buNone/>
            </a:pPr>
            <a:r>
              <a:rPr lang="en" sz="1450">
                <a:highlight>
                  <a:srgbClr val="FFFFFF"/>
                </a:highlight>
              </a:rPr>
              <a:t> Note:</a:t>
            </a:r>
            <a:r>
              <a:rPr lang="en" sz="1650">
                <a:highlight>
                  <a:srgbClr val="FFFFFF"/>
                </a:highlight>
              </a:rPr>
              <a:t>Total number of potential outliers across all features: 133</a:t>
            </a:r>
            <a:endParaRPr sz="1650">
              <a:highlight>
                <a:srgbClr val="FFFFFF"/>
              </a:highlight>
            </a:endParaRPr>
          </a:p>
          <a:p>
            <a:pPr indent="0" lvl="0" marL="0" rtl="0" algn="l">
              <a:lnSpc>
                <a:spcPct val="115000"/>
              </a:lnSpc>
              <a:spcBef>
                <a:spcPts val="0"/>
              </a:spcBef>
              <a:spcAft>
                <a:spcPts val="0"/>
              </a:spcAft>
              <a:buNone/>
            </a:pPr>
            <a:r>
              <a:rPr lang="en" sz="1450">
                <a:highlight>
                  <a:srgbClr val="FFFFFF"/>
                </a:highlight>
              </a:rPr>
              <a:t>  </a:t>
            </a:r>
            <a:endParaRPr sz="1450">
              <a:highlight>
                <a:srgbClr val="FFFFFF"/>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nvSpPr>
        <p:spPr>
          <a:xfrm>
            <a:off x="1193000" y="282800"/>
            <a:ext cx="3559500" cy="5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50">
                <a:solidFill>
                  <a:schemeClr val="dk1"/>
                </a:solidFill>
                <a:highlight>
                  <a:srgbClr val="FFFFFF"/>
                </a:highlight>
              </a:rPr>
              <a:t>Correlation</a:t>
            </a:r>
            <a:endParaRPr sz="2750">
              <a:solidFill>
                <a:schemeClr val="dk1"/>
              </a:solidFill>
              <a:highlight>
                <a:schemeClr val="dk1"/>
              </a:highlight>
              <a:latin typeface="Lato"/>
              <a:ea typeface="Lato"/>
              <a:cs typeface="Lato"/>
              <a:sym typeface="Lato"/>
            </a:endParaRPr>
          </a:p>
        </p:txBody>
      </p:sp>
      <p:pic>
        <p:nvPicPr>
          <p:cNvPr id="305" name="Google Shape;305;p36"/>
          <p:cNvPicPr preferRelativeResize="0"/>
          <p:nvPr/>
        </p:nvPicPr>
        <p:blipFill>
          <a:blip r:embed="rId3">
            <a:alphaModFix/>
          </a:blip>
          <a:stretch>
            <a:fillRect/>
          </a:stretch>
        </p:blipFill>
        <p:spPr>
          <a:xfrm>
            <a:off x="4105375" y="146550"/>
            <a:ext cx="4904999" cy="4947625"/>
          </a:xfrm>
          <a:prstGeom prst="rect">
            <a:avLst/>
          </a:prstGeom>
          <a:noFill/>
          <a:ln>
            <a:noFill/>
          </a:ln>
        </p:spPr>
      </p:pic>
      <p:sp>
        <p:nvSpPr>
          <p:cNvPr id="306" name="Google Shape;306;p36"/>
          <p:cNvSpPr txBox="1"/>
          <p:nvPr/>
        </p:nvSpPr>
        <p:spPr>
          <a:xfrm>
            <a:off x="94450" y="1159950"/>
            <a:ext cx="3806400" cy="1339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500">
                <a:solidFill>
                  <a:schemeClr val="lt1"/>
                </a:solidFill>
                <a:latin typeface="Lato"/>
                <a:ea typeface="Lato"/>
                <a:cs typeface="Lato"/>
                <a:sym typeface="Lato"/>
              </a:rPr>
              <a:t>The correlation heatmap is useful for identifying the  relationships between variables and understanding potential multicollinearity (high correlation between independent variables) in the dataset.</a:t>
            </a:r>
            <a:endParaRPr sz="1500">
              <a:solidFill>
                <a:schemeClr val="l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37"/>
          <p:cNvPicPr preferRelativeResize="0"/>
          <p:nvPr/>
        </p:nvPicPr>
        <p:blipFill>
          <a:blip r:embed="rId3">
            <a:alphaModFix/>
          </a:blip>
          <a:stretch>
            <a:fillRect/>
          </a:stretch>
        </p:blipFill>
        <p:spPr>
          <a:xfrm>
            <a:off x="4153875" y="0"/>
            <a:ext cx="4990125" cy="2658372"/>
          </a:xfrm>
          <a:prstGeom prst="rect">
            <a:avLst/>
          </a:prstGeom>
          <a:noFill/>
          <a:ln>
            <a:noFill/>
          </a:ln>
        </p:spPr>
      </p:pic>
      <p:sp>
        <p:nvSpPr>
          <p:cNvPr id="312" name="Google Shape;312;p37"/>
          <p:cNvSpPr txBox="1"/>
          <p:nvPr/>
        </p:nvSpPr>
        <p:spPr>
          <a:xfrm>
            <a:off x="406975" y="51125"/>
            <a:ext cx="1559100" cy="5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50"/>
          </a:p>
        </p:txBody>
      </p:sp>
      <p:pic>
        <p:nvPicPr>
          <p:cNvPr id="313" name="Google Shape;313;p37"/>
          <p:cNvPicPr preferRelativeResize="0"/>
          <p:nvPr/>
        </p:nvPicPr>
        <p:blipFill>
          <a:blip r:embed="rId4">
            <a:alphaModFix/>
          </a:blip>
          <a:stretch>
            <a:fillRect/>
          </a:stretch>
        </p:blipFill>
        <p:spPr>
          <a:xfrm>
            <a:off x="0" y="2641625"/>
            <a:ext cx="4153875" cy="2501875"/>
          </a:xfrm>
          <a:prstGeom prst="rect">
            <a:avLst/>
          </a:prstGeom>
          <a:noFill/>
          <a:ln>
            <a:noFill/>
          </a:ln>
        </p:spPr>
      </p:pic>
      <p:sp>
        <p:nvSpPr>
          <p:cNvPr id="314" name="Google Shape;314;p37"/>
          <p:cNvSpPr txBox="1"/>
          <p:nvPr/>
        </p:nvSpPr>
        <p:spPr>
          <a:xfrm>
            <a:off x="4454500" y="2999300"/>
            <a:ext cx="4530300" cy="2108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50">
                <a:highlight>
                  <a:srgbClr val="FFFFFF"/>
                </a:highlight>
              </a:rPr>
              <a:t>Principal Component Analysis (PCA) is employed in data analysis to reduce the dimensionality of a dataset while retaining its essential features. By transforming correlated features into uncorrelated principal components, PCA not only mitigates multicollinearity but also allows for more efficient computation and visualization of data patterns. This method aids in simplifying models, enhancing interpretability, and improving the overall performance of machine learning algorithms. In the dataset we sow that 8 features can explain over 95% of variance.</a:t>
            </a:r>
            <a:endParaRPr sz="1500">
              <a:solidFill>
                <a:schemeClr val="lt1"/>
              </a:solidFill>
              <a:latin typeface="Lato"/>
              <a:ea typeface="Lato"/>
              <a:cs typeface="Lato"/>
              <a:sym typeface="Lato"/>
            </a:endParaRPr>
          </a:p>
        </p:txBody>
      </p:sp>
      <p:sp>
        <p:nvSpPr>
          <p:cNvPr id="315" name="Google Shape;315;p37"/>
          <p:cNvSpPr txBox="1"/>
          <p:nvPr/>
        </p:nvSpPr>
        <p:spPr>
          <a:xfrm>
            <a:off x="297175" y="86900"/>
            <a:ext cx="3559500" cy="5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50">
                <a:solidFill>
                  <a:schemeClr val="dk1"/>
                </a:solidFill>
                <a:highlight>
                  <a:srgbClr val="FFFFFF"/>
                </a:highlight>
              </a:rPr>
              <a:t>Correlation</a:t>
            </a:r>
            <a:endParaRPr sz="2750">
              <a:solidFill>
                <a:schemeClr val="dk1"/>
              </a:solidFill>
              <a:highlight>
                <a:schemeClr val="dk1"/>
              </a:highlight>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38"/>
          <p:cNvPicPr preferRelativeResize="0"/>
          <p:nvPr/>
        </p:nvPicPr>
        <p:blipFill>
          <a:blip r:embed="rId3">
            <a:alphaModFix/>
          </a:blip>
          <a:stretch>
            <a:fillRect/>
          </a:stretch>
        </p:blipFill>
        <p:spPr>
          <a:xfrm>
            <a:off x="101300" y="138025"/>
            <a:ext cx="5640051" cy="1398525"/>
          </a:xfrm>
          <a:prstGeom prst="rect">
            <a:avLst/>
          </a:prstGeom>
          <a:noFill/>
          <a:ln>
            <a:noFill/>
          </a:ln>
        </p:spPr>
      </p:pic>
      <p:pic>
        <p:nvPicPr>
          <p:cNvPr id="321" name="Google Shape;321;p38"/>
          <p:cNvPicPr preferRelativeResize="0"/>
          <p:nvPr/>
        </p:nvPicPr>
        <p:blipFill>
          <a:blip r:embed="rId4">
            <a:alphaModFix/>
          </a:blip>
          <a:stretch>
            <a:fillRect/>
          </a:stretch>
        </p:blipFill>
        <p:spPr>
          <a:xfrm>
            <a:off x="339725" y="328900"/>
            <a:ext cx="1000125" cy="1000125"/>
          </a:xfrm>
          <a:prstGeom prst="rect">
            <a:avLst/>
          </a:prstGeom>
          <a:noFill/>
          <a:ln>
            <a:noFill/>
          </a:ln>
        </p:spPr>
      </p:pic>
      <p:sp>
        <p:nvSpPr>
          <p:cNvPr id="322" name="Google Shape;322;p38"/>
          <p:cNvSpPr txBox="1"/>
          <p:nvPr/>
        </p:nvSpPr>
        <p:spPr>
          <a:xfrm>
            <a:off x="101300" y="1747475"/>
            <a:ext cx="4327500" cy="264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600">
                <a:solidFill>
                  <a:srgbClr val="222222"/>
                </a:solidFill>
                <a:highlight>
                  <a:srgbClr val="FFFFFF"/>
                </a:highlight>
              </a:rPr>
              <a:t>To predict body fat percentage accurately, multi-regression models utilize compatible and interrelated data. To assess model performance, several metrics are employed, including Adjusted R-Squared, Mean Absolute Error, Mean Squared Error, Root Mean Squared Error, and Mean Absolute Percentage Error. Gradient models were The best with a less Error among the models evaluated </a:t>
            </a:r>
            <a:endParaRPr sz="1800">
              <a:solidFill>
                <a:schemeClr val="lt1"/>
              </a:solidFill>
              <a:latin typeface="Lato"/>
              <a:ea typeface="Lato"/>
              <a:cs typeface="Lato"/>
              <a:sym typeface="Lato"/>
            </a:endParaRPr>
          </a:p>
        </p:txBody>
      </p:sp>
      <p:cxnSp>
        <p:nvCxnSpPr>
          <p:cNvPr id="323" name="Google Shape;323;p38"/>
          <p:cNvCxnSpPr/>
          <p:nvPr/>
        </p:nvCxnSpPr>
        <p:spPr>
          <a:xfrm>
            <a:off x="7860800" y="2718275"/>
            <a:ext cx="817500" cy="817500"/>
          </a:xfrm>
          <a:prstGeom prst="straightConnector1">
            <a:avLst/>
          </a:prstGeom>
          <a:noFill/>
          <a:ln cap="flat" cmpd="sng" w="9525">
            <a:solidFill>
              <a:schemeClr val="dk2"/>
            </a:solidFill>
            <a:prstDash val="solid"/>
            <a:round/>
            <a:headEnd len="med" w="med" type="none"/>
            <a:tailEnd len="med" w="med" type="none"/>
          </a:ln>
        </p:spPr>
      </p:cxnSp>
      <p:pic>
        <p:nvPicPr>
          <p:cNvPr id="324" name="Google Shape;324;p38"/>
          <p:cNvPicPr preferRelativeResize="0"/>
          <p:nvPr/>
        </p:nvPicPr>
        <p:blipFill>
          <a:blip r:embed="rId5">
            <a:alphaModFix/>
          </a:blip>
          <a:stretch>
            <a:fillRect/>
          </a:stretch>
        </p:blipFill>
        <p:spPr>
          <a:xfrm>
            <a:off x="4318100" y="1329025"/>
            <a:ext cx="4756095" cy="3329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39"/>
          <p:cNvPicPr preferRelativeResize="0"/>
          <p:nvPr/>
        </p:nvPicPr>
        <p:blipFill>
          <a:blip r:embed="rId3">
            <a:alphaModFix/>
          </a:blip>
          <a:stretch>
            <a:fillRect/>
          </a:stretch>
        </p:blipFill>
        <p:spPr>
          <a:xfrm>
            <a:off x="152400" y="152400"/>
            <a:ext cx="2609850" cy="1333500"/>
          </a:xfrm>
          <a:prstGeom prst="rect">
            <a:avLst/>
          </a:prstGeom>
          <a:noFill/>
          <a:ln>
            <a:noFill/>
          </a:ln>
        </p:spPr>
      </p:pic>
      <p:sp>
        <p:nvSpPr>
          <p:cNvPr id="330" name="Google Shape;330;p39"/>
          <p:cNvSpPr txBox="1"/>
          <p:nvPr/>
        </p:nvSpPr>
        <p:spPr>
          <a:xfrm>
            <a:off x="263950" y="1153125"/>
            <a:ext cx="30000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highlight>
                  <a:srgbClr val="FFFFFF"/>
                </a:highlight>
              </a:rPr>
              <a:t>Multiple Linear Regression</a:t>
            </a:r>
            <a:endParaRPr sz="1800"/>
          </a:p>
        </p:txBody>
      </p:sp>
      <p:pic>
        <p:nvPicPr>
          <p:cNvPr id="331" name="Google Shape;331;p39"/>
          <p:cNvPicPr preferRelativeResize="0"/>
          <p:nvPr/>
        </p:nvPicPr>
        <p:blipFill>
          <a:blip r:embed="rId4">
            <a:alphaModFix/>
          </a:blip>
          <a:stretch>
            <a:fillRect/>
          </a:stretch>
        </p:blipFill>
        <p:spPr>
          <a:xfrm>
            <a:off x="84275" y="1594650"/>
            <a:ext cx="2766775" cy="1582100"/>
          </a:xfrm>
          <a:prstGeom prst="rect">
            <a:avLst/>
          </a:prstGeom>
          <a:noFill/>
          <a:ln>
            <a:noFill/>
          </a:ln>
        </p:spPr>
      </p:pic>
      <p:sp>
        <p:nvSpPr>
          <p:cNvPr id="332" name="Google Shape;332;p39"/>
          <p:cNvSpPr txBox="1"/>
          <p:nvPr/>
        </p:nvSpPr>
        <p:spPr>
          <a:xfrm>
            <a:off x="3531850" y="1093500"/>
            <a:ext cx="30000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highlight>
                  <a:srgbClr val="FFFFFF"/>
                </a:highlight>
              </a:rPr>
              <a:t> Ridge Regression</a:t>
            </a:r>
            <a:endParaRPr sz="1800"/>
          </a:p>
        </p:txBody>
      </p:sp>
      <p:pic>
        <p:nvPicPr>
          <p:cNvPr id="333" name="Google Shape;333;p39"/>
          <p:cNvPicPr preferRelativeResize="0"/>
          <p:nvPr/>
        </p:nvPicPr>
        <p:blipFill>
          <a:blip r:embed="rId5">
            <a:alphaModFix/>
          </a:blip>
          <a:stretch>
            <a:fillRect/>
          </a:stretch>
        </p:blipFill>
        <p:spPr>
          <a:xfrm>
            <a:off x="3086100" y="1594650"/>
            <a:ext cx="2834856" cy="1582100"/>
          </a:xfrm>
          <a:prstGeom prst="rect">
            <a:avLst/>
          </a:prstGeom>
          <a:noFill/>
          <a:ln>
            <a:noFill/>
          </a:ln>
        </p:spPr>
      </p:pic>
      <p:sp>
        <p:nvSpPr>
          <p:cNvPr id="334" name="Google Shape;334;p39"/>
          <p:cNvSpPr txBox="1"/>
          <p:nvPr/>
        </p:nvSpPr>
        <p:spPr>
          <a:xfrm>
            <a:off x="6698400" y="1093500"/>
            <a:ext cx="24456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highlight>
                  <a:srgbClr val="FFFFFF"/>
                </a:highlight>
              </a:rPr>
              <a:t>LASSO Regression</a:t>
            </a:r>
            <a:endParaRPr sz="1800"/>
          </a:p>
        </p:txBody>
      </p:sp>
      <p:pic>
        <p:nvPicPr>
          <p:cNvPr id="335" name="Google Shape;335;p39"/>
          <p:cNvPicPr preferRelativeResize="0"/>
          <p:nvPr/>
        </p:nvPicPr>
        <p:blipFill>
          <a:blip r:embed="rId6">
            <a:alphaModFix/>
          </a:blip>
          <a:stretch>
            <a:fillRect/>
          </a:stretch>
        </p:blipFill>
        <p:spPr>
          <a:xfrm>
            <a:off x="6077475" y="1594650"/>
            <a:ext cx="2905700" cy="1582100"/>
          </a:xfrm>
          <a:prstGeom prst="rect">
            <a:avLst/>
          </a:prstGeom>
          <a:noFill/>
          <a:ln>
            <a:noFill/>
          </a:ln>
        </p:spPr>
      </p:pic>
      <p:sp>
        <p:nvSpPr>
          <p:cNvPr id="336" name="Google Shape;336;p39"/>
          <p:cNvSpPr txBox="1"/>
          <p:nvPr/>
        </p:nvSpPr>
        <p:spPr>
          <a:xfrm>
            <a:off x="400200" y="3210275"/>
            <a:ext cx="23085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highlight>
                  <a:srgbClr val="FFFFFF"/>
                </a:highlight>
              </a:rPr>
              <a:t>Elastic Net Regression</a:t>
            </a:r>
            <a:endParaRPr sz="1800"/>
          </a:p>
        </p:txBody>
      </p:sp>
      <p:pic>
        <p:nvPicPr>
          <p:cNvPr id="337" name="Google Shape;337;p39"/>
          <p:cNvPicPr preferRelativeResize="0"/>
          <p:nvPr/>
        </p:nvPicPr>
        <p:blipFill>
          <a:blip r:embed="rId7">
            <a:alphaModFix/>
          </a:blip>
          <a:stretch>
            <a:fillRect/>
          </a:stretch>
        </p:blipFill>
        <p:spPr>
          <a:xfrm>
            <a:off x="84275" y="3618275"/>
            <a:ext cx="2766775" cy="1467375"/>
          </a:xfrm>
          <a:prstGeom prst="rect">
            <a:avLst/>
          </a:prstGeom>
          <a:noFill/>
          <a:ln>
            <a:noFill/>
          </a:ln>
        </p:spPr>
      </p:pic>
      <p:sp>
        <p:nvSpPr>
          <p:cNvPr id="338" name="Google Shape;338;p39"/>
          <p:cNvSpPr txBox="1"/>
          <p:nvPr/>
        </p:nvSpPr>
        <p:spPr>
          <a:xfrm>
            <a:off x="3031750" y="3210275"/>
            <a:ext cx="35001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highlight>
                  <a:srgbClr val="FFFFFF"/>
                </a:highlight>
              </a:rPr>
              <a:t> Principal Component Regression </a:t>
            </a:r>
            <a:endParaRPr sz="1800"/>
          </a:p>
        </p:txBody>
      </p:sp>
      <p:sp>
        <p:nvSpPr>
          <p:cNvPr id="339" name="Google Shape;339;p39"/>
          <p:cNvSpPr txBox="1"/>
          <p:nvPr/>
        </p:nvSpPr>
        <p:spPr>
          <a:xfrm>
            <a:off x="6322050" y="3176750"/>
            <a:ext cx="30000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highlight>
                  <a:srgbClr val="FFFFFF"/>
                </a:highlight>
              </a:rPr>
              <a:t>Gradient Boosting Regressors</a:t>
            </a:r>
            <a:endParaRPr sz="1800"/>
          </a:p>
        </p:txBody>
      </p:sp>
      <p:pic>
        <p:nvPicPr>
          <p:cNvPr id="340" name="Google Shape;340;p39"/>
          <p:cNvPicPr preferRelativeResize="0"/>
          <p:nvPr/>
        </p:nvPicPr>
        <p:blipFill>
          <a:blip r:embed="rId8">
            <a:alphaModFix/>
          </a:blip>
          <a:stretch>
            <a:fillRect/>
          </a:stretch>
        </p:blipFill>
        <p:spPr>
          <a:xfrm>
            <a:off x="3086100" y="3597250"/>
            <a:ext cx="2834850" cy="1488400"/>
          </a:xfrm>
          <a:prstGeom prst="rect">
            <a:avLst/>
          </a:prstGeom>
          <a:noFill/>
          <a:ln>
            <a:noFill/>
          </a:ln>
        </p:spPr>
      </p:pic>
      <p:pic>
        <p:nvPicPr>
          <p:cNvPr id="341" name="Google Shape;341;p39"/>
          <p:cNvPicPr preferRelativeResize="0"/>
          <p:nvPr/>
        </p:nvPicPr>
        <p:blipFill>
          <a:blip r:embed="rId9">
            <a:alphaModFix/>
          </a:blip>
          <a:stretch>
            <a:fillRect/>
          </a:stretch>
        </p:blipFill>
        <p:spPr>
          <a:xfrm>
            <a:off x="6077475" y="3609700"/>
            <a:ext cx="2905700" cy="1461252"/>
          </a:xfrm>
          <a:prstGeom prst="rect">
            <a:avLst/>
          </a:prstGeom>
          <a:noFill/>
          <a:ln>
            <a:noFill/>
          </a:ln>
        </p:spPr>
      </p:pic>
      <p:pic>
        <p:nvPicPr>
          <p:cNvPr id="342" name="Google Shape;342;p39"/>
          <p:cNvPicPr preferRelativeResize="0"/>
          <p:nvPr/>
        </p:nvPicPr>
        <p:blipFill>
          <a:blip r:embed="rId10">
            <a:alphaModFix/>
          </a:blip>
          <a:stretch>
            <a:fillRect/>
          </a:stretch>
        </p:blipFill>
        <p:spPr>
          <a:xfrm>
            <a:off x="6077475" y="3618275"/>
            <a:ext cx="540024" cy="5003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0"/>
          <p:cNvPicPr preferRelativeResize="0"/>
          <p:nvPr/>
        </p:nvPicPr>
        <p:blipFill rotWithShape="1">
          <a:blip r:embed="rId3">
            <a:alphaModFix/>
          </a:blip>
          <a:srcRect b="-5129" l="950" r="-950" t="5130"/>
          <a:stretch/>
        </p:blipFill>
        <p:spPr>
          <a:xfrm>
            <a:off x="1105100" y="785225"/>
            <a:ext cx="6585375" cy="4358274"/>
          </a:xfrm>
          <a:prstGeom prst="rect">
            <a:avLst/>
          </a:prstGeom>
          <a:noFill/>
          <a:ln>
            <a:noFill/>
          </a:ln>
        </p:spPr>
      </p:pic>
      <p:sp>
        <p:nvSpPr>
          <p:cNvPr id="348" name="Google Shape;348;p40"/>
          <p:cNvSpPr txBox="1"/>
          <p:nvPr/>
        </p:nvSpPr>
        <p:spPr>
          <a:xfrm>
            <a:off x="425800" y="85175"/>
            <a:ext cx="31941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highlight>
                  <a:srgbClr val="FFFFFF"/>
                </a:highlight>
              </a:rPr>
              <a:t>Decision Tree Model</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54" name="Google Shape;354;p41"/>
          <p:cNvSpPr txBox="1"/>
          <p:nvPr>
            <p:ph idx="1" type="body"/>
          </p:nvPr>
        </p:nvSpPr>
        <p:spPr>
          <a:xfrm>
            <a:off x="71200" y="1984825"/>
            <a:ext cx="5268900" cy="29112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500">
                <a:solidFill>
                  <a:srgbClr val="222222"/>
                </a:solidFill>
                <a:highlight>
                  <a:srgbClr val="FFFFFF"/>
                </a:highlight>
                <a:latin typeface="Arial"/>
                <a:ea typeface="Arial"/>
                <a:cs typeface="Arial"/>
                <a:sym typeface="Arial"/>
              </a:rPr>
              <a:t>This project aimed to develop a model for estimating body fat percentage based on non-invasive factors. Several regression models were trained and evaluated, including linear regression, ridge regression, LASSO regression, elastic net regression, PCR regression, and gradient boosting regression. With the lowest errors and a high explanatory power, the Gradient Boosting Regressor (GBR) emerged as the best-performing model. </a:t>
            </a:r>
            <a:endParaRPr sz="1700"/>
          </a:p>
        </p:txBody>
      </p:sp>
      <p:sp>
        <p:nvSpPr>
          <p:cNvPr id="355" name="Google Shape;355;p41"/>
          <p:cNvSpPr txBox="1"/>
          <p:nvPr/>
        </p:nvSpPr>
        <p:spPr>
          <a:xfrm>
            <a:off x="6259825" y="904425"/>
            <a:ext cx="2673900" cy="84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en" sz="1950">
                <a:solidFill>
                  <a:srgbClr val="003366"/>
                </a:solidFill>
                <a:highlight>
                  <a:srgbClr val="FFFFFF"/>
                </a:highlight>
              </a:rPr>
              <a:t>Body Fat Calculator</a:t>
            </a:r>
            <a:endParaRPr b="1" sz="1950">
              <a:solidFill>
                <a:srgbClr val="003366"/>
              </a:solidFill>
              <a:highlight>
                <a:srgbClr val="FFFFFF"/>
              </a:highlight>
            </a:endParaRPr>
          </a:p>
          <a:p>
            <a:pPr indent="0" lvl="0" marL="0" rtl="0" algn="l">
              <a:spcBef>
                <a:spcPts val="900"/>
              </a:spcBef>
              <a:spcAft>
                <a:spcPts val="0"/>
              </a:spcAft>
              <a:buNone/>
            </a:pPr>
            <a:r>
              <a:t/>
            </a:r>
            <a:endParaRPr sz="1300">
              <a:solidFill>
                <a:schemeClr val="lt1"/>
              </a:solidFill>
              <a:latin typeface="Lato"/>
              <a:ea typeface="Lato"/>
              <a:cs typeface="Lato"/>
              <a:sym typeface="Lato"/>
            </a:endParaRPr>
          </a:p>
        </p:txBody>
      </p:sp>
      <p:pic>
        <p:nvPicPr>
          <p:cNvPr id="356" name="Google Shape;356;p41"/>
          <p:cNvPicPr preferRelativeResize="0"/>
          <p:nvPr/>
        </p:nvPicPr>
        <p:blipFill>
          <a:blip r:embed="rId3">
            <a:alphaModFix/>
          </a:blip>
          <a:stretch>
            <a:fillRect/>
          </a:stretch>
        </p:blipFill>
        <p:spPr>
          <a:xfrm>
            <a:off x="5509525" y="1638725"/>
            <a:ext cx="3499100" cy="1866050"/>
          </a:xfrm>
          <a:prstGeom prst="rect">
            <a:avLst/>
          </a:prstGeom>
          <a:noFill/>
          <a:ln>
            <a:noFill/>
          </a:ln>
        </p:spPr>
      </p:pic>
      <p:sp>
        <p:nvSpPr>
          <p:cNvPr id="357" name="Google Shape;357;p41"/>
          <p:cNvSpPr txBox="1"/>
          <p:nvPr/>
        </p:nvSpPr>
        <p:spPr>
          <a:xfrm>
            <a:off x="5509525" y="3774225"/>
            <a:ext cx="34992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Note: In The future we can develop an app that can calculate our </a:t>
            </a:r>
            <a:r>
              <a:rPr lang="en" sz="1300">
                <a:solidFill>
                  <a:schemeClr val="lt1"/>
                </a:solidFill>
                <a:latin typeface="Lato"/>
                <a:ea typeface="Lato"/>
                <a:cs typeface="Lato"/>
                <a:sym typeface="Lato"/>
              </a:rPr>
              <a:t>body fat</a:t>
            </a:r>
            <a:r>
              <a:rPr lang="en" sz="1300">
                <a:solidFill>
                  <a:schemeClr val="lt1"/>
                </a:solidFill>
                <a:latin typeface="Lato"/>
                <a:ea typeface="Lato"/>
                <a:cs typeface="Lato"/>
                <a:sym typeface="Lato"/>
              </a:rPr>
              <a:t> from the data that we key in and give us a fitness plan to build our massal back </a:t>
            </a:r>
            <a:endParaRPr sz="13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546000" y="1695900"/>
            <a:ext cx="5262600" cy="17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80"/>
              <a:t>A </a:t>
            </a:r>
            <a:r>
              <a:rPr lang="en" sz="1480">
                <a:solidFill>
                  <a:schemeClr val="accent2"/>
                </a:solidFill>
              </a:rPr>
              <a:t>regression model</a:t>
            </a:r>
            <a:r>
              <a:rPr lang="en" sz="1480"/>
              <a:t> accurately estimating body fat percentage. Real-time deployment with a user-friendly interface. Comprehensive documentation outlining methodology, model selection, and deployment strategy</a:t>
            </a:r>
            <a:endParaRPr sz="1580"/>
          </a:p>
        </p:txBody>
      </p:sp>
      <p:pic>
        <p:nvPicPr>
          <p:cNvPr id="151" name="Google Shape;151;p15"/>
          <p:cNvPicPr preferRelativeResize="0"/>
          <p:nvPr/>
        </p:nvPicPr>
        <p:blipFill>
          <a:blip r:embed="rId3">
            <a:alphaModFix/>
          </a:blip>
          <a:stretch>
            <a:fillRect/>
          </a:stretch>
        </p:blipFill>
        <p:spPr>
          <a:xfrm>
            <a:off x="203475" y="176825"/>
            <a:ext cx="5458624" cy="1353525"/>
          </a:xfrm>
          <a:prstGeom prst="rect">
            <a:avLst/>
          </a:prstGeom>
          <a:noFill/>
          <a:ln>
            <a:noFill/>
          </a:ln>
        </p:spPr>
      </p:pic>
      <p:pic>
        <p:nvPicPr>
          <p:cNvPr id="152" name="Google Shape;152;p15"/>
          <p:cNvPicPr preferRelativeResize="0"/>
          <p:nvPr/>
        </p:nvPicPr>
        <p:blipFill>
          <a:blip r:embed="rId4">
            <a:alphaModFix/>
          </a:blip>
          <a:stretch>
            <a:fillRect/>
          </a:stretch>
        </p:blipFill>
        <p:spPr>
          <a:xfrm>
            <a:off x="400725" y="456288"/>
            <a:ext cx="794600" cy="794600"/>
          </a:xfrm>
          <a:prstGeom prst="rect">
            <a:avLst/>
          </a:prstGeom>
          <a:noFill/>
          <a:ln>
            <a:noFill/>
          </a:ln>
        </p:spPr>
      </p:pic>
      <p:pic>
        <p:nvPicPr>
          <p:cNvPr id="153" name="Google Shape;153;p15"/>
          <p:cNvPicPr preferRelativeResize="0"/>
          <p:nvPr/>
        </p:nvPicPr>
        <p:blipFill>
          <a:blip r:embed="rId5">
            <a:alphaModFix/>
          </a:blip>
          <a:stretch>
            <a:fillRect/>
          </a:stretch>
        </p:blipFill>
        <p:spPr>
          <a:xfrm>
            <a:off x="5537075" y="1375888"/>
            <a:ext cx="3481900" cy="29483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687600" y="2265875"/>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320"/>
              <a:t>The data were generously supplied by Dr. A. Garth Fisher who gave permission to freely distribute the data and use for non-commercial purposes.</a:t>
            </a:r>
            <a:endParaRPr sz="2320"/>
          </a:p>
        </p:txBody>
      </p:sp>
      <p:pic>
        <p:nvPicPr>
          <p:cNvPr id="159" name="Google Shape;159;p16"/>
          <p:cNvPicPr preferRelativeResize="0"/>
          <p:nvPr/>
        </p:nvPicPr>
        <p:blipFill>
          <a:blip r:embed="rId3">
            <a:alphaModFix/>
          </a:blip>
          <a:stretch>
            <a:fillRect/>
          </a:stretch>
        </p:blipFill>
        <p:spPr>
          <a:xfrm>
            <a:off x="-103050" y="169450"/>
            <a:ext cx="5838825" cy="1447800"/>
          </a:xfrm>
          <a:prstGeom prst="rect">
            <a:avLst/>
          </a:prstGeom>
          <a:noFill/>
          <a:ln>
            <a:noFill/>
          </a:ln>
        </p:spPr>
      </p:pic>
      <p:pic>
        <p:nvPicPr>
          <p:cNvPr id="160" name="Google Shape;160;p16"/>
          <p:cNvPicPr preferRelativeResize="0"/>
          <p:nvPr/>
        </p:nvPicPr>
        <p:blipFill>
          <a:blip r:embed="rId4">
            <a:alphaModFix/>
          </a:blip>
          <a:stretch>
            <a:fillRect/>
          </a:stretch>
        </p:blipFill>
        <p:spPr>
          <a:xfrm>
            <a:off x="169425" y="393275"/>
            <a:ext cx="2362200" cy="1000125"/>
          </a:xfrm>
          <a:prstGeom prst="rect">
            <a:avLst/>
          </a:prstGeom>
          <a:noFill/>
          <a:ln>
            <a:noFill/>
          </a:ln>
        </p:spPr>
      </p:pic>
      <p:sp>
        <p:nvSpPr>
          <p:cNvPr id="161" name="Google Shape;161;p16"/>
          <p:cNvSpPr txBox="1"/>
          <p:nvPr/>
        </p:nvSpPr>
        <p:spPr>
          <a:xfrm>
            <a:off x="5899375" y="3111600"/>
            <a:ext cx="3041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rPr>
              <a:t>The size of the data is 33.8 KB</a:t>
            </a:r>
            <a:endParaRPr sz="2000">
              <a:solidFill>
                <a:schemeClr val="lt1"/>
              </a:solidFill>
            </a:endParaRPr>
          </a:p>
          <a:p>
            <a:pPr indent="0" lvl="0" marL="0" rtl="0" algn="l">
              <a:spcBef>
                <a:spcPts val="0"/>
              </a:spcBef>
              <a:spcAft>
                <a:spcPts val="0"/>
              </a:spcAft>
              <a:buNone/>
            </a:pPr>
            <a:r>
              <a:rPr lang="en" sz="2000">
                <a:solidFill>
                  <a:schemeClr val="lt1"/>
                </a:solidFill>
              </a:rPr>
              <a:t>with 252 males measures and 184 females</a:t>
            </a:r>
            <a:endParaRPr sz="2000">
              <a:solidFill>
                <a:schemeClr val="lt1"/>
              </a:solidFill>
            </a:endParaRPr>
          </a:p>
          <a:p>
            <a:pPr indent="0" lvl="0" marL="0" rtl="0" algn="l">
              <a:spcBef>
                <a:spcPts val="0"/>
              </a:spcBef>
              <a:spcAft>
                <a:spcPts val="0"/>
              </a:spcAft>
              <a:buNone/>
            </a:pPr>
            <a:r>
              <a:t/>
            </a:r>
            <a:endParaRPr sz="2000">
              <a:solidFill>
                <a:schemeClr val="lt1"/>
              </a:solidFill>
            </a:endParaRPr>
          </a:p>
        </p:txBody>
      </p:sp>
      <p:pic>
        <p:nvPicPr>
          <p:cNvPr id="162" name="Google Shape;162;p16"/>
          <p:cNvPicPr preferRelativeResize="0"/>
          <p:nvPr/>
        </p:nvPicPr>
        <p:blipFill rotWithShape="1">
          <a:blip r:embed="rId5">
            <a:alphaModFix/>
          </a:blip>
          <a:srcRect b="-5980" l="-4900" r="4900" t="5980"/>
          <a:stretch/>
        </p:blipFill>
        <p:spPr>
          <a:xfrm>
            <a:off x="1252225" y="3822425"/>
            <a:ext cx="3128275" cy="1424125"/>
          </a:xfrm>
          <a:prstGeom prst="rect">
            <a:avLst/>
          </a:prstGeom>
          <a:noFill/>
          <a:ln>
            <a:noFill/>
          </a:ln>
        </p:spPr>
      </p:pic>
      <p:pic>
        <p:nvPicPr>
          <p:cNvPr id="163" name="Google Shape;163;p16"/>
          <p:cNvPicPr preferRelativeResize="0"/>
          <p:nvPr/>
        </p:nvPicPr>
        <p:blipFill>
          <a:blip r:embed="rId6">
            <a:alphaModFix/>
          </a:blip>
          <a:stretch>
            <a:fillRect/>
          </a:stretch>
        </p:blipFill>
        <p:spPr>
          <a:xfrm>
            <a:off x="5820925" y="188950"/>
            <a:ext cx="3198000" cy="2922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idx="1" type="body"/>
          </p:nvPr>
        </p:nvSpPr>
        <p:spPr>
          <a:xfrm>
            <a:off x="-363100" y="1777438"/>
            <a:ext cx="3403200" cy="2911200"/>
          </a:xfrm>
          <a:prstGeom prst="rect">
            <a:avLst/>
          </a:prstGeom>
        </p:spPr>
        <p:txBody>
          <a:bodyPr anchorCtr="0" anchor="t" bIns="91425" lIns="91425" spcFirstLastPara="1" rIns="91425" wrap="square" tIns="91425">
            <a:normAutofit/>
          </a:bodyPr>
          <a:lstStyle/>
          <a:p>
            <a:pPr indent="-323850" lvl="0" marL="457200" rtl="0" algn="just">
              <a:lnSpc>
                <a:spcPct val="95000"/>
              </a:lnSpc>
              <a:spcBef>
                <a:spcPts val="0"/>
              </a:spcBef>
              <a:spcAft>
                <a:spcPts val="0"/>
              </a:spcAft>
              <a:buSzPts val="1500"/>
              <a:buAutoNum type="arabicPeriod"/>
            </a:pPr>
            <a:r>
              <a:rPr lang="en" sz="1500"/>
              <a:t>The analysis provides a comprehensive overview of how the data is distributed across different categories of the 'Sex', </a:t>
            </a:r>
            <a:r>
              <a:rPr lang="en" sz="1500"/>
              <a:t>Body Fat</a:t>
            </a:r>
            <a:r>
              <a:rPr lang="en" sz="1500"/>
              <a:t>, Age, Weight, Height, Neck, Chest, Abdomen, Hip, Thigh, </a:t>
            </a:r>
            <a:r>
              <a:rPr lang="en" sz="1500"/>
              <a:t>K</a:t>
            </a:r>
            <a:r>
              <a:rPr lang="en" sz="1500"/>
              <a:t>nee, Ankle, Biceps, Forearm, Wrist variable, aiding in the understanding of patterns and potential differences based on gender.</a:t>
            </a:r>
            <a:endParaRPr sz="1500"/>
          </a:p>
        </p:txBody>
      </p:sp>
      <p:pic>
        <p:nvPicPr>
          <p:cNvPr id="169" name="Google Shape;169;p17"/>
          <p:cNvPicPr preferRelativeResize="0"/>
          <p:nvPr/>
        </p:nvPicPr>
        <p:blipFill>
          <a:blip r:embed="rId3">
            <a:alphaModFix/>
          </a:blip>
          <a:stretch>
            <a:fillRect/>
          </a:stretch>
        </p:blipFill>
        <p:spPr>
          <a:xfrm>
            <a:off x="1070738" y="74800"/>
            <a:ext cx="2676525" cy="838200"/>
          </a:xfrm>
          <a:prstGeom prst="rect">
            <a:avLst/>
          </a:prstGeom>
          <a:noFill/>
          <a:ln>
            <a:noFill/>
          </a:ln>
        </p:spPr>
      </p:pic>
      <p:pic>
        <p:nvPicPr>
          <p:cNvPr id="170" name="Google Shape;170;p17"/>
          <p:cNvPicPr preferRelativeResize="0"/>
          <p:nvPr/>
        </p:nvPicPr>
        <p:blipFill>
          <a:blip r:embed="rId4">
            <a:alphaModFix/>
          </a:blip>
          <a:stretch>
            <a:fillRect/>
          </a:stretch>
        </p:blipFill>
        <p:spPr>
          <a:xfrm>
            <a:off x="3134925" y="981975"/>
            <a:ext cx="6009075" cy="41615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18"/>
          <p:cNvPicPr preferRelativeResize="0"/>
          <p:nvPr/>
        </p:nvPicPr>
        <p:blipFill>
          <a:blip r:embed="rId3">
            <a:alphaModFix/>
          </a:blip>
          <a:stretch>
            <a:fillRect/>
          </a:stretch>
        </p:blipFill>
        <p:spPr>
          <a:xfrm>
            <a:off x="0" y="0"/>
            <a:ext cx="4146025" cy="2702077"/>
          </a:xfrm>
          <a:prstGeom prst="rect">
            <a:avLst/>
          </a:prstGeom>
          <a:noFill/>
          <a:ln>
            <a:noFill/>
          </a:ln>
        </p:spPr>
      </p:pic>
      <p:pic>
        <p:nvPicPr>
          <p:cNvPr id="176" name="Google Shape;176;p18"/>
          <p:cNvPicPr preferRelativeResize="0"/>
          <p:nvPr/>
        </p:nvPicPr>
        <p:blipFill>
          <a:blip r:embed="rId4">
            <a:alphaModFix/>
          </a:blip>
          <a:stretch>
            <a:fillRect/>
          </a:stretch>
        </p:blipFill>
        <p:spPr>
          <a:xfrm>
            <a:off x="4146025" y="0"/>
            <a:ext cx="5043225" cy="2702075"/>
          </a:xfrm>
          <a:prstGeom prst="rect">
            <a:avLst/>
          </a:prstGeom>
          <a:noFill/>
          <a:ln>
            <a:noFill/>
          </a:ln>
        </p:spPr>
      </p:pic>
      <p:pic>
        <p:nvPicPr>
          <p:cNvPr id="177" name="Google Shape;177;p18"/>
          <p:cNvPicPr preferRelativeResize="0"/>
          <p:nvPr/>
        </p:nvPicPr>
        <p:blipFill>
          <a:blip r:embed="rId5">
            <a:alphaModFix/>
          </a:blip>
          <a:stretch>
            <a:fillRect/>
          </a:stretch>
        </p:blipFill>
        <p:spPr>
          <a:xfrm>
            <a:off x="0" y="2702075"/>
            <a:ext cx="4146025" cy="2441425"/>
          </a:xfrm>
          <a:prstGeom prst="rect">
            <a:avLst/>
          </a:prstGeom>
          <a:noFill/>
          <a:ln>
            <a:noFill/>
          </a:ln>
        </p:spPr>
      </p:pic>
      <p:pic>
        <p:nvPicPr>
          <p:cNvPr id="178" name="Google Shape;178;p18"/>
          <p:cNvPicPr preferRelativeResize="0"/>
          <p:nvPr/>
        </p:nvPicPr>
        <p:blipFill>
          <a:blip r:embed="rId6">
            <a:alphaModFix/>
          </a:blip>
          <a:stretch>
            <a:fillRect/>
          </a:stretch>
        </p:blipFill>
        <p:spPr>
          <a:xfrm>
            <a:off x="4146025" y="2650150"/>
            <a:ext cx="4997974" cy="2493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19"/>
          <p:cNvPicPr preferRelativeResize="0"/>
          <p:nvPr/>
        </p:nvPicPr>
        <p:blipFill>
          <a:blip r:embed="rId3">
            <a:alphaModFix/>
          </a:blip>
          <a:stretch>
            <a:fillRect/>
          </a:stretch>
        </p:blipFill>
        <p:spPr>
          <a:xfrm>
            <a:off x="0" y="0"/>
            <a:ext cx="4054250" cy="2939500"/>
          </a:xfrm>
          <a:prstGeom prst="rect">
            <a:avLst/>
          </a:prstGeom>
          <a:noFill/>
          <a:ln>
            <a:noFill/>
          </a:ln>
        </p:spPr>
      </p:pic>
      <p:pic>
        <p:nvPicPr>
          <p:cNvPr id="184" name="Google Shape;184;p19"/>
          <p:cNvPicPr preferRelativeResize="0"/>
          <p:nvPr/>
        </p:nvPicPr>
        <p:blipFill>
          <a:blip r:embed="rId4">
            <a:alphaModFix/>
          </a:blip>
          <a:stretch>
            <a:fillRect/>
          </a:stretch>
        </p:blipFill>
        <p:spPr>
          <a:xfrm>
            <a:off x="4054250" y="0"/>
            <a:ext cx="5089750" cy="2939500"/>
          </a:xfrm>
          <a:prstGeom prst="rect">
            <a:avLst/>
          </a:prstGeom>
          <a:noFill/>
          <a:ln>
            <a:noFill/>
          </a:ln>
        </p:spPr>
      </p:pic>
      <p:pic>
        <p:nvPicPr>
          <p:cNvPr id="185" name="Google Shape;185;p19"/>
          <p:cNvPicPr preferRelativeResize="0"/>
          <p:nvPr/>
        </p:nvPicPr>
        <p:blipFill>
          <a:blip r:embed="rId5">
            <a:alphaModFix/>
          </a:blip>
          <a:stretch>
            <a:fillRect/>
          </a:stretch>
        </p:blipFill>
        <p:spPr>
          <a:xfrm>
            <a:off x="0" y="2939500"/>
            <a:ext cx="4054250" cy="2204000"/>
          </a:xfrm>
          <a:prstGeom prst="rect">
            <a:avLst/>
          </a:prstGeom>
          <a:noFill/>
          <a:ln>
            <a:noFill/>
          </a:ln>
        </p:spPr>
      </p:pic>
      <p:pic>
        <p:nvPicPr>
          <p:cNvPr id="186" name="Google Shape;186;p19"/>
          <p:cNvPicPr preferRelativeResize="0"/>
          <p:nvPr/>
        </p:nvPicPr>
        <p:blipFill>
          <a:blip r:embed="rId6">
            <a:alphaModFix/>
          </a:blip>
          <a:stretch>
            <a:fillRect/>
          </a:stretch>
        </p:blipFill>
        <p:spPr>
          <a:xfrm>
            <a:off x="4054250" y="2939500"/>
            <a:ext cx="5089749" cy="220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0"/>
          <p:cNvPicPr preferRelativeResize="0"/>
          <p:nvPr/>
        </p:nvPicPr>
        <p:blipFill>
          <a:blip r:embed="rId3">
            <a:alphaModFix/>
          </a:blip>
          <a:stretch>
            <a:fillRect/>
          </a:stretch>
        </p:blipFill>
        <p:spPr>
          <a:xfrm>
            <a:off x="0" y="0"/>
            <a:ext cx="4386375" cy="2752400"/>
          </a:xfrm>
          <a:prstGeom prst="rect">
            <a:avLst/>
          </a:prstGeom>
          <a:noFill/>
          <a:ln>
            <a:noFill/>
          </a:ln>
        </p:spPr>
      </p:pic>
      <p:pic>
        <p:nvPicPr>
          <p:cNvPr id="192" name="Google Shape;192;p20"/>
          <p:cNvPicPr preferRelativeResize="0"/>
          <p:nvPr/>
        </p:nvPicPr>
        <p:blipFill>
          <a:blip r:embed="rId4">
            <a:alphaModFix/>
          </a:blip>
          <a:stretch>
            <a:fillRect/>
          </a:stretch>
        </p:blipFill>
        <p:spPr>
          <a:xfrm>
            <a:off x="4386375" y="0"/>
            <a:ext cx="4757624" cy="2752400"/>
          </a:xfrm>
          <a:prstGeom prst="rect">
            <a:avLst/>
          </a:prstGeom>
          <a:noFill/>
          <a:ln>
            <a:noFill/>
          </a:ln>
        </p:spPr>
      </p:pic>
      <p:pic>
        <p:nvPicPr>
          <p:cNvPr id="193" name="Google Shape;193;p20"/>
          <p:cNvPicPr preferRelativeResize="0"/>
          <p:nvPr/>
        </p:nvPicPr>
        <p:blipFill>
          <a:blip r:embed="rId5">
            <a:alphaModFix/>
          </a:blip>
          <a:stretch>
            <a:fillRect/>
          </a:stretch>
        </p:blipFill>
        <p:spPr>
          <a:xfrm>
            <a:off x="0" y="2752400"/>
            <a:ext cx="4386375" cy="2391100"/>
          </a:xfrm>
          <a:prstGeom prst="rect">
            <a:avLst/>
          </a:prstGeom>
          <a:noFill/>
          <a:ln>
            <a:noFill/>
          </a:ln>
        </p:spPr>
      </p:pic>
      <p:pic>
        <p:nvPicPr>
          <p:cNvPr id="194" name="Google Shape;194;p20"/>
          <p:cNvPicPr preferRelativeResize="0"/>
          <p:nvPr/>
        </p:nvPicPr>
        <p:blipFill>
          <a:blip r:embed="rId6">
            <a:alphaModFix/>
          </a:blip>
          <a:stretch>
            <a:fillRect/>
          </a:stretch>
        </p:blipFill>
        <p:spPr>
          <a:xfrm>
            <a:off x="4386375" y="2752400"/>
            <a:ext cx="4757624" cy="239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nvSpPr>
        <p:spPr>
          <a:xfrm>
            <a:off x="1371800" y="265750"/>
            <a:ext cx="487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93C47D"/>
                </a:solidFill>
                <a:latin typeface="Lato"/>
                <a:ea typeface="Lato"/>
                <a:cs typeface="Lato"/>
                <a:sym typeface="Lato"/>
              </a:rPr>
              <a:t>Distribution of categorical features</a:t>
            </a:r>
            <a:endParaRPr sz="2200">
              <a:solidFill>
                <a:srgbClr val="93C47D"/>
              </a:solidFill>
              <a:latin typeface="Lato"/>
              <a:ea typeface="Lato"/>
              <a:cs typeface="Lato"/>
              <a:sym typeface="Lato"/>
            </a:endParaRPr>
          </a:p>
        </p:txBody>
      </p:sp>
      <p:pic>
        <p:nvPicPr>
          <p:cNvPr id="200" name="Google Shape;200;p21"/>
          <p:cNvPicPr preferRelativeResize="0"/>
          <p:nvPr/>
        </p:nvPicPr>
        <p:blipFill>
          <a:blip r:embed="rId3">
            <a:alphaModFix/>
          </a:blip>
          <a:stretch>
            <a:fillRect/>
          </a:stretch>
        </p:blipFill>
        <p:spPr>
          <a:xfrm>
            <a:off x="120000" y="1618850"/>
            <a:ext cx="4404674" cy="3432750"/>
          </a:xfrm>
          <a:prstGeom prst="rect">
            <a:avLst/>
          </a:prstGeom>
          <a:noFill/>
          <a:ln>
            <a:noFill/>
          </a:ln>
        </p:spPr>
      </p:pic>
      <p:pic>
        <p:nvPicPr>
          <p:cNvPr id="201" name="Google Shape;201;p21"/>
          <p:cNvPicPr preferRelativeResize="0"/>
          <p:nvPr/>
        </p:nvPicPr>
        <p:blipFill>
          <a:blip r:embed="rId4">
            <a:alphaModFix/>
          </a:blip>
          <a:stretch>
            <a:fillRect/>
          </a:stretch>
        </p:blipFill>
        <p:spPr>
          <a:xfrm>
            <a:off x="4572000" y="1614750"/>
            <a:ext cx="4524675" cy="3432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