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8"/>
  </p:notesMasterIdLst>
  <p:sldIdLst>
    <p:sldId id="256" r:id="rId2"/>
    <p:sldId id="315" r:id="rId3"/>
    <p:sldId id="316" r:id="rId4"/>
    <p:sldId id="317" r:id="rId5"/>
    <p:sldId id="318" r:id="rId6"/>
    <p:sldId id="257" r:id="rId7"/>
    <p:sldId id="258" r:id="rId8"/>
    <p:sldId id="259" r:id="rId9"/>
    <p:sldId id="260" r:id="rId10"/>
    <p:sldId id="262" r:id="rId11"/>
    <p:sldId id="263" r:id="rId12"/>
    <p:sldId id="264" r:id="rId13"/>
    <p:sldId id="265" r:id="rId14"/>
    <p:sldId id="266"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5" r:id="rId50"/>
    <p:sldId id="306" r:id="rId51"/>
    <p:sldId id="307" r:id="rId52"/>
    <p:sldId id="308" r:id="rId53"/>
    <p:sldId id="311" r:id="rId54"/>
    <p:sldId id="312" r:id="rId55"/>
    <p:sldId id="313" r:id="rId56"/>
    <p:sldId id="314" r:id="rId57"/>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6" d="100"/>
          <a:sy n="66" d="100"/>
        </p:scale>
        <p:origin x="-1506"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EE41020-4390-4CA6-830A-97ACB1B3B7DA}" type="datetimeFigureOut">
              <a:rPr lang="zh-CN" altLang="en-US" smtClean="0"/>
              <a:t>2015/6/2</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5854D83-00C4-42BE-A2BB-00B9F4184A1A}" type="slidenum">
              <a:rPr lang="zh-CN" altLang="en-US" smtClean="0"/>
              <a:t>‹#›</a:t>
            </a:fld>
            <a:endParaRPr lang="zh-CN" altLang="en-US"/>
          </a:p>
        </p:txBody>
      </p:sp>
    </p:spTree>
    <p:extLst>
      <p:ext uri="{BB962C8B-B14F-4D97-AF65-F5344CB8AC3E}">
        <p14:creationId xmlns:p14="http://schemas.microsoft.com/office/powerpoint/2010/main" val="3457693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2015/6/2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2015/6/2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2015/6/2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2015/6/2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2015/6/2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2015/6/2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t>2015/6/2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t>2015/6/2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2015/6/2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2015/6/2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2015/6/2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2015/6/2</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Chapter Twelve </a:t>
            </a:r>
            <a:endParaRPr lang="zh-CN" altLang="en-US" dirty="0"/>
          </a:p>
        </p:txBody>
      </p:sp>
      <p:sp>
        <p:nvSpPr>
          <p:cNvPr id="3" name="副标题 2"/>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23959811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0854" y="2060848"/>
            <a:ext cx="8729634" cy="900106"/>
          </a:xfrm>
        </p:spPr>
        <p:txBody>
          <a:bodyPr vert="horz" lIns="91440" tIns="45720" rIns="91440" bIns="45720" rtlCol="0" anchor="ctr">
            <a:normAutofit fontScale="77500" lnSpcReduction="20000"/>
          </a:bodyPr>
          <a:lstStyle/>
          <a:p>
            <a:pPr>
              <a:spcBef>
                <a:spcPct val="0"/>
              </a:spcBef>
              <a:buNone/>
            </a:pPr>
            <a:r>
              <a:rPr lang="en-US" altLang="zh-CN" sz="4400" b="1" dirty="0">
                <a:solidFill>
                  <a:srgbClr val="00B050"/>
                </a:solidFill>
                <a:latin typeface="Adobe 黑体 Std R" pitchFamily="34" charset="-122"/>
                <a:ea typeface="Adobe 黑体 Std R" pitchFamily="34" charset="-122"/>
                <a:cs typeface="+mj-cs"/>
              </a:rPr>
              <a:t>              </a:t>
            </a:r>
            <a:r>
              <a:rPr lang="en-US" altLang="zh-CN" sz="4400" b="1" dirty="0" smtClean="0">
                <a:solidFill>
                  <a:srgbClr val="00B050"/>
                </a:solidFill>
                <a:latin typeface="Adobe 黑体 Std R" pitchFamily="34" charset="-122"/>
                <a:ea typeface="Adobe 黑体 Std R" pitchFamily="34" charset="-122"/>
                <a:cs typeface="+mj-cs"/>
              </a:rPr>
              <a:t> Positive </a:t>
            </a:r>
            <a:r>
              <a:rPr lang="en-US" altLang="zh-CN" sz="4400" b="1" dirty="0">
                <a:solidFill>
                  <a:srgbClr val="00B050"/>
                </a:solidFill>
                <a:latin typeface="Adobe 黑体 Std R" pitchFamily="34" charset="-122"/>
                <a:ea typeface="Adobe 黑体 Std R" pitchFamily="34" charset="-122"/>
                <a:cs typeface="+mj-cs"/>
              </a:rPr>
              <a:t>and negative answers</a:t>
            </a:r>
            <a:endParaRPr lang="zh-CN" altLang="en-US" sz="4400" b="1" dirty="0">
              <a:solidFill>
                <a:srgbClr val="00B050"/>
              </a:solidFill>
              <a:latin typeface="Adobe 黑体 Std R" pitchFamily="34" charset="-122"/>
              <a:ea typeface="Adobe 黑体 Std R" pitchFamily="34" charset="-122"/>
              <a:cs typeface="+mj-cs"/>
            </a:endParaRPr>
          </a:p>
          <a:p>
            <a:pPr algn="ctr">
              <a:spcBef>
                <a:spcPct val="0"/>
              </a:spcBef>
              <a:buNone/>
            </a:pPr>
            <a:endParaRPr lang="zh-CN" altLang="en-US" sz="4400" b="1" dirty="0">
              <a:solidFill>
                <a:srgbClr val="00B050"/>
              </a:solidFill>
              <a:latin typeface="Adobe 黑体 Std R" pitchFamily="34" charset="-122"/>
              <a:ea typeface="Adobe 黑体 Std R" pitchFamily="34" charset="-122"/>
              <a:cs typeface="+mj-cs"/>
            </a:endParaRPr>
          </a:p>
        </p:txBody>
      </p:sp>
    </p:spTree>
    <p:extLst>
      <p:ext uri="{BB962C8B-B14F-4D97-AF65-F5344CB8AC3E}">
        <p14:creationId xmlns:p14="http://schemas.microsoft.com/office/powerpoint/2010/main" val="225463986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4282" y="0"/>
            <a:ext cx="8229600" cy="1143000"/>
          </a:xfrm>
        </p:spPr>
        <p:txBody>
          <a:bodyPr/>
          <a:lstStyle/>
          <a:p>
            <a:r>
              <a:rPr lang="en-US" altLang="zh-CN" dirty="0" smtClean="0"/>
              <a:t>Expressing agreement</a:t>
            </a:r>
            <a:endParaRPr lang="zh-CN" altLang="en-US" dirty="0"/>
          </a:p>
        </p:txBody>
      </p:sp>
      <p:sp>
        <p:nvSpPr>
          <p:cNvPr id="3" name="内容占位符 2"/>
          <p:cNvSpPr>
            <a:spLocks noGrp="1"/>
          </p:cNvSpPr>
          <p:nvPr>
            <p:ph idx="1"/>
          </p:nvPr>
        </p:nvSpPr>
        <p:spPr>
          <a:xfrm>
            <a:off x="0" y="1214422"/>
            <a:ext cx="8572528" cy="5143536"/>
          </a:xfrm>
        </p:spPr>
        <p:txBody>
          <a:bodyPr>
            <a:normAutofit/>
          </a:bodyPr>
          <a:lstStyle/>
          <a:p>
            <a:r>
              <a:rPr lang="en-US" altLang="zh-CN" dirty="0" smtClean="0"/>
              <a:t>That’s an excellent idea.</a:t>
            </a:r>
          </a:p>
          <a:p>
            <a:r>
              <a:rPr lang="en-US" altLang="zh-CN" dirty="0" smtClean="0"/>
              <a:t>That’s a good idea.</a:t>
            </a:r>
          </a:p>
          <a:p>
            <a:r>
              <a:rPr lang="en-US" altLang="zh-CN" dirty="0" smtClean="0"/>
              <a:t>That’s a very valuable point.</a:t>
            </a:r>
          </a:p>
          <a:p>
            <a:endParaRPr lang="en-US" altLang="zh-CN" dirty="0"/>
          </a:p>
          <a:p>
            <a:r>
              <a:rPr lang="en-US" altLang="zh-CN" dirty="0" smtClean="0"/>
              <a:t>I think you argued your case extremely well.</a:t>
            </a:r>
          </a:p>
          <a:p>
            <a:r>
              <a:rPr lang="en-US" altLang="zh-CN" dirty="0" smtClean="0"/>
              <a:t>I’m impressed with your thoughts.</a:t>
            </a:r>
          </a:p>
          <a:p>
            <a:pPr marL="0" indent="0">
              <a:buNone/>
            </a:pPr>
            <a:endParaRPr lang="en-US" altLang="zh-CN" dirty="0"/>
          </a:p>
          <a:p>
            <a:endParaRPr lang="zh-CN" altLang="en-US" dirty="0"/>
          </a:p>
        </p:txBody>
      </p:sp>
    </p:spTree>
    <p:extLst>
      <p:ext uri="{BB962C8B-B14F-4D97-AF65-F5344CB8AC3E}">
        <p14:creationId xmlns:p14="http://schemas.microsoft.com/office/powerpoint/2010/main" val="114621014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8596" y="214290"/>
            <a:ext cx="8229600" cy="1143000"/>
          </a:xfrm>
        </p:spPr>
        <p:txBody>
          <a:bodyPr/>
          <a:lstStyle/>
          <a:p>
            <a:r>
              <a:rPr lang="en-US" altLang="zh-CN" dirty="0" smtClean="0"/>
              <a:t>Agreeing with reservations</a:t>
            </a:r>
            <a:endParaRPr lang="zh-CN" altLang="en-US" dirty="0"/>
          </a:p>
        </p:txBody>
      </p:sp>
      <p:sp>
        <p:nvSpPr>
          <p:cNvPr id="3" name="内容占位符 2"/>
          <p:cNvSpPr>
            <a:spLocks noGrp="1"/>
          </p:cNvSpPr>
          <p:nvPr>
            <p:ph idx="1"/>
          </p:nvPr>
        </p:nvSpPr>
        <p:spPr>
          <a:xfrm>
            <a:off x="0" y="1357298"/>
            <a:ext cx="8929718" cy="5214974"/>
          </a:xfrm>
        </p:spPr>
        <p:txBody>
          <a:bodyPr/>
          <a:lstStyle/>
          <a:p>
            <a:r>
              <a:rPr lang="en-US" altLang="zh-CN" dirty="0" smtClean="0"/>
              <a:t>I need to consider this.</a:t>
            </a:r>
          </a:p>
          <a:p>
            <a:r>
              <a:rPr lang="en-US" altLang="zh-CN" dirty="0" smtClean="0"/>
              <a:t>I want to mull this over.</a:t>
            </a:r>
          </a:p>
          <a:p>
            <a:r>
              <a:rPr lang="en-US" altLang="zh-CN" dirty="0" smtClean="0"/>
              <a:t>Give me a moment to think about this. </a:t>
            </a:r>
          </a:p>
        </p:txBody>
      </p:sp>
    </p:spTree>
    <p:extLst>
      <p:ext uri="{BB962C8B-B14F-4D97-AF65-F5344CB8AC3E}">
        <p14:creationId xmlns:p14="http://schemas.microsoft.com/office/powerpoint/2010/main" val="333747653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8596" y="214290"/>
            <a:ext cx="8229600" cy="1143000"/>
          </a:xfrm>
        </p:spPr>
        <p:txBody>
          <a:bodyPr/>
          <a:lstStyle/>
          <a:p>
            <a:r>
              <a:rPr lang="en-US" altLang="zh-CN" dirty="0" smtClean="0"/>
              <a:t>Euphemistic disagreement</a:t>
            </a:r>
            <a:endParaRPr lang="zh-CN" altLang="en-US" dirty="0"/>
          </a:p>
        </p:txBody>
      </p:sp>
      <p:sp>
        <p:nvSpPr>
          <p:cNvPr id="4" name="内容占位符 2"/>
          <p:cNvSpPr>
            <a:spLocks noGrp="1"/>
          </p:cNvSpPr>
          <p:nvPr>
            <p:ph idx="1"/>
          </p:nvPr>
        </p:nvSpPr>
        <p:spPr>
          <a:xfrm>
            <a:off x="214282" y="1285860"/>
            <a:ext cx="8786842" cy="5072098"/>
          </a:xfrm>
        </p:spPr>
        <p:txBody>
          <a:bodyPr>
            <a:normAutofit/>
          </a:bodyPr>
          <a:lstStyle/>
          <a:p>
            <a:r>
              <a:rPr lang="en-US" altLang="zh-CN" dirty="0" smtClean="0"/>
              <a:t>I see your point.</a:t>
            </a:r>
          </a:p>
          <a:p>
            <a:r>
              <a:rPr lang="en-US" altLang="zh-CN" dirty="0" smtClean="0"/>
              <a:t>I am not sure I agree with you.</a:t>
            </a:r>
          </a:p>
          <a:p>
            <a:r>
              <a:rPr lang="en-US" altLang="zh-CN" dirty="0" smtClean="0"/>
              <a:t>I’m not comfortable with your idea.</a:t>
            </a:r>
          </a:p>
          <a:p>
            <a:r>
              <a:rPr lang="en-US" altLang="zh-CN" dirty="0" smtClean="0"/>
              <a:t>I’m afraid I refuse to accept your idea.</a:t>
            </a:r>
            <a:endParaRPr lang="zh-CN" altLang="en-US" dirty="0"/>
          </a:p>
        </p:txBody>
      </p:sp>
    </p:spTree>
    <p:extLst>
      <p:ext uri="{BB962C8B-B14F-4D97-AF65-F5344CB8AC3E}">
        <p14:creationId xmlns:p14="http://schemas.microsoft.com/office/powerpoint/2010/main" val="373446313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00034" y="0"/>
            <a:ext cx="8229600" cy="1143000"/>
          </a:xfrm>
        </p:spPr>
        <p:txBody>
          <a:bodyPr/>
          <a:lstStyle/>
          <a:p>
            <a:r>
              <a:rPr lang="en-US" altLang="zh-CN" dirty="0" smtClean="0"/>
              <a:t>Stating reason</a:t>
            </a:r>
            <a:endParaRPr lang="zh-CN" altLang="en-US" dirty="0"/>
          </a:p>
        </p:txBody>
      </p:sp>
      <p:sp>
        <p:nvSpPr>
          <p:cNvPr id="4" name="内容占位符 2"/>
          <p:cNvSpPr>
            <a:spLocks noGrp="1"/>
          </p:cNvSpPr>
          <p:nvPr>
            <p:ph idx="1"/>
          </p:nvPr>
        </p:nvSpPr>
        <p:spPr>
          <a:xfrm>
            <a:off x="0" y="1071546"/>
            <a:ext cx="9144000" cy="5572164"/>
          </a:xfrm>
        </p:spPr>
        <p:txBody>
          <a:bodyPr>
            <a:normAutofit/>
          </a:bodyPr>
          <a:lstStyle/>
          <a:p>
            <a:r>
              <a:rPr lang="en-US" altLang="zh-CN" dirty="0" smtClean="0"/>
              <a:t>I think your idea is a bit one-sided.</a:t>
            </a:r>
          </a:p>
          <a:p>
            <a:r>
              <a:rPr lang="en-US" altLang="zh-CN" dirty="0" smtClean="0"/>
              <a:t>I think you paint a rather negative picture.</a:t>
            </a:r>
          </a:p>
          <a:p>
            <a:r>
              <a:rPr lang="en-US" altLang="zh-CN" dirty="0" smtClean="0"/>
              <a:t>I think you oversimplify the issue.</a:t>
            </a:r>
          </a:p>
          <a:p>
            <a:pPr>
              <a:buNone/>
            </a:pPr>
            <a:endParaRPr lang="en-US" altLang="zh-CN" dirty="0" smtClean="0"/>
          </a:p>
          <a:p>
            <a:r>
              <a:rPr lang="en-US" altLang="zh-CN" dirty="0" smtClean="0"/>
              <a:t>What surprised me was that…</a:t>
            </a:r>
          </a:p>
          <a:p>
            <a:r>
              <a:rPr lang="en-US" altLang="zh-CN" dirty="0" smtClean="0"/>
              <a:t>What I don’t agree with was that…</a:t>
            </a:r>
          </a:p>
          <a:p>
            <a:endParaRPr lang="en-US" altLang="zh-CN" dirty="0" smtClean="0"/>
          </a:p>
          <a:p>
            <a:endParaRPr lang="zh-CN" altLang="en-US" dirty="0"/>
          </a:p>
        </p:txBody>
      </p:sp>
    </p:spTree>
    <p:extLst>
      <p:ext uri="{BB962C8B-B14F-4D97-AF65-F5344CB8AC3E}">
        <p14:creationId xmlns:p14="http://schemas.microsoft.com/office/powerpoint/2010/main" val="376581556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13905"/>
            <a:ext cx="8229600" cy="1143000"/>
          </a:xfrm>
        </p:spPr>
        <p:txBody>
          <a:bodyPr vert="horz" lIns="91440" tIns="45720" rIns="91440" bIns="45720" rtlCol="0" anchor="ctr">
            <a:normAutofit/>
          </a:bodyPr>
          <a:lstStyle/>
          <a:p>
            <a:pPr marL="342900" indent="-342900" algn="l">
              <a:buFont typeface="Arial" pitchFamily="34" charset="0"/>
            </a:pPr>
            <a:r>
              <a:rPr lang="en-US" altLang="zh-CN" b="1" dirty="0" smtClean="0">
                <a:solidFill>
                  <a:srgbClr val="00B050"/>
                </a:solidFill>
                <a:latin typeface="Adobe 黑体 Std R" pitchFamily="34" charset="-122"/>
                <a:ea typeface="Adobe 黑体 Std R" pitchFamily="34" charset="-122"/>
              </a:rPr>
              <a:t>Emphasizing </a:t>
            </a:r>
            <a:r>
              <a:rPr lang="en-US" altLang="zh-CN" b="1" dirty="0">
                <a:solidFill>
                  <a:srgbClr val="00B050"/>
                </a:solidFill>
                <a:latin typeface="Adobe 黑体 Std R" pitchFamily="34" charset="-122"/>
                <a:ea typeface="Adobe 黑体 Std R" pitchFamily="34" charset="-122"/>
              </a:rPr>
              <a:t>Personal Points</a:t>
            </a:r>
            <a:endParaRPr lang="zh-CN" altLang="en-US" b="1" dirty="0">
              <a:solidFill>
                <a:srgbClr val="00B050"/>
              </a:solidFill>
              <a:latin typeface="Adobe 黑体 Std R" pitchFamily="34" charset="-122"/>
              <a:ea typeface="Adobe 黑体 Std R" pitchFamily="34" charset="-122"/>
            </a:endParaRPr>
          </a:p>
        </p:txBody>
      </p:sp>
      <p:sp>
        <p:nvSpPr>
          <p:cNvPr id="3" name="内容占位符 2"/>
          <p:cNvSpPr>
            <a:spLocks noGrp="1"/>
          </p:cNvSpPr>
          <p:nvPr>
            <p:ph idx="1"/>
          </p:nvPr>
        </p:nvSpPr>
        <p:spPr>
          <a:xfrm>
            <a:off x="0" y="980728"/>
            <a:ext cx="9144000" cy="5877272"/>
          </a:xfrm>
        </p:spPr>
        <p:txBody>
          <a:bodyPr/>
          <a:lstStyle/>
          <a:p>
            <a:r>
              <a:rPr lang="en-US" altLang="zh-CN" dirty="0" smtClean="0"/>
              <a:t>I’d like to point out that …</a:t>
            </a:r>
          </a:p>
          <a:p>
            <a:r>
              <a:rPr lang="en-US" altLang="zh-CN" dirty="0" smtClean="0"/>
              <a:t>We see no alternative but to …</a:t>
            </a:r>
          </a:p>
          <a:p>
            <a:r>
              <a:rPr lang="en-US" altLang="zh-CN" dirty="0" smtClean="0"/>
              <a:t>Let me emphasize that …</a:t>
            </a:r>
          </a:p>
          <a:p>
            <a:r>
              <a:rPr lang="en-US" altLang="zh-CN" dirty="0" smtClean="0"/>
              <a:t>What we need to do is to…</a:t>
            </a:r>
          </a:p>
          <a:p>
            <a:r>
              <a:rPr lang="en-US" altLang="zh-CN" dirty="0" smtClean="0"/>
              <a:t>The point I’d like to stress is that …</a:t>
            </a:r>
          </a:p>
          <a:p>
            <a:endParaRPr lang="en-US" altLang="zh-CN" dirty="0" smtClean="0"/>
          </a:p>
        </p:txBody>
      </p:sp>
    </p:spTree>
    <p:extLst>
      <p:ext uri="{BB962C8B-B14F-4D97-AF65-F5344CB8AC3E}">
        <p14:creationId xmlns:p14="http://schemas.microsoft.com/office/powerpoint/2010/main" val="368908404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79512" y="116632"/>
            <a:ext cx="8856984" cy="6741368"/>
          </a:xfrm>
        </p:spPr>
        <p:txBody>
          <a:bodyPr>
            <a:normAutofit lnSpcReduction="10000"/>
          </a:bodyPr>
          <a:lstStyle/>
          <a:p>
            <a:r>
              <a:rPr lang="zh-CN" altLang="en-US" sz="2800" dirty="0" smtClean="0"/>
              <a:t>我想指出的是，我们必须对客户信守承诺。</a:t>
            </a:r>
            <a:endParaRPr lang="en-US" altLang="zh-CN" sz="2800" dirty="0" smtClean="0"/>
          </a:p>
          <a:p>
            <a:pPr marL="0" indent="0">
              <a:buNone/>
            </a:pPr>
            <a:r>
              <a:rPr lang="en-US" altLang="zh-CN" sz="2800" dirty="0" smtClean="0"/>
              <a:t>     I’d like to point out that we have to keep our promises for our customers.</a:t>
            </a:r>
          </a:p>
          <a:p>
            <a:r>
              <a:rPr lang="zh-CN" altLang="en-US" sz="2800" dirty="0" smtClean="0"/>
              <a:t>我们认为别无选择，只有寻找替代他的人。</a:t>
            </a:r>
            <a:endParaRPr lang="en-US" altLang="zh-CN" sz="2800" dirty="0" smtClean="0"/>
          </a:p>
          <a:p>
            <a:pPr marL="0" indent="0">
              <a:buNone/>
            </a:pPr>
            <a:r>
              <a:rPr lang="en-US" altLang="zh-CN" sz="2800" dirty="0"/>
              <a:t> </a:t>
            </a:r>
            <a:r>
              <a:rPr lang="en-US" altLang="zh-CN" sz="2800" dirty="0" smtClean="0"/>
              <a:t>    We see no alternatives but to find his replacement.</a:t>
            </a:r>
          </a:p>
          <a:p>
            <a:r>
              <a:rPr lang="zh-CN" altLang="en-US" sz="2800" dirty="0" smtClean="0"/>
              <a:t>我们需要做的是，尽最在努力为我们的客户服务</a:t>
            </a:r>
            <a:endParaRPr lang="en-US" altLang="zh-CN" sz="2800" dirty="0" smtClean="0"/>
          </a:p>
          <a:p>
            <a:pPr marL="0" indent="0">
              <a:buNone/>
            </a:pPr>
            <a:r>
              <a:rPr lang="en-US" altLang="zh-CN" sz="2800" dirty="0"/>
              <a:t> </a:t>
            </a:r>
            <a:r>
              <a:rPr lang="en-US" altLang="zh-CN" sz="2800" dirty="0" smtClean="0"/>
              <a:t>   What we need to do is to try our best to serve our customers.</a:t>
            </a:r>
          </a:p>
          <a:p>
            <a:r>
              <a:rPr lang="zh-CN" altLang="en-US" sz="2800" dirty="0" smtClean="0"/>
              <a:t>我要强调的是，我们员工的工资在这个行为已经是最高了。</a:t>
            </a:r>
            <a:endParaRPr lang="en-US" altLang="zh-CN" sz="2800" dirty="0" smtClean="0"/>
          </a:p>
          <a:p>
            <a:pPr marL="0" indent="0">
              <a:buNone/>
            </a:pPr>
            <a:r>
              <a:rPr lang="en-US" altLang="zh-CN" sz="2800" dirty="0"/>
              <a:t> </a:t>
            </a:r>
            <a:r>
              <a:rPr lang="en-US" altLang="zh-CN" sz="2800" dirty="0" smtClean="0"/>
              <a:t>    Let me emphasize that our workers already receive the highest salary in the industry.</a:t>
            </a:r>
          </a:p>
          <a:p>
            <a:r>
              <a:rPr lang="zh-CN" altLang="en-US" sz="2800" dirty="0" smtClean="0"/>
              <a:t>我要强调的一点是，我们公司面临着更加严峻的困难。</a:t>
            </a:r>
            <a:endParaRPr lang="en-US" altLang="zh-CN" sz="2800" dirty="0" smtClean="0"/>
          </a:p>
          <a:p>
            <a:pPr marL="0" indent="0">
              <a:buNone/>
            </a:pPr>
            <a:r>
              <a:rPr lang="en-US" altLang="zh-CN" sz="2800" dirty="0"/>
              <a:t> </a:t>
            </a:r>
            <a:r>
              <a:rPr lang="en-US" altLang="zh-CN" sz="2800" dirty="0" smtClean="0"/>
              <a:t>    The point I’d like to stress is that our company faces a more serious problem.</a:t>
            </a:r>
          </a:p>
          <a:p>
            <a:pPr marL="0" indent="0">
              <a:buNone/>
            </a:pPr>
            <a:endParaRPr lang="en-US" altLang="zh-CN" sz="2800" dirty="0" smtClean="0"/>
          </a:p>
          <a:p>
            <a:endParaRPr lang="zh-CN" altLang="en-US" sz="2800" dirty="0"/>
          </a:p>
        </p:txBody>
      </p:sp>
    </p:spTree>
    <p:extLst>
      <p:ext uri="{BB962C8B-B14F-4D97-AF65-F5344CB8AC3E}">
        <p14:creationId xmlns:p14="http://schemas.microsoft.com/office/powerpoint/2010/main" val="22391807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randombar(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randombar(horizontal)">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randombar(horizontal)">
                                      <p:cBhvr>
                                        <p:cTn id="17" dur="500"/>
                                        <p:tgtEl>
                                          <p:spTgt spid="3">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3">
                                            <p:txEl>
                                              <p:pRg st="7" end="7"/>
                                            </p:txEl>
                                          </p:spTgt>
                                        </p:tgtEl>
                                        <p:attrNameLst>
                                          <p:attrName>style.visibility</p:attrName>
                                        </p:attrNameLst>
                                      </p:cBhvr>
                                      <p:to>
                                        <p:strVal val="visible"/>
                                      </p:to>
                                    </p:set>
                                    <p:animEffect transition="in" filter="randombar(horizontal)">
                                      <p:cBhvr>
                                        <p:cTn id="22" dur="500"/>
                                        <p:tgtEl>
                                          <p:spTgt spid="3">
                                            <p:txEl>
                                              <p:pRg st="7" end="7"/>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animEffect transition="in" filter="randombar(horizontal)">
                                      <p:cBhvr>
                                        <p:cTn id="27"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3528" y="0"/>
            <a:ext cx="8229600" cy="836712"/>
          </a:xfrm>
        </p:spPr>
        <p:txBody>
          <a:bodyPr vert="horz" lIns="91440" tIns="45720" rIns="91440" bIns="45720" rtlCol="0" anchor="ctr">
            <a:normAutofit/>
          </a:bodyPr>
          <a:lstStyle/>
          <a:p>
            <a:pPr marL="342900" indent="-342900" algn="l">
              <a:buFont typeface="Arial" pitchFamily="34" charset="0"/>
            </a:pPr>
            <a:r>
              <a:rPr lang="en-US" altLang="zh-CN" sz="3600" b="1" dirty="0">
                <a:solidFill>
                  <a:srgbClr val="00B050"/>
                </a:solidFill>
                <a:latin typeface="Adobe 黑体 Std R" pitchFamily="34" charset="-122"/>
                <a:ea typeface="Adobe 黑体 Std R" pitchFamily="34" charset="-122"/>
              </a:rPr>
              <a:t>Stimulating Other People’s Points</a:t>
            </a:r>
            <a:endParaRPr lang="zh-CN" altLang="en-US" sz="3600" b="1" dirty="0">
              <a:solidFill>
                <a:srgbClr val="00B050"/>
              </a:solidFill>
              <a:latin typeface="Adobe 黑体 Std R" pitchFamily="34" charset="-122"/>
              <a:ea typeface="Adobe 黑体 Std R" pitchFamily="34" charset="-122"/>
            </a:endParaRPr>
          </a:p>
        </p:txBody>
      </p:sp>
      <p:sp>
        <p:nvSpPr>
          <p:cNvPr id="3" name="内容占位符 2"/>
          <p:cNvSpPr>
            <a:spLocks noGrp="1"/>
          </p:cNvSpPr>
          <p:nvPr>
            <p:ph idx="1"/>
          </p:nvPr>
        </p:nvSpPr>
        <p:spPr>
          <a:xfrm>
            <a:off x="4506" y="1133533"/>
            <a:ext cx="9031989" cy="5688632"/>
          </a:xfrm>
        </p:spPr>
        <p:txBody>
          <a:bodyPr>
            <a:normAutofit fontScale="77500" lnSpcReduction="20000"/>
          </a:bodyPr>
          <a:lstStyle/>
          <a:p>
            <a:pPr marL="0" indent="0">
              <a:buNone/>
            </a:pPr>
            <a:r>
              <a:rPr lang="en-US" altLang="zh-CN" dirty="0" smtClean="0"/>
              <a:t>I. Ask directly </a:t>
            </a:r>
          </a:p>
          <a:p>
            <a:pPr marL="0" indent="0">
              <a:buNone/>
            </a:pPr>
            <a:r>
              <a:rPr lang="en-US" altLang="zh-CN" dirty="0" smtClean="0"/>
              <a:t>What’s your view?</a:t>
            </a:r>
          </a:p>
          <a:p>
            <a:pPr marL="0" indent="0">
              <a:buNone/>
            </a:pPr>
            <a:r>
              <a:rPr lang="en-US" altLang="zh-CN" dirty="0" smtClean="0"/>
              <a:t>I’d like to hear your views on …’s proposal.</a:t>
            </a:r>
          </a:p>
          <a:p>
            <a:pPr marL="0" indent="0">
              <a:buNone/>
            </a:pPr>
            <a:r>
              <a:rPr lang="en-US" altLang="zh-CN" dirty="0" smtClean="0"/>
              <a:t>What haven’t you told me?</a:t>
            </a:r>
          </a:p>
          <a:p>
            <a:pPr marL="0" indent="0">
              <a:buNone/>
            </a:pPr>
            <a:endParaRPr lang="en-US" altLang="zh-CN" dirty="0" smtClean="0"/>
          </a:p>
          <a:p>
            <a:pPr marL="0" indent="0">
              <a:buNone/>
            </a:pPr>
            <a:r>
              <a:rPr lang="en-US" altLang="zh-CN" dirty="0"/>
              <a:t>II. Creating a free conversation</a:t>
            </a:r>
          </a:p>
          <a:p>
            <a:pPr marL="0" indent="0">
              <a:buNone/>
            </a:pPr>
            <a:r>
              <a:rPr lang="en-US" altLang="zh-CN" dirty="0"/>
              <a:t>I’m open to your suggestions.</a:t>
            </a:r>
          </a:p>
          <a:p>
            <a:pPr marL="0" indent="0">
              <a:buNone/>
            </a:pPr>
            <a:r>
              <a:rPr lang="en-US" altLang="zh-CN" dirty="0"/>
              <a:t>Whatever you’re thinking is OK with me</a:t>
            </a:r>
            <a:r>
              <a:rPr lang="en-US" altLang="zh-CN" dirty="0" smtClean="0"/>
              <a:t>.</a:t>
            </a:r>
          </a:p>
          <a:p>
            <a:pPr marL="0" indent="0">
              <a:buNone/>
            </a:pPr>
            <a:endParaRPr lang="en-US" altLang="zh-CN" dirty="0" smtClean="0"/>
          </a:p>
          <a:p>
            <a:pPr marL="0" indent="0">
              <a:buNone/>
            </a:pPr>
            <a:r>
              <a:rPr lang="en-US" altLang="zh-CN" dirty="0"/>
              <a:t>III. Inciting ideas</a:t>
            </a:r>
          </a:p>
          <a:p>
            <a:pPr marL="0" indent="0">
              <a:buNone/>
            </a:pPr>
            <a:r>
              <a:rPr lang="en-US" altLang="zh-CN" dirty="0"/>
              <a:t>Your thoughts are valuable to us.</a:t>
            </a:r>
          </a:p>
          <a:p>
            <a:pPr marL="0" indent="0">
              <a:buNone/>
            </a:pPr>
            <a:r>
              <a:rPr lang="en-US" altLang="zh-CN" dirty="0"/>
              <a:t>We have to resolve the problem together.</a:t>
            </a:r>
          </a:p>
          <a:p>
            <a:pPr marL="0" indent="0">
              <a:buNone/>
            </a:pPr>
            <a:r>
              <a:rPr lang="en-US" altLang="zh-CN" dirty="0"/>
              <a:t>I want your input.</a:t>
            </a:r>
          </a:p>
          <a:p>
            <a:pPr marL="0" indent="0">
              <a:buNone/>
            </a:pPr>
            <a:r>
              <a:rPr lang="en-US" altLang="zh-CN" dirty="0" smtClean="0"/>
              <a:t> </a:t>
            </a:r>
            <a:endParaRPr lang="en-US" altLang="zh-CN" dirty="0"/>
          </a:p>
          <a:p>
            <a:pPr marL="0" indent="0">
              <a:buNone/>
            </a:pPr>
            <a:endParaRPr lang="en-US" altLang="zh-CN" dirty="0" smtClean="0"/>
          </a:p>
        </p:txBody>
      </p:sp>
    </p:spTree>
    <p:extLst>
      <p:ext uri="{BB962C8B-B14F-4D97-AF65-F5344CB8AC3E}">
        <p14:creationId xmlns:p14="http://schemas.microsoft.com/office/powerpoint/2010/main" val="131977194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536" y="0"/>
            <a:ext cx="8229600" cy="1143000"/>
          </a:xfrm>
        </p:spPr>
        <p:txBody>
          <a:bodyPr vert="horz" lIns="91440" tIns="45720" rIns="91440" bIns="45720" rtlCol="0" anchor="ctr">
            <a:normAutofit/>
          </a:bodyPr>
          <a:lstStyle/>
          <a:p>
            <a:pPr marL="342900" indent="-342900" algn="l">
              <a:buFont typeface="Arial" pitchFamily="34" charset="0"/>
            </a:pPr>
            <a:r>
              <a:rPr lang="en-US" altLang="zh-CN" b="1" dirty="0" smtClean="0">
                <a:solidFill>
                  <a:srgbClr val="00B050"/>
                </a:solidFill>
                <a:latin typeface="Adobe 黑体 Std R" pitchFamily="34" charset="-122"/>
                <a:ea typeface="Adobe 黑体 Std R" pitchFamily="34" charset="-122"/>
              </a:rPr>
              <a:t>Raising </a:t>
            </a:r>
            <a:r>
              <a:rPr lang="en-US" altLang="zh-CN" b="1" dirty="0">
                <a:solidFill>
                  <a:srgbClr val="00B050"/>
                </a:solidFill>
                <a:latin typeface="Adobe 黑体 Std R" pitchFamily="34" charset="-122"/>
                <a:ea typeface="Adobe 黑体 Std R" pitchFamily="34" charset="-122"/>
              </a:rPr>
              <a:t>Questions</a:t>
            </a:r>
            <a:endParaRPr lang="zh-CN" altLang="en-US" b="1" dirty="0">
              <a:solidFill>
                <a:srgbClr val="00B050"/>
              </a:solidFill>
              <a:latin typeface="Adobe 黑体 Std R" pitchFamily="34" charset="-122"/>
              <a:ea typeface="Adobe 黑体 Std R" pitchFamily="34" charset="-122"/>
            </a:endParaRPr>
          </a:p>
        </p:txBody>
      </p:sp>
      <p:sp>
        <p:nvSpPr>
          <p:cNvPr id="3" name="内容占位符 2"/>
          <p:cNvSpPr>
            <a:spLocks noGrp="1"/>
          </p:cNvSpPr>
          <p:nvPr>
            <p:ph idx="1"/>
          </p:nvPr>
        </p:nvSpPr>
        <p:spPr>
          <a:xfrm>
            <a:off x="0" y="980728"/>
            <a:ext cx="9144000" cy="5760640"/>
          </a:xfrm>
        </p:spPr>
        <p:txBody>
          <a:bodyPr/>
          <a:lstStyle/>
          <a:p>
            <a:pPr marL="571500" indent="-571500">
              <a:buAutoNum type="romanUcPeriod"/>
            </a:pPr>
            <a:r>
              <a:rPr lang="en-US" altLang="zh-CN" dirty="0" smtClean="0"/>
              <a:t>Asking questions</a:t>
            </a:r>
          </a:p>
          <a:p>
            <a:pPr marL="0" indent="0">
              <a:buNone/>
            </a:pPr>
            <a:r>
              <a:rPr lang="en-US" altLang="zh-CN" dirty="0" smtClean="0"/>
              <a:t>I have a question about…</a:t>
            </a:r>
          </a:p>
          <a:p>
            <a:pPr marL="0" indent="0">
              <a:buNone/>
            </a:pPr>
            <a:r>
              <a:rPr lang="en-US" altLang="zh-CN" dirty="0" smtClean="0"/>
              <a:t>I’d like to ask a question concerning…</a:t>
            </a:r>
          </a:p>
          <a:p>
            <a:pPr marL="0" indent="0">
              <a:buNone/>
            </a:pPr>
            <a:endParaRPr lang="en-US" altLang="zh-CN" dirty="0" smtClean="0"/>
          </a:p>
          <a:p>
            <a:pPr marL="0" indent="0">
              <a:buNone/>
            </a:pPr>
            <a:r>
              <a:rPr lang="en-US" altLang="zh-CN" dirty="0"/>
              <a:t>II. For more details</a:t>
            </a:r>
          </a:p>
          <a:p>
            <a:pPr marL="0" indent="0">
              <a:buNone/>
            </a:pPr>
            <a:r>
              <a:rPr lang="en-US" altLang="zh-CN" dirty="0"/>
              <a:t>What do you mean by…?</a:t>
            </a:r>
          </a:p>
          <a:p>
            <a:pPr marL="0" indent="0">
              <a:buNone/>
            </a:pPr>
            <a:r>
              <a:rPr lang="en-US" altLang="zh-CN" dirty="0"/>
              <a:t>I’m interested to know…</a:t>
            </a:r>
          </a:p>
          <a:p>
            <a:pPr marL="0" indent="0">
              <a:buNone/>
            </a:pPr>
            <a:r>
              <a:rPr lang="en-US" altLang="zh-CN" dirty="0"/>
              <a:t>How are you going to ….?</a:t>
            </a:r>
          </a:p>
          <a:p>
            <a:pPr marL="0" indent="0">
              <a:buNone/>
            </a:pPr>
            <a:r>
              <a:rPr lang="en-US" altLang="zh-CN" dirty="0"/>
              <a:t>How would you go about…?</a:t>
            </a:r>
          </a:p>
          <a:p>
            <a:pPr marL="0" indent="0">
              <a:buNone/>
            </a:pPr>
            <a:endParaRPr lang="zh-CN" altLang="en-US" dirty="0"/>
          </a:p>
        </p:txBody>
      </p:sp>
    </p:spTree>
    <p:extLst>
      <p:ext uri="{BB962C8B-B14F-4D97-AF65-F5344CB8AC3E}">
        <p14:creationId xmlns:p14="http://schemas.microsoft.com/office/powerpoint/2010/main" val="96360342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7504" y="0"/>
            <a:ext cx="8928992" cy="6669360"/>
          </a:xfrm>
        </p:spPr>
        <p:txBody>
          <a:bodyPr/>
          <a:lstStyle/>
          <a:p>
            <a:pPr marL="0" indent="0">
              <a:buNone/>
            </a:pPr>
            <a:r>
              <a:rPr lang="zh-CN" altLang="en-US" dirty="0" smtClean="0"/>
              <a:t>你说的那个效率是什么意思？</a:t>
            </a:r>
            <a:endParaRPr lang="en-US" altLang="zh-CN" dirty="0" smtClean="0"/>
          </a:p>
          <a:p>
            <a:pPr marL="0" indent="0">
              <a:buNone/>
            </a:pPr>
            <a:r>
              <a:rPr lang="en-US" altLang="zh-CN" dirty="0" smtClean="0"/>
              <a:t>What do you mean by efficiency?</a:t>
            </a:r>
          </a:p>
          <a:p>
            <a:pPr marL="0" indent="0">
              <a:buNone/>
            </a:pPr>
            <a:r>
              <a:rPr lang="zh-CN" altLang="en-US" dirty="0" smtClean="0"/>
              <a:t>我想知道这个项目的意义。</a:t>
            </a:r>
            <a:endParaRPr lang="en-US" altLang="zh-CN" dirty="0" smtClean="0"/>
          </a:p>
          <a:p>
            <a:pPr marL="0" indent="0">
              <a:buNone/>
            </a:pPr>
            <a:r>
              <a:rPr lang="en-US" altLang="zh-CN" dirty="0" smtClean="0"/>
              <a:t>I’m interested to know the meaning of this program.</a:t>
            </a:r>
          </a:p>
          <a:p>
            <a:pPr marL="0" indent="0">
              <a:buNone/>
            </a:pPr>
            <a:r>
              <a:rPr lang="zh-CN" altLang="en-US" dirty="0" smtClean="0"/>
              <a:t>你将如何为新产品进行市场推广？</a:t>
            </a:r>
            <a:endParaRPr lang="en-US" altLang="zh-CN" dirty="0" smtClean="0"/>
          </a:p>
          <a:p>
            <a:pPr marL="0" indent="0">
              <a:buNone/>
            </a:pPr>
            <a:r>
              <a:rPr lang="en-US" altLang="zh-CN" dirty="0" smtClean="0"/>
              <a:t>How are you going to market the new product?</a:t>
            </a:r>
          </a:p>
          <a:p>
            <a:pPr marL="0" indent="0">
              <a:buNone/>
            </a:pPr>
            <a:r>
              <a:rPr lang="zh-CN" altLang="en-US" dirty="0" smtClean="0"/>
              <a:t>你将如何着手落实你的计划？</a:t>
            </a:r>
            <a:endParaRPr lang="en-US" altLang="zh-CN" dirty="0" smtClean="0"/>
          </a:p>
          <a:p>
            <a:pPr marL="0" indent="0">
              <a:buNone/>
            </a:pPr>
            <a:r>
              <a:rPr lang="en-US" altLang="zh-CN" dirty="0" smtClean="0"/>
              <a:t>How would you go about your plan?</a:t>
            </a:r>
          </a:p>
          <a:p>
            <a:pPr marL="0" indent="0">
              <a:buNone/>
            </a:pPr>
            <a:endParaRPr lang="en-US" altLang="zh-CN" dirty="0" smtClean="0"/>
          </a:p>
          <a:p>
            <a:pPr marL="0" indent="0">
              <a:buNone/>
            </a:pPr>
            <a:endParaRPr lang="en-US" altLang="zh-CN" dirty="0" smtClean="0"/>
          </a:p>
          <a:p>
            <a:pPr marL="0" indent="0">
              <a:buNone/>
            </a:pPr>
            <a:endParaRPr lang="zh-CN" altLang="en-US" dirty="0"/>
          </a:p>
        </p:txBody>
      </p:sp>
    </p:spTree>
    <p:extLst>
      <p:ext uri="{BB962C8B-B14F-4D97-AF65-F5344CB8AC3E}">
        <p14:creationId xmlns:p14="http://schemas.microsoft.com/office/powerpoint/2010/main" val="42551609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randombar(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randombar(horizontal)">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randombar(horizontal)">
                                      <p:cBhvr>
                                        <p:cTn id="17" dur="500"/>
                                        <p:tgtEl>
                                          <p:spTgt spid="3">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3">
                                            <p:txEl>
                                              <p:pRg st="7" end="7"/>
                                            </p:txEl>
                                          </p:spTgt>
                                        </p:tgtEl>
                                        <p:attrNameLst>
                                          <p:attrName>style.visibility</p:attrName>
                                        </p:attrNameLst>
                                      </p:cBhvr>
                                      <p:to>
                                        <p:strVal val="visible"/>
                                      </p:to>
                                    </p:set>
                                    <p:animEffect transition="in" filter="randombar(horizontal)">
                                      <p:cBhvr>
                                        <p:cTn id="2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536" y="0"/>
            <a:ext cx="8229600" cy="908720"/>
          </a:xfrm>
        </p:spPr>
        <p:txBody>
          <a:bodyPr/>
          <a:lstStyle/>
          <a:p>
            <a:r>
              <a:rPr lang="en-US" altLang="zh-CN" dirty="0" smtClean="0"/>
              <a:t>IT Vocabulary</a:t>
            </a:r>
            <a:endParaRPr lang="zh-CN" altLang="en-US" dirty="0"/>
          </a:p>
        </p:txBody>
      </p:sp>
      <p:sp>
        <p:nvSpPr>
          <p:cNvPr id="3" name="内容占位符 2"/>
          <p:cNvSpPr>
            <a:spLocks noGrp="1"/>
          </p:cNvSpPr>
          <p:nvPr>
            <p:ph idx="1"/>
          </p:nvPr>
        </p:nvSpPr>
        <p:spPr>
          <a:xfrm>
            <a:off x="0" y="764704"/>
            <a:ext cx="9144000" cy="6093296"/>
          </a:xfrm>
        </p:spPr>
        <p:txBody>
          <a:bodyPr>
            <a:normAutofit lnSpcReduction="10000"/>
          </a:bodyPr>
          <a:lstStyle/>
          <a:p>
            <a:r>
              <a:rPr lang="en-US" altLang="zh-CN" sz="2800" dirty="0" smtClean="0"/>
              <a:t>Related </a:t>
            </a:r>
            <a:r>
              <a:rPr lang="zh-CN" altLang="en-US" sz="2800" dirty="0" smtClean="0"/>
              <a:t>有关的                      </a:t>
            </a:r>
            <a:r>
              <a:rPr lang="en-US" altLang="zh-CN" sz="2800" dirty="0" smtClean="0"/>
              <a:t>participant</a:t>
            </a:r>
            <a:r>
              <a:rPr lang="zh-CN" altLang="en-US" sz="2800" dirty="0" smtClean="0"/>
              <a:t>与会者</a:t>
            </a:r>
            <a:endParaRPr lang="en-US" altLang="zh-CN" sz="2800" dirty="0" smtClean="0"/>
          </a:p>
          <a:p>
            <a:r>
              <a:rPr lang="en-US" altLang="zh-CN" sz="2800" dirty="0" smtClean="0"/>
              <a:t>Weekly</a:t>
            </a:r>
            <a:r>
              <a:rPr lang="zh-CN" altLang="en-US" sz="2800" dirty="0" smtClean="0"/>
              <a:t>每周的                        </a:t>
            </a:r>
            <a:r>
              <a:rPr lang="en-US" altLang="zh-CN" sz="2800" dirty="0" smtClean="0"/>
              <a:t>need</a:t>
            </a:r>
            <a:r>
              <a:rPr lang="zh-CN" altLang="en-US" sz="2800" dirty="0" smtClean="0"/>
              <a:t>需求</a:t>
            </a:r>
            <a:endParaRPr lang="en-US" altLang="zh-CN" sz="2800" dirty="0" smtClean="0"/>
          </a:p>
          <a:p>
            <a:r>
              <a:rPr lang="en-US" altLang="zh-CN" sz="2800" dirty="0" smtClean="0"/>
              <a:t>Participate</a:t>
            </a:r>
            <a:r>
              <a:rPr lang="zh-CN" altLang="en-US" sz="2800" dirty="0" smtClean="0"/>
              <a:t>参与                      </a:t>
            </a:r>
            <a:r>
              <a:rPr lang="en-US" altLang="zh-CN" sz="2800" dirty="0" smtClean="0"/>
              <a:t>propose</a:t>
            </a:r>
            <a:r>
              <a:rPr lang="zh-CN" altLang="en-US" sz="2800" dirty="0" smtClean="0"/>
              <a:t>提议</a:t>
            </a:r>
            <a:endParaRPr lang="en-US" altLang="zh-CN" sz="2800" dirty="0" smtClean="0"/>
          </a:p>
          <a:p>
            <a:r>
              <a:rPr lang="en-US" altLang="zh-CN" sz="2800" dirty="0" smtClean="0"/>
              <a:t>Track</a:t>
            </a:r>
            <a:r>
              <a:rPr lang="zh-CN" altLang="en-US" sz="2800" dirty="0" smtClean="0"/>
              <a:t>追踪</a:t>
            </a:r>
            <a:r>
              <a:rPr lang="en-US" altLang="zh-CN" sz="2800" dirty="0"/>
              <a:t> </a:t>
            </a:r>
            <a:r>
              <a:rPr lang="en-US" altLang="zh-CN" sz="2800" dirty="0" smtClean="0"/>
              <a:t>                               escape</a:t>
            </a:r>
            <a:r>
              <a:rPr lang="zh-CN" altLang="en-US" sz="2800" dirty="0" smtClean="0"/>
              <a:t>退出</a:t>
            </a:r>
            <a:endParaRPr lang="en-US" altLang="zh-CN" sz="2800" dirty="0" smtClean="0"/>
          </a:p>
          <a:p>
            <a:r>
              <a:rPr lang="en-US" altLang="zh-CN" sz="2800" dirty="0" smtClean="0"/>
              <a:t>Current</a:t>
            </a:r>
            <a:r>
              <a:rPr lang="zh-CN" altLang="en-US" sz="2800" dirty="0" smtClean="0"/>
              <a:t>当前的                       </a:t>
            </a:r>
            <a:r>
              <a:rPr lang="en-US" altLang="zh-CN" sz="2800" dirty="0" smtClean="0"/>
              <a:t>default</a:t>
            </a:r>
            <a:r>
              <a:rPr lang="zh-CN" altLang="en-US" sz="2800" dirty="0" smtClean="0"/>
              <a:t>默认的</a:t>
            </a:r>
            <a:endParaRPr lang="en-US" altLang="zh-CN" sz="2800" dirty="0" smtClean="0"/>
          </a:p>
          <a:p>
            <a:r>
              <a:rPr lang="en-US" altLang="zh-CN" sz="2800" dirty="0" smtClean="0"/>
              <a:t>Coordinate</a:t>
            </a:r>
            <a:r>
              <a:rPr lang="zh-CN" altLang="en-US" sz="2800" dirty="0" smtClean="0"/>
              <a:t>协调                     </a:t>
            </a:r>
            <a:r>
              <a:rPr lang="en-US" altLang="zh-CN" sz="2800" dirty="0" smtClean="0"/>
              <a:t>overall </a:t>
            </a:r>
            <a:r>
              <a:rPr lang="zh-CN" altLang="en-US" sz="2800" dirty="0" smtClean="0"/>
              <a:t>总体的</a:t>
            </a:r>
            <a:endParaRPr lang="en-US" altLang="zh-CN" sz="2800" dirty="0" smtClean="0"/>
          </a:p>
          <a:p>
            <a:r>
              <a:rPr lang="en-US" altLang="zh-CN" sz="2800" dirty="0" smtClean="0"/>
              <a:t>Completion </a:t>
            </a:r>
            <a:r>
              <a:rPr lang="zh-CN" altLang="en-US" sz="2800" dirty="0" smtClean="0"/>
              <a:t>完成                   </a:t>
            </a:r>
            <a:r>
              <a:rPr lang="en-US" altLang="zh-CN" sz="2800" dirty="0" smtClean="0"/>
              <a:t>obtain</a:t>
            </a:r>
            <a:r>
              <a:rPr lang="zh-CN" altLang="en-US" sz="2800" dirty="0" smtClean="0"/>
              <a:t>获取</a:t>
            </a:r>
            <a:endParaRPr lang="en-US" altLang="zh-CN" sz="2800" dirty="0" smtClean="0"/>
          </a:p>
          <a:p>
            <a:r>
              <a:rPr lang="en-US" altLang="zh-CN" sz="2800" dirty="0" smtClean="0"/>
              <a:t>On-going</a:t>
            </a:r>
            <a:r>
              <a:rPr lang="zh-CN" altLang="en-US" sz="2800" dirty="0" smtClean="0"/>
              <a:t>持续进行的           </a:t>
            </a:r>
            <a:r>
              <a:rPr lang="en-US" altLang="zh-CN" sz="2800" dirty="0" smtClean="0"/>
              <a:t>regular </a:t>
            </a:r>
            <a:r>
              <a:rPr lang="zh-CN" altLang="en-US" sz="2800" dirty="0" smtClean="0"/>
              <a:t>定期的，规律的</a:t>
            </a:r>
            <a:endParaRPr lang="en-US" altLang="zh-CN" sz="2800" dirty="0" smtClean="0"/>
          </a:p>
          <a:p>
            <a:r>
              <a:rPr lang="en-US" altLang="zh-CN" sz="2800" dirty="0" smtClean="0"/>
              <a:t>Status</a:t>
            </a:r>
            <a:r>
              <a:rPr lang="zh-CN" altLang="en-US" sz="2800" dirty="0" smtClean="0"/>
              <a:t>状态                              </a:t>
            </a:r>
            <a:r>
              <a:rPr lang="en-US" altLang="zh-CN" sz="2800" dirty="0" smtClean="0"/>
              <a:t>board</a:t>
            </a:r>
            <a:r>
              <a:rPr lang="zh-CN" altLang="en-US" sz="2800" dirty="0" smtClean="0"/>
              <a:t>委员会</a:t>
            </a:r>
            <a:endParaRPr lang="en-US" altLang="zh-CN" sz="2800" dirty="0" smtClean="0"/>
          </a:p>
          <a:p>
            <a:r>
              <a:rPr lang="en-US" altLang="zh-CN" sz="2800" dirty="0" smtClean="0"/>
              <a:t>Complete</a:t>
            </a:r>
            <a:r>
              <a:rPr lang="zh-CN" altLang="en-US" sz="2800" dirty="0" smtClean="0"/>
              <a:t>完成                        </a:t>
            </a:r>
            <a:r>
              <a:rPr lang="en-US" altLang="zh-CN" sz="2800" dirty="0" smtClean="0"/>
              <a:t>accessible</a:t>
            </a:r>
            <a:r>
              <a:rPr lang="zh-CN" altLang="en-US" sz="2800" dirty="0" smtClean="0"/>
              <a:t>可访问的</a:t>
            </a:r>
            <a:endParaRPr lang="en-US" altLang="zh-CN" sz="2800" dirty="0" smtClean="0"/>
          </a:p>
          <a:p>
            <a:r>
              <a:rPr lang="en-US" altLang="zh-CN" sz="2800" dirty="0" smtClean="0"/>
              <a:t>Indicate</a:t>
            </a:r>
            <a:r>
              <a:rPr lang="zh-CN" altLang="en-US" sz="2800" dirty="0" smtClean="0"/>
              <a:t>表明                           </a:t>
            </a:r>
            <a:r>
              <a:rPr lang="en-US" altLang="zh-CN" sz="2800" dirty="0" smtClean="0"/>
              <a:t>list</a:t>
            </a:r>
            <a:r>
              <a:rPr lang="zh-CN" altLang="en-US" sz="2800" dirty="0" smtClean="0"/>
              <a:t>列举，清单</a:t>
            </a:r>
            <a:endParaRPr lang="en-US" altLang="zh-CN" sz="2800" dirty="0" smtClean="0"/>
          </a:p>
          <a:p>
            <a:r>
              <a:rPr lang="en-US" altLang="zh-CN" sz="2800" dirty="0" smtClean="0"/>
              <a:t>Look up</a:t>
            </a:r>
            <a:r>
              <a:rPr lang="zh-CN" altLang="en-US" sz="2800" dirty="0" smtClean="0"/>
              <a:t>查找                           </a:t>
            </a:r>
            <a:r>
              <a:rPr lang="en-US" altLang="zh-CN" sz="2800" dirty="0" smtClean="0"/>
              <a:t>return</a:t>
            </a:r>
            <a:r>
              <a:rPr lang="zh-CN" altLang="en-US" sz="2800" dirty="0" smtClean="0"/>
              <a:t>返回</a:t>
            </a:r>
            <a:endParaRPr lang="en-US" altLang="zh-CN" sz="2800" dirty="0" smtClean="0"/>
          </a:p>
          <a:p>
            <a:endParaRPr lang="en-US" altLang="zh-CN" sz="2800" dirty="0" smtClean="0"/>
          </a:p>
        </p:txBody>
      </p:sp>
    </p:spTree>
    <p:extLst>
      <p:ext uri="{BB962C8B-B14F-4D97-AF65-F5344CB8AC3E}">
        <p14:creationId xmlns:p14="http://schemas.microsoft.com/office/powerpoint/2010/main" val="33410788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0"/>
            <a:ext cx="9036496" cy="6858000"/>
          </a:xfrm>
        </p:spPr>
        <p:txBody>
          <a:bodyPr/>
          <a:lstStyle/>
          <a:p>
            <a:pPr marL="0" indent="0">
              <a:buNone/>
            </a:pPr>
            <a:r>
              <a:rPr lang="en-US" altLang="zh-CN" dirty="0" smtClean="0"/>
              <a:t>III. Confirming</a:t>
            </a:r>
          </a:p>
          <a:p>
            <a:pPr marL="0" indent="0">
              <a:buNone/>
            </a:pPr>
            <a:r>
              <a:rPr lang="en-US" altLang="zh-CN" dirty="0" smtClean="0"/>
              <a:t>Do you mean to say that …?</a:t>
            </a:r>
          </a:p>
          <a:p>
            <a:pPr marL="0" indent="0">
              <a:buNone/>
            </a:pPr>
            <a:r>
              <a:rPr lang="en-US" altLang="zh-CN" dirty="0" smtClean="0"/>
              <a:t>Are you saying that…?</a:t>
            </a:r>
          </a:p>
          <a:p>
            <a:pPr marL="0" indent="0">
              <a:buNone/>
            </a:pPr>
            <a:endParaRPr lang="en-US" altLang="zh-CN" dirty="0"/>
          </a:p>
          <a:p>
            <a:pPr marL="0" indent="0">
              <a:buNone/>
            </a:pPr>
            <a:r>
              <a:rPr lang="en-US" altLang="zh-CN" dirty="0"/>
              <a:t>III. Other types of questions</a:t>
            </a:r>
          </a:p>
          <a:p>
            <a:pPr marL="0" indent="0">
              <a:buNone/>
            </a:pPr>
            <a:r>
              <a:rPr lang="en-US" altLang="zh-CN" dirty="0"/>
              <a:t>What if…?</a:t>
            </a:r>
          </a:p>
          <a:p>
            <a:pPr marL="0" indent="0">
              <a:buNone/>
            </a:pPr>
            <a:r>
              <a:rPr lang="en-US" altLang="zh-CN" dirty="0"/>
              <a:t>What makes you …?</a:t>
            </a:r>
          </a:p>
          <a:p>
            <a:pPr marL="0" indent="0">
              <a:buNone/>
            </a:pPr>
            <a:r>
              <a:rPr lang="en-US" altLang="zh-CN" dirty="0"/>
              <a:t>Is there any chance that…?</a:t>
            </a:r>
          </a:p>
          <a:p>
            <a:pPr marL="0" indent="0">
              <a:buNone/>
            </a:pPr>
            <a:r>
              <a:rPr lang="en-US" altLang="zh-CN" dirty="0"/>
              <a:t>What benefits could we expect from…?</a:t>
            </a:r>
          </a:p>
          <a:p>
            <a:pPr marL="0" indent="0">
              <a:buNone/>
            </a:pPr>
            <a:r>
              <a:rPr lang="en-US" altLang="zh-CN" dirty="0"/>
              <a:t>Could you clarify your point?</a:t>
            </a:r>
          </a:p>
          <a:p>
            <a:pPr marL="0" indent="0">
              <a:buNone/>
            </a:pPr>
            <a:endParaRPr lang="en-US" altLang="zh-CN" dirty="0" smtClean="0"/>
          </a:p>
        </p:txBody>
      </p:sp>
    </p:spTree>
    <p:extLst>
      <p:ext uri="{BB962C8B-B14F-4D97-AF65-F5344CB8AC3E}">
        <p14:creationId xmlns:p14="http://schemas.microsoft.com/office/powerpoint/2010/main" val="285660217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7504" y="0"/>
            <a:ext cx="8928992" cy="6669360"/>
          </a:xfrm>
        </p:spPr>
        <p:txBody>
          <a:bodyPr/>
          <a:lstStyle/>
          <a:p>
            <a:r>
              <a:rPr lang="zh-CN" altLang="en-US" dirty="0" smtClean="0"/>
              <a:t>万一你不能说服客户呢？</a:t>
            </a:r>
            <a:endParaRPr lang="en-US" altLang="zh-CN" dirty="0" smtClean="0"/>
          </a:p>
          <a:p>
            <a:pPr marL="0" indent="0">
              <a:buNone/>
            </a:pPr>
            <a:r>
              <a:rPr lang="en-US" altLang="zh-CN" dirty="0" smtClean="0"/>
              <a:t>What if you fail to convince your customer?</a:t>
            </a:r>
          </a:p>
          <a:p>
            <a:r>
              <a:rPr lang="zh-CN" altLang="en-US" dirty="0" smtClean="0"/>
              <a:t>你为什么推行此方案？</a:t>
            </a:r>
            <a:endParaRPr lang="en-US" altLang="zh-CN" dirty="0" smtClean="0"/>
          </a:p>
          <a:p>
            <a:pPr marL="0" indent="0">
              <a:buNone/>
            </a:pPr>
            <a:r>
              <a:rPr lang="en-US" altLang="zh-CN" dirty="0" smtClean="0"/>
              <a:t>What makes you pursue the plan?</a:t>
            </a:r>
          </a:p>
          <a:p>
            <a:r>
              <a:rPr lang="zh-CN" altLang="en-US" dirty="0" smtClean="0"/>
              <a:t>我们是否可能与他们达成协议呢？</a:t>
            </a:r>
            <a:endParaRPr lang="en-US" altLang="zh-CN" dirty="0" smtClean="0"/>
          </a:p>
          <a:p>
            <a:pPr marL="0" indent="0">
              <a:buNone/>
            </a:pPr>
            <a:r>
              <a:rPr lang="en-US" altLang="zh-CN" dirty="0" smtClean="0"/>
              <a:t>Is there any chance that we could reach an agreement with them?</a:t>
            </a:r>
          </a:p>
          <a:p>
            <a:r>
              <a:rPr lang="zh-CN" altLang="en-US" dirty="0" smtClean="0"/>
              <a:t>选你们作为我们的供货商有什么好处呢？</a:t>
            </a:r>
            <a:endParaRPr lang="en-US" altLang="zh-CN" dirty="0" smtClean="0"/>
          </a:p>
          <a:p>
            <a:pPr marL="0" indent="0">
              <a:buNone/>
            </a:pPr>
            <a:r>
              <a:rPr lang="en-US" altLang="zh-CN" dirty="0" smtClean="0"/>
              <a:t>What benefits could we expect by choosing you as our vendor?</a:t>
            </a:r>
          </a:p>
          <a:p>
            <a:endParaRPr lang="en-US" altLang="zh-CN" dirty="0" smtClean="0"/>
          </a:p>
          <a:p>
            <a:endParaRPr lang="en-US" altLang="zh-CN" dirty="0" smtClean="0"/>
          </a:p>
          <a:p>
            <a:endParaRPr lang="en-US" altLang="zh-CN" dirty="0" smtClean="0"/>
          </a:p>
          <a:p>
            <a:endParaRPr lang="zh-CN" altLang="en-US" dirty="0"/>
          </a:p>
        </p:txBody>
      </p:sp>
    </p:spTree>
    <p:extLst>
      <p:ext uri="{BB962C8B-B14F-4D97-AF65-F5344CB8AC3E}">
        <p14:creationId xmlns:p14="http://schemas.microsoft.com/office/powerpoint/2010/main" val="30038113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randombar(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randombar(horizontal)">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randombar(horizontal)">
                                      <p:cBhvr>
                                        <p:cTn id="17" dur="500"/>
                                        <p:tgtEl>
                                          <p:spTgt spid="3">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3">
                                            <p:txEl>
                                              <p:pRg st="7" end="7"/>
                                            </p:txEl>
                                          </p:spTgt>
                                        </p:tgtEl>
                                        <p:attrNameLst>
                                          <p:attrName>style.visibility</p:attrName>
                                        </p:attrNameLst>
                                      </p:cBhvr>
                                      <p:to>
                                        <p:strVal val="visible"/>
                                      </p:to>
                                    </p:set>
                                    <p:animEffect transition="in" filter="randombar(horizontal)">
                                      <p:cBhvr>
                                        <p:cTn id="2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7158" y="274638"/>
            <a:ext cx="8572560" cy="1143000"/>
          </a:xfrm>
        </p:spPr>
        <p:txBody>
          <a:bodyPr>
            <a:normAutofit fontScale="90000"/>
          </a:bodyPr>
          <a:lstStyle/>
          <a:p>
            <a:r>
              <a:rPr lang="en-US" altLang="zh-CN" dirty="0" smtClean="0"/>
              <a:t>take         up           out        off        short    </a:t>
            </a:r>
            <a:br>
              <a:rPr lang="en-US" altLang="zh-CN" dirty="0" smtClean="0"/>
            </a:br>
            <a:r>
              <a:rPr lang="en-US" altLang="zh-CN" dirty="0" smtClean="0"/>
              <a:t>on            move            back             rush</a:t>
            </a:r>
            <a:endParaRPr lang="zh-CN" altLang="en-US" dirty="0"/>
          </a:p>
        </p:txBody>
      </p:sp>
      <p:sp>
        <p:nvSpPr>
          <p:cNvPr id="3" name="内容占位符 2"/>
          <p:cNvSpPr>
            <a:spLocks noGrp="1"/>
          </p:cNvSpPr>
          <p:nvPr>
            <p:ph idx="1"/>
          </p:nvPr>
        </p:nvSpPr>
        <p:spPr>
          <a:xfrm>
            <a:off x="0" y="1600200"/>
            <a:ext cx="8929718" cy="5257800"/>
          </a:xfrm>
        </p:spPr>
        <p:txBody>
          <a:bodyPr>
            <a:normAutofit/>
          </a:bodyPr>
          <a:lstStyle/>
          <a:p>
            <a:r>
              <a:rPr lang="en-US" altLang="zh-CN" dirty="0" smtClean="0"/>
              <a:t>We seem to be getting  </a:t>
            </a:r>
            <a:r>
              <a:rPr lang="en-US" altLang="zh-CN" u="sng" dirty="0" smtClean="0"/>
              <a:t>         </a:t>
            </a:r>
            <a:r>
              <a:rPr lang="en-US" altLang="zh-CN" dirty="0" smtClean="0"/>
              <a:t> the point.</a:t>
            </a:r>
          </a:p>
          <a:p>
            <a:r>
              <a:rPr lang="en-US" altLang="zh-CN" dirty="0" smtClean="0"/>
              <a:t>Let’s get  </a:t>
            </a:r>
            <a:r>
              <a:rPr lang="en-US" altLang="zh-CN" u="sng" dirty="0" smtClean="0"/>
              <a:t>        </a:t>
            </a:r>
            <a:r>
              <a:rPr lang="en-US" altLang="zh-CN" dirty="0" smtClean="0"/>
              <a:t>to the agenda.</a:t>
            </a:r>
          </a:p>
          <a:p>
            <a:r>
              <a:rPr lang="en-US" altLang="zh-CN" dirty="0" smtClean="0"/>
              <a:t>I am afraid we are rather </a:t>
            </a:r>
            <a:r>
              <a:rPr lang="en-US" altLang="zh-CN" u="sng" dirty="0" smtClean="0"/>
              <a:t>         </a:t>
            </a:r>
            <a:r>
              <a:rPr lang="en-US" altLang="zh-CN" dirty="0" smtClean="0"/>
              <a:t>of time.</a:t>
            </a:r>
          </a:p>
          <a:p>
            <a:r>
              <a:rPr lang="en-US" altLang="zh-CN" dirty="0" smtClean="0"/>
              <a:t>I suggest we </a:t>
            </a:r>
            <a:r>
              <a:rPr lang="en-US" altLang="zh-CN" u="sng" dirty="0" smtClean="0"/>
              <a:t>         </a:t>
            </a:r>
            <a:r>
              <a:rPr lang="en-US" altLang="zh-CN" dirty="0" smtClean="0"/>
              <a:t>that </a:t>
            </a:r>
            <a:r>
              <a:rPr lang="en-US" altLang="zh-CN" u="sng" dirty="0" smtClean="0"/>
              <a:t>           </a:t>
            </a:r>
            <a:r>
              <a:rPr lang="en-US" altLang="zh-CN" dirty="0" smtClean="0"/>
              <a:t>at another meeting.</a:t>
            </a:r>
          </a:p>
          <a:p>
            <a:r>
              <a:rPr lang="en-US" altLang="zh-CN" dirty="0" smtClean="0"/>
              <a:t>Let’s </a:t>
            </a:r>
            <a:r>
              <a:rPr lang="en-US" altLang="zh-CN" u="sng" dirty="0" smtClean="0"/>
              <a:t>           </a:t>
            </a:r>
            <a:r>
              <a:rPr lang="en-US" altLang="zh-CN" dirty="0" smtClean="0"/>
              <a:t>   </a:t>
            </a:r>
            <a:r>
              <a:rPr lang="en-US" altLang="zh-CN" u="sng" dirty="0" smtClean="0"/>
              <a:t>             </a:t>
            </a:r>
            <a:r>
              <a:rPr lang="en-US" altLang="zh-CN" dirty="0" smtClean="0"/>
              <a:t>to the next point.</a:t>
            </a:r>
          </a:p>
          <a:p>
            <a:r>
              <a:rPr lang="en-US" altLang="zh-CN" dirty="0" smtClean="0"/>
              <a:t>I am afraid we are running </a:t>
            </a:r>
            <a:r>
              <a:rPr lang="en-US" altLang="zh-CN" u="sng" dirty="0" smtClean="0"/>
              <a:t>           </a:t>
            </a:r>
            <a:r>
              <a:rPr lang="en-US" altLang="zh-CN" dirty="0" smtClean="0"/>
              <a:t>of time.</a:t>
            </a:r>
          </a:p>
          <a:p>
            <a:r>
              <a:rPr lang="en-US" altLang="zh-CN" dirty="0" smtClean="0"/>
              <a:t>We need to </a:t>
            </a:r>
            <a:r>
              <a:rPr lang="en-US" altLang="zh-CN" u="sng" dirty="0" smtClean="0"/>
              <a:t>         </a:t>
            </a:r>
            <a:r>
              <a:rPr lang="en-US" altLang="zh-CN" dirty="0" smtClean="0"/>
              <a:t>now.</a:t>
            </a:r>
            <a:endParaRPr lang="zh-CN" altLang="en-US" dirty="0"/>
          </a:p>
        </p:txBody>
      </p:sp>
    </p:spTree>
    <p:extLst>
      <p:ext uri="{BB962C8B-B14F-4D97-AF65-F5344CB8AC3E}">
        <p14:creationId xmlns:p14="http://schemas.microsoft.com/office/powerpoint/2010/main" val="6746297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vert="horz" lIns="91440" tIns="45720" rIns="91440" bIns="45720" rtlCol="0" anchor="ctr">
            <a:normAutofit fontScale="90000"/>
          </a:bodyPr>
          <a:lstStyle/>
          <a:p>
            <a:pPr marL="342900" indent="-342900" algn="l">
              <a:buFont typeface="Arial" pitchFamily="34" charset="0"/>
            </a:pPr>
            <a:r>
              <a:rPr lang="en-US" altLang="zh-CN" b="1" dirty="0">
                <a:solidFill>
                  <a:srgbClr val="00B050"/>
                </a:solidFill>
                <a:latin typeface="Adobe 黑体 Std R" pitchFamily="34" charset="-122"/>
                <a:ea typeface="Adobe 黑体 Std R" pitchFamily="34" charset="-122"/>
              </a:rPr>
              <a:t>Restricting topics</a:t>
            </a:r>
            <a:br>
              <a:rPr lang="en-US" altLang="zh-CN" b="1" dirty="0">
                <a:solidFill>
                  <a:srgbClr val="00B050"/>
                </a:solidFill>
                <a:latin typeface="Adobe 黑体 Std R" pitchFamily="34" charset="-122"/>
                <a:ea typeface="Adobe 黑体 Std R" pitchFamily="34" charset="-122"/>
              </a:rPr>
            </a:br>
            <a:endParaRPr lang="zh-CN" altLang="en-US" b="1" dirty="0">
              <a:solidFill>
                <a:srgbClr val="00B050"/>
              </a:solidFill>
              <a:latin typeface="Adobe 黑体 Std R" pitchFamily="34" charset="-122"/>
              <a:ea typeface="Adobe 黑体 Std R" pitchFamily="34" charset="-122"/>
            </a:endParaRPr>
          </a:p>
        </p:txBody>
      </p:sp>
      <p:sp>
        <p:nvSpPr>
          <p:cNvPr id="3" name="内容占位符 2"/>
          <p:cNvSpPr>
            <a:spLocks noGrp="1"/>
          </p:cNvSpPr>
          <p:nvPr>
            <p:ph idx="1"/>
          </p:nvPr>
        </p:nvSpPr>
        <p:spPr>
          <a:xfrm>
            <a:off x="0" y="1214422"/>
            <a:ext cx="8928992" cy="5400600"/>
          </a:xfrm>
        </p:spPr>
        <p:txBody>
          <a:bodyPr/>
          <a:lstStyle/>
          <a:p>
            <a:r>
              <a:rPr lang="en-US" altLang="zh-CN" dirty="0" smtClean="0"/>
              <a:t>Can we just deal with …?</a:t>
            </a:r>
          </a:p>
          <a:p>
            <a:r>
              <a:rPr lang="en-US" altLang="zh-CN" dirty="0" smtClean="0"/>
              <a:t>Let’s just deal with…</a:t>
            </a:r>
          </a:p>
          <a:p>
            <a:r>
              <a:rPr lang="en-US" altLang="zh-CN" dirty="0" smtClean="0"/>
              <a:t>Why don’t we stay on…?</a:t>
            </a:r>
          </a:p>
          <a:p>
            <a:r>
              <a:rPr lang="en-US" altLang="zh-CN" dirty="0" smtClean="0"/>
              <a:t>We will get back to you in a moment.</a:t>
            </a:r>
          </a:p>
          <a:p>
            <a:r>
              <a:rPr lang="en-US" altLang="zh-CN" dirty="0" smtClean="0"/>
              <a:t>The point is coming up later.</a:t>
            </a:r>
          </a:p>
          <a:p>
            <a:r>
              <a:rPr lang="en-US" altLang="zh-CN" dirty="0" smtClean="0"/>
              <a:t>We come to that soon.</a:t>
            </a:r>
          </a:p>
          <a:p>
            <a:endParaRPr lang="zh-CN" altLang="en-US" dirty="0"/>
          </a:p>
        </p:txBody>
      </p:sp>
    </p:spTree>
    <p:extLst>
      <p:ext uri="{BB962C8B-B14F-4D97-AF65-F5344CB8AC3E}">
        <p14:creationId xmlns:p14="http://schemas.microsoft.com/office/powerpoint/2010/main" val="22074168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linds(horizontal)">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vert="horz" lIns="91440" tIns="45720" rIns="91440" bIns="45720" rtlCol="0" anchor="ctr">
            <a:normAutofit fontScale="90000"/>
          </a:bodyPr>
          <a:lstStyle/>
          <a:p>
            <a:pPr marL="342900" indent="-342900" algn="l">
              <a:buFont typeface="Arial" pitchFamily="34" charset="0"/>
            </a:pPr>
            <a:r>
              <a:rPr lang="en-US" altLang="zh-CN" b="1" dirty="0">
                <a:solidFill>
                  <a:srgbClr val="00B050"/>
                </a:solidFill>
                <a:latin typeface="Adobe 黑体 Std R" pitchFamily="34" charset="-122"/>
                <a:ea typeface="Adobe 黑体 Std R" pitchFamily="34" charset="-122"/>
              </a:rPr>
              <a:t>Irrelevant but necessary topics</a:t>
            </a:r>
            <a:br>
              <a:rPr lang="en-US" altLang="zh-CN" b="1" dirty="0">
                <a:solidFill>
                  <a:srgbClr val="00B050"/>
                </a:solidFill>
                <a:latin typeface="Adobe 黑体 Std R" pitchFamily="34" charset="-122"/>
                <a:ea typeface="Adobe 黑体 Std R" pitchFamily="34" charset="-122"/>
              </a:rPr>
            </a:br>
            <a:endParaRPr lang="zh-CN" altLang="en-US" b="1" dirty="0">
              <a:solidFill>
                <a:srgbClr val="00B050"/>
              </a:solidFill>
              <a:latin typeface="Adobe 黑体 Std R" pitchFamily="34" charset="-122"/>
              <a:ea typeface="Adobe 黑体 Std R" pitchFamily="34" charset="-122"/>
            </a:endParaRPr>
          </a:p>
        </p:txBody>
      </p:sp>
      <p:sp>
        <p:nvSpPr>
          <p:cNvPr id="3" name="内容占位符 2"/>
          <p:cNvSpPr>
            <a:spLocks noGrp="1"/>
          </p:cNvSpPr>
          <p:nvPr>
            <p:ph idx="1"/>
          </p:nvPr>
        </p:nvSpPr>
        <p:spPr>
          <a:xfrm>
            <a:off x="0" y="1600200"/>
            <a:ext cx="9144000" cy="4525963"/>
          </a:xfrm>
        </p:spPr>
        <p:txBody>
          <a:bodyPr/>
          <a:lstStyle/>
          <a:p>
            <a:r>
              <a:rPr lang="en-US" altLang="zh-CN" dirty="0"/>
              <a:t>I’m afraid your point is not relevant.</a:t>
            </a:r>
          </a:p>
          <a:p>
            <a:r>
              <a:rPr lang="en-US" altLang="zh-CN" dirty="0" smtClean="0"/>
              <a:t>Your remarks seem to be beside the point.</a:t>
            </a:r>
          </a:p>
          <a:p>
            <a:r>
              <a:rPr lang="en-US" altLang="zh-CN" dirty="0" smtClean="0"/>
              <a:t>You seem to be getting off the point.</a:t>
            </a:r>
          </a:p>
          <a:p>
            <a:r>
              <a:rPr lang="en-US" altLang="zh-CN" dirty="0" smtClean="0"/>
              <a:t>It’s not on the agenda, but the issue of … should be dealt with / might be a valuable point to mention / seems to be worth mentioning.</a:t>
            </a:r>
            <a:endParaRPr lang="zh-CN" altLang="en-US" dirty="0"/>
          </a:p>
        </p:txBody>
      </p:sp>
    </p:spTree>
    <p:extLst>
      <p:ext uri="{BB962C8B-B14F-4D97-AF65-F5344CB8AC3E}">
        <p14:creationId xmlns:p14="http://schemas.microsoft.com/office/powerpoint/2010/main" val="26513703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0"/>
            <a:ext cx="9144000" cy="6858000"/>
          </a:xfrm>
        </p:spPr>
        <p:txBody>
          <a:bodyPr/>
          <a:lstStyle/>
          <a:p>
            <a:r>
              <a:rPr lang="zh-CN" altLang="en-US" dirty="0" smtClean="0"/>
              <a:t>我们能否只处理我们要讨论的问题？</a:t>
            </a:r>
            <a:endParaRPr lang="en-US" altLang="zh-CN" dirty="0" smtClean="0"/>
          </a:p>
          <a:p>
            <a:r>
              <a:rPr lang="en-US" altLang="zh-CN" dirty="0" smtClean="0"/>
              <a:t>Can we just deal with what we are expected to discuss?</a:t>
            </a:r>
          </a:p>
          <a:p>
            <a:r>
              <a:rPr lang="zh-CN" altLang="en-US" dirty="0" smtClean="0"/>
              <a:t>我们还是继续讨论质量控制的问题吧！</a:t>
            </a:r>
            <a:endParaRPr lang="en-US" altLang="zh-CN" dirty="0" smtClean="0"/>
          </a:p>
          <a:p>
            <a:r>
              <a:rPr lang="en-US" altLang="zh-CN" dirty="0" smtClean="0"/>
              <a:t>Why don’t we stay on the quality control issue?</a:t>
            </a:r>
          </a:p>
          <a:p>
            <a:r>
              <a:rPr lang="zh-CN" altLang="en-US" dirty="0" smtClean="0"/>
              <a:t>虽然价格问题不在议程中，但值得一提。</a:t>
            </a:r>
            <a:endParaRPr lang="en-US" altLang="zh-CN" dirty="0" smtClean="0"/>
          </a:p>
          <a:p>
            <a:r>
              <a:rPr lang="en-US" altLang="zh-CN" dirty="0" smtClean="0"/>
              <a:t>It’s not on the agenda, but the price factor seems to be worth mentioning.</a:t>
            </a:r>
          </a:p>
          <a:p>
            <a:r>
              <a:rPr lang="zh-CN" altLang="en-US" dirty="0" smtClean="0"/>
              <a:t>你的发言好象跑题了。</a:t>
            </a:r>
            <a:endParaRPr lang="en-US" altLang="zh-CN" dirty="0" smtClean="0"/>
          </a:p>
          <a:p>
            <a:r>
              <a:rPr lang="en-US" altLang="zh-CN" dirty="0" smtClean="0"/>
              <a:t>You seem to be getting off the point.</a:t>
            </a:r>
          </a:p>
          <a:p>
            <a:endParaRPr lang="en-US" altLang="zh-CN" dirty="0" smtClean="0"/>
          </a:p>
          <a:p>
            <a:endParaRPr lang="zh-CN" altLang="en-US" dirty="0"/>
          </a:p>
        </p:txBody>
      </p:sp>
    </p:spTree>
    <p:extLst>
      <p:ext uri="{BB962C8B-B14F-4D97-AF65-F5344CB8AC3E}">
        <p14:creationId xmlns:p14="http://schemas.microsoft.com/office/powerpoint/2010/main" val="16516374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ox(in)">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box(in)">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box(in)">
                                      <p:cBhvr>
                                        <p:cTn id="17" dur="500"/>
                                        <p:tgtEl>
                                          <p:spTgt spid="3">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3">
                                            <p:txEl>
                                              <p:pRg st="7" end="7"/>
                                            </p:txEl>
                                          </p:spTgt>
                                        </p:tgtEl>
                                        <p:attrNameLst>
                                          <p:attrName>style.visibility</p:attrName>
                                        </p:attrNameLst>
                                      </p:cBhvr>
                                      <p:to>
                                        <p:strVal val="visible"/>
                                      </p:to>
                                    </p:set>
                                    <p:animEffect transition="in" filter="box(in)">
                                      <p:cBhvr>
                                        <p:cTn id="2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vert="horz" lIns="91440" tIns="45720" rIns="91440" bIns="45720" rtlCol="0" anchor="ctr">
            <a:normAutofit fontScale="90000"/>
          </a:bodyPr>
          <a:lstStyle/>
          <a:p>
            <a:pPr marL="342900" indent="-342900" algn="l">
              <a:buFont typeface="Arial" pitchFamily="34" charset="0"/>
            </a:pPr>
            <a:r>
              <a:rPr lang="en-US" altLang="zh-CN" b="1" dirty="0">
                <a:solidFill>
                  <a:srgbClr val="00B050"/>
                </a:solidFill>
                <a:latin typeface="Adobe 黑体 Std R" pitchFamily="34" charset="-122"/>
                <a:ea typeface="Adobe 黑体 Std R" pitchFamily="34" charset="-122"/>
              </a:rPr>
              <a:t>Reminding time</a:t>
            </a:r>
            <a:br>
              <a:rPr lang="en-US" altLang="zh-CN" b="1" dirty="0">
                <a:solidFill>
                  <a:srgbClr val="00B050"/>
                </a:solidFill>
                <a:latin typeface="Adobe 黑体 Std R" pitchFamily="34" charset="-122"/>
                <a:ea typeface="Adobe 黑体 Std R" pitchFamily="34" charset="-122"/>
              </a:rPr>
            </a:br>
            <a:endParaRPr lang="zh-CN" altLang="en-US" b="1" dirty="0">
              <a:solidFill>
                <a:srgbClr val="00B050"/>
              </a:solidFill>
              <a:latin typeface="Adobe 黑体 Std R" pitchFamily="34" charset="-122"/>
              <a:ea typeface="Adobe 黑体 Std R" pitchFamily="34" charset="-122"/>
            </a:endParaRPr>
          </a:p>
        </p:txBody>
      </p:sp>
      <p:sp>
        <p:nvSpPr>
          <p:cNvPr id="3" name="内容占位符 2"/>
          <p:cNvSpPr>
            <a:spLocks noGrp="1"/>
          </p:cNvSpPr>
          <p:nvPr>
            <p:ph idx="1"/>
          </p:nvPr>
        </p:nvSpPr>
        <p:spPr/>
        <p:txBody>
          <a:bodyPr/>
          <a:lstStyle/>
          <a:p>
            <a:r>
              <a:rPr lang="en-US" altLang="zh-CN" dirty="0" smtClean="0"/>
              <a:t>We need to rush now.</a:t>
            </a:r>
          </a:p>
          <a:p>
            <a:r>
              <a:rPr lang="en-US" altLang="zh-CN" dirty="0" smtClean="0"/>
              <a:t>I’m afraid we are running out of time.</a:t>
            </a:r>
          </a:p>
          <a:p>
            <a:r>
              <a:rPr lang="en-US" altLang="zh-CN" dirty="0" smtClean="0"/>
              <a:t>We haven’t got much time left.</a:t>
            </a:r>
          </a:p>
          <a:p>
            <a:r>
              <a:rPr lang="en-US" altLang="zh-CN" dirty="0" smtClean="0"/>
              <a:t>I am afraid we are rather short of time.</a:t>
            </a:r>
            <a:endParaRPr lang="zh-CN" altLang="en-US" dirty="0"/>
          </a:p>
        </p:txBody>
      </p:sp>
    </p:spTree>
    <p:extLst>
      <p:ext uri="{BB962C8B-B14F-4D97-AF65-F5344CB8AC3E}">
        <p14:creationId xmlns:p14="http://schemas.microsoft.com/office/powerpoint/2010/main" val="27999210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heckerboard(across)">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heckerboard(across)">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checkerboard(across)">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checkerboard(across)">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13905"/>
            <a:ext cx="8229600" cy="1143000"/>
          </a:xfrm>
        </p:spPr>
        <p:txBody>
          <a:bodyPr vert="horz" lIns="91440" tIns="45720" rIns="91440" bIns="45720" rtlCol="0" anchor="ctr">
            <a:normAutofit/>
          </a:bodyPr>
          <a:lstStyle/>
          <a:p>
            <a:pPr marL="342900" indent="-342900" algn="l">
              <a:buFont typeface="Arial" pitchFamily="34" charset="0"/>
            </a:pPr>
            <a:r>
              <a:rPr lang="en-US" altLang="zh-CN" b="1" dirty="0">
                <a:solidFill>
                  <a:srgbClr val="00B050"/>
                </a:solidFill>
                <a:latin typeface="Adobe 黑体 Std R" pitchFamily="34" charset="-122"/>
                <a:ea typeface="Adobe 黑体 Std R" pitchFamily="34" charset="-122"/>
              </a:rPr>
              <a:t>Interrupt</a:t>
            </a:r>
            <a:endParaRPr lang="zh-CN" altLang="en-US" b="1" dirty="0">
              <a:solidFill>
                <a:srgbClr val="00B050"/>
              </a:solidFill>
              <a:latin typeface="Adobe 黑体 Std R" pitchFamily="34" charset="-122"/>
              <a:ea typeface="Adobe 黑体 Std R" pitchFamily="34" charset="-122"/>
            </a:endParaRPr>
          </a:p>
        </p:txBody>
      </p:sp>
      <p:sp>
        <p:nvSpPr>
          <p:cNvPr id="3" name="内容占位符 2"/>
          <p:cNvSpPr>
            <a:spLocks noGrp="1"/>
          </p:cNvSpPr>
          <p:nvPr>
            <p:ph idx="1"/>
          </p:nvPr>
        </p:nvSpPr>
        <p:spPr>
          <a:xfrm>
            <a:off x="107504" y="1196752"/>
            <a:ext cx="9036496" cy="4929411"/>
          </a:xfrm>
        </p:spPr>
        <p:txBody>
          <a:bodyPr>
            <a:normAutofit/>
          </a:bodyPr>
          <a:lstStyle/>
          <a:p>
            <a:r>
              <a:rPr lang="en-US" altLang="zh-CN" sz="2800" dirty="0" smtClean="0"/>
              <a:t>Excuse me. May I interrupt?</a:t>
            </a:r>
          </a:p>
          <a:p>
            <a:r>
              <a:rPr lang="en-US" altLang="zh-CN" sz="2800" dirty="0" smtClean="0"/>
              <a:t>I’m very sorry to interrupt, but would you…?</a:t>
            </a:r>
          </a:p>
          <a:p>
            <a:r>
              <a:rPr lang="en-US" altLang="zh-CN" sz="2800" dirty="0" smtClean="0"/>
              <a:t>Do you mind if I interrupt you for a moment?</a:t>
            </a:r>
          </a:p>
          <a:p>
            <a:endParaRPr lang="en-US" altLang="zh-CN" sz="2800" dirty="0"/>
          </a:p>
          <a:p>
            <a:r>
              <a:rPr lang="en-US" altLang="zh-CN" sz="2800" dirty="0" smtClean="0"/>
              <a:t>Yes, go ahead.              May I just finish?</a:t>
            </a:r>
          </a:p>
          <a:p>
            <a:r>
              <a:rPr lang="en-US" altLang="zh-CN" sz="2800" dirty="0" smtClean="0"/>
              <a:t>Yes, you may.               Sorry, just let me finish my point.</a:t>
            </a:r>
          </a:p>
          <a:p>
            <a:r>
              <a:rPr lang="en-US" altLang="zh-CN" sz="2800" dirty="0"/>
              <a:t>N</a:t>
            </a:r>
            <a:r>
              <a:rPr lang="en-US" altLang="zh-CN" sz="2800" dirty="0" smtClean="0"/>
              <a:t>o, I don’t mind.         Please allow me to finish.</a:t>
            </a:r>
          </a:p>
          <a:p>
            <a:endParaRPr lang="zh-CN" altLang="en-US" dirty="0"/>
          </a:p>
        </p:txBody>
      </p:sp>
    </p:spTree>
    <p:extLst>
      <p:ext uri="{BB962C8B-B14F-4D97-AF65-F5344CB8AC3E}">
        <p14:creationId xmlns:p14="http://schemas.microsoft.com/office/powerpoint/2010/main" val="27715897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 calcmode="lin" valueType="num">
                                      <p:cBhvr additive="base">
                                        <p:cTn id="2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 calcmode="lin" valueType="num">
                                      <p:cBhvr additive="base">
                                        <p:cTn id="2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7504" y="188640"/>
            <a:ext cx="8579296" cy="5937523"/>
          </a:xfrm>
        </p:spPr>
        <p:txBody>
          <a:bodyPr/>
          <a:lstStyle/>
          <a:p>
            <a:pPr marL="0" indent="0">
              <a:buNone/>
            </a:pPr>
            <a:endParaRPr lang="en-US" altLang="zh-CN" dirty="0" smtClean="0"/>
          </a:p>
          <a:p>
            <a:pPr marL="0" indent="0">
              <a:buNone/>
            </a:pPr>
            <a:r>
              <a:rPr lang="en-US" altLang="zh-CN" sz="3600" b="1" dirty="0" smtClean="0"/>
              <a:t>Topic: </a:t>
            </a:r>
            <a:r>
              <a:rPr lang="en-US" altLang="zh-CN" sz="3600" dirty="0" smtClean="0"/>
              <a:t>English Training</a:t>
            </a:r>
          </a:p>
          <a:p>
            <a:pPr marL="0" indent="0">
              <a:buNone/>
            </a:pPr>
            <a:r>
              <a:rPr lang="en-US" altLang="zh-CN" sz="3600" b="1" dirty="0" smtClean="0"/>
              <a:t>Items: </a:t>
            </a:r>
            <a:r>
              <a:rPr lang="en-US" altLang="zh-CN" sz="3600" dirty="0" smtClean="0"/>
              <a:t>Training Contents</a:t>
            </a:r>
          </a:p>
          <a:p>
            <a:pPr marL="0" indent="0">
              <a:buNone/>
            </a:pPr>
            <a:r>
              <a:rPr lang="en-US" altLang="zh-CN" sz="3600" dirty="0"/>
              <a:t> </a:t>
            </a:r>
            <a:r>
              <a:rPr lang="en-US" altLang="zh-CN" sz="3600" dirty="0" smtClean="0"/>
              <a:t>           Training Time</a:t>
            </a:r>
          </a:p>
          <a:p>
            <a:pPr marL="0" indent="0">
              <a:buNone/>
            </a:pPr>
            <a:r>
              <a:rPr lang="en-US" altLang="zh-CN" sz="3600" dirty="0"/>
              <a:t> </a:t>
            </a:r>
            <a:r>
              <a:rPr lang="en-US" altLang="zh-CN" sz="3600" dirty="0" smtClean="0"/>
              <a:t>           Training Cost </a:t>
            </a:r>
            <a:endParaRPr lang="zh-CN" altLang="en-US" sz="3600" dirty="0"/>
          </a:p>
        </p:txBody>
      </p:sp>
    </p:spTree>
    <p:extLst>
      <p:ext uri="{BB962C8B-B14F-4D97-AF65-F5344CB8AC3E}">
        <p14:creationId xmlns:p14="http://schemas.microsoft.com/office/powerpoint/2010/main" val="199745433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11560" y="1700808"/>
            <a:ext cx="8229600" cy="1253480"/>
          </a:xfrm>
        </p:spPr>
        <p:txBody>
          <a:bodyPr>
            <a:noAutofit/>
          </a:bodyPr>
          <a:lstStyle/>
          <a:p>
            <a:pPr algn="ctr"/>
            <a:r>
              <a:rPr lang="en-US" sz="5400" dirty="0" smtClean="0">
                <a:solidFill>
                  <a:schemeClr val="tx1"/>
                </a:solidFill>
              </a:rPr>
              <a:t> Stand-up Meetings</a:t>
            </a:r>
            <a:endParaRPr lang="en-US" sz="5400" dirty="0">
              <a:solidFill>
                <a:schemeClr val="tx1"/>
              </a:solidFill>
            </a:endParaRPr>
          </a:p>
        </p:txBody>
      </p:sp>
    </p:spTree>
    <p:extLst>
      <p:ext uri="{BB962C8B-B14F-4D97-AF65-F5344CB8AC3E}">
        <p14:creationId xmlns:p14="http://schemas.microsoft.com/office/powerpoint/2010/main" val="4563145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0"/>
            <a:ext cx="9144000" cy="6858000"/>
          </a:xfrm>
        </p:spPr>
        <p:txBody>
          <a:bodyPr>
            <a:normAutofit fontScale="92500" lnSpcReduction="10000"/>
          </a:bodyPr>
          <a:lstStyle/>
          <a:p>
            <a:r>
              <a:rPr lang="en-US" altLang="zh-CN" sz="2800" dirty="0" smtClean="0"/>
              <a:t>Setting</a:t>
            </a:r>
            <a:r>
              <a:rPr lang="zh-CN" altLang="en-US" sz="2800" dirty="0" smtClean="0"/>
              <a:t>设置                            </a:t>
            </a:r>
            <a:r>
              <a:rPr lang="en-US" altLang="zh-CN" sz="2800" dirty="0" smtClean="0"/>
              <a:t>sick leave </a:t>
            </a:r>
            <a:r>
              <a:rPr lang="zh-CN" altLang="en-US" sz="2800" dirty="0" smtClean="0"/>
              <a:t>病假</a:t>
            </a:r>
            <a:endParaRPr lang="en-US" altLang="zh-CN" sz="2800" dirty="0" smtClean="0"/>
          </a:p>
          <a:p>
            <a:r>
              <a:rPr lang="en-US" altLang="zh-CN" sz="2800" dirty="0" smtClean="0"/>
              <a:t>Equipment</a:t>
            </a:r>
            <a:r>
              <a:rPr lang="zh-CN" altLang="en-US" sz="2800" dirty="0" smtClean="0"/>
              <a:t>设备                     </a:t>
            </a:r>
            <a:r>
              <a:rPr lang="en-US" altLang="zh-CN" sz="2800" dirty="0" smtClean="0"/>
              <a:t>assist</a:t>
            </a:r>
            <a:r>
              <a:rPr lang="zh-CN" altLang="en-US" sz="2800" dirty="0" smtClean="0"/>
              <a:t>帮助</a:t>
            </a:r>
            <a:endParaRPr lang="en-US" altLang="zh-CN" sz="2800" dirty="0" smtClean="0"/>
          </a:p>
          <a:p>
            <a:r>
              <a:rPr lang="en-US" altLang="zh-CN" sz="2800" dirty="0" smtClean="0"/>
              <a:t>Manual</a:t>
            </a:r>
            <a:r>
              <a:rPr lang="zh-CN" altLang="en-US" sz="2800" dirty="0" smtClean="0"/>
              <a:t>手动的                       </a:t>
            </a:r>
            <a:r>
              <a:rPr lang="en-US" altLang="zh-CN" sz="2800" dirty="0" smtClean="0"/>
              <a:t>coverage</a:t>
            </a:r>
            <a:r>
              <a:rPr lang="zh-CN" altLang="en-US" sz="2800" dirty="0" smtClean="0"/>
              <a:t>覆盖面</a:t>
            </a:r>
            <a:endParaRPr lang="en-US" altLang="zh-CN" sz="2800" dirty="0" smtClean="0"/>
          </a:p>
          <a:p>
            <a:r>
              <a:rPr lang="en-US" altLang="zh-CN" sz="2800" dirty="0" smtClean="0"/>
              <a:t>Suspend</a:t>
            </a:r>
            <a:r>
              <a:rPr lang="zh-CN" altLang="en-US" sz="2800" dirty="0" smtClean="0"/>
              <a:t>中止                         </a:t>
            </a:r>
            <a:r>
              <a:rPr lang="en-US" altLang="zh-CN" sz="2800" dirty="0" smtClean="0"/>
              <a:t>resolve</a:t>
            </a:r>
            <a:r>
              <a:rPr lang="zh-CN" altLang="en-US" sz="2800" dirty="0" smtClean="0"/>
              <a:t>解决</a:t>
            </a:r>
            <a:endParaRPr lang="en-US" altLang="zh-CN" sz="2800" dirty="0" smtClean="0"/>
          </a:p>
          <a:p>
            <a:r>
              <a:rPr lang="en-US" altLang="zh-CN" sz="2800" dirty="0" smtClean="0"/>
              <a:t>Experienced </a:t>
            </a:r>
            <a:r>
              <a:rPr lang="zh-CN" altLang="en-US" sz="2800" dirty="0" smtClean="0"/>
              <a:t>有经验的         </a:t>
            </a:r>
            <a:r>
              <a:rPr lang="en-US" altLang="zh-CN" sz="2800" dirty="0" smtClean="0"/>
              <a:t>outline</a:t>
            </a:r>
            <a:r>
              <a:rPr lang="zh-CN" altLang="en-US" sz="2800" dirty="0" smtClean="0"/>
              <a:t>勾勒</a:t>
            </a:r>
            <a:endParaRPr lang="en-US" altLang="zh-CN" sz="2800" dirty="0" smtClean="0"/>
          </a:p>
          <a:p>
            <a:r>
              <a:rPr lang="en-US" altLang="zh-CN" sz="2800" dirty="0" smtClean="0"/>
              <a:t>Affect</a:t>
            </a:r>
            <a:r>
              <a:rPr lang="zh-CN" altLang="en-US" sz="2800" dirty="0" smtClean="0"/>
              <a:t>影响                              </a:t>
            </a:r>
            <a:r>
              <a:rPr lang="en-US" altLang="zh-CN" sz="2800" dirty="0" smtClean="0"/>
              <a:t>aggressive</a:t>
            </a:r>
            <a:r>
              <a:rPr lang="zh-CN" altLang="en-US" sz="2800" dirty="0" smtClean="0"/>
              <a:t>紧密，严苛</a:t>
            </a:r>
            <a:endParaRPr lang="en-US" altLang="zh-CN" sz="2800" dirty="0" smtClean="0"/>
          </a:p>
          <a:p>
            <a:r>
              <a:rPr lang="en-US" altLang="zh-CN" sz="2800" dirty="0" smtClean="0"/>
              <a:t>Subsequent</a:t>
            </a:r>
            <a:r>
              <a:rPr lang="zh-CN" altLang="en-US" sz="2800" dirty="0" smtClean="0"/>
              <a:t>后续的               </a:t>
            </a:r>
            <a:r>
              <a:rPr lang="en-US" altLang="zh-CN" sz="2800" dirty="0" smtClean="0"/>
              <a:t>forecast</a:t>
            </a:r>
            <a:r>
              <a:rPr lang="zh-CN" altLang="en-US" sz="2800" dirty="0" smtClean="0"/>
              <a:t>预报，预期</a:t>
            </a:r>
            <a:endParaRPr lang="en-US" altLang="zh-CN" sz="2800" dirty="0" smtClean="0"/>
          </a:p>
          <a:p>
            <a:r>
              <a:rPr lang="en-US" altLang="zh-CN" sz="2800" dirty="0" smtClean="0"/>
              <a:t>Fall behind</a:t>
            </a:r>
            <a:r>
              <a:rPr lang="zh-CN" altLang="en-US" sz="2800" dirty="0" smtClean="0"/>
              <a:t>落后                     </a:t>
            </a:r>
            <a:r>
              <a:rPr lang="en-US" altLang="zh-CN" sz="2800" dirty="0" smtClean="0"/>
              <a:t>make up</a:t>
            </a:r>
            <a:r>
              <a:rPr lang="zh-CN" altLang="en-US" sz="2800" dirty="0" smtClean="0"/>
              <a:t>补偿</a:t>
            </a:r>
            <a:endParaRPr lang="en-US" altLang="zh-CN" sz="2800" dirty="0" smtClean="0"/>
          </a:p>
          <a:p>
            <a:r>
              <a:rPr lang="en-US" altLang="zh-CN" sz="2800" dirty="0" smtClean="0"/>
              <a:t>Unexpected</a:t>
            </a:r>
            <a:r>
              <a:rPr lang="zh-CN" altLang="en-US" sz="2800" dirty="0" smtClean="0"/>
              <a:t>未预料的          </a:t>
            </a:r>
            <a:r>
              <a:rPr lang="en-US" altLang="zh-CN" sz="2800" dirty="0" smtClean="0"/>
              <a:t>attrition</a:t>
            </a:r>
            <a:r>
              <a:rPr lang="zh-CN" altLang="en-US" sz="2800" dirty="0" smtClean="0"/>
              <a:t>流失</a:t>
            </a:r>
            <a:endParaRPr lang="en-US" altLang="zh-CN" sz="2800" dirty="0" smtClean="0"/>
          </a:p>
          <a:p>
            <a:r>
              <a:rPr lang="en-US" altLang="zh-CN" sz="2800" dirty="0" smtClean="0"/>
              <a:t>Individual</a:t>
            </a:r>
            <a:r>
              <a:rPr lang="zh-CN" altLang="en-US" sz="2800" dirty="0" smtClean="0"/>
              <a:t>个人                       </a:t>
            </a:r>
            <a:r>
              <a:rPr lang="en-US" altLang="zh-CN" sz="2800" dirty="0" smtClean="0"/>
              <a:t>licensed</a:t>
            </a:r>
            <a:r>
              <a:rPr lang="zh-CN" altLang="en-US" sz="2800" dirty="0" smtClean="0"/>
              <a:t>授权的，正版的</a:t>
            </a:r>
            <a:endParaRPr lang="en-US" altLang="zh-CN" sz="2800" dirty="0" smtClean="0"/>
          </a:p>
          <a:p>
            <a:r>
              <a:rPr lang="en-US" altLang="zh-CN" sz="2800" dirty="0" smtClean="0"/>
              <a:t>Install</a:t>
            </a:r>
            <a:r>
              <a:rPr lang="zh-CN" altLang="en-US" sz="2800" dirty="0" smtClean="0"/>
              <a:t>安装                              </a:t>
            </a:r>
            <a:r>
              <a:rPr lang="en-US" altLang="zh-CN" sz="2800" dirty="0" smtClean="0"/>
              <a:t>signature</a:t>
            </a:r>
            <a:r>
              <a:rPr lang="zh-CN" altLang="en-US" sz="2800" dirty="0" smtClean="0"/>
              <a:t>签名</a:t>
            </a:r>
            <a:endParaRPr lang="en-US" altLang="zh-CN" sz="2800" dirty="0" smtClean="0"/>
          </a:p>
          <a:p>
            <a:r>
              <a:rPr lang="en-US" altLang="zh-CN" sz="2800" dirty="0" smtClean="0"/>
              <a:t>QA quality assurance</a:t>
            </a:r>
            <a:r>
              <a:rPr lang="zh-CN" altLang="en-US" sz="2800" dirty="0" smtClean="0"/>
              <a:t>质量控制    </a:t>
            </a:r>
            <a:r>
              <a:rPr lang="en-US" altLang="zh-CN" sz="2800" dirty="0" smtClean="0"/>
              <a:t>assigned</a:t>
            </a:r>
            <a:r>
              <a:rPr lang="zh-CN" altLang="en-US" sz="2800" dirty="0" smtClean="0"/>
              <a:t>分配的</a:t>
            </a:r>
            <a:endParaRPr lang="en-US" altLang="zh-CN" sz="2800" dirty="0" smtClean="0"/>
          </a:p>
          <a:p>
            <a:r>
              <a:rPr lang="en-US" altLang="zh-CN" sz="2800" dirty="0" smtClean="0"/>
              <a:t>Specify</a:t>
            </a:r>
            <a:r>
              <a:rPr lang="zh-CN" altLang="en-US" sz="2800" dirty="0" smtClean="0"/>
              <a:t>说明                             </a:t>
            </a:r>
            <a:r>
              <a:rPr lang="en-US" altLang="zh-CN" sz="2800" dirty="0" smtClean="0"/>
              <a:t>downtime</a:t>
            </a:r>
            <a:r>
              <a:rPr lang="zh-CN" altLang="en-US" sz="2800" dirty="0" smtClean="0"/>
              <a:t>停机时间</a:t>
            </a:r>
            <a:endParaRPr lang="en-US" altLang="zh-CN" sz="2800" dirty="0" smtClean="0"/>
          </a:p>
          <a:p>
            <a:r>
              <a:rPr lang="en-US" altLang="zh-CN" sz="2800" dirty="0" smtClean="0"/>
              <a:t>Replace</a:t>
            </a:r>
            <a:r>
              <a:rPr lang="zh-CN" altLang="en-US" sz="2800" dirty="0" smtClean="0"/>
              <a:t>替换                            </a:t>
            </a:r>
            <a:r>
              <a:rPr lang="en-US" altLang="zh-CN" sz="2800" dirty="0" smtClean="0"/>
              <a:t>onsite</a:t>
            </a:r>
            <a:r>
              <a:rPr lang="zh-CN" altLang="en-US" sz="2800" dirty="0" smtClean="0"/>
              <a:t>现场</a:t>
            </a:r>
            <a:endParaRPr lang="en-US" altLang="zh-CN" sz="2800" dirty="0" smtClean="0"/>
          </a:p>
          <a:p>
            <a:r>
              <a:rPr lang="en-US" altLang="zh-CN" sz="2800" dirty="0" smtClean="0"/>
              <a:t>Discourage</a:t>
            </a:r>
            <a:r>
              <a:rPr lang="zh-CN" altLang="en-US" sz="2800" dirty="0" smtClean="0"/>
              <a:t>不提倡</a:t>
            </a:r>
            <a:endParaRPr lang="en-US" altLang="zh-CN" sz="2800" dirty="0" smtClean="0"/>
          </a:p>
          <a:p>
            <a:endParaRPr lang="en-US" altLang="zh-CN" sz="2800" dirty="0"/>
          </a:p>
        </p:txBody>
      </p:sp>
    </p:spTree>
    <p:extLst>
      <p:ext uri="{BB962C8B-B14F-4D97-AF65-F5344CB8AC3E}">
        <p14:creationId xmlns:p14="http://schemas.microsoft.com/office/powerpoint/2010/main" val="122754382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2400" y="1828800"/>
            <a:ext cx="8995219" cy="4093428"/>
          </a:xfrm>
          <a:prstGeom prst="rect">
            <a:avLst/>
          </a:prstGeom>
          <a:noFill/>
        </p:spPr>
        <p:txBody>
          <a:bodyPr wrap="none" rtlCol="0">
            <a:spAutoFit/>
          </a:bodyPr>
          <a:lstStyle/>
          <a:p>
            <a:r>
              <a:rPr lang="en-US" sz="2000" b="1" dirty="0" smtClean="0"/>
              <a:t>What is a stand-up meeting?</a:t>
            </a:r>
          </a:p>
          <a:p>
            <a:endParaRPr lang="en-US" sz="2000" b="1" dirty="0"/>
          </a:p>
          <a:p>
            <a:endParaRPr lang="en-US" sz="2000" b="1" dirty="0" smtClean="0"/>
          </a:p>
          <a:p>
            <a:r>
              <a:rPr lang="en-US" sz="2000" b="1" dirty="0" smtClean="0"/>
              <a:t>Why do we have stand-up meetings instead of traditional meeting room meetings?</a:t>
            </a:r>
          </a:p>
          <a:p>
            <a:endParaRPr lang="en-US" sz="2000" b="1" dirty="0"/>
          </a:p>
          <a:p>
            <a:endParaRPr lang="en-US" sz="2000" b="1" dirty="0" smtClean="0"/>
          </a:p>
          <a:p>
            <a:r>
              <a:rPr lang="en-US" sz="2000" b="1" dirty="0" smtClean="0"/>
              <a:t>What are the advantages of stand-up meetings?</a:t>
            </a:r>
          </a:p>
          <a:p>
            <a:endParaRPr lang="en-US" sz="2000" b="1" dirty="0"/>
          </a:p>
          <a:p>
            <a:endParaRPr lang="en-US" sz="2000" b="1" dirty="0" smtClean="0"/>
          </a:p>
          <a:p>
            <a:r>
              <a:rPr lang="en-US" sz="2000" b="1" dirty="0" smtClean="0"/>
              <a:t>What did you discuss in your last sand-up meeting?</a:t>
            </a:r>
          </a:p>
          <a:p>
            <a:endParaRPr lang="en-US" sz="2000" b="1" dirty="0" smtClean="0"/>
          </a:p>
          <a:p>
            <a:endParaRPr lang="en-US" sz="2000" b="1" dirty="0"/>
          </a:p>
          <a:p>
            <a:r>
              <a:rPr lang="en-US" sz="2000" b="1" dirty="0" smtClean="0"/>
              <a:t>Did your last stand-up meeting benefit your work day?</a:t>
            </a:r>
            <a:endParaRPr lang="en-US" sz="2000" b="1" dirty="0"/>
          </a:p>
        </p:txBody>
      </p:sp>
      <p:sp>
        <p:nvSpPr>
          <p:cNvPr id="3" name="标题 2"/>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199437308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2401" y="1828800"/>
            <a:ext cx="8610600" cy="1938992"/>
          </a:xfrm>
          <a:prstGeom prst="rect">
            <a:avLst/>
          </a:prstGeom>
          <a:noFill/>
        </p:spPr>
        <p:txBody>
          <a:bodyPr wrap="square" rtlCol="0">
            <a:spAutoFit/>
          </a:bodyPr>
          <a:lstStyle/>
          <a:p>
            <a:endParaRPr lang="en-US" sz="2000" dirty="0"/>
          </a:p>
          <a:p>
            <a:r>
              <a:rPr lang="en-US" sz="2000" dirty="0" smtClean="0">
                <a:effectLst/>
              </a:rPr>
              <a:t>A </a:t>
            </a:r>
            <a:r>
              <a:rPr lang="en-US" sz="2000" b="1" dirty="0" smtClean="0">
                <a:effectLst/>
              </a:rPr>
              <a:t>stand-up meeting</a:t>
            </a:r>
            <a:r>
              <a:rPr lang="en-US" sz="2000" dirty="0" smtClean="0">
                <a:effectLst/>
              </a:rPr>
              <a:t> (or simply "stand-up") is a meeting with attendees typically standing. </a:t>
            </a:r>
          </a:p>
          <a:p>
            <a:endParaRPr lang="en-US" sz="2000" dirty="0"/>
          </a:p>
          <a:p>
            <a:endParaRPr lang="en-US" sz="2000" dirty="0"/>
          </a:p>
          <a:p>
            <a:endParaRPr lang="en-US" sz="2000" dirty="0" smtClean="0"/>
          </a:p>
        </p:txBody>
      </p:sp>
      <p:sp>
        <p:nvSpPr>
          <p:cNvPr id="3" name="标题 2"/>
          <p:cNvSpPr>
            <a:spLocks noGrp="1"/>
          </p:cNvSpPr>
          <p:nvPr>
            <p:ph type="title"/>
          </p:nvPr>
        </p:nvSpPr>
        <p:spPr/>
        <p:txBody>
          <a:bodyPr>
            <a:normAutofit/>
          </a:bodyPr>
          <a:lstStyle/>
          <a:p>
            <a:r>
              <a:rPr lang="en-US" altLang="zh-CN" sz="2800" b="1" dirty="0"/>
              <a:t>What is a stand-up meeting</a:t>
            </a:r>
            <a:r>
              <a:rPr lang="en-US" altLang="zh-CN" sz="2800" b="1" dirty="0" smtClean="0"/>
              <a:t>?</a:t>
            </a:r>
            <a:endParaRPr lang="zh-CN" altLang="en-US" sz="2800" dirty="0"/>
          </a:p>
        </p:txBody>
      </p:sp>
    </p:spTree>
    <p:extLst>
      <p:ext uri="{BB962C8B-B14F-4D97-AF65-F5344CB8AC3E}">
        <p14:creationId xmlns:p14="http://schemas.microsoft.com/office/powerpoint/2010/main" val="39850082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2400" y="188640"/>
            <a:ext cx="8839200" cy="4339650"/>
          </a:xfrm>
          <a:prstGeom prst="rect">
            <a:avLst/>
          </a:prstGeom>
          <a:noFill/>
        </p:spPr>
        <p:txBody>
          <a:bodyPr wrap="square" rtlCol="0">
            <a:spAutoFit/>
          </a:bodyPr>
          <a:lstStyle/>
          <a:p>
            <a:r>
              <a:rPr lang="en-US" sz="2800" b="1" dirty="0" smtClean="0"/>
              <a:t>Why do we have stand-up meetings instead of traditional meeting room meetings?</a:t>
            </a:r>
          </a:p>
          <a:p>
            <a:endParaRPr lang="en-US" sz="2000" b="1" dirty="0"/>
          </a:p>
          <a:p>
            <a:r>
              <a:rPr lang="en-US" sz="2000" dirty="0"/>
              <a:t>T</a:t>
            </a:r>
            <a:r>
              <a:rPr lang="en-US" sz="2000" dirty="0" smtClean="0">
                <a:effectLst/>
              </a:rPr>
              <a:t>he meeting is intended</a:t>
            </a:r>
            <a:r>
              <a:rPr lang="en-US" sz="2000" baseline="30000" dirty="0"/>
              <a:t> </a:t>
            </a:r>
            <a:r>
              <a:rPr lang="en-US" sz="2000" dirty="0" smtClean="0">
                <a:effectLst/>
              </a:rPr>
              <a:t>as a communication vehicle for team members.</a:t>
            </a:r>
          </a:p>
          <a:p>
            <a:endParaRPr lang="en-US" sz="2000" b="1" dirty="0"/>
          </a:p>
          <a:p>
            <a:r>
              <a:rPr lang="en-US" sz="2000" dirty="0"/>
              <a:t>T</a:t>
            </a:r>
            <a:r>
              <a:rPr lang="en-US" sz="2000" dirty="0" smtClean="0">
                <a:effectLst/>
              </a:rPr>
              <a:t>he structure of the meeting is meant to promote follow-up conversation, as well as to identify issues before they become too problematic. </a:t>
            </a:r>
          </a:p>
          <a:p>
            <a:endParaRPr lang="en-US" sz="2000" b="1" dirty="0"/>
          </a:p>
          <a:p>
            <a:r>
              <a:rPr lang="en-US" sz="2000" dirty="0" smtClean="0">
                <a:effectLst/>
              </a:rPr>
              <a:t>The practice promotes closer working relationships which in turn results in a higher rate of knowledge transfer.</a:t>
            </a:r>
          </a:p>
          <a:p>
            <a:endParaRPr lang="en-US" sz="2000" dirty="0"/>
          </a:p>
          <a:p>
            <a:r>
              <a:rPr lang="en-US" sz="2000" dirty="0" smtClean="0">
                <a:effectLst/>
              </a:rPr>
              <a:t>Each member talks about progress since the last stand-up, the anticipated work until the next stand-up and any obstacles, taking the opportunity to ask for help. </a:t>
            </a:r>
            <a:endParaRPr lang="en-US" sz="2000" b="1" dirty="0" smtClean="0"/>
          </a:p>
        </p:txBody>
      </p:sp>
    </p:spTree>
    <p:extLst>
      <p:ext uri="{BB962C8B-B14F-4D97-AF65-F5344CB8AC3E}">
        <p14:creationId xmlns:p14="http://schemas.microsoft.com/office/powerpoint/2010/main" val="1149226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Effect transition="in" filter="randombar(horizontal)">
                                      <p:cBhvr>
                                        <p:cTn id="7" dur="500"/>
                                        <p:tgtEl>
                                          <p:spTgt spid="2">
                                            <p:txEl>
                                              <p:pRg st="2" end="2"/>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2">
                                            <p:txEl>
                                              <p:pRg st="4" end="4"/>
                                            </p:txEl>
                                          </p:spTgt>
                                        </p:tgtEl>
                                        <p:attrNameLst>
                                          <p:attrName>style.visibility</p:attrName>
                                        </p:attrNameLst>
                                      </p:cBhvr>
                                      <p:to>
                                        <p:strVal val="visible"/>
                                      </p:to>
                                    </p:set>
                                    <p:animEffect transition="in" filter="randombar(horizontal)">
                                      <p:cBhvr>
                                        <p:cTn id="10" dur="500"/>
                                        <p:tgtEl>
                                          <p:spTgt spid="2">
                                            <p:txEl>
                                              <p:pRg st="4" end="4"/>
                                            </p:txEl>
                                          </p:spTgt>
                                        </p:tgtEl>
                                      </p:cBhvr>
                                    </p:animEffect>
                                  </p:childTnLst>
                                </p:cTn>
                              </p:par>
                              <p:par>
                                <p:cTn id="11" presetID="14" presetClass="entr" presetSubtype="10" fill="hold" nodeType="withEffect">
                                  <p:stCondLst>
                                    <p:cond delay="0"/>
                                  </p:stCondLst>
                                  <p:childTnLst>
                                    <p:set>
                                      <p:cBhvr>
                                        <p:cTn id="12" dur="1" fill="hold">
                                          <p:stCondLst>
                                            <p:cond delay="0"/>
                                          </p:stCondLst>
                                        </p:cTn>
                                        <p:tgtEl>
                                          <p:spTgt spid="2">
                                            <p:txEl>
                                              <p:pRg st="6" end="6"/>
                                            </p:txEl>
                                          </p:spTgt>
                                        </p:tgtEl>
                                        <p:attrNameLst>
                                          <p:attrName>style.visibility</p:attrName>
                                        </p:attrNameLst>
                                      </p:cBhvr>
                                      <p:to>
                                        <p:strVal val="visible"/>
                                      </p:to>
                                    </p:set>
                                    <p:animEffect transition="in" filter="randombar(horizontal)">
                                      <p:cBhvr>
                                        <p:cTn id="13" dur="500"/>
                                        <p:tgtEl>
                                          <p:spTgt spid="2">
                                            <p:txEl>
                                              <p:pRg st="6" end="6"/>
                                            </p:txEl>
                                          </p:spTgt>
                                        </p:tgtEl>
                                      </p:cBhvr>
                                    </p:animEffect>
                                  </p:childTnLst>
                                </p:cTn>
                              </p:par>
                              <p:par>
                                <p:cTn id="14" presetID="14" presetClass="entr" presetSubtype="10" fill="hold" nodeType="withEffect">
                                  <p:stCondLst>
                                    <p:cond delay="0"/>
                                  </p:stCondLst>
                                  <p:childTnLst>
                                    <p:set>
                                      <p:cBhvr>
                                        <p:cTn id="15" dur="1" fill="hold">
                                          <p:stCondLst>
                                            <p:cond delay="0"/>
                                          </p:stCondLst>
                                        </p:cTn>
                                        <p:tgtEl>
                                          <p:spTgt spid="2">
                                            <p:txEl>
                                              <p:pRg st="8" end="8"/>
                                            </p:txEl>
                                          </p:spTgt>
                                        </p:tgtEl>
                                        <p:attrNameLst>
                                          <p:attrName>style.visibility</p:attrName>
                                        </p:attrNameLst>
                                      </p:cBhvr>
                                      <p:to>
                                        <p:strVal val="visible"/>
                                      </p:to>
                                    </p:set>
                                    <p:animEffect transition="in" filter="randombar(horizontal)">
                                      <p:cBhvr>
                                        <p:cTn id="16" dur="500"/>
                                        <p:tgtEl>
                                          <p:spTgt spid="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902" y="116632"/>
            <a:ext cx="8659553" cy="5447645"/>
          </a:xfrm>
          <a:prstGeom prst="rect">
            <a:avLst/>
          </a:prstGeom>
          <a:noFill/>
        </p:spPr>
        <p:txBody>
          <a:bodyPr wrap="square" rtlCol="0">
            <a:spAutoFit/>
          </a:bodyPr>
          <a:lstStyle/>
          <a:p>
            <a:r>
              <a:rPr lang="en-US" sz="2800" b="1" dirty="0" smtClean="0"/>
              <a:t>What are the goals of the stand-up meeting?</a:t>
            </a:r>
          </a:p>
          <a:p>
            <a:endParaRPr lang="en-US" sz="2000" b="1" dirty="0"/>
          </a:p>
          <a:p>
            <a:r>
              <a:rPr lang="en-US" sz="2000" dirty="0" smtClean="0"/>
              <a:t>There are several goals for a daily stand-up meeting:</a:t>
            </a:r>
          </a:p>
          <a:p>
            <a:endParaRPr lang="en-US" sz="2000" dirty="0" smtClean="0"/>
          </a:p>
          <a:p>
            <a:pPr marL="342900" indent="-342900">
              <a:lnSpc>
                <a:spcPct val="150000"/>
              </a:lnSpc>
              <a:buFont typeface="Arial" panose="020B0604020202020204" pitchFamily="34" charset="0"/>
              <a:buChar char="•"/>
            </a:pPr>
            <a:r>
              <a:rPr lang="en-US" sz="2000" dirty="0" smtClean="0"/>
              <a:t>To help start the day well</a:t>
            </a:r>
          </a:p>
          <a:p>
            <a:pPr marL="342900" indent="-342900">
              <a:lnSpc>
                <a:spcPct val="150000"/>
              </a:lnSpc>
              <a:buFont typeface="Arial" panose="020B0604020202020204" pitchFamily="34" charset="0"/>
              <a:buChar char="•"/>
            </a:pPr>
            <a:r>
              <a:rPr lang="en-US" sz="2000" dirty="0" smtClean="0"/>
              <a:t>To support improvement</a:t>
            </a:r>
          </a:p>
          <a:p>
            <a:pPr marL="342900" indent="-342900">
              <a:lnSpc>
                <a:spcPct val="150000"/>
              </a:lnSpc>
              <a:buFont typeface="Arial" panose="020B0604020202020204" pitchFamily="34" charset="0"/>
              <a:buChar char="•"/>
            </a:pPr>
            <a:r>
              <a:rPr lang="en-US" sz="2000" dirty="0" smtClean="0"/>
              <a:t>To reinforce focus on the right things</a:t>
            </a:r>
          </a:p>
          <a:p>
            <a:pPr marL="342900" indent="-342900">
              <a:lnSpc>
                <a:spcPct val="150000"/>
              </a:lnSpc>
              <a:buFont typeface="Arial" panose="020B0604020202020204" pitchFamily="34" charset="0"/>
              <a:buChar char="•"/>
            </a:pPr>
            <a:r>
              <a:rPr lang="en-US" sz="2000" dirty="0" smtClean="0"/>
              <a:t>To reinforce the sense of team</a:t>
            </a:r>
          </a:p>
          <a:p>
            <a:pPr marL="342900" indent="-342900">
              <a:lnSpc>
                <a:spcPct val="150000"/>
              </a:lnSpc>
              <a:buFont typeface="Arial" panose="020B0604020202020204" pitchFamily="34" charset="0"/>
              <a:buChar char="•"/>
            </a:pPr>
            <a:r>
              <a:rPr lang="en-US" sz="2000" dirty="0" smtClean="0"/>
              <a:t>To communicate what is going on</a:t>
            </a:r>
          </a:p>
          <a:p>
            <a:pPr>
              <a:lnSpc>
                <a:spcPct val="150000"/>
              </a:lnSpc>
            </a:pPr>
            <a:r>
              <a:rPr lang="en-US" sz="2000" smtClean="0"/>
              <a:t>Think of </a:t>
            </a:r>
            <a:r>
              <a:rPr lang="en-US" sz="2000" b="1" smtClean="0"/>
              <a:t>GIFTS</a:t>
            </a:r>
            <a:r>
              <a:rPr lang="en-US" sz="2000" smtClean="0"/>
              <a:t>:</a:t>
            </a:r>
          </a:p>
          <a:p>
            <a:pPr>
              <a:lnSpc>
                <a:spcPct val="150000"/>
              </a:lnSpc>
            </a:pPr>
            <a:r>
              <a:rPr lang="en-US" sz="2000" b="1" smtClean="0"/>
              <a:t>G</a:t>
            </a:r>
            <a:r>
              <a:rPr lang="en-US" sz="2000" smtClean="0"/>
              <a:t>ood Start,  </a:t>
            </a:r>
            <a:r>
              <a:rPr lang="en-US" sz="2000" b="1" smtClean="0"/>
              <a:t>I</a:t>
            </a:r>
            <a:r>
              <a:rPr lang="en-US" sz="2000" smtClean="0"/>
              <a:t>mprovement,  </a:t>
            </a:r>
            <a:r>
              <a:rPr lang="en-US" sz="2000" b="1" smtClean="0"/>
              <a:t>F</a:t>
            </a:r>
            <a:r>
              <a:rPr lang="en-US" sz="2000" smtClean="0"/>
              <a:t>ocus,  </a:t>
            </a:r>
            <a:r>
              <a:rPr lang="en-US" sz="2000" b="1" smtClean="0"/>
              <a:t>T</a:t>
            </a:r>
            <a:r>
              <a:rPr lang="en-US" sz="2000" smtClean="0"/>
              <a:t>eam,  </a:t>
            </a:r>
            <a:r>
              <a:rPr lang="en-US" sz="2000" b="1" smtClean="0"/>
              <a:t>S</a:t>
            </a:r>
            <a:r>
              <a:rPr lang="en-US" sz="2000" smtClean="0"/>
              <a:t>tatus</a:t>
            </a:r>
          </a:p>
          <a:p>
            <a:pPr>
              <a:lnSpc>
                <a:spcPct val="150000"/>
              </a:lnSpc>
            </a:pPr>
            <a:endParaRPr lang="en-US" sz="2000" dirty="0" smtClean="0"/>
          </a:p>
          <a:p>
            <a:endParaRPr lang="en-US" sz="2000" b="1" dirty="0"/>
          </a:p>
        </p:txBody>
      </p:sp>
    </p:spTree>
    <p:extLst>
      <p:ext uri="{BB962C8B-B14F-4D97-AF65-F5344CB8AC3E}">
        <p14:creationId xmlns:p14="http://schemas.microsoft.com/office/powerpoint/2010/main" val="12311564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Effect transition="in" filter="randombar(horizontal)">
                                      <p:cBhvr>
                                        <p:cTn id="7" dur="500"/>
                                        <p:tgtEl>
                                          <p:spTgt spid="2">
                                            <p:txEl>
                                              <p:pRg st="2" end="2"/>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2">
                                            <p:txEl>
                                              <p:pRg st="4" end="4"/>
                                            </p:txEl>
                                          </p:spTgt>
                                        </p:tgtEl>
                                        <p:attrNameLst>
                                          <p:attrName>style.visibility</p:attrName>
                                        </p:attrNameLst>
                                      </p:cBhvr>
                                      <p:to>
                                        <p:strVal val="visible"/>
                                      </p:to>
                                    </p:set>
                                    <p:animEffect transition="in" filter="randombar(horizontal)">
                                      <p:cBhvr>
                                        <p:cTn id="10" dur="500"/>
                                        <p:tgtEl>
                                          <p:spTgt spid="2">
                                            <p:txEl>
                                              <p:pRg st="4" end="4"/>
                                            </p:txEl>
                                          </p:spTgt>
                                        </p:tgtEl>
                                      </p:cBhvr>
                                    </p:animEffect>
                                  </p:childTnLst>
                                </p:cTn>
                              </p:par>
                              <p:par>
                                <p:cTn id="11" presetID="14" presetClass="entr" presetSubtype="10" fill="hold" nodeType="withEffect">
                                  <p:stCondLst>
                                    <p:cond delay="0"/>
                                  </p:stCondLst>
                                  <p:childTnLst>
                                    <p:set>
                                      <p:cBhvr>
                                        <p:cTn id="12" dur="1" fill="hold">
                                          <p:stCondLst>
                                            <p:cond delay="0"/>
                                          </p:stCondLst>
                                        </p:cTn>
                                        <p:tgtEl>
                                          <p:spTgt spid="2">
                                            <p:txEl>
                                              <p:pRg st="5" end="5"/>
                                            </p:txEl>
                                          </p:spTgt>
                                        </p:tgtEl>
                                        <p:attrNameLst>
                                          <p:attrName>style.visibility</p:attrName>
                                        </p:attrNameLst>
                                      </p:cBhvr>
                                      <p:to>
                                        <p:strVal val="visible"/>
                                      </p:to>
                                    </p:set>
                                    <p:animEffect transition="in" filter="randombar(horizontal)">
                                      <p:cBhvr>
                                        <p:cTn id="13" dur="500"/>
                                        <p:tgtEl>
                                          <p:spTgt spid="2">
                                            <p:txEl>
                                              <p:pRg st="5" end="5"/>
                                            </p:txEl>
                                          </p:spTgt>
                                        </p:tgtEl>
                                      </p:cBhvr>
                                    </p:animEffect>
                                  </p:childTnLst>
                                </p:cTn>
                              </p:par>
                              <p:par>
                                <p:cTn id="14" presetID="14" presetClass="entr" presetSubtype="10" fill="hold" nodeType="withEffect">
                                  <p:stCondLst>
                                    <p:cond delay="0"/>
                                  </p:stCondLst>
                                  <p:childTnLst>
                                    <p:set>
                                      <p:cBhvr>
                                        <p:cTn id="15" dur="1" fill="hold">
                                          <p:stCondLst>
                                            <p:cond delay="0"/>
                                          </p:stCondLst>
                                        </p:cTn>
                                        <p:tgtEl>
                                          <p:spTgt spid="2">
                                            <p:txEl>
                                              <p:pRg st="6" end="6"/>
                                            </p:txEl>
                                          </p:spTgt>
                                        </p:tgtEl>
                                        <p:attrNameLst>
                                          <p:attrName>style.visibility</p:attrName>
                                        </p:attrNameLst>
                                      </p:cBhvr>
                                      <p:to>
                                        <p:strVal val="visible"/>
                                      </p:to>
                                    </p:set>
                                    <p:animEffect transition="in" filter="randombar(horizontal)">
                                      <p:cBhvr>
                                        <p:cTn id="16" dur="500"/>
                                        <p:tgtEl>
                                          <p:spTgt spid="2">
                                            <p:txEl>
                                              <p:pRg st="6" end="6"/>
                                            </p:txEl>
                                          </p:spTgt>
                                        </p:tgtEl>
                                      </p:cBhvr>
                                    </p:animEffect>
                                  </p:childTnLst>
                                </p:cTn>
                              </p:par>
                              <p:par>
                                <p:cTn id="17" presetID="14" presetClass="entr" presetSubtype="10" fill="hold" nodeType="withEffect">
                                  <p:stCondLst>
                                    <p:cond delay="0"/>
                                  </p:stCondLst>
                                  <p:childTnLst>
                                    <p:set>
                                      <p:cBhvr>
                                        <p:cTn id="18" dur="1" fill="hold">
                                          <p:stCondLst>
                                            <p:cond delay="0"/>
                                          </p:stCondLst>
                                        </p:cTn>
                                        <p:tgtEl>
                                          <p:spTgt spid="2">
                                            <p:txEl>
                                              <p:pRg st="7" end="7"/>
                                            </p:txEl>
                                          </p:spTgt>
                                        </p:tgtEl>
                                        <p:attrNameLst>
                                          <p:attrName>style.visibility</p:attrName>
                                        </p:attrNameLst>
                                      </p:cBhvr>
                                      <p:to>
                                        <p:strVal val="visible"/>
                                      </p:to>
                                    </p:set>
                                    <p:animEffect transition="in" filter="randombar(horizontal)">
                                      <p:cBhvr>
                                        <p:cTn id="19" dur="500"/>
                                        <p:tgtEl>
                                          <p:spTgt spid="2">
                                            <p:txEl>
                                              <p:pRg st="7" end="7"/>
                                            </p:txEl>
                                          </p:spTgt>
                                        </p:tgtEl>
                                      </p:cBhvr>
                                    </p:animEffect>
                                  </p:childTnLst>
                                </p:cTn>
                              </p:par>
                              <p:par>
                                <p:cTn id="20" presetID="14" presetClass="entr" presetSubtype="10" fill="hold" nodeType="withEffect">
                                  <p:stCondLst>
                                    <p:cond delay="0"/>
                                  </p:stCondLst>
                                  <p:childTnLst>
                                    <p:set>
                                      <p:cBhvr>
                                        <p:cTn id="21" dur="1" fill="hold">
                                          <p:stCondLst>
                                            <p:cond delay="0"/>
                                          </p:stCondLst>
                                        </p:cTn>
                                        <p:tgtEl>
                                          <p:spTgt spid="2">
                                            <p:txEl>
                                              <p:pRg st="8" end="8"/>
                                            </p:txEl>
                                          </p:spTgt>
                                        </p:tgtEl>
                                        <p:attrNameLst>
                                          <p:attrName>style.visibility</p:attrName>
                                        </p:attrNameLst>
                                      </p:cBhvr>
                                      <p:to>
                                        <p:strVal val="visible"/>
                                      </p:to>
                                    </p:set>
                                    <p:animEffect transition="in" filter="randombar(horizontal)">
                                      <p:cBhvr>
                                        <p:cTn id="22" dur="500"/>
                                        <p:tgtEl>
                                          <p:spTgt spid="2">
                                            <p:txEl>
                                              <p:pRg st="8" end="8"/>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2">
                                            <p:txEl>
                                              <p:pRg st="9" end="9"/>
                                            </p:txEl>
                                          </p:spTgt>
                                        </p:tgtEl>
                                        <p:attrNameLst>
                                          <p:attrName>style.visibility</p:attrName>
                                        </p:attrNameLst>
                                      </p:cBhvr>
                                      <p:to>
                                        <p:strVal val="visible"/>
                                      </p:to>
                                    </p:set>
                                    <p:animEffect transition="in" filter="randombar(horizontal)">
                                      <p:cBhvr>
                                        <p:cTn id="27" dur="500"/>
                                        <p:tgtEl>
                                          <p:spTgt spid="2">
                                            <p:txEl>
                                              <p:pRg st="9" end="9"/>
                                            </p:txEl>
                                          </p:spTgt>
                                        </p:tgtEl>
                                      </p:cBhvr>
                                    </p:animEffect>
                                  </p:childTnLst>
                                </p:cTn>
                              </p:par>
                              <p:par>
                                <p:cTn id="28" presetID="14" presetClass="entr" presetSubtype="10" fill="hold" nodeType="withEffect">
                                  <p:stCondLst>
                                    <p:cond delay="0"/>
                                  </p:stCondLst>
                                  <p:childTnLst>
                                    <p:set>
                                      <p:cBhvr>
                                        <p:cTn id="29" dur="1" fill="hold">
                                          <p:stCondLst>
                                            <p:cond delay="0"/>
                                          </p:stCondLst>
                                        </p:cTn>
                                        <p:tgtEl>
                                          <p:spTgt spid="2">
                                            <p:txEl>
                                              <p:pRg st="10" end="10"/>
                                            </p:txEl>
                                          </p:spTgt>
                                        </p:tgtEl>
                                        <p:attrNameLst>
                                          <p:attrName>style.visibility</p:attrName>
                                        </p:attrNameLst>
                                      </p:cBhvr>
                                      <p:to>
                                        <p:strVal val="visible"/>
                                      </p:to>
                                    </p:set>
                                    <p:animEffect transition="in" filter="randombar(horizontal)">
                                      <p:cBhvr>
                                        <p:cTn id="30" dur="500"/>
                                        <p:tgtEl>
                                          <p:spTgt spid="2">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2400" y="332656"/>
            <a:ext cx="8668072" cy="3108543"/>
          </a:xfrm>
          <a:prstGeom prst="rect">
            <a:avLst/>
          </a:prstGeom>
          <a:noFill/>
        </p:spPr>
        <p:txBody>
          <a:bodyPr wrap="square" rtlCol="0">
            <a:spAutoFit/>
          </a:bodyPr>
          <a:lstStyle/>
          <a:p>
            <a:r>
              <a:rPr lang="en-US" sz="2000" b="1" dirty="0" smtClean="0"/>
              <a:t>What are the goals of the stand-up meeting?</a:t>
            </a:r>
          </a:p>
          <a:p>
            <a:endParaRPr lang="en-US" sz="2000" dirty="0"/>
          </a:p>
          <a:p>
            <a:endParaRPr lang="en-US" sz="2000" b="1" dirty="0" smtClean="0"/>
          </a:p>
          <a:p>
            <a:r>
              <a:rPr lang="en-US" sz="2400" b="1" dirty="0" smtClean="0"/>
              <a:t>Good Start</a:t>
            </a:r>
            <a:r>
              <a:rPr lang="en-US" sz="2400" dirty="0" smtClean="0"/>
              <a:t> means that the stand-up meeting should give energy, not take it. </a:t>
            </a:r>
          </a:p>
          <a:p>
            <a:endParaRPr lang="en-US" sz="2400" dirty="0"/>
          </a:p>
          <a:p>
            <a:r>
              <a:rPr lang="en-US" sz="2400" dirty="0" smtClean="0"/>
              <a:t>Do you feel energized after your daily stand-up?</a:t>
            </a:r>
          </a:p>
          <a:p>
            <a:endParaRPr lang="en-US" sz="2000" b="1" dirty="0"/>
          </a:p>
          <a:p>
            <a:endParaRPr lang="en-US" sz="2000" b="1" dirty="0"/>
          </a:p>
        </p:txBody>
      </p:sp>
    </p:spTree>
    <p:extLst>
      <p:ext uri="{BB962C8B-B14F-4D97-AF65-F5344CB8AC3E}">
        <p14:creationId xmlns:p14="http://schemas.microsoft.com/office/powerpoint/2010/main" val="9907053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2400" y="1828800"/>
            <a:ext cx="8534400" cy="3539430"/>
          </a:xfrm>
          <a:prstGeom prst="rect">
            <a:avLst/>
          </a:prstGeom>
          <a:noFill/>
        </p:spPr>
        <p:txBody>
          <a:bodyPr wrap="square" rtlCol="0">
            <a:spAutoFit/>
          </a:bodyPr>
          <a:lstStyle/>
          <a:p>
            <a:r>
              <a:rPr lang="en-US" sz="2000" b="1" dirty="0" smtClean="0"/>
              <a:t>What are the goals of the stand-up meeting?</a:t>
            </a:r>
          </a:p>
          <a:p>
            <a:endParaRPr lang="en-US" sz="2000" dirty="0"/>
          </a:p>
          <a:p>
            <a:endParaRPr lang="en-US" sz="2000" b="1" dirty="0" smtClean="0"/>
          </a:p>
          <a:p>
            <a:r>
              <a:rPr lang="en-US" sz="2400" dirty="0" smtClean="0"/>
              <a:t>We can't fix problems we don't know about so a large part of stand-ups is about exposing problems to allow us to improve. </a:t>
            </a:r>
            <a:r>
              <a:rPr lang="en-US" sz="2400" b="1" dirty="0" smtClean="0"/>
              <a:t>Improvement</a:t>
            </a:r>
            <a:r>
              <a:rPr lang="en-US" sz="2400" dirty="0" smtClean="0"/>
              <a:t> is not just about problem solving though. Sharing better techniques and ideas is also important.</a:t>
            </a:r>
          </a:p>
          <a:p>
            <a:endParaRPr lang="en-US" sz="2400" b="1" dirty="0"/>
          </a:p>
          <a:p>
            <a:r>
              <a:rPr lang="en-US" sz="2400" dirty="0" smtClean="0"/>
              <a:t>Do you learn better techniques and ideas at your daily stand-ups?</a:t>
            </a:r>
            <a:endParaRPr lang="en-US" sz="2000" dirty="0"/>
          </a:p>
          <a:p>
            <a:endParaRPr lang="en-US" sz="2000" b="1" dirty="0"/>
          </a:p>
        </p:txBody>
      </p:sp>
    </p:spTree>
    <p:extLst>
      <p:ext uri="{BB962C8B-B14F-4D97-AF65-F5344CB8AC3E}">
        <p14:creationId xmlns:p14="http://schemas.microsoft.com/office/powerpoint/2010/main" val="273837309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2400" y="1828800"/>
            <a:ext cx="8534400" cy="2862322"/>
          </a:xfrm>
          <a:prstGeom prst="rect">
            <a:avLst/>
          </a:prstGeom>
          <a:noFill/>
        </p:spPr>
        <p:txBody>
          <a:bodyPr wrap="square" rtlCol="0">
            <a:spAutoFit/>
          </a:bodyPr>
          <a:lstStyle/>
          <a:p>
            <a:r>
              <a:rPr lang="en-US" sz="2000" b="1" dirty="0" smtClean="0"/>
              <a:t>What are the goals of the stand-up meeting?</a:t>
            </a:r>
          </a:p>
          <a:p>
            <a:endParaRPr lang="en-US" sz="2000" dirty="0"/>
          </a:p>
          <a:p>
            <a:endParaRPr lang="en-US" sz="2000" b="1" dirty="0" smtClean="0"/>
          </a:p>
          <a:p>
            <a:r>
              <a:rPr lang="en-US" sz="2400" dirty="0" smtClean="0"/>
              <a:t>It is too easy to confuse effort with work. The stand-up should encourage a </a:t>
            </a:r>
            <a:r>
              <a:rPr lang="en-US" sz="2400" b="1" dirty="0" smtClean="0"/>
              <a:t>focus</a:t>
            </a:r>
            <a:r>
              <a:rPr lang="en-US" sz="2400" dirty="0" smtClean="0"/>
              <a:t> on moving work through the system in order to achieve our objectives, not encourage pointless activity.</a:t>
            </a:r>
          </a:p>
          <a:p>
            <a:endParaRPr lang="en-US" sz="2400" b="1" dirty="0"/>
          </a:p>
          <a:p>
            <a:r>
              <a:rPr lang="en-US" sz="2400" dirty="0" smtClean="0"/>
              <a:t>Do your daily stand-ups help you focus on the project?</a:t>
            </a:r>
            <a:endParaRPr lang="en-US" sz="2400" dirty="0"/>
          </a:p>
        </p:txBody>
      </p:sp>
    </p:spTree>
    <p:extLst>
      <p:ext uri="{BB962C8B-B14F-4D97-AF65-F5344CB8AC3E}">
        <p14:creationId xmlns:p14="http://schemas.microsoft.com/office/powerpoint/2010/main" val="137879947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685800"/>
            <a:ext cx="8229600" cy="533400"/>
          </a:xfrm>
        </p:spPr>
        <p:txBody>
          <a:bodyPr>
            <a:normAutofit fontScale="90000"/>
          </a:bodyPr>
          <a:lstStyle/>
          <a:p>
            <a:pPr algn="ctr"/>
            <a:r>
              <a:rPr lang="en-US" sz="3200" dirty="0" smtClean="0">
                <a:solidFill>
                  <a:schemeClr val="tx1"/>
                </a:solidFill>
              </a:rPr>
              <a:t> </a:t>
            </a:r>
            <a:r>
              <a:rPr lang="en-US" dirty="0" smtClean="0">
                <a:solidFill>
                  <a:schemeClr val="tx1"/>
                </a:solidFill>
              </a:rPr>
              <a:t>Stand-up</a:t>
            </a:r>
            <a:r>
              <a:rPr lang="en-US" sz="3200" dirty="0" smtClean="0">
                <a:solidFill>
                  <a:schemeClr val="tx1"/>
                </a:solidFill>
              </a:rPr>
              <a:t> Meetings and Meeting follow-up </a:t>
            </a:r>
            <a:r>
              <a:rPr lang="en-US" sz="3200" dirty="0">
                <a:solidFill>
                  <a:schemeClr val="tx1"/>
                </a:solidFill>
              </a:rPr>
              <a:t>E</a:t>
            </a:r>
            <a:r>
              <a:rPr lang="en-US" sz="3200" dirty="0" smtClean="0">
                <a:solidFill>
                  <a:schemeClr val="tx1"/>
                </a:solidFill>
              </a:rPr>
              <a:t>mails</a:t>
            </a:r>
            <a:endParaRPr lang="en-US" sz="3200" dirty="0">
              <a:solidFill>
                <a:schemeClr val="tx1"/>
              </a:solidFill>
            </a:endParaRPr>
          </a:p>
        </p:txBody>
      </p:sp>
      <p:sp>
        <p:nvSpPr>
          <p:cNvPr id="2" name="TextBox 1"/>
          <p:cNvSpPr txBox="1"/>
          <p:nvPr/>
        </p:nvSpPr>
        <p:spPr>
          <a:xfrm>
            <a:off x="152400" y="1828800"/>
            <a:ext cx="8534400" cy="2923877"/>
          </a:xfrm>
          <a:prstGeom prst="rect">
            <a:avLst/>
          </a:prstGeom>
          <a:noFill/>
        </p:spPr>
        <p:txBody>
          <a:bodyPr wrap="square" rtlCol="0">
            <a:spAutoFit/>
          </a:bodyPr>
          <a:lstStyle/>
          <a:p>
            <a:r>
              <a:rPr lang="en-US" sz="2000" b="1" dirty="0" smtClean="0"/>
              <a:t>What are the goals of the stand-up meeting?</a:t>
            </a:r>
          </a:p>
          <a:p>
            <a:endParaRPr lang="en-US" sz="2000" dirty="0"/>
          </a:p>
          <a:p>
            <a:r>
              <a:rPr lang="en-US" sz="2400" dirty="0" smtClean="0"/>
              <a:t>More so than artificial “team-building” exercises, effective </a:t>
            </a:r>
            <a:r>
              <a:rPr lang="en-US" sz="2400" b="1" dirty="0" smtClean="0"/>
              <a:t>teams</a:t>
            </a:r>
            <a:r>
              <a:rPr lang="en-US" sz="2400" dirty="0" smtClean="0"/>
              <a:t> are built by regularly communicating, working, and helping each other. This is also strongly tied with team members helping each other with shared obstacles. </a:t>
            </a:r>
          </a:p>
          <a:p>
            <a:endParaRPr lang="en-US" sz="2400" b="1" dirty="0"/>
          </a:p>
          <a:p>
            <a:r>
              <a:rPr lang="en-US" sz="2400" dirty="0" smtClean="0"/>
              <a:t>Do your daily stand-ups promote good team work?</a:t>
            </a:r>
          </a:p>
        </p:txBody>
      </p:sp>
    </p:spTree>
    <p:extLst>
      <p:ext uri="{BB962C8B-B14F-4D97-AF65-F5344CB8AC3E}">
        <p14:creationId xmlns:p14="http://schemas.microsoft.com/office/powerpoint/2010/main" val="389028973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2400" y="1828800"/>
            <a:ext cx="8534400" cy="2923877"/>
          </a:xfrm>
          <a:prstGeom prst="rect">
            <a:avLst/>
          </a:prstGeom>
          <a:noFill/>
        </p:spPr>
        <p:txBody>
          <a:bodyPr wrap="square" rtlCol="0">
            <a:spAutoFit/>
          </a:bodyPr>
          <a:lstStyle/>
          <a:p>
            <a:r>
              <a:rPr lang="en-US" sz="2000" b="1" dirty="0" smtClean="0"/>
              <a:t>What are the goals of the stand-up meeting?</a:t>
            </a:r>
          </a:p>
          <a:p>
            <a:endParaRPr lang="en-US" sz="2000" dirty="0" smtClean="0"/>
          </a:p>
          <a:p>
            <a:r>
              <a:rPr lang="en-US" sz="2400" b="1" dirty="0" smtClean="0"/>
              <a:t>Status</a:t>
            </a:r>
            <a:r>
              <a:rPr lang="en-US" sz="2400" dirty="0" smtClean="0"/>
              <a:t> is about answering a couple questions:</a:t>
            </a:r>
          </a:p>
          <a:p>
            <a:endParaRPr lang="en-US" sz="2400" dirty="0" smtClean="0"/>
          </a:p>
          <a:p>
            <a:pPr marL="342900" indent="-342900">
              <a:buFont typeface="Arial" panose="020B0604020202020204" pitchFamily="34" charset="0"/>
              <a:buChar char="•"/>
            </a:pPr>
            <a:r>
              <a:rPr lang="en-US" sz="2400" dirty="0" smtClean="0"/>
              <a:t>How is the work progressing?</a:t>
            </a:r>
          </a:p>
          <a:p>
            <a:pPr marL="342900" indent="-342900">
              <a:buFont typeface="Arial" panose="020B0604020202020204" pitchFamily="34" charset="0"/>
              <a:buChar char="•"/>
            </a:pPr>
            <a:r>
              <a:rPr lang="en-US" sz="2400" dirty="0" smtClean="0"/>
              <a:t>Is there anything else interesting that the team should know?</a:t>
            </a:r>
          </a:p>
          <a:p>
            <a:endParaRPr lang="en-US" sz="2400" dirty="0"/>
          </a:p>
          <a:p>
            <a:r>
              <a:rPr lang="en-US" sz="2400" dirty="0" smtClean="0"/>
              <a:t>Do your daily stand-ups keep you up to date with the project?</a:t>
            </a:r>
          </a:p>
        </p:txBody>
      </p:sp>
    </p:spTree>
    <p:extLst>
      <p:ext uri="{BB962C8B-B14F-4D97-AF65-F5344CB8AC3E}">
        <p14:creationId xmlns:p14="http://schemas.microsoft.com/office/powerpoint/2010/main" val="394929300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07504" y="626598"/>
            <a:ext cx="8927976" cy="3539430"/>
          </a:xfrm>
          <a:prstGeom prst="rect">
            <a:avLst/>
          </a:prstGeom>
        </p:spPr>
        <p:txBody>
          <a:bodyPr wrap="square">
            <a:spAutoFit/>
          </a:bodyPr>
          <a:lstStyle/>
          <a:p>
            <a:r>
              <a:rPr lang="en-US" altLang="zh-CN" sz="2800" b="1" dirty="0"/>
              <a:t>The three most important questions to address in the stand-up are:</a:t>
            </a:r>
          </a:p>
          <a:p>
            <a:endParaRPr lang="en-US" altLang="zh-CN" sz="2400" dirty="0"/>
          </a:p>
          <a:p>
            <a:pPr marL="342900" indent="-342900">
              <a:buFont typeface="Wingdings" pitchFamily="2" charset="2"/>
              <a:buChar char="l"/>
            </a:pPr>
            <a:r>
              <a:rPr lang="en-US" altLang="zh-CN" sz="2400" dirty="0"/>
              <a:t>What did I achieve yesterday?</a:t>
            </a:r>
          </a:p>
          <a:p>
            <a:pPr marL="342900" indent="-342900">
              <a:buFont typeface="Wingdings" pitchFamily="2" charset="2"/>
              <a:buChar char="l"/>
            </a:pPr>
            <a:endParaRPr lang="en-US" altLang="zh-CN" sz="2400" dirty="0"/>
          </a:p>
          <a:p>
            <a:pPr marL="342900" indent="-342900">
              <a:buFont typeface="Wingdings" pitchFamily="2" charset="2"/>
              <a:buChar char="l"/>
            </a:pPr>
            <a:r>
              <a:rPr lang="en-US" altLang="zh-CN" sz="2400" dirty="0" smtClean="0"/>
              <a:t>What </a:t>
            </a:r>
            <a:r>
              <a:rPr lang="en-US" altLang="zh-CN" sz="2400" dirty="0"/>
              <a:t>obstacles/problems stand in the way of progress</a:t>
            </a:r>
            <a:r>
              <a:rPr lang="en-US" altLang="zh-CN" sz="2400" dirty="0" smtClean="0"/>
              <a:t>?</a:t>
            </a:r>
          </a:p>
          <a:p>
            <a:pPr marL="457200" indent="-457200">
              <a:buFont typeface="Wingdings" pitchFamily="2" charset="2"/>
              <a:buChar char="l"/>
            </a:pPr>
            <a:endParaRPr lang="en-US" altLang="zh-CN" sz="2400" dirty="0"/>
          </a:p>
          <a:p>
            <a:pPr marL="342900" indent="-342900">
              <a:buFont typeface="Wingdings" pitchFamily="2" charset="2"/>
              <a:buChar char="l"/>
            </a:pPr>
            <a:r>
              <a:rPr lang="en-US" altLang="zh-CN" sz="2400" dirty="0"/>
              <a:t>What is my aim for today?</a:t>
            </a:r>
          </a:p>
          <a:p>
            <a:pPr marL="457200" indent="-457200">
              <a:buFont typeface="+mj-lt"/>
              <a:buAutoNum type="arabicParenR"/>
            </a:pPr>
            <a:endParaRPr lang="en-US" altLang="zh-CN" sz="2400" dirty="0"/>
          </a:p>
        </p:txBody>
      </p:sp>
    </p:spTree>
    <p:extLst>
      <p:ext uri="{BB962C8B-B14F-4D97-AF65-F5344CB8AC3E}">
        <p14:creationId xmlns:p14="http://schemas.microsoft.com/office/powerpoint/2010/main" val="20527178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randombar(horizontal)">
                                      <p:cBhvr>
                                        <p:cTn id="7" dur="500"/>
                                        <p:tgtEl>
                                          <p:spTgt spid="3">
                                            <p:txEl>
                                              <p:pRg st="2" end="2"/>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randombar(horizontal)">
                                      <p:cBhvr>
                                        <p:cTn id="10" dur="500"/>
                                        <p:tgtEl>
                                          <p:spTgt spid="3">
                                            <p:txEl>
                                              <p:pRg st="4" end="4"/>
                                            </p:txEl>
                                          </p:spTgt>
                                        </p:tgtEl>
                                      </p:cBhvr>
                                    </p:animEffect>
                                  </p:childTnLst>
                                </p:cTn>
                              </p:par>
                              <p:par>
                                <p:cTn id="11" presetID="14" presetClass="entr" presetSubtype="1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animEffect transition="in" filter="randombar(horizontal)">
                                      <p:cBhvr>
                                        <p:cTn id="13"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0"/>
            <a:ext cx="9144000" cy="6858000"/>
          </a:xfrm>
        </p:spPr>
        <p:txBody>
          <a:bodyPr>
            <a:normAutofit fontScale="92500" lnSpcReduction="10000"/>
          </a:bodyPr>
          <a:lstStyle/>
          <a:p>
            <a:r>
              <a:rPr lang="en-US" altLang="zh-CN" dirty="0" smtClean="0"/>
              <a:t>Reviews</a:t>
            </a:r>
          </a:p>
          <a:p>
            <a:pPr marL="0" indent="0" algn="just">
              <a:buNone/>
            </a:pPr>
            <a:r>
              <a:rPr lang="en-US" altLang="zh-CN" sz="2800" dirty="0" smtClean="0"/>
              <a:t>The project team will perform reviews for each phase, i.e. Requirements Review, Design Review, Code Review, Test Plan Review, Test Case Review and Final Test Summary Review. A meeting notice, with related documents, will be emailed to each participant. </a:t>
            </a:r>
          </a:p>
          <a:p>
            <a:pPr algn="just"/>
            <a:r>
              <a:rPr lang="en-US" altLang="zh-CN" sz="2800" dirty="0" smtClean="0"/>
              <a:t>Bug Review Meetings</a:t>
            </a:r>
          </a:p>
          <a:p>
            <a:pPr marL="0" indent="0" algn="just">
              <a:buNone/>
            </a:pPr>
            <a:r>
              <a:rPr lang="en-US" altLang="zh-CN" sz="2800" dirty="0" smtClean="0"/>
              <a:t>Regular weekly meetings will be held to discuss the reported defects. The development department will provide status / updating on all defect reported. The test department will provide additional defect information if needed. All members of the project team will participate. </a:t>
            </a:r>
          </a:p>
          <a:p>
            <a:pPr algn="just"/>
            <a:r>
              <a:rPr lang="en-US" altLang="zh-CN" sz="2800" dirty="0" smtClean="0"/>
              <a:t>Change Request</a:t>
            </a:r>
          </a:p>
          <a:p>
            <a:pPr marL="0" indent="0" algn="just">
              <a:buNone/>
            </a:pPr>
            <a:r>
              <a:rPr lang="en-US" altLang="zh-CN" sz="2800" dirty="0" smtClean="0"/>
              <a:t>Once testing begins, changes to the payroll system are discouraged. If functional changes are required, these proposed changes will be discussed with the Change Control Board. The CCB will determine the impact of the change and if / when it should be implemented. </a:t>
            </a:r>
            <a:endParaRPr lang="zh-CN" altLang="en-US" sz="2800" dirty="0"/>
          </a:p>
        </p:txBody>
      </p:sp>
    </p:spTree>
    <p:extLst>
      <p:ext uri="{BB962C8B-B14F-4D97-AF65-F5344CB8AC3E}">
        <p14:creationId xmlns:p14="http://schemas.microsoft.com/office/powerpoint/2010/main" val="257437011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07504" y="116632"/>
            <a:ext cx="8928992" cy="5786199"/>
          </a:xfrm>
          <a:prstGeom prst="rect">
            <a:avLst/>
          </a:prstGeom>
          <a:noFill/>
        </p:spPr>
        <p:txBody>
          <a:bodyPr wrap="square" rtlCol="0">
            <a:spAutoFit/>
          </a:bodyPr>
          <a:lstStyle/>
          <a:p>
            <a:r>
              <a:rPr lang="en-US" sz="2800" b="1" dirty="0" smtClean="0"/>
              <a:t>Phrases for standups:</a:t>
            </a:r>
          </a:p>
          <a:p>
            <a:endParaRPr lang="en-US" dirty="0"/>
          </a:p>
          <a:p>
            <a:endParaRPr lang="en-US" sz="2000" dirty="0" smtClean="0"/>
          </a:p>
          <a:p>
            <a:r>
              <a:rPr lang="en-US" sz="2400" dirty="0" smtClean="0"/>
              <a:t>What </a:t>
            </a:r>
            <a:r>
              <a:rPr lang="en-US" sz="2400" dirty="0"/>
              <a:t>did you accomplish yesterday? </a:t>
            </a:r>
            <a:r>
              <a:rPr lang="en-US" sz="2400" dirty="0" smtClean="0"/>
              <a:t>      </a:t>
            </a:r>
          </a:p>
          <a:p>
            <a:endParaRPr lang="en-US" sz="2400" dirty="0"/>
          </a:p>
          <a:p>
            <a:r>
              <a:rPr lang="en-US" sz="2400" dirty="0" smtClean="0"/>
              <a:t>What </a:t>
            </a:r>
            <a:r>
              <a:rPr lang="en-US" sz="2400" dirty="0"/>
              <a:t>have you finished since yesterday</a:t>
            </a:r>
            <a:r>
              <a:rPr lang="en-US" sz="2400" dirty="0" smtClean="0"/>
              <a:t>?</a:t>
            </a:r>
          </a:p>
          <a:p>
            <a:endParaRPr lang="en-US" sz="2400" dirty="0"/>
          </a:p>
          <a:p>
            <a:endParaRPr lang="en-US" sz="2400" dirty="0" smtClean="0"/>
          </a:p>
          <a:p>
            <a:r>
              <a:rPr lang="en-US" sz="2400" dirty="0" smtClean="0">
                <a:solidFill>
                  <a:srgbClr val="FF0000"/>
                </a:solidFill>
              </a:rPr>
              <a:t>Yesterday, I completed task A.</a:t>
            </a:r>
          </a:p>
          <a:p>
            <a:endParaRPr lang="en-US" sz="2400" dirty="0">
              <a:solidFill>
                <a:srgbClr val="FF0000"/>
              </a:solidFill>
            </a:endParaRPr>
          </a:p>
          <a:p>
            <a:r>
              <a:rPr lang="en-US" sz="2400" dirty="0" smtClean="0">
                <a:solidFill>
                  <a:srgbClr val="FF0000"/>
                </a:solidFill>
              </a:rPr>
              <a:t>I </a:t>
            </a:r>
            <a:r>
              <a:rPr lang="en-US" sz="2400" dirty="0">
                <a:solidFill>
                  <a:srgbClr val="FF0000"/>
                </a:solidFill>
              </a:rPr>
              <a:t>finished tasks X and Y, but had a problem with Z. I think I need John’s help</a:t>
            </a:r>
            <a:r>
              <a:rPr lang="en-US" sz="2400" dirty="0" smtClean="0">
                <a:solidFill>
                  <a:srgbClr val="FF0000"/>
                </a:solidFill>
              </a:rPr>
              <a:t>.</a:t>
            </a:r>
          </a:p>
          <a:p>
            <a:endParaRPr lang="en-US" sz="2400" dirty="0">
              <a:solidFill>
                <a:srgbClr val="FF0000"/>
              </a:solidFill>
            </a:endParaRPr>
          </a:p>
          <a:p>
            <a:r>
              <a:rPr lang="en-US" sz="2400" dirty="0" smtClean="0">
                <a:solidFill>
                  <a:srgbClr val="FF0000"/>
                </a:solidFill>
              </a:rPr>
              <a:t>I have accomplished ….</a:t>
            </a:r>
          </a:p>
          <a:p>
            <a:endParaRPr lang="en-US" sz="2000" dirty="0"/>
          </a:p>
          <a:p>
            <a:endParaRPr lang="en-US" sz="2000" dirty="0"/>
          </a:p>
        </p:txBody>
      </p:sp>
    </p:spTree>
    <p:extLst>
      <p:ext uri="{BB962C8B-B14F-4D97-AF65-F5344CB8AC3E}">
        <p14:creationId xmlns:p14="http://schemas.microsoft.com/office/powerpoint/2010/main" val="18985266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animEffect transition="in" filter="randombar(horizontal)">
                                      <p:cBhvr>
                                        <p:cTn id="7" dur="500"/>
                                        <p:tgtEl>
                                          <p:spTgt spid="3">
                                            <p:txEl>
                                              <p:pRg st="8" end="8"/>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3">
                                            <p:txEl>
                                              <p:pRg st="10" end="10"/>
                                            </p:txEl>
                                          </p:spTgt>
                                        </p:tgtEl>
                                        <p:attrNameLst>
                                          <p:attrName>style.visibility</p:attrName>
                                        </p:attrNameLst>
                                      </p:cBhvr>
                                      <p:to>
                                        <p:strVal val="visible"/>
                                      </p:to>
                                    </p:set>
                                    <p:animEffect transition="in" filter="randombar(horizontal)">
                                      <p:cBhvr>
                                        <p:cTn id="10" dur="500"/>
                                        <p:tgtEl>
                                          <p:spTgt spid="3">
                                            <p:txEl>
                                              <p:pRg st="10" end="10"/>
                                            </p:txEl>
                                          </p:spTgt>
                                        </p:tgtEl>
                                      </p:cBhvr>
                                    </p:animEffect>
                                  </p:childTnLst>
                                </p:cTn>
                              </p:par>
                              <p:par>
                                <p:cTn id="11" presetID="14" presetClass="entr" presetSubtype="10" fill="hold" nodeType="withEffect">
                                  <p:stCondLst>
                                    <p:cond delay="0"/>
                                  </p:stCondLst>
                                  <p:childTnLst>
                                    <p:set>
                                      <p:cBhvr>
                                        <p:cTn id="12" dur="1" fill="hold">
                                          <p:stCondLst>
                                            <p:cond delay="0"/>
                                          </p:stCondLst>
                                        </p:cTn>
                                        <p:tgtEl>
                                          <p:spTgt spid="3">
                                            <p:txEl>
                                              <p:pRg st="12" end="12"/>
                                            </p:txEl>
                                          </p:spTgt>
                                        </p:tgtEl>
                                        <p:attrNameLst>
                                          <p:attrName>style.visibility</p:attrName>
                                        </p:attrNameLst>
                                      </p:cBhvr>
                                      <p:to>
                                        <p:strVal val="visible"/>
                                      </p:to>
                                    </p:set>
                                    <p:animEffect transition="in" filter="randombar(horizontal)">
                                      <p:cBhvr>
                                        <p:cTn id="13"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07504" y="72570"/>
            <a:ext cx="9036496" cy="4985980"/>
          </a:xfrm>
          <a:prstGeom prst="rect">
            <a:avLst/>
          </a:prstGeom>
          <a:noFill/>
        </p:spPr>
        <p:txBody>
          <a:bodyPr wrap="square" rtlCol="0">
            <a:spAutoFit/>
          </a:bodyPr>
          <a:lstStyle/>
          <a:p>
            <a:r>
              <a:rPr lang="en-US" sz="2800" b="1" dirty="0" smtClean="0"/>
              <a:t>Phrases for standups:</a:t>
            </a:r>
          </a:p>
          <a:p>
            <a:endParaRPr lang="en-US" dirty="0"/>
          </a:p>
          <a:p>
            <a:endParaRPr lang="en-US" sz="2000" dirty="0" smtClean="0"/>
          </a:p>
          <a:p>
            <a:r>
              <a:rPr lang="en-US" sz="2400" dirty="0" smtClean="0"/>
              <a:t>What happened with the </a:t>
            </a:r>
            <a:r>
              <a:rPr lang="en-US" sz="2400" b="1" dirty="0" smtClean="0"/>
              <a:t>impediment</a:t>
            </a:r>
            <a:r>
              <a:rPr lang="en-US" sz="2400" dirty="0" smtClean="0"/>
              <a:t> you mentioned yesterday?</a:t>
            </a:r>
          </a:p>
          <a:p>
            <a:endParaRPr lang="en-US" sz="2400" dirty="0" smtClean="0"/>
          </a:p>
          <a:p>
            <a:r>
              <a:rPr lang="en-US" sz="2400" dirty="0" smtClean="0"/>
              <a:t>How did you decide to handle the </a:t>
            </a:r>
            <a:r>
              <a:rPr lang="en-US" sz="2400" b="1" dirty="0" smtClean="0"/>
              <a:t>obstacle</a:t>
            </a:r>
            <a:r>
              <a:rPr lang="en-US" sz="2400" dirty="0" smtClean="0"/>
              <a:t> you spoke of yesterday?</a:t>
            </a:r>
          </a:p>
          <a:p>
            <a:endParaRPr lang="en-US" sz="2000" dirty="0" smtClean="0"/>
          </a:p>
          <a:p>
            <a:endParaRPr lang="en-US" sz="2000" dirty="0" smtClean="0"/>
          </a:p>
          <a:p>
            <a:r>
              <a:rPr lang="en-US" sz="2400" dirty="0" smtClean="0">
                <a:solidFill>
                  <a:srgbClr val="FF0000"/>
                </a:solidFill>
              </a:rPr>
              <a:t>I </a:t>
            </a:r>
            <a:r>
              <a:rPr lang="en-US" sz="2400" b="1" dirty="0" smtClean="0">
                <a:solidFill>
                  <a:srgbClr val="FF0000"/>
                </a:solidFill>
              </a:rPr>
              <a:t>dealt with that problem </a:t>
            </a:r>
            <a:r>
              <a:rPr lang="en-US" sz="2400" dirty="0" smtClean="0">
                <a:solidFill>
                  <a:srgbClr val="FF0000"/>
                </a:solidFill>
              </a:rPr>
              <a:t>by asking for Jenny’s help. She is very experienced with TDD (Test Driven Development).</a:t>
            </a:r>
          </a:p>
          <a:p>
            <a:endParaRPr lang="en-US" sz="2400" dirty="0" smtClean="0">
              <a:solidFill>
                <a:srgbClr val="FF0000"/>
              </a:solidFill>
            </a:endParaRPr>
          </a:p>
          <a:p>
            <a:r>
              <a:rPr lang="en-US" sz="2400" dirty="0" smtClean="0">
                <a:solidFill>
                  <a:srgbClr val="FF0000"/>
                </a:solidFill>
              </a:rPr>
              <a:t>I </a:t>
            </a:r>
            <a:r>
              <a:rPr lang="en-US" sz="2400" b="1" dirty="0" smtClean="0">
                <a:solidFill>
                  <a:srgbClr val="FF0000"/>
                </a:solidFill>
              </a:rPr>
              <a:t>got over that obstacle </a:t>
            </a:r>
            <a:r>
              <a:rPr lang="en-US" sz="2400" dirty="0" smtClean="0">
                <a:solidFill>
                  <a:srgbClr val="FF0000"/>
                </a:solidFill>
              </a:rPr>
              <a:t>by googling the problem and find the solution on …. Website.</a:t>
            </a:r>
          </a:p>
          <a:p>
            <a:endParaRPr lang="en-US" sz="2000" dirty="0"/>
          </a:p>
        </p:txBody>
      </p:sp>
    </p:spTree>
    <p:extLst>
      <p:ext uri="{BB962C8B-B14F-4D97-AF65-F5344CB8AC3E}">
        <p14:creationId xmlns:p14="http://schemas.microsoft.com/office/powerpoint/2010/main" val="15055832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animEffect transition="in" filter="randombar(horizontal)">
                                      <p:cBhvr>
                                        <p:cTn id="7" dur="500"/>
                                        <p:tgtEl>
                                          <p:spTgt spid="3">
                                            <p:txEl>
                                              <p:pRg st="8" end="8"/>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3">
                                            <p:txEl>
                                              <p:pRg st="10" end="10"/>
                                            </p:txEl>
                                          </p:spTgt>
                                        </p:tgtEl>
                                        <p:attrNameLst>
                                          <p:attrName>style.visibility</p:attrName>
                                        </p:attrNameLst>
                                      </p:cBhvr>
                                      <p:to>
                                        <p:strVal val="visible"/>
                                      </p:to>
                                    </p:set>
                                    <p:animEffect transition="in" filter="randombar(horizontal)">
                                      <p:cBhvr>
                                        <p:cTn id="10"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79512" y="332656"/>
            <a:ext cx="8534400" cy="4739759"/>
          </a:xfrm>
          <a:prstGeom prst="rect">
            <a:avLst/>
          </a:prstGeom>
          <a:noFill/>
        </p:spPr>
        <p:txBody>
          <a:bodyPr wrap="square" rtlCol="0">
            <a:spAutoFit/>
          </a:bodyPr>
          <a:lstStyle/>
          <a:p>
            <a:r>
              <a:rPr lang="en-US" sz="2800" b="1" dirty="0" smtClean="0"/>
              <a:t>Phrases for standups:</a:t>
            </a:r>
          </a:p>
          <a:p>
            <a:endParaRPr lang="en-US" dirty="0"/>
          </a:p>
          <a:p>
            <a:endParaRPr lang="en-US" sz="2000" dirty="0" smtClean="0"/>
          </a:p>
          <a:p>
            <a:r>
              <a:rPr lang="en-US" sz="2400" dirty="0"/>
              <a:t>Did you ever </a:t>
            </a:r>
            <a:r>
              <a:rPr lang="en-US" sz="2400" dirty="0" smtClean="0"/>
              <a:t>get help from John as suggested yesterday?</a:t>
            </a:r>
          </a:p>
          <a:p>
            <a:endParaRPr lang="en-US" sz="2400" dirty="0"/>
          </a:p>
          <a:p>
            <a:endParaRPr lang="en-US" sz="2400" dirty="0" smtClean="0"/>
          </a:p>
          <a:p>
            <a:r>
              <a:rPr lang="en-US" sz="2400" dirty="0" smtClean="0">
                <a:solidFill>
                  <a:srgbClr val="FF0000"/>
                </a:solidFill>
              </a:rPr>
              <a:t>Yes, John was a great help in </a:t>
            </a:r>
            <a:r>
              <a:rPr lang="en-US" sz="2400" b="1" dirty="0" smtClean="0">
                <a:solidFill>
                  <a:srgbClr val="FF0000"/>
                </a:solidFill>
              </a:rPr>
              <a:t>figuring out </a:t>
            </a:r>
            <a:r>
              <a:rPr lang="en-US" sz="2400" dirty="0" smtClean="0">
                <a:solidFill>
                  <a:srgbClr val="FF0000"/>
                </a:solidFill>
              </a:rPr>
              <a:t>how to </a:t>
            </a:r>
            <a:r>
              <a:rPr lang="en-US" sz="2400" b="1" dirty="0" smtClean="0">
                <a:solidFill>
                  <a:srgbClr val="FF0000"/>
                </a:solidFill>
              </a:rPr>
              <a:t>resolve the issue</a:t>
            </a:r>
            <a:r>
              <a:rPr lang="en-US" sz="2400" dirty="0" smtClean="0">
                <a:solidFill>
                  <a:srgbClr val="FF0000"/>
                </a:solidFill>
              </a:rPr>
              <a:t>?</a:t>
            </a:r>
          </a:p>
          <a:p>
            <a:r>
              <a:rPr lang="en-US" sz="2400" dirty="0" smtClean="0">
                <a:solidFill>
                  <a:srgbClr val="FF0000"/>
                </a:solidFill>
              </a:rPr>
              <a:t>I hope he can assist me again today.</a:t>
            </a:r>
          </a:p>
          <a:p>
            <a:endParaRPr lang="en-US" sz="2400" dirty="0">
              <a:solidFill>
                <a:srgbClr val="FF0000"/>
              </a:solidFill>
            </a:endParaRPr>
          </a:p>
          <a:p>
            <a:r>
              <a:rPr lang="en-US" sz="2400" dirty="0" smtClean="0">
                <a:solidFill>
                  <a:srgbClr val="FF0000"/>
                </a:solidFill>
              </a:rPr>
              <a:t>No, John was too busy yesterday so the problem is still </a:t>
            </a:r>
            <a:r>
              <a:rPr lang="en-US" sz="2400" b="1" dirty="0" smtClean="0">
                <a:solidFill>
                  <a:srgbClr val="FF0000"/>
                </a:solidFill>
              </a:rPr>
              <a:t>unresolved</a:t>
            </a:r>
            <a:r>
              <a:rPr lang="en-US" sz="2400" dirty="0" smtClean="0">
                <a:solidFill>
                  <a:srgbClr val="FF0000"/>
                </a:solidFill>
              </a:rPr>
              <a:t>.</a:t>
            </a:r>
          </a:p>
          <a:p>
            <a:endParaRPr lang="en-US" sz="2400" dirty="0"/>
          </a:p>
          <a:p>
            <a:endParaRPr lang="en-US" sz="2400" dirty="0"/>
          </a:p>
          <a:p>
            <a:endParaRPr lang="en-US" sz="2000" dirty="0"/>
          </a:p>
        </p:txBody>
      </p:sp>
    </p:spTree>
    <p:extLst>
      <p:ext uri="{BB962C8B-B14F-4D97-AF65-F5344CB8AC3E}">
        <p14:creationId xmlns:p14="http://schemas.microsoft.com/office/powerpoint/2010/main" val="6460845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Effect transition="in" filter="randombar(horizontal)">
                                      <p:cBhvr>
                                        <p:cTn id="7" dur="500"/>
                                        <p:tgtEl>
                                          <p:spTgt spid="3">
                                            <p:txEl>
                                              <p:pRg st="6" end="6"/>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3">
                                            <p:txEl>
                                              <p:pRg st="7" end="7"/>
                                            </p:txEl>
                                          </p:spTgt>
                                        </p:tgtEl>
                                        <p:attrNameLst>
                                          <p:attrName>style.visibility</p:attrName>
                                        </p:attrNameLst>
                                      </p:cBhvr>
                                      <p:to>
                                        <p:strVal val="visible"/>
                                      </p:to>
                                    </p:set>
                                    <p:animEffect transition="in" filter="randombar(horizontal)">
                                      <p:cBhvr>
                                        <p:cTn id="10" dur="500"/>
                                        <p:tgtEl>
                                          <p:spTgt spid="3">
                                            <p:txEl>
                                              <p:pRg st="7" end="7"/>
                                            </p:txEl>
                                          </p:spTgt>
                                        </p:tgtEl>
                                      </p:cBhvr>
                                    </p:animEffect>
                                  </p:childTnLst>
                                </p:cTn>
                              </p:par>
                              <p:par>
                                <p:cTn id="11" presetID="14" presetClass="entr" presetSubtype="10" fill="hold" nodeType="withEffect">
                                  <p:stCondLst>
                                    <p:cond delay="0"/>
                                  </p:stCondLst>
                                  <p:childTnLst>
                                    <p:set>
                                      <p:cBhvr>
                                        <p:cTn id="12" dur="1" fill="hold">
                                          <p:stCondLst>
                                            <p:cond delay="0"/>
                                          </p:stCondLst>
                                        </p:cTn>
                                        <p:tgtEl>
                                          <p:spTgt spid="3">
                                            <p:txEl>
                                              <p:pRg st="9" end="9"/>
                                            </p:txEl>
                                          </p:spTgt>
                                        </p:tgtEl>
                                        <p:attrNameLst>
                                          <p:attrName>style.visibility</p:attrName>
                                        </p:attrNameLst>
                                      </p:cBhvr>
                                      <p:to>
                                        <p:strVal val="visible"/>
                                      </p:to>
                                    </p:set>
                                    <p:animEffect transition="in" filter="randombar(horizontal)">
                                      <p:cBhvr>
                                        <p:cTn id="13"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188640"/>
            <a:ext cx="9036496" cy="4431983"/>
          </a:xfrm>
          <a:prstGeom prst="rect">
            <a:avLst/>
          </a:prstGeom>
          <a:noFill/>
        </p:spPr>
        <p:txBody>
          <a:bodyPr wrap="square" rtlCol="0">
            <a:spAutoFit/>
          </a:bodyPr>
          <a:lstStyle/>
          <a:p>
            <a:r>
              <a:rPr lang="en-US" sz="2800" b="1" dirty="0" smtClean="0"/>
              <a:t>Phrases for standups:</a:t>
            </a:r>
          </a:p>
          <a:p>
            <a:endParaRPr lang="en-US" dirty="0"/>
          </a:p>
          <a:p>
            <a:endParaRPr lang="en-US" sz="2000" dirty="0" smtClean="0"/>
          </a:p>
          <a:p>
            <a:r>
              <a:rPr lang="en-US" sz="2400" dirty="0"/>
              <a:t>What are you planning to do today? </a:t>
            </a:r>
          </a:p>
          <a:p>
            <a:endParaRPr lang="en-US" sz="2400" dirty="0" smtClean="0"/>
          </a:p>
          <a:p>
            <a:r>
              <a:rPr lang="en-US" sz="2400" dirty="0"/>
              <a:t>W</a:t>
            </a:r>
            <a:r>
              <a:rPr lang="en-US" sz="2400" dirty="0" smtClean="0"/>
              <a:t>hat </a:t>
            </a:r>
            <a:r>
              <a:rPr lang="en-US" sz="2400" dirty="0"/>
              <a:t>are you working on today</a:t>
            </a:r>
            <a:r>
              <a:rPr lang="en-US" sz="2400" dirty="0" smtClean="0"/>
              <a:t>?</a:t>
            </a:r>
          </a:p>
          <a:p>
            <a:endParaRPr lang="en-US" sz="2400" dirty="0"/>
          </a:p>
          <a:p>
            <a:endParaRPr lang="en-US" sz="2400" dirty="0" smtClean="0"/>
          </a:p>
          <a:p>
            <a:r>
              <a:rPr lang="en-US" sz="2400" dirty="0" smtClean="0">
                <a:solidFill>
                  <a:srgbClr val="FF0000"/>
                </a:solidFill>
              </a:rPr>
              <a:t>Today I am planning to…</a:t>
            </a:r>
          </a:p>
          <a:p>
            <a:endParaRPr lang="en-US" sz="2400" dirty="0">
              <a:solidFill>
                <a:srgbClr val="FF0000"/>
              </a:solidFill>
            </a:endParaRPr>
          </a:p>
          <a:p>
            <a:r>
              <a:rPr lang="en-US" sz="2400" dirty="0" smtClean="0">
                <a:solidFill>
                  <a:srgbClr val="FF0000"/>
                </a:solidFill>
              </a:rPr>
              <a:t>Today I am working on…</a:t>
            </a:r>
            <a:endParaRPr lang="en-US" sz="2400" dirty="0">
              <a:solidFill>
                <a:srgbClr val="FF0000"/>
              </a:solidFill>
            </a:endParaRPr>
          </a:p>
          <a:p>
            <a:endParaRPr lang="en-US" sz="2400" dirty="0"/>
          </a:p>
        </p:txBody>
      </p:sp>
    </p:spTree>
    <p:extLst>
      <p:ext uri="{BB962C8B-B14F-4D97-AF65-F5344CB8AC3E}">
        <p14:creationId xmlns:p14="http://schemas.microsoft.com/office/powerpoint/2010/main" val="18885979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animEffect transition="in" filter="randombar(horizontal)">
                                      <p:cBhvr>
                                        <p:cTn id="7" dur="500"/>
                                        <p:tgtEl>
                                          <p:spTgt spid="3">
                                            <p:txEl>
                                              <p:pRg st="8" end="8"/>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3">
                                            <p:txEl>
                                              <p:pRg st="10" end="10"/>
                                            </p:txEl>
                                          </p:spTgt>
                                        </p:tgtEl>
                                        <p:attrNameLst>
                                          <p:attrName>style.visibility</p:attrName>
                                        </p:attrNameLst>
                                      </p:cBhvr>
                                      <p:to>
                                        <p:strVal val="visible"/>
                                      </p:to>
                                    </p:set>
                                    <p:animEffect transition="in" filter="randombar(horizontal)">
                                      <p:cBhvr>
                                        <p:cTn id="10"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79512" y="243750"/>
            <a:ext cx="8534400" cy="4431983"/>
          </a:xfrm>
          <a:prstGeom prst="rect">
            <a:avLst/>
          </a:prstGeom>
          <a:noFill/>
        </p:spPr>
        <p:txBody>
          <a:bodyPr wrap="square" rtlCol="0">
            <a:spAutoFit/>
          </a:bodyPr>
          <a:lstStyle/>
          <a:p>
            <a:r>
              <a:rPr lang="en-US" sz="2800" b="1" dirty="0" smtClean="0"/>
              <a:t>Phrases for standups:</a:t>
            </a:r>
          </a:p>
          <a:p>
            <a:endParaRPr lang="en-US" dirty="0"/>
          </a:p>
          <a:p>
            <a:endParaRPr lang="en-US" sz="2400" dirty="0" smtClean="0"/>
          </a:p>
          <a:p>
            <a:r>
              <a:rPr lang="en-US" sz="2400" dirty="0" smtClean="0"/>
              <a:t>Do </a:t>
            </a:r>
            <a:r>
              <a:rPr lang="en-US" sz="2400" dirty="0"/>
              <a:t>I have any </a:t>
            </a:r>
            <a:r>
              <a:rPr lang="en-US" sz="2400" b="1" dirty="0"/>
              <a:t>impediments</a:t>
            </a:r>
            <a:r>
              <a:rPr lang="en-US" sz="2400" dirty="0"/>
              <a:t> / roadblocks? </a:t>
            </a:r>
            <a:endParaRPr lang="en-US" sz="2400" dirty="0" smtClean="0"/>
          </a:p>
          <a:p>
            <a:endParaRPr lang="en-US" sz="2400" dirty="0"/>
          </a:p>
          <a:p>
            <a:r>
              <a:rPr lang="en-US" sz="2400" dirty="0" smtClean="0"/>
              <a:t>What </a:t>
            </a:r>
            <a:r>
              <a:rPr lang="en-US" sz="2400" b="1" dirty="0"/>
              <a:t>obstacles</a:t>
            </a:r>
            <a:r>
              <a:rPr lang="en-US" sz="2400" dirty="0"/>
              <a:t> are </a:t>
            </a:r>
            <a:r>
              <a:rPr lang="en-US" sz="2400" b="1" dirty="0"/>
              <a:t>impeding</a:t>
            </a:r>
            <a:r>
              <a:rPr lang="en-US" sz="2400" dirty="0"/>
              <a:t> my progress</a:t>
            </a:r>
            <a:r>
              <a:rPr lang="en-US" sz="2400" dirty="0" smtClean="0"/>
              <a:t>?</a:t>
            </a:r>
          </a:p>
          <a:p>
            <a:endParaRPr lang="en-US" sz="2400" dirty="0"/>
          </a:p>
          <a:p>
            <a:endParaRPr lang="en-US" sz="2000" dirty="0"/>
          </a:p>
          <a:p>
            <a:r>
              <a:rPr lang="en-US" sz="2400" dirty="0" smtClean="0">
                <a:solidFill>
                  <a:srgbClr val="FF0000"/>
                </a:solidFill>
              </a:rPr>
              <a:t>There are several obstacles impeding my progress, such as…</a:t>
            </a:r>
          </a:p>
          <a:p>
            <a:r>
              <a:rPr lang="en-US" sz="2400" dirty="0" smtClean="0">
                <a:solidFill>
                  <a:srgbClr val="FF0000"/>
                </a:solidFill>
              </a:rPr>
              <a:t>I met / encountered a problem…</a:t>
            </a:r>
          </a:p>
          <a:p>
            <a:r>
              <a:rPr lang="en-US" sz="2400" dirty="0" smtClean="0">
                <a:solidFill>
                  <a:srgbClr val="FF0000"/>
                </a:solidFill>
              </a:rPr>
              <a:t>I got an issue with…</a:t>
            </a:r>
          </a:p>
          <a:p>
            <a:r>
              <a:rPr lang="en-US" sz="2400" dirty="0" smtClean="0">
                <a:solidFill>
                  <a:srgbClr val="FF0000"/>
                </a:solidFill>
              </a:rPr>
              <a:t>XXXX impeded my progress when I dealt with….</a:t>
            </a:r>
            <a:endParaRPr lang="en-US" sz="2400" dirty="0">
              <a:solidFill>
                <a:srgbClr val="FF0000"/>
              </a:solidFill>
            </a:endParaRPr>
          </a:p>
        </p:txBody>
      </p:sp>
    </p:spTree>
    <p:extLst>
      <p:ext uri="{BB962C8B-B14F-4D97-AF65-F5344CB8AC3E}">
        <p14:creationId xmlns:p14="http://schemas.microsoft.com/office/powerpoint/2010/main" val="37737454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animEffect transition="in" filter="randombar(horizontal)">
                                      <p:cBhvr>
                                        <p:cTn id="7" dur="500"/>
                                        <p:tgtEl>
                                          <p:spTgt spid="3">
                                            <p:txEl>
                                              <p:pRg st="8" end="8"/>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3">
                                            <p:txEl>
                                              <p:pRg st="9" end="9"/>
                                            </p:txEl>
                                          </p:spTgt>
                                        </p:tgtEl>
                                        <p:attrNameLst>
                                          <p:attrName>style.visibility</p:attrName>
                                        </p:attrNameLst>
                                      </p:cBhvr>
                                      <p:to>
                                        <p:strVal val="visible"/>
                                      </p:to>
                                    </p:set>
                                    <p:animEffect transition="in" filter="randombar(horizontal)">
                                      <p:cBhvr>
                                        <p:cTn id="10" dur="500"/>
                                        <p:tgtEl>
                                          <p:spTgt spid="3">
                                            <p:txEl>
                                              <p:pRg st="9" end="9"/>
                                            </p:txEl>
                                          </p:spTgt>
                                        </p:tgtEl>
                                      </p:cBhvr>
                                    </p:animEffect>
                                  </p:childTnLst>
                                </p:cTn>
                              </p:par>
                              <p:par>
                                <p:cTn id="11" presetID="14" presetClass="entr" presetSubtype="10" fill="hold" nodeType="withEffect">
                                  <p:stCondLst>
                                    <p:cond delay="0"/>
                                  </p:stCondLst>
                                  <p:childTnLst>
                                    <p:set>
                                      <p:cBhvr>
                                        <p:cTn id="12" dur="1" fill="hold">
                                          <p:stCondLst>
                                            <p:cond delay="0"/>
                                          </p:stCondLst>
                                        </p:cTn>
                                        <p:tgtEl>
                                          <p:spTgt spid="3">
                                            <p:txEl>
                                              <p:pRg st="10" end="10"/>
                                            </p:txEl>
                                          </p:spTgt>
                                        </p:tgtEl>
                                        <p:attrNameLst>
                                          <p:attrName>style.visibility</p:attrName>
                                        </p:attrNameLst>
                                      </p:cBhvr>
                                      <p:to>
                                        <p:strVal val="visible"/>
                                      </p:to>
                                    </p:set>
                                    <p:animEffect transition="in" filter="randombar(horizontal)">
                                      <p:cBhvr>
                                        <p:cTn id="13" dur="500"/>
                                        <p:tgtEl>
                                          <p:spTgt spid="3">
                                            <p:txEl>
                                              <p:pRg st="10" end="10"/>
                                            </p:txEl>
                                          </p:spTgt>
                                        </p:tgtEl>
                                      </p:cBhvr>
                                    </p:animEffect>
                                  </p:childTnLst>
                                </p:cTn>
                              </p:par>
                              <p:par>
                                <p:cTn id="14" presetID="14" presetClass="entr" presetSubtype="10" fill="hold" nodeType="withEffect">
                                  <p:stCondLst>
                                    <p:cond delay="0"/>
                                  </p:stCondLst>
                                  <p:childTnLst>
                                    <p:set>
                                      <p:cBhvr>
                                        <p:cTn id="15" dur="1" fill="hold">
                                          <p:stCondLst>
                                            <p:cond delay="0"/>
                                          </p:stCondLst>
                                        </p:cTn>
                                        <p:tgtEl>
                                          <p:spTgt spid="3">
                                            <p:txEl>
                                              <p:pRg st="11" end="11"/>
                                            </p:txEl>
                                          </p:spTgt>
                                        </p:tgtEl>
                                        <p:attrNameLst>
                                          <p:attrName>style.visibility</p:attrName>
                                        </p:attrNameLst>
                                      </p:cBhvr>
                                      <p:to>
                                        <p:strVal val="visible"/>
                                      </p:to>
                                    </p:set>
                                    <p:animEffect transition="in" filter="randombar(horizontal)">
                                      <p:cBhvr>
                                        <p:cTn id="16"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0"/>
            <a:ext cx="8915400" cy="7540526"/>
          </a:xfrm>
          <a:prstGeom prst="rect">
            <a:avLst/>
          </a:prstGeom>
          <a:noFill/>
        </p:spPr>
        <p:txBody>
          <a:bodyPr wrap="square" rtlCol="0">
            <a:spAutoFit/>
          </a:bodyPr>
          <a:lstStyle/>
          <a:p>
            <a:r>
              <a:rPr lang="en-US" dirty="0" smtClean="0">
                <a:solidFill>
                  <a:srgbClr val="00B0F0"/>
                </a:solidFill>
              </a:rPr>
              <a:t>What did you </a:t>
            </a:r>
            <a:r>
              <a:rPr lang="en-US" b="1" dirty="0" smtClean="0">
                <a:solidFill>
                  <a:srgbClr val="00B0F0"/>
                </a:solidFill>
              </a:rPr>
              <a:t>accomplish</a:t>
            </a:r>
            <a:r>
              <a:rPr lang="en-US" dirty="0" smtClean="0">
                <a:solidFill>
                  <a:srgbClr val="00B0F0"/>
                </a:solidFill>
              </a:rPr>
              <a:t> yesterday?       </a:t>
            </a:r>
          </a:p>
          <a:p>
            <a:r>
              <a:rPr lang="en-US" dirty="0" smtClean="0">
                <a:solidFill>
                  <a:srgbClr val="00B0F0"/>
                </a:solidFill>
              </a:rPr>
              <a:t>What have you </a:t>
            </a:r>
            <a:r>
              <a:rPr lang="en-US" b="1" dirty="0" smtClean="0">
                <a:solidFill>
                  <a:srgbClr val="00B0F0"/>
                </a:solidFill>
              </a:rPr>
              <a:t>finished</a:t>
            </a:r>
            <a:r>
              <a:rPr lang="en-US" dirty="0" smtClean="0">
                <a:solidFill>
                  <a:srgbClr val="00B0F0"/>
                </a:solidFill>
              </a:rPr>
              <a:t> since yesterday?</a:t>
            </a:r>
          </a:p>
          <a:p>
            <a:r>
              <a:rPr lang="en-US" dirty="0" smtClean="0"/>
              <a:t>Yesterday, I </a:t>
            </a:r>
            <a:r>
              <a:rPr lang="en-US" b="1" dirty="0" smtClean="0"/>
              <a:t>completed</a:t>
            </a:r>
            <a:r>
              <a:rPr lang="en-US" dirty="0" smtClean="0"/>
              <a:t> task A.</a:t>
            </a:r>
          </a:p>
          <a:p>
            <a:r>
              <a:rPr lang="en-US" dirty="0" smtClean="0"/>
              <a:t>I finished tasks X and Y, but had a </a:t>
            </a:r>
            <a:r>
              <a:rPr lang="en-US" b="1" dirty="0" smtClean="0"/>
              <a:t>problem with </a:t>
            </a:r>
            <a:r>
              <a:rPr lang="en-US" dirty="0" smtClean="0"/>
              <a:t>Z. I think I need John’s help.</a:t>
            </a:r>
          </a:p>
          <a:p>
            <a:r>
              <a:rPr lang="en-US" dirty="0" smtClean="0">
                <a:solidFill>
                  <a:srgbClr val="00B0F0"/>
                </a:solidFill>
              </a:rPr>
              <a:t>What happened with the </a:t>
            </a:r>
            <a:r>
              <a:rPr lang="en-US" b="1" dirty="0" smtClean="0">
                <a:solidFill>
                  <a:srgbClr val="00B0F0"/>
                </a:solidFill>
              </a:rPr>
              <a:t>impediment</a:t>
            </a:r>
            <a:r>
              <a:rPr lang="en-US" dirty="0" smtClean="0">
                <a:solidFill>
                  <a:srgbClr val="00B0F0"/>
                </a:solidFill>
              </a:rPr>
              <a:t> you mentioned yesterday?</a:t>
            </a:r>
          </a:p>
          <a:p>
            <a:r>
              <a:rPr lang="en-US" dirty="0" smtClean="0">
                <a:solidFill>
                  <a:srgbClr val="00B0F0"/>
                </a:solidFill>
              </a:rPr>
              <a:t>How did you decide to handle the </a:t>
            </a:r>
            <a:r>
              <a:rPr lang="en-US" b="1" dirty="0" smtClean="0">
                <a:solidFill>
                  <a:srgbClr val="00B0F0"/>
                </a:solidFill>
              </a:rPr>
              <a:t>obstacle</a:t>
            </a:r>
            <a:r>
              <a:rPr lang="en-US" dirty="0" smtClean="0">
                <a:solidFill>
                  <a:srgbClr val="00B0F0"/>
                </a:solidFill>
              </a:rPr>
              <a:t> you spoke of yesterday?</a:t>
            </a:r>
          </a:p>
          <a:p>
            <a:r>
              <a:rPr lang="en-US" dirty="0" smtClean="0"/>
              <a:t>I </a:t>
            </a:r>
            <a:r>
              <a:rPr lang="en-US" b="1" dirty="0" smtClean="0"/>
              <a:t>dealt with that problem </a:t>
            </a:r>
            <a:r>
              <a:rPr lang="en-US" dirty="0" smtClean="0"/>
              <a:t>by asking for Jenny’s help. She is very experienced with TDD (Test Driven Development).</a:t>
            </a:r>
          </a:p>
          <a:p>
            <a:r>
              <a:rPr lang="en-US" dirty="0" smtClean="0"/>
              <a:t>I </a:t>
            </a:r>
            <a:r>
              <a:rPr lang="en-US" b="1" dirty="0" smtClean="0"/>
              <a:t>got over that obstacle </a:t>
            </a:r>
            <a:r>
              <a:rPr lang="en-US" dirty="0" smtClean="0"/>
              <a:t>by googling the problem and find the solution on …. Website.</a:t>
            </a:r>
          </a:p>
          <a:p>
            <a:r>
              <a:rPr lang="en-US" dirty="0" smtClean="0">
                <a:solidFill>
                  <a:srgbClr val="00B0F0"/>
                </a:solidFill>
              </a:rPr>
              <a:t>Did you ever </a:t>
            </a:r>
            <a:r>
              <a:rPr lang="en-US" b="1" dirty="0" smtClean="0">
                <a:solidFill>
                  <a:srgbClr val="00B0F0"/>
                </a:solidFill>
              </a:rPr>
              <a:t>get help from John </a:t>
            </a:r>
            <a:r>
              <a:rPr lang="en-US" dirty="0" smtClean="0">
                <a:solidFill>
                  <a:srgbClr val="00B0F0"/>
                </a:solidFill>
              </a:rPr>
              <a:t>as suggested yesterday?</a:t>
            </a:r>
          </a:p>
          <a:p>
            <a:r>
              <a:rPr lang="en-US" dirty="0" smtClean="0"/>
              <a:t>Yes, John was a great help in </a:t>
            </a:r>
            <a:r>
              <a:rPr lang="en-US" b="1" dirty="0" smtClean="0"/>
              <a:t>figuring out </a:t>
            </a:r>
            <a:r>
              <a:rPr lang="en-US" dirty="0" smtClean="0"/>
              <a:t>how to </a:t>
            </a:r>
            <a:r>
              <a:rPr lang="en-US" b="1" dirty="0" smtClean="0"/>
              <a:t>resolve the issue</a:t>
            </a:r>
            <a:r>
              <a:rPr lang="en-US" dirty="0" smtClean="0"/>
              <a:t>?</a:t>
            </a:r>
          </a:p>
          <a:p>
            <a:r>
              <a:rPr lang="en-US" dirty="0" smtClean="0"/>
              <a:t>I hope he </a:t>
            </a:r>
            <a:r>
              <a:rPr lang="en-US" b="1" dirty="0" smtClean="0"/>
              <a:t>can assist me </a:t>
            </a:r>
            <a:r>
              <a:rPr lang="en-US" dirty="0" smtClean="0"/>
              <a:t>again today.</a:t>
            </a:r>
          </a:p>
          <a:p>
            <a:r>
              <a:rPr lang="en-US" dirty="0" smtClean="0"/>
              <a:t>No, John was too busy yesterday so the problem is still </a:t>
            </a:r>
            <a:r>
              <a:rPr lang="en-US" b="1" dirty="0" smtClean="0"/>
              <a:t>unresolved</a:t>
            </a:r>
            <a:r>
              <a:rPr lang="en-US" dirty="0" smtClean="0"/>
              <a:t>.</a:t>
            </a:r>
          </a:p>
          <a:p>
            <a:r>
              <a:rPr lang="en-US" dirty="0" smtClean="0">
                <a:solidFill>
                  <a:srgbClr val="00B0F0"/>
                </a:solidFill>
              </a:rPr>
              <a:t>What are you </a:t>
            </a:r>
            <a:r>
              <a:rPr lang="en-US" b="1" dirty="0" smtClean="0">
                <a:solidFill>
                  <a:srgbClr val="00B0F0"/>
                </a:solidFill>
              </a:rPr>
              <a:t>planning</a:t>
            </a:r>
            <a:r>
              <a:rPr lang="en-US" dirty="0" smtClean="0">
                <a:solidFill>
                  <a:srgbClr val="00B0F0"/>
                </a:solidFill>
              </a:rPr>
              <a:t> to do today? </a:t>
            </a:r>
          </a:p>
          <a:p>
            <a:r>
              <a:rPr lang="en-US" dirty="0" smtClean="0">
                <a:solidFill>
                  <a:srgbClr val="00B0F0"/>
                </a:solidFill>
              </a:rPr>
              <a:t>What are you </a:t>
            </a:r>
            <a:r>
              <a:rPr lang="en-US" b="1" dirty="0" smtClean="0">
                <a:solidFill>
                  <a:srgbClr val="00B0F0"/>
                </a:solidFill>
              </a:rPr>
              <a:t>working on </a:t>
            </a:r>
            <a:r>
              <a:rPr lang="en-US" dirty="0" smtClean="0">
                <a:solidFill>
                  <a:srgbClr val="00B0F0"/>
                </a:solidFill>
              </a:rPr>
              <a:t>today?</a:t>
            </a:r>
          </a:p>
          <a:p>
            <a:r>
              <a:rPr lang="en-US" dirty="0" smtClean="0"/>
              <a:t>Today I am </a:t>
            </a:r>
            <a:r>
              <a:rPr lang="en-US" b="1" dirty="0" smtClean="0"/>
              <a:t>planning</a:t>
            </a:r>
            <a:r>
              <a:rPr lang="en-US" dirty="0" smtClean="0"/>
              <a:t> to…</a:t>
            </a:r>
          </a:p>
          <a:p>
            <a:r>
              <a:rPr lang="en-US" dirty="0" smtClean="0"/>
              <a:t>Today I am </a:t>
            </a:r>
            <a:r>
              <a:rPr lang="en-US" b="1" dirty="0" smtClean="0"/>
              <a:t>working on</a:t>
            </a:r>
            <a:r>
              <a:rPr lang="en-US" dirty="0" smtClean="0"/>
              <a:t>…</a:t>
            </a:r>
          </a:p>
          <a:p>
            <a:r>
              <a:rPr lang="en-US" dirty="0" smtClean="0">
                <a:solidFill>
                  <a:srgbClr val="00B0F0"/>
                </a:solidFill>
              </a:rPr>
              <a:t>Do I have any </a:t>
            </a:r>
            <a:r>
              <a:rPr lang="en-US" b="1" dirty="0" smtClean="0">
                <a:solidFill>
                  <a:srgbClr val="00B0F0"/>
                </a:solidFill>
              </a:rPr>
              <a:t>impediments</a:t>
            </a:r>
            <a:r>
              <a:rPr lang="en-US" dirty="0" smtClean="0">
                <a:solidFill>
                  <a:srgbClr val="00B0F0"/>
                </a:solidFill>
              </a:rPr>
              <a:t> / roadblocks? </a:t>
            </a:r>
          </a:p>
          <a:p>
            <a:r>
              <a:rPr lang="en-US" dirty="0" smtClean="0">
                <a:solidFill>
                  <a:srgbClr val="00B0F0"/>
                </a:solidFill>
              </a:rPr>
              <a:t>What </a:t>
            </a:r>
            <a:r>
              <a:rPr lang="en-US" b="1" dirty="0" smtClean="0">
                <a:solidFill>
                  <a:srgbClr val="00B0F0"/>
                </a:solidFill>
              </a:rPr>
              <a:t>obstacles</a:t>
            </a:r>
            <a:r>
              <a:rPr lang="en-US" dirty="0" smtClean="0">
                <a:solidFill>
                  <a:srgbClr val="00B0F0"/>
                </a:solidFill>
              </a:rPr>
              <a:t> are </a:t>
            </a:r>
            <a:r>
              <a:rPr lang="en-US" b="1" dirty="0" smtClean="0">
                <a:solidFill>
                  <a:srgbClr val="00B0F0"/>
                </a:solidFill>
              </a:rPr>
              <a:t>impeding</a:t>
            </a:r>
            <a:r>
              <a:rPr lang="en-US" dirty="0" smtClean="0">
                <a:solidFill>
                  <a:srgbClr val="00B0F0"/>
                </a:solidFill>
              </a:rPr>
              <a:t> my progress?</a:t>
            </a:r>
          </a:p>
          <a:p>
            <a:r>
              <a:rPr lang="en-US" dirty="0" smtClean="0"/>
              <a:t>There are several </a:t>
            </a:r>
            <a:r>
              <a:rPr lang="en-US" b="1" dirty="0" smtClean="0"/>
              <a:t>obstacles impeding my progress</a:t>
            </a:r>
            <a:r>
              <a:rPr lang="en-US" dirty="0" smtClean="0"/>
              <a:t>, such as…</a:t>
            </a:r>
          </a:p>
          <a:p>
            <a:r>
              <a:rPr lang="en-US" altLang="zh-CN" dirty="0"/>
              <a:t>I met / encountered a problem…</a:t>
            </a:r>
          </a:p>
          <a:p>
            <a:r>
              <a:rPr lang="en-US" altLang="zh-CN" dirty="0"/>
              <a:t>I got an issue with…</a:t>
            </a:r>
          </a:p>
          <a:p>
            <a:r>
              <a:rPr lang="en-US" altLang="zh-CN" dirty="0"/>
              <a:t>XXXX impeded my progress when I dealt with….</a:t>
            </a:r>
          </a:p>
          <a:p>
            <a:endParaRPr lang="en-US" sz="2000" dirty="0" smtClean="0"/>
          </a:p>
          <a:p>
            <a:endParaRPr lang="en-US" sz="1600" dirty="0" smtClean="0"/>
          </a:p>
          <a:p>
            <a:endParaRPr lang="en-US" sz="1600" dirty="0" smtClean="0"/>
          </a:p>
          <a:p>
            <a:endParaRPr lang="en-US" dirty="0" smtClean="0"/>
          </a:p>
        </p:txBody>
      </p:sp>
    </p:spTree>
    <p:extLst>
      <p:ext uri="{BB962C8B-B14F-4D97-AF65-F5344CB8AC3E}">
        <p14:creationId xmlns:p14="http://schemas.microsoft.com/office/powerpoint/2010/main" val="60681687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9552" y="2564904"/>
            <a:ext cx="8229600" cy="1143000"/>
          </a:xfrm>
        </p:spPr>
        <p:txBody>
          <a:bodyPr/>
          <a:lstStyle/>
          <a:p>
            <a:r>
              <a:rPr lang="en-US" altLang="zh-CN" dirty="0" smtClean="0"/>
              <a:t>Stand-up meeting practice </a:t>
            </a:r>
            <a:endParaRPr lang="zh-CN" altLang="en-US" dirty="0"/>
          </a:p>
        </p:txBody>
      </p:sp>
    </p:spTree>
    <p:extLst>
      <p:ext uri="{BB962C8B-B14F-4D97-AF65-F5344CB8AC3E}">
        <p14:creationId xmlns:p14="http://schemas.microsoft.com/office/powerpoint/2010/main" val="104145312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b="1" dirty="0"/>
              <a:t>III. </a:t>
            </a:r>
            <a:r>
              <a:rPr lang="en-US" altLang="zh-CN" b="1" smtClean="0"/>
              <a:t>Topic: </a:t>
            </a:r>
            <a:r>
              <a:rPr lang="en-US" altLang="zh-CN" b="1" dirty="0" smtClean="0"/>
              <a:t>Reminder</a:t>
            </a:r>
            <a:r>
              <a:rPr lang="zh-CN" altLang="zh-CN" dirty="0"/>
              <a:t/>
            </a:r>
            <a:br>
              <a:rPr lang="zh-CN" altLang="zh-CN" dirty="0"/>
            </a:br>
            <a:endParaRPr lang="zh-CN" altLang="en-US" dirty="0"/>
          </a:p>
        </p:txBody>
      </p:sp>
      <p:sp>
        <p:nvSpPr>
          <p:cNvPr id="3" name="内容占位符 2"/>
          <p:cNvSpPr>
            <a:spLocks noGrp="1"/>
          </p:cNvSpPr>
          <p:nvPr>
            <p:ph idx="1"/>
          </p:nvPr>
        </p:nvSpPr>
        <p:spPr/>
        <p:txBody>
          <a:bodyPr/>
          <a:lstStyle/>
          <a:p>
            <a:pPr marL="0" lvl="0" indent="0">
              <a:buNone/>
            </a:pPr>
            <a:r>
              <a:rPr lang="en-US" altLang="zh-CN" b="1" dirty="0" smtClean="0"/>
              <a:t>1. Structure</a:t>
            </a:r>
            <a:endParaRPr lang="zh-CN" altLang="zh-CN" dirty="0"/>
          </a:p>
          <a:p>
            <a:endParaRPr lang="zh-CN" altLang="en-US" dirty="0"/>
          </a:p>
        </p:txBody>
      </p:sp>
    </p:spTree>
    <p:extLst>
      <p:ext uri="{BB962C8B-B14F-4D97-AF65-F5344CB8AC3E}">
        <p14:creationId xmlns:p14="http://schemas.microsoft.com/office/powerpoint/2010/main" val="21215069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1" name="Rectangle 1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10241" name="画布 11"/>
          <p:cNvGrpSpPr>
            <a:grpSpLocks/>
          </p:cNvGrpSpPr>
          <p:nvPr/>
        </p:nvGrpSpPr>
        <p:grpSpPr bwMode="auto">
          <a:xfrm>
            <a:off x="251521" y="0"/>
            <a:ext cx="6408712" cy="6425952"/>
            <a:chOff x="5322" y="0"/>
            <a:chExt cx="3886200" cy="3566160"/>
          </a:xfrm>
        </p:grpSpPr>
        <p:sp>
          <p:nvSpPr>
            <p:cNvPr id="10250" name="AutoShape 10"/>
            <p:cNvSpPr>
              <a:spLocks noChangeAspect="1" noChangeArrowheads="1"/>
            </p:cNvSpPr>
            <p:nvPr/>
          </p:nvSpPr>
          <p:spPr bwMode="auto">
            <a:xfrm>
              <a:off x="5322" y="0"/>
              <a:ext cx="3886200" cy="3566160"/>
            </a:xfrm>
            <a:prstGeom prst="rect">
              <a:avLst/>
            </a:prstGeom>
            <a:solidFill>
              <a:srgbClr val="EAEAEA"/>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 name="Text Box 4"/>
            <p:cNvSpPr txBox="1">
              <a:spLocks noChangeArrowheads="1"/>
            </p:cNvSpPr>
            <p:nvPr/>
          </p:nvSpPr>
          <p:spPr bwMode="auto">
            <a:xfrm>
              <a:off x="114300" y="99060"/>
              <a:ext cx="685800" cy="29718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24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称呼</a:t>
              </a:r>
              <a:endParaRPr kumimoji="0" lang="zh-CN" sz="2400" b="0" i="0" u="none" strike="noStrike" cap="none" normalizeH="0" baseline="0" smtClean="0">
                <a:ln>
                  <a:noFill/>
                </a:ln>
                <a:solidFill>
                  <a:schemeClr val="tx1"/>
                </a:solidFill>
                <a:effectLst/>
                <a:latin typeface="Arial" pitchFamily="34" charset="0"/>
                <a:ea typeface="宋体" pitchFamily="2" charset="-122"/>
              </a:endParaRPr>
            </a:p>
          </p:txBody>
        </p:sp>
        <p:sp>
          <p:nvSpPr>
            <p:cNvPr id="4" name="Text Box 7"/>
            <p:cNvSpPr txBox="1">
              <a:spLocks noChangeArrowheads="1"/>
            </p:cNvSpPr>
            <p:nvPr/>
          </p:nvSpPr>
          <p:spPr bwMode="auto">
            <a:xfrm>
              <a:off x="946959" y="480616"/>
              <a:ext cx="2286000" cy="53340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2400" i="0" u="none" strike="noStrike" normalizeH="0" baseline="0" dirty="0" smtClean="0">
                  <a:ln w="12700">
                    <a:solidFill>
                      <a:schemeClr val="tx2">
                        <a:satMod val="155000"/>
                      </a:schemeClr>
                    </a:solidFill>
                    <a:prstDash val="solid"/>
                  </a:ln>
                  <a:solidFill>
                    <a:schemeClr val="accent6"/>
                  </a:solidFill>
                  <a:latin typeface="宋体" pitchFamily="2" charset="-122"/>
                  <a:ea typeface="宋体" pitchFamily="2" charset="-122"/>
                  <a:cs typeface="Times New Roman" pitchFamily="18" charset="0"/>
                </a:rPr>
                <a:t>提醒的内容：如时间、地点</a:t>
              </a:r>
              <a:r>
                <a:rPr kumimoji="0" lang="zh-CN" altLang="en-US" sz="2400" i="0" u="none" strike="noStrike" normalizeH="0" baseline="0" dirty="0" smtClean="0">
                  <a:ln w="12700">
                    <a:solidFill>
                      <a:schemeClr val="tx2">
                        <a:satMod val="155000"/>
                      </a:schemeClr>
                    </a:solidFill>
                    <a:prstDash val="solid"/>
                  </a:ln>
                  <a:solidFill>
                    <a:schemeClr val="accent6"/>
                  </a:solidFill>
                  <a:latin typeface="宋体" pitchFamily="2" charset="-122"/>
                  <a:ea typeface="宋体" pitchFamily="2" charset="-122"/>
                  <a:cs typeface="Times New Roman" pitchFamily="18" charset="0"/>
                </a:rPr>
                <a:t>、</a:t>
              </a:r>
              <a:r>
                <a:rPr kumimoji="0" lang="zh-CN" sz="2400" i="0" u="none" strike="noStrike" normalizeH="0" baseline="0" dirty="0" smtClean="0">
                  <a:ln w="12700">
                    <a:solidFill>
                      <a:schemeClr val="tx2">
                        <a:satMod val="155000"/>
                      </a:schemeClr>
                    </a:solidFill>
                    <a:prstDash val="solid"/>
                  </a:ln>
                  <a:solidFill>
                    <a:schemeClr val="accent6"/>
                  </a:solidFill>
                  <a:latin typeface="宋体" pitchFamily="2" charset="-122"/>
                  <a:ea typeface="宋体" pitchFamily="2" charset="-122"/>
                  <a:cs typeface="Times New Roman" pitchFamily="18" charset="0"/>
                </a:rPr>
                <a:t>事件</a:t>
              </a:r>
              <a:endParaRPr kumimoji="0" lang="zh-CN" sz="2400" i="0" u="none" strike="noStrike" normalizeH="0" baseline="0" dirty="0" smtClean="0">
                <a:ln w="12700">
                  <a:solidFill>
                    <a:schemeClr val="tx2">
                      <a:satMod val="155000"/>
                    </a:schemeClr>
                  </a:solidFill>
                  <a:prstDash val="solid"/>
                </a:ln>
                <a:solidFill>
                  <a:schemeClr val="accent6"/>
                </a:solidFill>
                <a:latin typeface="宋体" pitchFamily="2" charset="-122"/>
                <a:ea typeface="宋体" pitchFamily="2" charset="-122"/>
              </a:endParaRPr>
            </a:p>
          </p:txBody>
        </p:sp>
        <p:sp>
          <p:nvSpPr>
            <p:cNvPr id="5" name="Line 8"/>
            <p:cNvSpPr>
              <a:spLocks noChangeShapeType="1"/>
            </p:cNvSpPr>
            <p:nvPr/>
          </p:nvSpPr>
          <p:spPr bwMode="auto">
            <a:xfrm>
              <a:off x="2047875" y="1131570"/>
              <a:ext cx="635" cy="198120"/>
            </a:xfrm>
            <a:prstGeom prst="line">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zh-CN" altLang="en-US"/>
            </a:p>
          </p:txBody>
        </p:sp>
        <p:sp>
          <p:nvSpPr>
            <p:cNvPr id="6" name="Text Box 9"/>
            <p:cNvSpPr txBox="1">
              <a:spLocks noChangeArrowheads="1"/>
            </p:cNvSpPr>
            <p:nvPr/>
          </p:nvSpPr>
          <p:spPr bwMode="auto">
            <a:xfrm>
              <a:off x="1028700" y="2278380"/>
              <a:ext cx="2057400" cy="483235"/>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lang="zh-CN" altLang="en-US" sz="2400" dirty="0" smtClean="0">
                  <a:latin typeface="Times New Roman" pitchFamily="18" charset="0"/>
                  <a:ea typeface="宋体" pitchFamily="2" charset="-122"/>
                  <a:cs typeface="Times New Roman" pitchFamily="18" charset="0"/>
                </a:rPr>
                <a:t>期待回复，及时跟进</a:t>
              </a:r>
              <a:r>
                <a:rPr kumimoji="0" lang="zh-CN" sz="2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a:t>
              </a:r>
              <a:endParaRPr kumimoji="0" lang="zh-CN" sz="2400" b="0" i="0" u="none" strike="noStrike" cap="none" normalizeH="0" baseline="0" dirty="0" smtClean="0">
                <a:ln>
                  <a:noFill/>
                </a:ln>
                <a:solidFill>
                  <a:schemeClr val="tx1"/>
                </a:solidFill>
                <a:effectLst/>
                <a:latin typeface="Arial" pitchFamily="34" charset="0"/>
                <a:ea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sz="1800" b="0" i="0" u="none" strike="noStrike" cap="none" normalizeH="0" baseline="0" dirty="0" smtClean="0">
                <a:ln>
                  <a:noFill/>
                </a:ln>
                <a:solidFill>
                  <a:schemeClr val="tx1"/>
                </a:solidFill>
                <a:effectLst/>
                <a:latin typeface="Arial" pitchFamily="34" charset="0"/>
                <a:ea typeface="宋体" pitchFamily="2" charset="-122"/>
              </a:endParaRPr>
            </a:p>
          </p:txBody>
        </p:sp>
        <p:sp>
          <p:nvSpPr>
            <p:cNvPr id="7" name="Text Box 10"/>
            <p:cNvSpPr txBox="1">
              <a:spLocks noChangeArrowheads="1"/>
            </p:cNvSpPr>
            <p:nvPr/>
          </p:nvSpPr>
          <p:spPr bwMode="auto">
            <a:xfrm>
              <a:off x="114300" y="2674620"/>
              <a:ext cx="800100" cy="29718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24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结束语</a:t>
              </a:r>
              <a:endParaRPr kumimoji="0" lang="zh-CN" sz="2400" b="0" i="0" u="none" strike="noStrike" cap="none" normalizeH="0" baseline="0" smtClean="0">
                <a:ln>
                  <a:noFill/>
                </a:ln>
                <a:solidFill>
                  <a:schemeClr val="tx1"/>
                </a:solidFill>
                <a:effectLst/>
                <a:latin typeface="Arial" pitchFamily="34" charset="0"/>
                <a:ea typeface="宋体" pitchFamily="2" charset="-122"/>
              </a:endParaRPr>
            </a:p>
          </p:txBody>
        </p:sp>
        <p:sp>
          <p:nvSpPr>
            <p:cNvPr id="8" name="Text Box 11"/>
            <p:cNvSpPr txBox="1">
              <a:spLocks noChangeArrowheads="1"/>
            </p:cNvSpPr>
            <p:nvPr/>
          </p:nvSpPr>
          <p:spPr bwMode="auto">
            <a:xfrm>
              <a:off x="685800" y="1434465"/>
              <a:ext cx="2743200" cy="49530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2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提醒的原因：是否严重、程度</a:t>
              </a:r>
              <a:endParaRPr kumimoji="0" lang="zh-CN" sz="2400" b="0" i="0" u="none" strike="noStrike" cap="none" normalizeH="0" baseline="0" dirty="0" smtClean="0">
                <a:ln>
                  <a:noFill/>
                </a:ln>
                <a:solidFill>
                  <a:schemeClr val="tx1"/>
                </a:solidFill>
                <a:effectLst/>
                <a:latin typeface="Arial" pitchFamily="34" charset="0"/>
                <a:ea typeface="宋体" pitchFamily="2" charset="-122"/>
              </a:endParaRPr>
            </a:p>
          </p:txBody>
        </p:sp>
        <p:sp>
          <p:nvSpPr>
            <p:cNvPr id="9" name="Line 12"/>
            <p:cNvSpPr>
              <a:spLocks noChangeShapeType="1"/>
            </p:cNvSpPr>
            <p:nvPr/>
          </p:nvSpPr>
          <p:spPr bwMode="auto">
            <a:xfrm>
              <a:off x="2048510" y="2015490"/>
              <a:ext cx="635" cy="198120"/>
            </a:xfrm>
            <a:prstGeom prst="line">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zh-CN" altLang="en-US"/>
            </a:p>
          </p:txBody>
        </p:sp>
        <p:sp>
          <p:nvSpPr>
            <p:cNvPr id="10" name="Text Box 13"/>
            <p:cNvSpPr txBox="1">
              <a:spLocks noChangeArrowheads="1"/>
            </p:cNvSpPr>
            <p:nvPr/>
          </p:nvSpPr>
          <p:spPr bwMode="auto">
            <a:xfrm>
              <a:off x="114300" y="3070860"/>
              <a:ext cx="800100" cy="29718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24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签名</a:t>
              </a:r>
              <a:endParaRPr kumimoji="0" lang="zh-CN" sz="2400" b="0" i="0" u="none" strike="noStrike" cap="none" normalizeH="0" baseline="0" smtClean="0">
                <a:ln>
                  <a:noFill/>
                </a:ln>
                <a:solidFill>
                  <a:schemeClr val="tx1"/>
                </a:solidFill>
                <a:effectLst/>
                <a:latin typeface="Arial" pitchFamily="34" charset="0"/>
                <a:ea typeface="宋体" pitchFamily="2" charset="-122"/>
              </a:endParaRPr>
            </a:p>
          </p:txBody>
        </p:sp>
      </p:grpSp>
      <p:sp>
        <p:nvSpPr>
          <p:cNvPr id="3" name="右箭头 2"/>
          <p:cNvSpPr/>
          <p:nvPr/>
        </p:nvSpPr>
        <p:spPr>
          <a:xfrm>
            <a:off x="6012160" y="0"/>
            <a:ext cx="2448272" cy="221750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t>Short  </a:t>
            </a:r>
          </a:p>
          <a:p>
            <a:pPr algn="ctr"/>
            <a:r>
              <a:rPr lang="en-US" altLang="zh-CN" sz="2400" b="1" dirty="0" smtClean="0"/>
              <a:t>Clear</a:t>
            </a:r>
          </a:p>
          <a:p>
            <a:pPr algn="ctr"/>
            <a:r>
              <a:rPr lang="en-US" altLang="zh-CN" sz="2400" b="1" dirty="0" smtClean="0"/>
              <a:t>Complete</a:t>
            </a:r>
            <a:endParaRPr lang="zh-CN" altLang="en-US" sz="2400" b="1" dirty="0"/>
          </a:p>
        </p:txBody>
      </p:sp>
      <p:sp>
        <p:nvSpPr>
          <p:cNvPr id="14" name="右箭头 13"/>
          <p:cNvSpPr/>
          <p:nvPr/>
        </p:nvSpPr>
        <p:spPr>
          <a:xfrm>
            <a:off x="6061924" y="2039003"/>
            <a:ext cx="2398508" cy="159275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t>Impact  illustration</a:t>
            </a:r>
            <a:endParaRPr lang="zh-CN" altLang="en-US" sz="2400" b="1" dirty="0"/>
          </a:p>
        </p:txBody>
      </p:sp>
      <p:sp>
        <p:nvSpPr>
          <p:cNvPr id="15" name="右箭头 14"/>
          <p:cNvSpPr/>
          <p:nvPr/>
        </p:nvSpPr>
        <p:spPr>
          <a:xfrm>
            <a:off x="5753360" y="3810259"/>
            <a:ext cx="2707072" cy="154470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t>Dated action</a:t>
            </a:r>
            <a:endParaRPr lang="zh-CN" altLang="en-US" sz="2400" b="1" dirty="0"/>
          </a:p>
        </p:txBody>
      </p:sp>
    </p:spTree>
    <p:extLst>
      <p:ext uri="{BB962C8B-B14F-4D97-AF65-F5344CB8AC3E}">
        <p14:creationId xmlns:p14="http://schemas.microsoft.com/office/powerpoint/2010/main" val="7399323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randombar(horizontal)">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randombar(horizontal)">
                                      <p:cBhvr>
                                        <p:cTn id="1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4" grpId="0" animBg="1"/>
      <p:bldP spid="15"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88640"/>
            <a:ext cx="8219256" cy="6408712"/>
          </a:xfrm>
        </p:spPr>
        <p:txBody>
          <a:bodyPr>
            <a:normAutofit/>
          </a:bodyPr>
          <a:lstStyle/>
          <a:p>
            <a:pPr marL="0" lvl="0" indent="0">
              <a:buNone/>
            </a:pPr>
            <a:r>
              <a:rPr lang="en-US" altLang="zh-CN" b="1" dirty="0" smtClean="0"/>
              <a:t>3. Useful </a:t>
            </a:r>
            <a:r>
              <a:rPr lang="en-US" altLang="zh-CN" b="1" dirty="0"/>
              <a:t>expressions</a:t>
            </a:r>
            <a:endParaRPr lang="zh-CN" altLang="zh-CN" dirty="0"/>
          </a:p>
          <a:p>
            <a:r>
              <a:rPr lang="en-US" altLang="zh-CN" dirty="0" smtClean="0"/>
              <a:t>I’d like to remind you that …</a:t>
            </a:r>
            <a:endParaRPr lang="zh-CN" altLang="zh-CN" dirty="0" smtClean="0"/>
          </a:p>
          <a:p>
            <a:r>
              <a:rPr lang="en-US" altLang="zh-CN" dirty="0" smtClean="0"/>
              <a:t>Please </a:t>
            </a:r>
            <a:r>
              <a:rPr lang="en-US" altLang="zh-CN" dirty="0" smtClean="0"/>
              <a:t>remember to…</a:t>
            </a:r>
          </a:p>
          <a:p>
            <a:r>
              <a:rPr lang="en-US" altLang="zh-CN" dirty="0" smtClean="0"/>
              <a:t>Please allow me to remind you that …</a:t>
            </a:r>
          </a:p>
          <a:p>
            <a:r>
              <a:rPr lang="en-US" altLang="zh-CN" dirty="0" smtClean="0"/>
              <a:t>I am writing to remind you that…</a:t>
            </a:r>
          </a:p>
          <a:p>
            <a:r>
              <a:rPr lang="en-US" altLang="zh-CN" dirty="0"/>
              <a:t>I should like to draw your attention to the fact </a:t>
            </a:r>
            <a:r>
              <a:rPr lang="en-US" altLang="zh-CN" dirty="0" smtClean="0"/>
              <a:t>that…</a:t>
            </a:r>
          </a:p>
          <a:p>
            <a:r>
              <a:rPr lang="en-US" altLang="zh-CN" dirty="0"/>
              <a:t>I should like to point out </a:t>
            </a:r>
            <a:r>
              <a:rPr lang="en-US" altLang="zh-CN" dirty="0" smtClean="0"/>
              <a:t>that…</a:t>
            </a:r>
          </a:p>
          <a:p>
            <a:r>
              <a:rPr lang="en-US" altLang="zh-CN" dirty="0"/>
              <a:t>I hope that it is not necessary to remind you </a:t>
            </a:r>
            <a:r>
              <a:rPr lang="en-US" altLang="zh-CN" dirty="0" smtClean="0"/>
              <a:t>that…</a:t>
            </a:r>
          </a:p>
          <a:p>
            <a:r>
              <a:rPr lang="en-US" altLang="zh-CN" dirty="0"/>
              <a:t>Let me emphasize how necessary it is </a:t>
            </a:r>
            <a:r>
              <a:rPr lang="en-US" altLang="zh-CN" dirty="0" smtClean="0"/>
              <a:t>to…</a:t>
            </a:r>
          </a:p>
          <a:p>
            <a:endParaRPr lang="en-US" altLang="zh-CN" dirty="0" smtClean="0"/>
          </a:p>
          <a:p>
            <a:endParaRPr lang="en-US" altLang="zh-CN" dirty="0" smtClean="0"/>
          </a:p>
          <a:p>
            <a:endParaRPr lang="en-US" altLang="zh-CN" dirty="0" smtClean="0"/>
          </a:p>
          <a:p>
            <a:endParaRPr lang="zh-CN" altLang="zh-CN" dirty="0"/>
          </a:p>
          <a:p>
            <a:endParaRPr lang="zh-CN" altLang="en-US" dirty="0"/>
          </a:p>
        </p:txBody>
      </p:sp>
    </p:spTree>
    <p:extLst>
      <p:ext uri="{BB962C8B-B14F-4D97-AF65-F5344CB8AC3E}">
        <p14:creationId xmlns:p14="http://schemas.microsoft.com/office/powerpoint/2010/main" val="58182246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0"/>
            <a:ext cx="9144000" cy="6858000"/>
          </a:xfrm>
        </p:spPr>
        <p:txBody>
          <a:bodyPr>
            <a:normAutofit fontScale="92500" lnSpcReduction="10000"/>
          </a:bodyPr>
          <a:lstStyle/>
          <a:p>
            <a:pPr algn="just"/>
            <a:r>
              <a:rPr lang="en-US" altLang="zh-CN" sz="2800" dirty="0" smtClean="0"/>
              <a:t>Defect Reporting</a:t>
            </a:r>
          </a:p>
          <a:p>
            <a:pPr marL="0" indent="0" algn="just">
              <a:buNone/>
            </a:pPr>
            <a:r>
              <a:rPr lang="en-US" altLang="zh-CN" sz="2800" dirty="0" smtClean="0"/>
              <a:t>When defects are found, the testers will complete a defect report on the defect tracking system. The defect tracking system is accessible to testers, developers and all members of the project team. When a defect has been fixed or more information is needed, the developer will change the status of the defect to indicate the current state. Once a defect is verified as “FIXED” by the testers, they will close the defect report. </a:t>
            </a:r>
          </a:p>
          <a:p>
            <a:pPr algn="just"/>
            <a:r>
              <a:rPr lang="en-US" altLang="zh-CN" sz="2800" dirty="0" smtClean="0"/>
              <a:t>Resources and Responsibilities</a:t>
            </a:r>
          </a:p>
          <a:p>
            <a:pPr marL="0" indent="0" algn="just">
              <a:buNone/>
            </a:pPr>
            <a:r>
              <a:rPr lang="en-US" altLang="zh-CN" sz="2800" dirty="0" smtClean="0"/>
              <a:t>The test lead and project manager will determine when system test will start and end. The test lead will also be responsible for coordinating schedules, equipment, and tools for the testers as well as writing / updating the test plan, weekly test status reports and final test summary report. The testers will be responsible for writing the test cases and executing the tests. With the help of the test lead, the payroll department manager and payroll clerks will be responsible for the beta tests and user acceptance tests. </a:t>
            </a:r>
            <a:endParaRPr lang="zh-CN" altLang="en-US" sz="2800" dirty="0"/>
          </a:p>
        </p:txBody>
      </p:sp>
    </p:spTree>
    <p:extLst>
      <p:ext uri="{BB962C8B-B14F-4D97-AF65-F5344CB8AC3E}">
        <p14:creationId xmlns:p14="http://schemas.microsoft.com/office/powerpoint/2010/main" val="329336056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79512" y="188640"/>
            <a:ext cx="8784976" cy="6669360"/>
          </a:xfrm>
        </p:spPr>
        <p:txBody>
          <a:bodyPr>
            <a:normAutofit/>
          </a:bodyPr>
          <a:lstStyle/>
          <a:p>
            <a:r>
              <a:rPr lang="zh-CN" altLang="zh-CN" dirty="0" smtClean="0"/>
              <a:t>我</a:t>
            </a:r>
            <a:r>
              <a:rPr lang="zh-CN" altLang="zh-CN" dirty="0"/>
              <a:t>想提醒你昨天的会议改到今天</a:t>
            </a:r>
            <a:r>
              <a:rPr lang="en-US" altLang="zh-CN" dirty="0"/>
              <a:t>4</a:t>
            </a:r>
            <a:r>
              <a:rPr lang="zh-CN" altLang="zh-CN" dirty="0"/>
              <a:t>点了</a:t>
            </a:r>
            <a:r>
              <a:rPr lang="zh-CN" altLang="zh-CN" dirty="0" smtClean="0"/>
              <a:t>。</a:t>
            </a:r>
            <a:endParaRPr lang="en-US" altLang="zh-CN" dirty="0" smtClean="0"/>
          </a:p>
          <a:p>
            <a:r>
              <a:rPr lang="en-US" altLang="zh-CN" dirty="0"/>
              <a:t>I’d like to remind you that yesterday’s meeting was rescheduled to 4:00 today</a:t>
            </a:r>
            <a:r>
              <a:rPr lang="en-US" altLang="zh-CN" dirty="0" smtClean="0"/>
              <a:t>.</a:t>
            </a:r>
            <a:endParaRPr lang="zh-CN" altLang="zh-CN" dirty="0"/>
          </a:p>
          <a:p>
            <a:r>
              <a:rPr lang="zh-CN" altLang="zh-CN" dirty="0" smtClean="0"/>
              <a:t>请</a:t>
            </a:r>
            <a:r>
              <a:rPr lang="zh-CN" altLang="zh-CN" dirty="0"/>
              <a:t>记住周五前要完成提案</a:t>
            </a:r>
            <a:r>
              <a:rPr lang="zh-CN" altLang="zh-CN" dirty="0" smtClean="0"/>
              <a:t>。</a:t>
            </a:r>
            <a:endParaRPr lang="en-US" altLang="zh-CN" dirty="0" smtClean="0"/>
          </a:p>
          <a:p>
            <a:r>
              <a:rPr lang="en-US" altLang="zh-CN" dirty="0"/>
              <a:t>Please remember to finish the proposal by Friday</a:t>
            </a:r>
            <a:r>
              <a:rPr lang="en-US" altLang="zh-CN" dirty="0" smtClean="0"/>
              <a:t>.</a:t>
            </a:r>
            <a:endParaRPr lang="zh-CN" altLang="zh-CN" dirty="0"/>
          </a:p>
          <a:p>
            <a:r>
              <a:rPr lang="zh-CN" altLang="zh-CN" dirty="0" smtClean="0"/>
              <a:t>请</a:t>
            </a:r>
            <a:r>
              <a:rPr lang="zh-CN" altLang="zh-CN" dirty="0"/>
              <a:t>容许我提醒你，协议具有法律效力，请谨慎制定</a:t>
            </a:r>
            <a:r>
              <a:rPr lang="zh-CN" altLang="zh-CN" dirty="0" smtClean="0"/>
              <a:t>。</a:t>
            </a:r>
            <a:endParaRPr lang="en-US" altLang="zh-CN" dirty="0" smtClean="0"/>
          </a:p>
          <a:p>
            <a:r>
              <a:rPr lang="en-US" altLang="zh-CN" dirty="0"/>
              <a:t>Please allow me to remind you that this agreement is a legal contract, so make it carefully</a:t>
            </a:r>
            <a:r>
              <a:rPr lang="en-US" altLang="zh-CN" dirty="0" smtClean="0"/>
              <a:t>.</a:t>
            </a:r>
            <a:endParaRPr lang="zh-CN" altLang="zh-CN" dirty="0"/>
          </a:p>
          <a:p>
            <a:r>
              <a:rPr lang="zh-CN" altLang="zh-CN" dirty="0" smtClean="0"/>
              <a:t>本</a:t>
            </a:r>
            <a:r>
              <a:rPr lang="zh-CN" altLang="zh-CN" dirty="0"/>
              <a:t>信函是提醒你本月底是贵公司的还货</a:t>
            </a:r>
            <a:r>
              <a:rPr lang="zh-CN" altLang="zh-CN" dirty="0" smtClean="0"/>
              <a:t>日期</a:t>
            </a:r>
            <a:endParaRPr lang="en-US" altLang="zh-CN" dirty="0" smtClean="0"/>
          </a:p>
          <a:p>
            <a:r>
              <a:rPr lang="en-US" altLang="zh-CN" dirty="0"/>
              <a:t>I am writing to remind you that your company has to pay the loans by the end of this month</a:t>
            </a:r>
            <a:r>
              <a:rPr lang="en-US" altLang="zh-CN" dirty="0" smtClean="0"/>
              <a:t>.</a:t>
            </a:r>
            <a:endParaRPr lang="zh-CN" altLang="zh-CN" dirty="0"/>
          </a:p>
          <a:p>
            <a:endParaRPr lang="zh-CN" altLang="en-US" dirty="0"/>
          </a:p>
        </p:txBody>
      </p:sp>
    </p:spTree>
    <p:extLst>
      <p:ext uri="{BB962C8B-B14F-4D97-AF65-F5344CB8AC3E}">
        <p14:creationId xmlns:p14="http://schemas.microsoft.com/office/powerpoint/2010/main" val="25842939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randombar(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barn(inVertical)">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barn(inVertical)">
                                      <p:cBhvr>
                                        <p:cTn id="17" dur="500"/>
                                        <p:tgtEl>
                                          <p:spTgt spid="3">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3">
                                            <p:txEl>
                                              <p:pRg st="7" end="7"/>
                                            </p:txEl>
                                          </p:spTgt>
                                        </p:tgtEl>
                                        <p:attrNameLst>
                                          <p:attrName>style.visibility</p:attrName>
                                        </p:attrNameLst>
                                      </p:cBhvr>
                                      <p:to>
                                        <p:strVal val="visible"/>
                                      </p:to>
                                    </p:set>
                                    <p:animEffect transition="in" filter="barn(inVertical)">
                                      <p:cBhvr>
                                        <p:cTn id="2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7504" y="188640"/>
            <a:ext cx="9036496" cy="6669360"/>
          </a:xfrm>
        </p:spPr>
        <p:txBody>
          <a:bodyPr>
            <a:normAutofit fontScale="85000" lnSpcReduction="10000"/>
          </a:bodyPr>
          <a:lstStyle/>
          <a:p>
            <a:r>
              <a:rPr lang="zh-CN" altLang="zh-CN" dirty="0" smtClean="0"/>
              <a:t>我想提醒你，我们对于批量订货会给予折扣。</a:t>
            </a:r>
            <a:endParaRPr lang="en-US" altLang="zh-CN" dirty="0" smtClean="0"/>
          </a:p>
          <a:p>
            <a:r>
              <a:rPr lang="en-US" altLang="zh-CN" dirty="0"/>
              <a:t>I should like to draw your attention to the fact that we offer discount for larger orders</a:t>
            </a:r>
            <a:r>
              <a:rPr lang="en-US" altLang="zh-CN" dirty="0" smtClean="0"/>
              <a:t>.</a:t>
            </a:r>
            <a:endParaRPr lang="zh-CN" altLang="zh-CN" dirty="0" smtClean="0"/>
          </a:p>
          <a:p>
            <a:r>
              <a:rPr lang="zh-CN" altLang="zh-CN" dirty="0" smtClean="0"/>
              <a:t>我想要指出的是，我们保证所有的价格都是国内最低价。</a:t>
            </a:r>
            <a:endParaRPr lang="en-US" altLang="zh-CN" dirty="0" smtClean="0"/>
          </a:p>
          <a:p>
            <a:r>
              <a:rPr lang="en-US" altLang="zh-CN" dirty="0"/>
              <a:t>I should like to point out that we guarantee that all prices are the lowest in the country</a:t>
            </a:r>
            <a:r>
              <a:rPr lang="en-US" altLang="zh-CN" dirty="0" smtClean="0"/>
              <a:t>.</a:t>
            </a:r>
            <a:endParaRPr lang="zh-CN" altLang="zh-CN" dirty="0" smtClean="0"/>
          </a:p>
          <a:p>
            <a:r>
              <a:rPr lang="zh-CN" altLang="zh-CN" dirty="0" smtClean="0"/>
              <a:t>我希望没必要提醒你这一点，每天上班时间是</a:t>
            </a:r>
            <a:r>
              <a:rPr lang="en-US" altLang="zh-CN" dirty="0" smtClean="0"/>
              <a:t>9</a:t>
            </a:r>
            <a:r>
              <a:rPr lang="zh-CN" altLang="zh-CN" dirty="0" smtClean="0"/>
              <a:t>：</a:t>
            </a:r>
            <a:r>
              <a:rPr lang="en-US" altLang="zh-CN" dirty="0" smtClean="0"/>
              <a:t>30.</a:t>
            </a:r>
          </a:p>
          <a:p>
            <a:r>
              <a:rPr lang="en-US" altLang="zh-CN" dirty="0"/>
              <a:t>I hope that it is not necessary to remind you that work start at 9:30 every day</a:t>
            </a:r>
            <a:r>
              <a:rPr lang="en-US" altLang="zh-CN" dirty="0" smtClean="0"/>
              <a:t>.</a:t>
            </a:r>
            <a:endParaRPr lang="zh-CN" altLang="zh-CN" dirty="0" smtClean="0"/>
          </a:p>
          <a:p>
            <a:r>
              <a:rPr lang="zh-CN" altLang="zh-CN" dirty="0" smtClean="0"/>
              <a:t>我要强调，遵守合约是十分必要的。</a:t>
            </a:r>
            <a:endParaRPr lang="en-US" altLang="zh-CN" dirty="0" smtClean="0"/>
          </a:p>
          <a:p>
            <a:r>
              <a:rPr lang="en-US" altLang="zh-CN" dirty="0"/>
              <a:t>Let me emphasize how necessary it is to abide by the contract</a:t>
            </a:r>
            <a:r>
              <a:rPr lang="en-US" altLang="zh-CN" dirty="0" smtClean="0"/>
              <a:t>.</a:t>
            </a:r>
          </a:p>
          <a:p>
            <a:r>
              <a:rPr lang="zh-CN" altLang="zh-CN" dirty="0" smtClean="0"/>
              <a:t>我必须强调，违约会带来严重后果。</a:t>
            </a:r>
            <a:endParaRPr lang="en-US" altLang="zh-CN" dirty="0" smtClean="0"/>
          </a:p>
          <a:p>
            <a:r>
              <a:rPr lang="en-US" altLang="zh-CN" dirty="0"/>
              <a:t>I can't stress enough the disastrous consequences of breach of contract</a:t>
            </a:r>
            <a:r>
              <a:rPr lang="en-US" altLang="zh-CN" dirty="0" smtClean="0"/>
              <a:t>.</a:t>
            </a:r>
            <a:endParaRPr lang="zh-CN" altLang="zh-CN" dirty="0" smtClean="0"/>
          </a:p>
        </p:txBody>
      </p:sp>
    </p:spTree>
    <p:extLst>
      <p:ext uri="{BB962C8B-B14F-4D97-AF65-F5344CB8AC3E}">
        <p14:creationId xmlns:p14="http://schemas.microsoft.com/office/powerpoint/2010/main" val="20547412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arn(inVertic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barn(inVertical)">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barn(inVertical)">
                                      <p:cBhvr>
                                        <p:cTn id="17" dur="500"/>
                                        <p:tgtEl>
                                          <p:spTgt spid="3">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3">
                                            <p:txEl>
                                              <p:pRg st="7" end="7"/>
                                            </p:txEl>
                                          </p:spTgt>
                                        </p:tgtEl>
                                        <p:attrNameLst>
                                          <p:attrName>style.visibility</p:attrName>
                                        </p:attrNameLst>
                                      </p:cBhvr>
                                      <p:to>
                                        <p:strVal val="visible"/>
                                      </p:to>
                                    </p:set>
                                    <p:animEffect transition="in" filter="barn(inVertical)">
                                      <p:cBhvr>
                                        <p:cTn id="22" dur="500"/>
                                        <p:tgtEl>
                                          <p:spTgt spid="3">
                                            <p:txEl>
                                              <p:pRg st="7" end="7"/>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animEffect transition="in" filter="barn(inVertical)">
                                      <p:cBhvr>
                                        <p:cTn id="27"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260648"/>
            <a:ext cx="7467600" cy="6213304"/>
          </a:xfrm>
        </p:spPr>
        <p:txBody>
          <a:bodyPr/>
          <a:lstStyle/>
          <a:p>
            <a:r>
              <a:rPr lang="en-US" altLang="zh-CN" dirty="0"/>
              <a:t>Hi,</a:t>
            </a:r>
            <a:endParaRPr lang="zh-CN" altLang="zh-CN" dirty="0"/>
          </a:p>
          <a:p>
            <a:r>
              <a:rPr lang="en-US" altLang="zh-CN" dirty="0"/>
              <a:t> </a:t>
            </a:r>
            <a:endParaRPr lang="zh-CN" altLang="zh-CN" dirty="0"/>
          </a:p>
          <a:p>
            <a:r>
              <a:rPr lang="en-US" altLang="zh-CN" dirty="0"/>
              <a:t>Friendly reminder.</a:t>
            </a:r>
            <a:endParaRPr lang="zh-CN" altLang="zh-CN" dirty="0"/>
          </a:p>
          <a:p>
            <a:r>
              <a:rPr lang="en-US" altLang="zh-CN" dirty="0"/>
              <a:t> </a:t>
            </a:r>
            <a:endParaRPr lang="zh-CN" altLang="zh-CN" dirty="0"/>
          </a:p>
          <a:p>
            <a:r>
              <a:rPr lang="en-US" altLang="zh-CN" dirty="0"/>
              <a:t>Thanks</a:t>
            </a:r>
            <a:endParaRPr lang="zh-CN" altLang="zh-CN" dirty="0"/>
          </a:p>
          <a:p>
            <a:r>
              <a:rPr lang="en-US" altLang="zh-CN" dirty="0"/>
              <a:t> </a:t>
            </a:r>
            <a:endParaRPr lang="zh-CN" altLang="zh-CN" dirty="0"/>
          </a:p>
          <a:p>
            <a:r>
              <a:rPr lang="en-US" altLang="zh-CN" dirty="0"/>
              <a:t>Ernesto</a:t>
            </a:r>
            <a:endParaRPr lang="zh-CN" altLang="zh-CN" dirty="0"/>
          </a:p>
          <a:p>
            <a:endParaRPr lang="zh-CN" altLang="en-US" dirty="0"/>
          </a:p>
        </p:txBody>
      </p:sp>
    </p:spTree>
    <p:extLst>
      <p:ext uri="{BB962C8B-B14F-4D97-AF65-F5344CB8AC3E}">
        <p14:creationId xmlns:p14="http://schemas.microsoft.com/office/powerpoint/2010/main" val="3493600044"/>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88640"/>
            <a:ext cx="7931224" cy="6285312"/>
          </a:xfrm>
        </p:spPr>
        <p:txBody>
          <a:bodyPr>
            <a:normAutofit/>
          </a:bodyPr>
          <a:lstStyle/>
          <a:p>
            <a:r>
              <a:rPr lang="zh-CN" altLang="zh-CN" dirty="0" smtClean="0"/>
              <a:t>收件人：</a:t>
            </a:r>
            <a:r>
              <a:rPr lang="en-US" altLang="zh-CN" dirty="0" smtClean="0"/>
              <a:t>Rob</a:t>
            </a:r>
            <a:endParaRPr lang="zh-CN" altLang="zh-CN" dirty="0" smtClean="0"/>
          </a:p>
          <a:p>
            <a:r>
              <a:rPr lang="zh-CN" altLang="zh-CN" dirty="0" smtClean="0"/>
              <a:t>内容：</a:t>
            </a:r>
            <a:r>
              <a:rPr lang="zh-CN" altLang="en-US" dirty="0" smtClean="0"/>
              <a:t>要求专家进行</a:t>
            </a:r>
            <a:r>
              <a:rPr lang="en-US" altLang="zh-CN" dirty="0" smtClean="0"/>
              <a:t>code review, </a:t>
            </a:r>
            <a:r>
              <a:rPr lang="zh-CN" altLang="en-US" dirty="0" smtClean="0"/>
              <a:t>而</a:t>
            </a:r>
            <a:r>
              <a:rPr lang="zh-CN" altLang="zh-CN" dirty="0" smtClean="0"/>
              <a:t>该</a:t>
            </a:r>
            <a:r>
              <a:rPr lang="zh-CN" altLang="zh-CN" dirty="0"/>
              <a:t>专家长时间没有回复，提醒该专家尽快给出</a:t>
            </a:r>
            <a:r>
              <a:rPr lang="en-US" altLang="zh-CN" dirty="0"/>
              <a:t>review </a:t>
            </a:r>
            <a:r>
              <a:rPr lang="zh-CN" altLang="zh-CN" dirty="0"/>
              <a:t>的结果。因为他长时间没有给出结果，已经影响到我们的提交了。</a:t>
            </a:r>
            <a:endParaRPr lang="zh-CN" altLang="en-US" dirty="0"/>
          </a:p>
        </p:txBody>
      </p:sp>
    </p:spTree>
    <p:extLst>
      <p:ext uri="{BB962C8B-B14F-4D97-AF65-F5344CB8AC3E}">
        <p14:creationId xmlns:p14="http://schemas.microsoft.com/office/powerpoint/2010/main" val="3991627031"/>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0"/>
            <a:ext cx="9144000" cy="6858000"/>
          </a:xfrm>
        </p:spPr>
        <p:txBody>
          <a:bodyPr>
            <a:normAutofit fontScale="77500" lnSpcReduction="20000"/>
          </a:bodyPr>
          <a:lstStyle/>
          <a:p>
            <a:pPr marL="0" indent="0">
              <a:buNone/>
            </a:pPr>
            <a:r>
              <a:rPr lang="en-US" altLang="zh-CN" sz="3400" b="1" dirty="0"/>
              <a:t>Example 1:</a:t>
            </a:r>
            <a:endParaRPr lang="zh-CN" altLang="zh-CN" sz="3400" dirty="0"/>
          </a:p>
          <a:p>
            <a:pPr>
              <a:buNone/>
            </a:pPr>
            <a:r>
              <a:rPr lang="en-US" altLang="zh-CN" sz="3400" dirty="0" smtClean="0"/>
              <a:t>Dear Mr. Rob,</a:t>
            </a:r>
          </a:p>
          <a:p>
            <a:pPr>
              <a:buNone/>
            </a:pPr>
            <a:endParaRPr lang="zh-CN" altLang="zh-CN" sz="3400" dirty="0" smtClean="0"/>
          </a:p>
          <a:p>
            <a:pPr algn="just">
              <a:buNone/>
            </a:pPr>
            <a:r>
              <a:rPr lang="en-US" altLang="zh-CN" dirty="0" smtClean="0"/>
              <a:t>Have a good day!</a:t>
            </a:r>
          </a:p>
          <a:p>
            <a:pPr algn="just">
              <a:buNone/>
            </a:pPr>
            <a:endParaRPr lang="en-US" altLang="zh-CN" dirty="0"/>
          </a:p>
          <a:p>
            <a:pPr algn="just">
              <a:buNone/>
            </a:pPr>
            <a:r>
              <a:rPr lang="en-US" altLang="zh-CN" dirty="0" smtClean="0"/>
              <a:t>I have sent you a letter dated Nov. 11</a:t>
            </a:r>
            <a:r>
              <a:rPr lang="en-US" altLang="zh-CN" baseline="30000" dirty="0" smtClean="0"/>
              <a:t>th</a:t>
            </a:r>
            <a:r>
              <a:rPr lang="en-US" altLang="zh-CN" dirty="0" smtClean="0"/>
              <a:t> requesting code review. </a:t>
            </a:r>
            <a:r>
              <a:rPr lang="en-US" altLang="zh-CN" dirty="0" smtClean="0">
                <a:solidFill>
                  <a:srgbClr val="FF0000"/>
                </a:solidFill>
              </a:rPr>
              <a:t>It </a:t>
            </a:r>
          </a:p>
          <a:p>
            <a:pPr algn="just">
              <a:buNone/>
            </a:pPr>
            <a:r>
              <a:rPr lang="en-US" altLang="zh-CN" dirty="0" smtClean="0">
                <a:solidFill>
                  <a:srgbClr val="FF0000"/>
                </a:solidFill>
              </a:rPr>
              <a:t>seems</a:t>
            </a:r>
            <a:r>
              <a:rPr lang="en-US" altLang="zh-CN" dirty="0" smtClean="0"/>
              <a:t> that no reply was given. </a:t>
            </a:r>
            <a:r>
              <a:rPr lang="en-US" altLang="zh-CN" dirty="0" smtClean="0">
                <a:solidFill>
                  <a:srgbClr val="FF0000"/>
                </a:solidFill>
              </a:rPr>
              <a:t>Please allow me to remind you </a:t>
            </a:r>
            <a:r>
              <a:rPr lang="en-US" altLang="zh-CN" dirty="0" smtClean="0"/>
              <a:t>to </a:t>
            </a:r>
          </a:p>
          <a:p>
            <a:pPr algn="just">
              <a:buNone/>
            </a:pPr>
            <a:r>
              <a:rPr lang="en-US" altLang="zh-CN" dirty="0" smtClean="0"/>
              <a:t>review those codes and send your feedback to me within this week. </a:t>
            </a:r>
          </a:p>
          <a:p>
            <a:pPr algn="just">
              <a:buNone/>
            </a:pPr>
            <a:r>
              <a:rPr lang="en-US" altLang="zh-CN" dirty="0" smtClean="0"/>
              <a:t>As we all know that they can’t be submitted without your approval. </a:t>
            </a:r>
          </a:p>
          <a:p>
            <a:pPr algn="just">
              <a:buNone/>
            </a:pPr>
            <a:r>
              <a:rPr lang="en-US" altLang="zh-CN" dirty="0" smtClean="0"/>
              <a:t>Any late submission will </a:t>
            </a:r>
            <a:r>
              <a:rPr lang="en-US" altLang="zh-CN" dirty="0"/>
              <a:t>r</a:t>
            </a:r>
            <a:r>
              <a:rPr lang="en-US" altLang="zh-CN" dirty="0" smtClean="0"/>
              <a:t>esult in delay of our project. </a:t>
            </a:r>
            <a:r>
              <a:rPr lang="en-US" altLang="zh-CN" dirty="0" smtClean="0">
                <a:solidFill>
                  <a:srgbClr val="FF0000"/>
                </a:solidFill>
              </a:rPr>
              <a:t>I guess </a:t>
            </a:r>
            <a:r>
              <a:rPr lang="en-US" altLang="zh-CN" dirty="0" smtClean="0"/>
              <a:t>we </a:t>
            </a:r>
          </a:p>
          <a:p>
            <a:pPr algn="just">
              <a:buNone/>
            </a:pPr>
            <a:r>
              <a:rPr lang="en-US" altLang="zh-CN" dirty="0" smtClean="0"/>
              <a:t>both might not want to see this happen.</a:t>
            </a:r>
          </a:p>
          <a:p>
            <a:pPr algn="just">
              <a:buNone/>
            </a:pPr>
            <a:endParaRPr lang="en-US" altLang="zh-CN" dirty="0" smtClean="0"/>
          </a:p>
          <a:p>
            <a:pPr algn="just">
              <a:buNone/>
            </a:pPr>
            <a:r>
              <a:rPr lang="en-US" altLang="zh-CN" dirty="0" smtClean="0"/>
              <a:t>Sorry for pushing you and I highly appreciate your understanding.</a:t>
            </a:r>
          </a:p>
          <a:p>
            <a:pPr algn="just">
              <a:buNone/>
            </a:pPr>
            <a:endParaRPr lang="en-US" altLang="zh-CN" dirty="0"/>
          </a:p>
          <a:p>
            <a:pPr algn="just">
              <a:buNone/>
            </a:pPr>
            <a:r>
              <a:rPr lang="en-US" altLang="zh-CN" dirty="0" smtClean="0"/>
              <a:t>Yours truly,</a:t>
            </a:r>
          </a:p>
          <a:p>
            <a:pPr algn="just">
              <a:buNone/>
            </a:pPr>
            <a:endParaRPr lang="zh-CN" altLang="zh-CN" dirty="0" smtClean="0"/>
          </a:p>
          <a:p>
            <a:pPr>
              <a:buNone/>
            </a:pPr>
            <a:r>
              <a:rPr lang="en-US" altLang="zh-CN" dirty="0" smtClean="0"/>
              <a:t> </a:t>
            </a:r>
            <a:endParaRPr lang="zh-CN" altLang="zh-CN" dirty="0" smtClean="0"/>
          </a:p>
          <a:p>
            <a:endParaRPr lang="zh-CN" altLang="en-US" dirty="0"/>
          </a:p>
        </p:txBody>
      </p:sp>
    </p:spTree>
    <p:extLst>
      <p:ext uri="{BB962C8B-B14F-4D97-AF65-F5344CB8AC3E}">
        <p14:creationId xmlns:p14="http://schemas.microsoft.com/office/powerpoint/2010/main" val="3622805729"/>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79512" y="116632"/>
            <a:ext cx="8856984" cy="6552728"/>
          </a:xfrm>
        </p:spPr>
        <p:txBody>
          <a:bodyPr/>
          <a:lstStyle/>
          <a:p>
            <a:pPr marL="0" indent="0">
              <a:buNone/>
            </a:pPr>
            <a:r>
              <a:rPr lang="zh-CN" altLang="en-US" dirty="0" smtClean="0"/>
              <a:t>提醒同事修复操作系统里的一个漏洞。若不及时修复可能造成服务器数据的丢失，用户敏感信息泄露。</a:t>
            </a:r>
            <a:endParaRPr lang="en-US" altLang="zh-CN" dirty="0" smtClean="0"/>
          </a:p>
          <a:p>
            <a:pPr marL="0" indent="0">
              <a:buNone/>
            </a:pPr>
            <a:endParaRPr lang="en-US" altLang="zh-CN" dirty="0" smtClean="0"/>
          </a:p>
          <a:p>
            <a:pPr marL="0" indent="0">
              <a:buNone/>
            </a:pPr>
            <a:endParaRPr lang="zh-CN" altLang="en-US" dirty="0"/>
          </a:p>
        </p:txBody>
      </p:sp>
    </p:spTree>
    <p:extLst>
      <p:ext uri="{BB962C8B-B14F-4D97-AF65-F5344CB8AC3E}">
        <p14:creationId xmlns:p14="http://schemas.microsoft.com/office/powerpoint/2010/main" val="289240832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7504" y="116632"/>
            <a:ext cx="8928992" cy="6552728"/>
          </a:xfrm>
        </p:spPr>
        <p:txBody>
          <a:bodyPr/>
          <a:lstStyle/>
          <a:p>
            <a:pPr marL="0" indent="0" algn="just">
              <a:buNone/>
            </a:pPr>
            <a:r>
              <a:rPr lang="en-US" altLang="zh-CN" dirty="0" smtClean="0"/>
              <a:t>Hello Tom,</a:t>
            </a:r>
          </a:p>
          <a:p>
            <a:pPr marL="0" indent="0" algn="just">
              <a:buNone/>
            </a:pPr>
            <a:endParaRPr lang="en-US" altLang="zh-CN" dirty="0" smtClean="0"/>
          </a:p>
          <a:p>
            <a:pPr marL="0" indent="0" algn="just">
              <a:buNone/>
            </a:pPr>
            <a:r>
              <a:rPr lang="en-US" altLang="zh-CN" dirty="0" smtClean="0"/>
              <a:t>I </a:t>
            </a:r>
            <a:r>
              <a:rPr lang="en-US" altLang="zh-CN" dirty="0"/>
              <a:t>would like to remind you to fix a bug in the operation system within today, or it might cause data loss on the server and users information leakage . </a:t>
            </a:r>
          </a:p>
          <a:p>
            <a:pPr marL="0" indent="0" algn="just">
              <a:buNone/>
            </a:pPr>
            <a:endParaRPr lang="en-US" altLang="zh-CN" dirty="0"/>
          </a:p>
          <a:p>
            <a:pPr marL="0" indent="0" algn="just">
              <a:buNone/>
            </a:pPr>
            <a:r>
              <a:rPr lang="en-US" altLang="zh-CN" dirty="0"/>
              <a:t>Thanks for your support. I await your good news. </a:t>
            </a:r>
          </a:p>
          <a:p>
            <a:pPr algn="just"/>
            <a:endParaRPr lang="zh-CN" altLang="en-US" dirty="0"/>
          </a:p>
        </p:txBody>
      </p:sp>
    </p:spTree>
    <p:extLst>
      <p:ext uri="{BB962C8B-B14F-4D97-AF65-F5344CB8AC3E}">
        <p14:creationId xmlns:p14="http://schemas.microsoft.com/office/powerpoint/2010/main" val="7259651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1560" y="2636912"/>
            <a:ext cx="8229600" cy="1143000"/>
          </a:xfrm>
        </p:spPr>
        <p:txBody>
          <a:bodyPr>
            <a:normAutofit/>
          </a:bodyPr>
          <a:lstStyle/>
          <a:p>
            <a:r>
              <a:rPr lang="en-US" altLang="zh-CN" b="1" dirty="0" smtClean="0">
                <a:solidFill>
                  <a:srgbClr val="00B050"/>
                </a:solidFill>
                <a:latin typeface="Adobe 黑体 Std R" pitchFamily="34" charset="-122"/>
                <a:ea typeface="Adobe 黑体 Std R" pitchFamily="34" charset="-122"/>
              </a:rPr>
              <a:t>Discussing in meeting</a:t>
            </a:r>
            <a:endParaRPr lang="zh-CN" altLang="en-US" b="1" dirty="0">
              <a:solidFill>
                <a:srgbClr val="00B050"/>
              </a:solidFill>
              <a:latin typeface="Adobe 黑体 Std R" pitchFamily="34" charset="-122"/>
              <a:ea typeface="Adobe 黑体 Std R" pitchFamily="34" charset="-122"/>
            </a:endParaRPr>
          </a:p>
        </p:txBody>
      </p:sp>
    </p:spTree>
    <p:extLst>
      <p:ext uri="{BB962C8B-B14F-4D97-AF65-F5344CB8AC3E}">
        <p14:creationId xmlns:p14="http://schemas.microsoft.com/office/powerpoint/2010/main" val="226178833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2132856"/>
            <a:ext cx="9036496" cy="4371957"/>
          </a:xfrm>
        </p:spPr>
        <p:txBody>
          <a:bodyPr/>
          <a:lstStyle/>
          <a:p>
            <a:pPr marL="0" indent="0"/>
            <a:r>
              <a:rPr lang="en-US" altLang="zh-CN" dirty="0" smtClean="0">
                <a:latin typeface="宋体"/>
                <a:ea typeface="宋体"/>
              </a:rPr>
              <a:t> I think that…</a:t>
            </a:r>
          </a:p>
          <a:p>
            <a:pPr marL="0" indent="0"/>
            <a:r>
              <a:rPr lang="en-US" altLang="zh-CN" dirty="0" smtClean="0">
                <a:latin typeface="宋体"/>
                <a:ea typeface="宋体"/>
              </a:rPr>
              <a:t> I feel that... </a:t>
            </a:r>
            <a:endParaRPr lang="en-US" altLang="zh-CN" dirty="0" smtClean="0"/>
          </a:p>
          <a:p>
            <a:pPr marL="0" indent="0"/>
            <a:r>
              <a:rPr lang="en-US" altLang="zh-CN" dirty="0" smtClean="0">
                <a:latin typeface="宋体"/>
                <a:ea typeface="宋体"/>
              </a:rPr>
              <a:t> I believe that… </a:t>
            </a:r>
          </a:p>
          <a:p>
            <a:pPr marL="0" indent="0"/>
            <a:r>
              <a:rPr lang="en-US" altLang="zh-CN" dirty="0" smtClean="0">
                <a:latin typeface="宋体"/>
                <a:ea typeface="宋体"/>
              </a:rPr>
              <a:t> It seems to me that…</a:t>
            </a:r>
          </a:p>
          <a:p>
            <a:pPr marL="0" indent="0"/>
            <a:r>
              <a:rPr lang="en-US" altLang="zh-CN" dirty="0" smtClean="0">
                <a:latin typeface="宋体"/>
                <a:ea typeface="宋体"/>
              </a:rPr>
              <a:t> In my view / opinion,…</a:t>
            </a:r>
          </a:p>
          <a:p>
            <a:pPr marL="0" indent="0"/>
            <a:r>
              <a:rPr lang="en-US" altLang="zh-CN" dirty="0" smtClean="0">
                <a:latin typeface="宋体"/>
                <a:ea typeface="宋体"/>
              </a:rPr>
              <a:t> As far as I am concerned…</a:t>
            </a:r>
          </a:p>
          <a:p>
            <a:pPr marL="0" indent="0">
              <a:buNone/>
            </a:pPr>
            <a:endParaRPr lang="en-US" altLang="zh-CN" dirty="0" smtClean="0">
              <a:latin typeface="宋体"/>
              <a:ea typeface="宋体"/>
            </a:endParaRPr>
          </a:p>
          <a:p>
            <a:pPr marL="0" indent="0">
              <a:buNone/>
            </a:pPr>
            <a:endParaRPr lang="en-US" altLang="zh-CN" dirty="0" smtClean="0">
              <a:latin typeface="宋体"/>
              <a:ea typeface="宋体"/>
            </a:endParaRPr>
          </a:p>
          <a:p>
            <a:pPr marL="0" indent="0">
              <a:buNone/>
            </a:pPr>
            <a:endParaRPr lang="en-US" altLang="zh-CN" dirty="0" smtClean="0">
              <a:latin typeface="宋体"/>
              <a:ea typeface="宋体"/>
            </a:endParaRPr>
          </a:p>
        </p:txBody>
      </p:sp>
      <p:sp>
        <p:nvSpPr>
          <p:cNvPr id="4" name="标题 1"/>
          <p:cNvSpPr>
            <a:spLocks noGrp="1"/>
          </p:cNvSpPr>
          <p:nvPr>
            <p:ph type="title"/>
          </p:nvPr>
        </p:nvSpPr>
        <p:spPr>
          <a:xfrm>
            <a:off x="539552" y="620688"/>
            <a:ext cx="8229600" cy="1143000"/>
          </a:xfrm>
        </p:spPr>
        <p:txBody>
          <a:bodyPr vert="horz" lIns="91440" tIns="45720" rIns="91440" bIns="45720" rtlCol="0" anchor="ctr">
            <a:normAutofit/>
          </a:bodyPr>
          <a:lstStyle/>
          <a:p>
            <a:r>
              <a:rPr lang="en-US" altLang="zh-CN" b="1" dirty="0" smtClean="0">
                <a:solidFill>
                  <a:srgbClr val="00B050"/>
                </a:solidFill>
                <a:latin typeface="Adobe 黑体 Std R" pitchFamily="34" charset="-122"/>
                <a:ea typeface="Adobe 黑体 Std R" pitchFamily="34" charset="-122"/>
              </a:rPr>
              <a:t> How </a:t>
            </a:r>
            <a:r>
              <a:rPr lang="en-US" altLang="zh-CN" b="1" dirty="0">
                <a:solidFill>
                  <a:srgbClr val="00B050"/>
                </a:solidFill>
                <a:latin typeface="Adobe 黑体 Std R" pitchFamily="34" charset="-122"/>
                <a:ea typeface="Adobe 黑体 Std R" pitchFamily="34" charset="-122"/>
              </a:rPr>
              <a:t>to state your ideas?</a:t>
            </a:r>
            <a:endParaRPr lang="zh-CN" altLang="en-US" b="1" dirty="0">
              <a:solidFill>
                <a:srgbClr val="00B050"/>
              </a:solidFill>
              <a:latin typeface="Adobe 黑体 Std R" pitchFamily="34" charset="-122"/>
              <a:ea typeface="Adobe 黑体 Std R" pitchFamily="34" charset="-122"/>
            </a:endParaRPr>
          </a:p>
        </p:txBody>
      </p:sp>
    </p:spTree>
    <p:extLst>
      <p:ext uri="{BB962C8B-B14F-4D97-AF65-F5344CB8AC3E}">
        <p14:creationId xmlns:p14="http://schemas.microsoft.com/office/powerpoint/2010/main" val="69746577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0"/>
            <a:ext cx="9144000" cy="6858000"/>
          </a:xfrm>
        </p:spPr>
        <p:txBody>
          <a:bodyPr>
            <a:normAutofit/>
          </a:bodyPr>
          <a:lstStyle/>
          <a:p>
            <a:endParaRPr lang="en-US" altLang="zh-CN" dirty="0" smtClean="0"/>
          </a:p>
          <a:p>
            <a:pPr marL="0" indent="0"/>
            <a:r>
              <a:rPr lang="en-US" altLang="zh-CN" dirty="0" smtClean="0">
                <a:latin typeface="宋体"/>
              </a:rPr>
              <a:t> I would say that…</a:t>
            </a:r>
          </a:p>
          <a:p>
            <a:pPr marL="0" indent="0"/>
            <a:r>
              <a:rPr lang="en-US" altLang="zh-CN" dirty="0" smtClean="0">
                <a:latin typeface="宋体"/>
              </a:rPr>
              <a:t> My guess is that…</a:t>
            </a:r>
          </a:p>
          <a:p>
            <a:pPr>
              <a:buNone/>
            </a:pPr>
            <a:endParaRPr lang="en-US" altLang="zh-CN" dirty="0" smtClean="0"/>
          </a:p>
          <a:p>
            <a:endParaRPr lang="en-US" altLang="zh-CN" dirty="0" smtClean="0"/>
          </a:p>
          <a:p>
            <a:endParaRPr lang="en-US" altLang="zh-CN" dirty="0" smtClean="0"/>
          </a:p>
          <a:p>
            <a:endParaRPr lang="en-US" altLang="zh-CN" dirty="0" smtClean="0"/>
          </a:p>
          <a:p>
            <a:pPr marL="0" indent="0"/>
            <a:r>
              <a:rPr lang="en-US" altLang="zh-CN" dirty="0" smtClean="0"/>
              <a:t> It’s obvious that…</a:t>
            </a:r>
          </a:p>
          <a:p>
            <a:pPr marL="0" indent="0"/>
            <a:r>
              <a:rPr lang="en-US" altLang="zh-CN" dirty="0" smtClean="0"/>
              <a:t> It’s clear to me that…</a:t>
            </a:r>
          </a:p>
          <a:p>
            <a:pPr marL="0" indent="0"/>
            <a:r>
              <a:rPr lang="en-US" altLang="zh-CN" dirty="0" smtClean="0"/>
              <a:t> Obviously / Clearly, …</a:t>
            </a:r>
          </a:p>
          <a:p>
            <a:pPr marL="0" indent="0">
              <a:buNone/>
            </a:pPr>
            <a:endParaRPr lang="en-US" altLang="zh-CN" dirty="0" smtClean="0"/>
          </a:p>
          <a:p>
            <a:pPr marL="0" indent="0">
              <a:buNone/>
            </a:pPr>
            <a:endParaRPr lang="en-US" altLang="zh-CN" dirty="0" smtClean="0"/>
          </a:p>
          <a:p>
            <a:pPr marL="0" indent="0">
              <a:buNone/>
            </a:pPr>
            <a:endParaRPr lang="en-US" altLang="zh-CN" dirty="0" smtClean="0"/>
          </a:p>
          <a:p>
            <a:pPr marL="0" indent="0">
              <a:buNone/>
            </a:pPr>
            <a:endParaRPr lang="en-US" altLang="zh-CN" dirty="0" smtClean="0"/>
          </a:p>
          <a:p>
            <a:pPr marL="0" indent="0">
              <a:buNone/>
            </a:pPr>
            <a:endParaRPr lang="zh-CN" altLang="en-US" dirty="0"/>
          </a:p>
        </p:txBody>
      </p:sp>
      <p:sp>
        <p:nvSpPr>
          <p:cNvPr id="4" name="右大括号 3"/>
          <p:cNvSpPr/>
          <p:nvPr/>
        </p:nvSpPr>
        <p:spPr>
          <a:xfrm>
            <a:off x="4286248" y="4286256"/>
            <a:ext cx="875528" cy="1440160"/>
          </a:xfrm>
          <a:prstGeom prst="rightBrace">
            <a:avLst/>
          </a:prstGeom>
          <a:ln w="38100">
            <a:solidFill>
              <a:srgbClr val="0066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 name="TextBox 4"/>
          <p:cNvSpPr txBox="1"/>
          <p:nvPr/>
        </p:nvSpPr>
        <p:spPr>
          <a:xfrm>
            <a:off x="5643570" y="4643446"/>
            <a:ext cx="1512168" cy="584775"/>
          </a:xfrm>
          <a:prstGeom prst="rect">
            <a:avLst/>
          </a:prstGeom>
          <a:noFill/>
        </p:spPr>
        <p:txBody>
          <a:bodyPr wrap="square" rtlCol="0">
            <a:spAutoFit/>
          </a:bodyPr>
          <a:lstStyle/>
          <a:p>
            <a:r>
              <a:rPr lang="en-US" altLang="zh-CN" sz="3200" dirty="0" smtClean="0">
                <a:solidFill>
                  <a:srgbClr val="0066FF"/>
                </a:solidFill>
              </a:rPr>
              <a:t>Active </a:t>
            </a:r>
            <a:endParaRPr lang="zh-CN" altLang="en-US" sz="3200" dirty="0">
              <a:solidFill>
                <a:srgbClr val="0066FF"/>
              </a:solidFill>
            </a:endParaRPr>
          </a:p>
        </p:txBody>
      </p:sp>
      <p:sp>
        <p:nvSpPr>
          <p:cNvPr id="8" name="右大括号 7"/>
          <p:cNvSpPr/>
          <p:nvPr/>
        </p:nvSpPr>
        <p:spPr>
          <a:xfrm>
            <a:off x="4357686" y="642918"/>
            <a:ext cx="480743" cy="914400"/>
          </a:xfrm>
          <a:prstGeom prst="rightBrace">
            <a:avLst/>
          </a:prstGeom>
          <a:ln w="38100">
            <a:solidFill>
              <a:srgbClr val="0066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srgbClr val="00B050"/>
              </a:solidFill>
            </a:endParaRPr>
          </a:p>
        </p:txBody>
      </p:sp>
      <p:sp>
        <p:nvSpPr>
          <p:cNvPr id="9" name="TextBox 8"/>
          <p:cNvSpPr txBox="1"/>
          <p:nvPr/>
        </p:nvSpPr>
        <p:spPr>
          <a:xfrm>
            <a:off x="5214942" y="857232"/>
            <a:ext cx="2016224" cy="584775"/>
          </a:xfrm>
          <a:prstGeom prst="rect">
            <a:avLst/>
          </a:prstGeom>
          <a:noFill/>
        </p:spPr>
        <p:txBody>
          <a:bodyPr wrap="square" rtlCol="0">
            <a:spAutoFit/>
          </a:bodyPr>
          <a:lstStyle/>
          <a:p>
            <a:r>
              <a:rPr lang="en-US" altLang="zh-CN" sz="3200" dirty="0" smtClean="0">
                <a:solidFill>
                  <a:srgbClr val="0066FF"/>
                </a:solidFill>
              </a:rPr>
              <a:t>Passive</a:t>
            </a:r>
            <a:endParaRPr lang="zh-CN" altLang="en-US" sz="3200" dirty="0">
              <a:solidFill>
                <a:srgbClr val="0066FF"/>
              </a:solidFill>
            </a:endParaRPr>
          </a:p>
        </p:txBody>
      </p:sp>
    </p:spTree>
    <p:extLst>
      <p:ext uri="{BB962C8B-B14F-4D97-AF65-F5344CB8AC3E}">
        <p14:creationId xmlns:p14="http://schemas.microsoft.com/office/powerpoint/2010/main" val="77662995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116632"/>
            <a:ext cx="9036496" cy="6552728"/>
          </a:xfrm>
        </p:spPr>
        <p:txBody>
          <a:bodyPr>
            <a:normAutofit fontScale="92500" lnSpcReduction="10000"/>
          </a:bodyPr>
          <a:lstStyle/>
          <a:p>
            <a:r>
              <a:rPr lang="en-US" altLang="zh-CN" dirty="0" smtClean="0"/>
              <a:t>Why don’t…?</a:t>
            </a:r>
          </a:p>
          <a:p>
            <a:r>
              <a:rPr lang="en-US" altLang="zh-CN" dirty="0" smtClean="0"/>
              <a:t>What about / How about…?</a:t>
            </a:r>
          </a:p>
          <a:p>
            <a:endParaRPr lang="en-US" altLang="zh-CN" dirty="0" smtClean="0"/>
          </a:p>
          <a:p>
            <a:endParaRPr lang="en-US" altLang="zh-CN" dirty="0" smtClean="0"/>
          </a:p>
          <a:p>
            <a:endParaRPr lang="en-US" altLang="zh-CN" dirty="0" smtClean="0"/>
          </a:p>
          <a:p>
            <a:r>
              <a:rPr lang="en-US" altLang="zh-CN" dirty="0" smtClean="0"/>
              <a:t>Perhaps we should …</a:t>
            </a:r>
          </a:p>
          <a:p>
            <a:r>
              <a:rPr lang="en-US" altLang="zh-CN" dirty="0" smtClean="0"/>
              <a:t>Maybe we could…</a:t>
            </a:r>
            <a:endParaRPr lang="zh-CN" altLang="en-US" dirty="0" smtClean="0"/>
          </a:p>
          <a:p>
            <a:endParaRPr lang="en-US" altLang="zh-CN" dirty="0" smtClean="0"/>
          </a:p>
          <a:p>
            <a:endParaRPr lang="en-US" altLang="zh-CN" dirty="0" smtClean="0"/>
          </a:p>
          <a:p>
            <a:endParaRPr lang="en-US" altLang="zh-CN" dirty="0" smtClean="0"/>
          </a:p>
          <a:p>
            <a:r>
              <a:rPr lang="en-US" altLang="zh-CN" dirty="0" smtClean="0"/>
              <a:t>I’d recommend…</a:t>
            </a:r>
          </a:p>
          <a:p>
            <a:r>
              <a:rPr lang="en-US" altLang="zh-CN" dirty="0" smtClean="0"/>
              <a:t>I’d suggest…</a:t>
            </a:r>
          </a:p>
          <a:p>
            <a:r>
              <a:rPr lang="en-US" altLang="zh-CN" dirty="0" smtClean="0"/>
              <a:t>I’d propose…</a:t>
            </a:r>
            <a:endParaRPr lang="zh-CN" altLang="en-US" dirty="0" smtClean="0"/>
          </a:p>
          <a:p>
            <a:endParaRPr lang="zh-CN" altLang="en-US" dirty="0"/>
          </a:p>
        </p:txBody>
      </p:sp>
      <p:sp>
        <p:nvSpPr>
          <p:cNvPr id="4" name="右大括号 3"/>
          <p:cNvSpPr/>
          <p:nvPr/>
        </p:nvSpPr>
        <p:spPr>
          <a:xfrm>
            <a:off x="5091514" y="116632"/>
            <a:ext cx="587496" cy="936104"/>
          </a:xfrm>
          <a:prstGeom prst="rightBrace">
            <a:avLst>
              <a:gd name="adj1" fmla="val 0"/>
              <a:gd name="adj2" fmla="val 50000"/>
            </a:avLst>
          </a:prstGeom>
          <a:ln w="38100">
            <a:solidFill>
              <a:srgbClr val="0066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 name="TextBox 4"/>
          <p:cNvSpPr txBox="1"/>
          <p:nvPr/>
        </p:nvSpPr>
        <p:spPr>
          <a:xfrm>
            <a:off x="5868144" y="129410"/>
            <a:ext cx="3275856" cy="1077218"/>
          </a:xfrm>
          <a:prstGeom prst="rect">
            <a:avLst/>
          </a:prstGeom>
          <a:noFill/>
        </p:spPr>
        <p:txBody>
          <a:bodyPr wrap="square" rtlCol="0">
            <a:spAutoFit/>
          </a:bodyPr>
          <a:lstStyle/>
          <a:p>
            <a:r>
              <a:rPr lang="en-US" altLang="zh-CN" sz="3200" dirty="0" smtClean="0">
                <a:solidFill>
                  <a:srgbClr val="0066FF"/>
                </a:solidFill>
              </a:rPr>
              <a:t>Interrogative words</a:t>
            </a:r>
            <a:endParaRPr lang="zh-CN" altLang="en-US" sz="3200" dirty="0">
              <a:solidFill>
                <a:srgbClr val="0066FF"/>
              </a:solidFill>
            </a:endParaRPr>
          </a:p>
        </p:txBody>
      </p:sp>
      <p:sp>
        <p:nvSpPr>
          <p:cNvPr id="6" name="右大括号 5"/>
          <p:cNvSpPr/>
          <p:nvPr/>
        </p:nvSpPr>
        <p:spPr>
          <a:xfrm>
            <a:off x="3643306" y="5072074"/>
            <a:ext cx="587496" cy="1440160"/>
          </a:xfrm>
          <a:prstGeom prst="rightBrace">
            <a:avLst>
              <a:gd name="adj1" fmla="val 0"/>
              <a:gd name="adj2" fmla="val 50000"/>
            </a:avLst>
          </a:prstGeom>
          <a:ln w="38100">
            <a:solidFill>
              <a:srgbClr val="0066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 name="TextBox 6"/>
          <p:cNvSpPr txBox="1"/>
          <p:nvPr/>
        </p:nvSpPr>
        <p:spPr>
          <a:xfrm>
            <a:off x="4643438" y="5500702"/>
            <a:ext cx="2664296" cy="584775"/>
          </a:xfrm>
          <a:prstGeom prst="rect">
            <a:avLst/>
          </a:prstGeom>
          <a:noFill/>
        </p:spPr>
        <p:txBody>
          <a:bodyPr wrap="square" rtlCol="0">
            <a:spAutoFit/>
          </a:bodyPr>
          <a:lstStyle/>
          <a:p>
            <a:r>
              <a:rPr lang="en-US" altLang="zh-CN" sz="3200" dirty="0">
                <a:solidFill>
                  <a:srgbClr val="0066FF"/>
                </a:solidFill>
              </a:rPr>
              <a:t>A</a:t>
            </a:r>
            <a:r>
              <a:rPr lang="en-US" altLang="zh-CN" sz="3200" dirty="0" smtClean="0">
                <a:solidFill>
                  <a:srgbClr val="0066FF"/>
                </a:solidFill>
              </a:rPr>
              <a:t>dvise</a:t>
            </a:r>
            <a:endParaRPr lang="zh-CN" altLang="en-US" sz="3200" dirty="0">
              <a:solidFill>
                <a:srgbClr val="0066FF"/>
              </a:solidFill>
            </a:endParaRPr>
          </a:p>
        </p:txBody>
      </p:sp>
      <p:sp>
        <p:nvSpPr>
          <p:cNvPr id="8" name="右大括号 7"/>
          <p:cNvSpPr/>
          <p:nvPr/>
        </p:nvSpPr>
        <p:spPr>
          <a:xfrm>
            <a:off x="4143372" y="2714620"/>
            <a:ext cx="587496" cy="936104"/>
          </a:xfrm>
          <a:prstGeom prst="rightBrace">
            <a:avLst>
              <a:gd name="adj1" fmla="val 0"/>
              <a:gd name="adj2" fmla="val 50000"/>
            </a:avLst>
          </a:prstGeom>
          <a:ln w="38100">
            <a:solidFill>
              <a:srgbClr val="0066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 name="TextBox 8"/>
          <p:cNvSpPr txBox="1"/>
          <p:nvPr/>
        </p:nvSpPr>
        <p:spPr>
          <a:xfrm>
            <a:off x="5072066" y="2928934"/>
            <a:ext cx="2880320" cy="584775"/>
          </a:xfrm>
          <a:prstGeom prst="rect">
            <a:avLst/>
          </a:prstGeom>
          <a:noFill/>
        </p:spPr>
        <p:txBody>
          <a:bodyPr wrap="square" rtlCol="0">
            <a:spAutoFit/>
          </a:bodyPr>
          <a:lstStyle/>
          <a:p>
            <a:r>
              <a:rPr lang="en-US" altLang="zh-CN" sz="3200" dirty="0" smtClean="0">
                <a:solidFill>
                  <a:srgbClr val="0066FF"/>
                </a:solidFill>
              </a:rPr>
              <a:t>Auxiliary verb</a:t>
            </a:r>
            <a:endParaRPr lang="zh-CN" altLang="en-US" sz="3200" dirty="0">
              <a:solidFill>
                <a:srgbClr val="0066FF"/>
              </a:solidFill>
            </a:endParaRPr>
          </a:p>
        </p:txBody>
      </p:sp>
    </p:spTree>
    <p:extLst>
      <p:ext uri="{BB962C8B-B14F-4D97-AF65-F5344CB8AC3E}">
        <p14:creationId xmlns:p14="http://schemas.microsoft.com/office/powerpoint/2010/main" val="153487919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100</TotalTime>
  <Words>3182</Words>
  <Application>Microsoft Office PowerPoint</Application>
  <PresentationFormat>全屏显示(4:3)</PresentationFormat>
  <Paragraphs>454</Paragraphs>
  <Slides>56</Slides>
  <Notes>0</Notes>
  <HiddenSlides>0</HiddenSlides>
  <MMClips>0</MMClips>
  <ScaleCrop>false</ScaleCrop>
  <HeadingPairs>
    <vt:vector size="4" baseType="variant">
      <vt:variant>
        <vt:lpstr>主题</vt:lpstr>
      </vt:variant>
      <vt:variant>
        <vt:i4>1</vt:i4>
      </vt:variant>
      <vt:variant>
        <vt:lpstr>幻灯片标题</vt:lpstr>
      </vt:variant>
      <vt:variant>
        <vt:i4>56</vt:i4>
      </vt:variant>
    </vt:vector>
  </HeadingPairs>
  <TitlesOfParts>
    <vt:vector size="57" baseType="lpstr">
      <vt:lpstr>Office 主题</vt:lpstr>
      <vt:lpstr>Chapter Twelve </vt:lpstr>
      <vt:lpstr>IT Vocabulary</vt:lpstr>
      <vt:lpstr>PowerPoint 演示文稿</vt:lpstr>
      <vt:lpstr>PowerPoint 演示文稿</vt:lpstr>
      <vt:lpstr>PowerPoint 演示文稿</vt:lpstr>
      <vt:lpstr>Discussing in meeting</vt:lpstr>
      <vt:lpstr> How to state your ideas?</vt:lpstr>
      <vt:lpstr>PowerPoint 演示文稿</vt:lpstr>
      <vt:lpstr>PowerPoint 演示文稿</vt:lpstr>
      <vt:lpstr>PowerPoint 演示文稿</vt:lpstr>
      <vt:lpstr>Expressing agreement</vt:lpstr>
      <vt:lpstr>Agreeing with reservations</vt:lpstr>
      <vt:lpstr>Euphemistic disagreement</vt:lpstr>
      <vt:lpstr>Stating reason</vt:lpstr>
      <vt:lpstr>Emphasizing Personal Points</vt:lpstr>
      <vt:lpstr>PowerPoint 演示文稿</vt:lpstr>
      <vt:lpstr>Stimulating Other People’s Points</vt:lpstr>
      <vt:lpstr>Raising Questions</vt:lpstr>
      <vt:lpstr>PowerPoint 演示文稿</vt:lpstr>
      <vt:lpstr>PowerPoint 演示文稿</vt:lpstr>
      <vt:lpstr>PowerPoint 演示文稿</vt:lpstr>
      <vt:lpstr>take         up           out        off        short     on            move            back             rush</vt:lpstr>
      <vt:lpstr>Restricting topics </vt:lpstr>
      <vt:lpstr>Irrelevant but necessary topics </vt:lpstr>
      <vt:lpstr>PowerPoint 演示文稿</vt:lpstr>
      <vt:lpstr>Reminding time </vt:lpstr>
      <vt:lpstr>Interrupt</vt:lpstr>
      <vt:lpstr>PowerPoint 演示文稿</vt:lpstr>
      <vt:lpstr> Stand-up Meetings</vt:lpstr>
      <vt:lpstr>PowerPoint 演示文稿</vt:lpstr>
      <vt:lpstr>What is a stand-up meeting?</vt:lpstr>
      <vt:lpstr>PowerPoint 演示文稿</vt:lpstr>
      <vt:lpstr>PowerPoint 演示文稿</vt:lpstr>
      <vt:lpstr>PowerPoint 演示文稿</vt:lpstr>
      <vt:lpstr>PowerPoint 演示文稿</vt:lpstr>
      <vt:lpstr>PowerPoint 演示文稿</vt:lpstr>
      <vt:lpstr> Stand-up Meetings and Meeting follow-up Emails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Stand-up meeting practice </vt:lpstr>
      <vt:lpstr>III. Topic: Reminder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Twelve </dc:title>
  <dc:creator>罗惠</dc:creator>
  <cp:lastModifiedBy>tfsp</cp:lastModifiedBy>
  <cp:revision>10</cp:revision>
  <dcterms:created xsi:type="dcterms:W3CDTF">2015-06-02T05:19:00Z</dcterms:created>
  <dcterms:modified xsi:type="dcterms:W3CDTF">2015-06-02T07:01:56Z</dcterms:modified>
</cp:coreProperties>
</file>