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3814B9-34EB-403C-997A-2F181E5438BC}" type="datetimeFigureOut">
              <a:rPr lang="zh-CN" altLang="en-US" smtClean="0"/>
              <a:t>2015/5/25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2BFD37-2D07-4749-B7D3-2F94E42C25F4}" type="slidenum">
              <a:rPr lang="zh-CN" altLang="en-US" smtClean="0"/>
              <a:t>‹#›</a:t>
            </a:fld>
            <a:endParaRPr lang="zh-CN" altLang="en-US"/>
          </a:p>
        </p:txBody>
      </p:sp>
    </p:spTree>
    <p:extLst>
      <p:ext uri="{BB962C8B-B14F-4D97-AF65-F5344CB8AC3E}">
        <p14:creationId xmlns:p14="http://schemas.microsoft.com/office/powerpoint/2010/main" val="3961339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 name="日期占位符 3"/>
          <p:cNvSpPr>
            <a:spLocks noGrp="1"/>
          </p:cNvSpPr>
          <p:nvPr>
            <p:ph type="dt" sz="half" idx="10"/>
          </p:nvPr>
        </p:nvSpPr>
        <p:spPr/>
        <p:txBody>
          <a:bodyPr/>
          <a:lstStyle>
            <a:lvl1pPr>
              <a:defRPr/>
            </a:lvl1pPr>
          </a:lstStyle>
          <a:p>
            <a:pPr>
              <a:defRPr/>
            </a:pPr>
            <a:fld id="{F243A5FB-9D0A-44C6-9F7D-2AA34C01B6B9}" type="datetimeFigureOut">
              <a:rPr lang="zh-CN" altLang="en-US">
                <a:solidFill>
                  <a:prstClr val="black">
                    <a:tint val="75000"/>
                  </a:prstClr>
                </a:solidFill>
              </a:rPr>
              <a:pPr>
                <a:defRPr/>
              </a:pPr>
              <a:t>2015/5/25</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3E46B664-E577-4BC7-9553-CBCAA932C392}"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86679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2015/5/25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2015/5/25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2015/5/25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2015/5/25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Chapter Ten</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773908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836712"/>
          </a:xfrm>
        </p:spPr>
        <p:txBody>
          <a:bodyPr/>
          <a:lstStyle/>
          <a:p>
            <a:r>
              <a:rPr lang="en-US" altLang="zh-CN" dirty="0" smtClean="0"/>
              <a:t>IT Vocabulary</a:t>
            </a:r>
            <a:endParaRPr lang="zh-CN" altLang="en-US" dirty="0"/>
          </a:p>
        </p:txBody>
      </p:sp>
      <p:sp>
        <p:nvSpPr>
          <p:cNvPr id="3" name="内容占位符 2"/>
          <p:cNvSpPr>
            <a:spLocks noGrp="1"/>
          </p:cNvSpPr>
          <p:nvPr>
            <p:ph idx="1"/>
          </p:nvPr>
        </p:nvSpPr>
        <p:spPr>
          <a:xfrm>
            <a:off x="0" y="764704"/>
            <a:ext cx="9144000" cy="6093296"/>
          </a:xfrm>
        </p:spPr>
        <p:txBody>
          <a:bodyPr>
            <a:normAutofit lnSpcReduction="10000"/>
          </a:bodyPr>
          <a:lstStyle/>
          <a:p>
            <a:r>
              <a:rPr lang="en-US" altLang="zh-CN" sz="2800" dirty="0" smtClean="0"/>
              <a:t>Validation </a:t>
            </a:r>
            <a:r>
              <a:rPr lang="zh-CN" altLang="en-US" sz="2800" dirty="0" smtClean="0"/>
              <a:t>确认                        </a:t>
            </a:r>
            <a:r>
              <a:rPr lang="en-US" altLang="zh-CN" sz="2800" dirty="0" smtClean="0"/>
              <a:t>verification </a:t>
            </a:r>
            <a:r>
              <a:rPr lang="zh-CN" altLang="en-US" sz="2800" dirty="0" smtClean="0"/>
              <a:t>验证</a:t>
            </a:r>
            <a:endParaRPr lang="en-US" altLang="zh-CN" sz="2800" dirty="0" smtClean="0"/>
          </a:p>
          <a:p>
            <a:r>
              <a:rPr lang="en-US" altLang="zh-CN" sz="2800" dirty="0" smtClean="0"/>
              <a:t>Analysis</a:t>
            </a:r>
            <a:r>
              <a:rPr lang="zh-CN" altLang="en-US" sz="2800" dirty="0" smtClean="0"/>
              <a:t>分析                             </a:t>
            </a:r>
            <a:r>
              <a:rPr lang="en-US" altLang="zh-CN" sz="2800" dirty="0" smtClean="0"/>
              <a:t>analyze</a:t>
            </a:r>
            <a:r>
              <a:rPr lang="zh-CN" altLang="en-US" sz="2800" dirty="0" smtClean="0"/>
              <a:t>分析</a:t>
            </a:r>
            <a:endParaRPr lang="en-US" altLang="zh-CN" sz="2800" dirty="0" smtClean="0"/>
          </a:p>
          <a:p>
            <a:r>
              <a:rPr lang="zh-CN" altLang="en-US" sz="2800" dirty="0" smtClean="0"/>
              <a:t> </a:t>
            </a:r>
            <a:r>
              <a:rPr lang="en-US" altLang="zh-CN" sz="2800" dirty="0" smtClean="0"/>
              <a:t>inspection</a:t>
            </a:r>
            <a:r>
              <a:rPr lang="zh-CN" altLang="en-US" sz="2800" dirty="0" smtClean="0"/>
              <a:t>审核                        </a:t>
            </a:r>
            <a:r>
              <a:rPr lang="en-US" altLang="zh-CN" sz="2800" dirty="0" smtClean="0"/>
              <a:t>requirement</a:t>
            </a:r>
            <a:r>
              <a:rPr lang="zh-CN" altLang="en-US" sz="2800" dirty="0" smtClean="0"/>
              <a:t>需求</a:t>
            </a:r>
            <a:endParaRPr lang="en-US" altLang="zh-CN" sz="2800" dirty="0" smtClean="0"/>
          </a:p>
          <a:p>
            <a:r>
              <a:rPr lang="en-US" altLang="zh-CN" sz="2800" dirty="0" smtClean="0"/>
              <a:t>Document</a:t>
            </a:r>
            <a:r>
              <a:rPr lang="zh-CN" altLang="en-US" sz="2800" dirty="0" smtClean="0"/>
              <a:t>文档                         </a:t>
            </a:r>
            <a:r>
              <a:rPr lang="en-US" altLang="zh-CN" sz="2800" dirty="0" smtClean="0"/>
              <a:t>design</a:t>
            </a:r>
            <a:r>
              <a:rPr lang="zh-CN" altLang="en-US" sz="2800" dirty="0" smtClean="0"/>
              <a:t>设计</a:t>
            </a:r>
            <a:endParaRPr lang="en-US" altLang="zh-CN" sz="2800" dirty="0" smtClean="0"/>
          </a:p>
          <a:p>
            <a:r>
              <a:rPr lang="en-US" altLang="zh-CN" sz="2800" dirty="0" smtClean="0"/>
              <a:t>Diagram</a:t>
            </a:r>
            <a:r>
              <a:rPr lang="zh-CN" altLang="en-US" sz="2800" dirty="0" smtClean="0"/>
              <a:t>图表                             </a:t>
            </a:r>
            <a:r>
              <a:rPr lang="en-US" altLang="zh-CN" sz="2800" dirty="0" smtClean="0"/>
              <a:t>program</a:t>
            </a:r>
            <a:r>
              <a:rPr lang="zh-CN" altLang="en-US" sz="2800" dirty="0" smtClean="0"/>
              <a:t>程序</a:t>
            </a:r>
            <a:endParaRPr lang="en-US" altLang="zh-CN" sz="2800" dirty="0" smtClean="0"/>
          </a:p>
          <a:p>
            <a:r>
              <a:rPr lang="en-US" altLang="zh-CN" sz="2800" dirty="0" smtClean="0"/>
              <a:t>Source code</a:t>
            </a:r>
            <a:r>
              <a:rPr lang="zh-CN" altLang="en-US" sz="2800" dirty="0" smtClean="0"/>
              <a:t>源代码                  </a:t>
            </a:r>
            <a:r>
              <a:rPr lang="en-US" altLang="zh-CN" sz="2800" dirty="0" smtClean="0"/>
              <a:t>implementation</a:t>
            </a:r>
            <a:r>
              <a:rPr lang="zh-CN" altLang="en-US" sz="2800" dirty="0" smtClean="0"/>
              <a:t>实施</a:t>
            </a:r>
            <a:endParaRPr lang="en-US" altLang="zh-CN" sz="2800" dirty="0" smtClean="0"/>
          </a:p>
          <a:p>
            <a:r>
              <a:rPr lang="en-US" altLang="zh-CN" sz="2800" dirty="0" smtClean="0"/>
              <a:t>Test case </a:t>
            </a:r>
            <a:r>
              <a:rPr lang="zh-CN" altLang="en-US" sz="2800" dirty="0" smtClean="0"/>
              <a:t>测试用例                  </a:t>
            </a:r>
            <a:r>
              <a:rPr lang="en-US" altLang="zh-CN" sz="2800" dirty="0" smtClean="0"/>
              <a:t>custom software </a:t>
            </a:r>
            <a:r>
              <a:rPr lang="zh-CN" altLang="en-US" sz="2800" dirty="0" smtClean="0"/>
              <a:t>定制软件 </a:t>
            </a:r>
            <a:endParaRPr lang="en-US" altLang="zh-CN" sz="2800" dirty="0" smtClean="0"/>
          </a:p>
          <a:p>
            <a:r>
              <a:rPr lang="en-US" altLang="zh-CN" sz="2800" dirty="0" smtClean="0"/>
              <a:t>Generic software</a:t>
            </a:r>
            <a:r>
              <a:rPr lang="zh-CN" altLang="en-US" sz="2800" dirty="0" smtClean="0"/>
              <a:t>通用软件     </a:t>
            </a:r>
            <a:r>
              <a:rPr lang="en-US" altLang="zh-CN" sz="2800" dirty="0" smtClean="0"/>
              <a:t>incorporate</a:t>
            </a:r>
            <a:r>
              <a:rPr lang="zh-CN" altLang="en-US" sz="2800" dirty="0" smtClean="0"/>
              <a:t>整合</a:t>
            </a:r>
            <a:endParaRPr lang="en-US" altLang="zh-CN" sz="2800" dirty="0" smtClean="0"/>
          </a:p>
          <a:p>
            <a:r>
              <a:rPr lang="en-US" altLang="zh-CN" sz="2800" dirty="0" smtClean="0"/>
              <a:t>Release</a:t>
            </a:r>
            <a:r>
              <a:rPr lang="zh-CN" altLang="en-US" sz="2800" dirty="0" smtClean="0"/>
              <a:t>发布                               </a:t>
            </a:r>
            <a:r>
              <a:rPr lang="en-US" altLang="zh-CN" sz="2800" dirty="0" smtClean="0"/>
              <a:t>phase </a:t>
            </a:r>
            <a:r>
              <a:rPr lang="zh-CN" altLang="en-US" sz="2800" dirty="0" smtClean="0"/>
              <a:t>阶段</a:t>
            </a:r>
            <a:endParaRPr lang="en-US" altLang="zh-CN" sz="2800" dirty="0" smtClean="0"/>
          </a:p>
          <a:p>
            <a:r>
              <a:rPr lang="en-US" altLang="zh-CN" sz="2800" dirty="0" smtClean="0"/>
              <a:t>Deliver</a:t>
            </a:r>
            <a:r>
              <a:rPr lang="zh-CN" altLang="en-US" sz="2800" dirty="0" smtClean="0"/>
              <a:t>交货                                </a:t>
            </a:r>
            <a:r>
              <a:rPr lang="en-US" altLang="zh-CN" sz="2800" dirty="0" smtClean="0"/>
              <a:t>specification</a:t>
            </a:r>
            <a:r>
              <a:rPr lang="zh-CN" altLang="en-US" sz="2800" dirty="0" smtClean="0"/>
              <a:t>规约</a:t>
            </a:r>
            <a:endParaRPr lang="en-US" altLang="zh-CN" sz="2800" dirty="0" smtClean="0"/>
          </a:p>
          <a:p>
            <a:r>
              <a:rPr lang="en-US" altLang="zh-CN" sz="2800" dirty="0" smtClean="0"/>
              <a:t>Fault </a:t>
            </a:r>
            <a:r>
              <a:rPr lang="zh-CN" altLang="en-US" sz="2800" dirty="0" smtClean="0"/>
              <a:t>错误                                   </a:t>
            </a:r>
            <a:r>
              <a:rPr lang="en-US" altLang="zh-CN" sz="2800" dirty="0" smtClean="0"/>
              <a:t>defect </a:t>
            </a:r>
            <a:r>
              <a:rPr lang="zh-CN" altLang="en-US" sz="2800" dirty="0" smtClean="0"/>
              <a:t>缺陷</a:t>
            </a:r>
            <a:endParaRPr lang="en-US" altLang="zh-CN" sz="2800" dirty="0" smtClean="0"/>
          </a:p>
          <a:p>
            <a:r>
              <a:rPr lang="en-US" altLang="zh-CN" sz="2800" dirty="0" smtClean="0"/>
              <a:t>Crash</a:t>
            </a:r>
            <a:r>
              <a:rPr lang="zh-CN" altLang="en-US" sz="2800" dirty="0" smtClean="0"/>
              <a:t>崩溃                                   </a:t>
            </a:r>
            <a:r>
              <a:rPr lang="en-US" altLang="zh-CN" sz="2800" dirty="0" smtClean="0"/>
              <a:t>interaction </a:t>
            </a:r>
            <a:r>
              <a:rPr lang="zh-CN" altLang="en-US" sz="2800" dirty="0" smtClean="0"/>
              <a:t>交互</a:t>
            </a:r>
            <a:endParaRPr lang="en-US" altLang="zh-CN" sz="2800" dirty="0" smtClean="0"/>
          </a:p>
          <a:p>
            <a:endParaRPr lang="en-US" altLang="zh-CN" dirty="0"/>
          </a:p>
        </p:txBody>
      </p:sp>
    </p:spTree>
    <p:extLst>
      <p:ext uri="{BB962C8B-B14F-4D97-AF65-F5344CB8AC3E}">
        <p14:creationId xmlns:p14="http://schemas.microsoft.com/office/powerpoint/2010/main" val="2419667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lstStyle/>
          <a:p>
            <a:r>
              <a:rPr lang="en-US" altLang="zh-CN" dirty="0" smtClean="0"/>
              <a:t>Corruption </a:t>
            </a:r>
            <a:r>
              <a:rPr lang="zh-CN" altLang="en-US" dirty="0" smtClean="0"/>
              <a:t>损坏                         </a:t>
            </a:r>
            <a:r>
              <a:rPr lang="en-US" altLang="zh-CN" dirty="0" smtClean="0"/>
              <a:t>perform</a:t>
            </a:r>
            <a:r>
              <a:rPr lang="zh-CN" altLang="en-US" dirty="0" smtClean="0"/>
              <a:t>运行</a:t>
            </a:r>
            <a:endParaRPr lang="en-US" altLang="zh-CN" dirty="0" smtClean="0"/>
          </a:p>
          <a:p>
            <a:r>
              <a:rPr lang="en-US" altLang="zh-CN" dirty="0" smtClean="0"/>
              <a:t>Statement </a:t>
            </a:r>
            <a:r>
              <a:rPr lang="zh-CN" altLang="en-US" dirty="0" smtClean="0"/>
              <a:t>说明                          </a:t>
            </a:r>
            <a:r>
              <a:rPr lang="en-US" altLang="zh-CN" dirty="0" smtClean="0"/>
              <a:t>result</a:t>
            </a:r>
            <a:r>
              <a:rPr lang="zh-CN" altLang="en-US" dirty="0" smtClean="0"/>
              <a:t>结果</a:t>
            </a:r>
            <a:endParaRPr lang="en-US" altLang="zh-CN" dirty="0" smtClean="0"/>
          </a:p>
          <a:p>
            <a:r>
              <a:rPr lang="en-US" altLang="zh-CN" dirty="0" smtClean="0"/>
              <a:t>Generate</a:t>
            </a:r>
            <a:r>
              <a:rPr lang="zh-CN" altLang="en-US" dirty="0" smtClean="0"/>
              <a:t>生成                             </a:t>
            </a:r>
            <a:r>
              <a:rPr lang="en-US" altLang="zh-CN" dirty="0" smtClean="0"/>
              <a:t>policy</a:t>
            </a:r>
            <a:r>
              <a:rPr lang="zh-CN" altLang="en-US" dirty="0" smtClean="0"/>
              <a:t>策略</a:t>
            </a:r>
            <a:endParaRPr lang="en-US" altLang="zh-CN" dirty="0" smtClean="0"/>
          </a:p>
          <a:p>
            <a:r>
              <a:rPr lang="en-US" altLang="zh-CN" dirty="0" smtClean="0"/>
              <a:t>Execute</a:t>
            </a:r>
            <a:r>
              <a:rPr lang="zh-CN" altLang="en-US" dirty="0" smtClean="0"/>
              <a:t>执行，运行                   </a:t>
            </a:r>
            <a:r>
              <a:rPr lang="en-US" altLang="zh-CN" dirty="0" smtClean="0"/>
              <a:t>feature</a:t>
            </a:r>
            <a:r>
              <a:rPr lang="zh-CN" altLang="en-US" dirty="0" smtClean="0"/>
              <a:t>性能</a:t>
            </a:r>
            <a:endParaRPr lang="en-US" altLang="zh-CN" dirty="0" smtClean="0"/>
          </a:p>
          <a:p>
            <a:r>
              <a:rPr lang="en-US" altLang="zh-CN" dirty="0" smtClean="0"/>
              <a:t>Function</a:t>
            </a:r>
            <a:r>
              <a:rPr lang="zh-CN" altLang="en-US" dirty="0" smtClean="0"/>
              <a:t>功能                               </a:t>
            </a:r>
            <a:r>
              <a:rPr lang="en-US" altLang="zh-CN" dirty="0" smtClean="0"/>
              <a:t>access</a:t>
            </a:r>
            <a:r>
              <a:rPr lang="zh-CN" altLang="en-US" dirty="0" smtClean="0"/>
              <a:t>访问</a:t>
            </a:r>
            <a:endParaRPr lang="en-US" altLang="zh-CN" dirty="0" smtClean="0"/>
          </a:p>
          <a:p>
            <a:r>
              <a:rPr lang="en-US" altLang="zh-CN" dirty="0" smtClean="0"/>
              <a:t>Figure</a:t>
            </a:r>
            <a:r>
              <a:rPr lang="zh-CN" altLang="en-US" dirty="0" smtClean="0"/>
              <a:t>数字                                    </a:t>
            </a:r>
            <a:r>
              <a:rPr lang="en-US" altLang="zh-CN" dirty="0" smtClean="0"/>
              <a:t>expect</a:t>
            </a:r>
            <a:r>
              <a:rPr lang="zh-CN" altLang="en-US" dirty="0" smtClean="0"/>
              <a:t>预期</a:t>
            </a:r>
            <a:endParaRPr lang="en-US" altLang="zh-CN" dirty="0" smtClean="0"/>
          </a:p>
          <a:p>
            <a:r>
              <a:rPr lang="en-US" altLang="zh-CN" dirty="0" smtClean="0"/>
              <a:t>Process</a:t>
            </a:r>
            <a:r>
              <a:rPr lang="zh-CN" altLang="en-US" dirty="0" smtClean="0"/>
              <a:t>过程                                 </a:t>
            </a:r>
            <a:r>
              <a:rPr lang="en-US" altLang="zh-CN" dirty="0" smtClean="0"/>
              <a:t>require</a:t>
            </a:r>
            <a:r>
              <a:rPr lang="zh-CN" altLang="en-US" dirty="0" smtClean="0"/>
              <a:t>要求</a:t>
            </a:r>
            <a:endParaRPr lang="en-US" altLang="zh-CN" dirty="0" smtClean="0"/>
          </a:p>
          <a:p>
            <a:r>
              <a:rPr lang="en-US" altLang="zh-CN" dirty="0" smtClean="0"/>
              <a:t>Menu</a:t>
            </a:r>
            <a:r>
              <a:rPr lang="zh-CN" altLang="en-US" dirty="0" smtClean="0"/>
              <a:t>菜单                                    </a:t>
            </a:r>
            <a:r>
              <a:rPr lang="en-US" altLang="zh-CN" dirty="0" smtClean="0"/>
              <a:t>user </a:t>
            </a:r>
            <a:r>
              <a:rPr lang="zh-CN" altLang="en-US" dirty="0" smtClean="0"/>
              <a:t>用户</a:t>
            </a:r>
            <a:endParaRPr lang="zh-CN" altLang="en-US" dirty="0"/>
          </a:p>
        </p:txBody>
      </p:sp>
    </p:spTree>
    <p:extLst>
      <p:ext uri="{BB962C8B-B14F-4D97-AF65-F5344CB8AC3E}">
        <p14:creationId xmlns:p14="http://schemas.microsoft.com/office/powerpoint/2010/main" val="9240940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8820472" cy="6858000"/>
          </a:xfrm>
        </p:spPr>
        <p:txBody>
          <a:bodyPr>
            <a:normAutofit lnSpcReduction="10000"/>
          </a:bodyPr>
          <a:lstStyle/>
          <a:p>
            <a:pPr algn="just"/>
            <a:r>
              <a:rPr lang="en-US" altLang="zh-CN" sz="2800" dirty="0" smtClean="0"/>
              <a:t>Within the Validation and Verification process, there are two complementary approaches to system checking and analysis. </a:t>
            </a:r>
          </a:p>
          <a:p>
            <a:pPr algn="just"/>
            <a:r>
              <a:rPr lang="en-US" altLang="zh-CN" sz="2800" dirty="0" smtClean="0"/>
              <a:t>Software inspections or peer reviews analyze and check system representations such as requirements document, design diagrams and program source code. You can use inspections at all stages of a testing process. Inspections may be supplemented by some automatic analysis of the source text of a system or associated documents. Software inspections and automated analysis are static V &amp;V techniques, so you do not need to run the software on a computer. </a:t>
            </a:r>
          </a:p>
          <a:p>
            <a:pPr algn="just"/>
            <a:r>
              <a:rPr lang="en-US" altLang="zh-CN" sz="2800" dirty="0" smtClean="0"/>
              <a:t>Software testing involves running an implementation of the software with testing data. You examine the outputs of the software and its operational behavior to check if it is performing as required. Testing is a dynamic technique of verification and validation. </a:t>
            </a:r>
          </a:p>
        </p:txBody>
      </p:sp>
    </p:spTree>
    <p:extLst>
      <p:ext uri="{BB962C8B-B14F-4D97-AF65-F5344CB8AC3E}">
        <p14:creationId xmlns:p14="http://schemas.microsoft.com/office/powerpoint/2010/main" val="13891964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8964488" cy="6858000"/>
          </a:xfrm>
        </p:spPr>
        <p:txBody>
          <a:bodyPr>
            <a:normAutofit lnSpcReduction="10000"/>
          </a:bodyPr>
          <a:lstStyle/>
          <a:p>
            <a:pPr algn="just"/>
            <a:r>
              <a:rPr lang="en-US" altLang="zh-CN" sz="2800" dirty="0" smtClean="0"/>
              <a:t>The software testing process has two distinct goals:</a:t>
            </a:r>
          </a:p>
          <a:p>
            <a:pPr marL="514350" indent="-514350" algn="just">
              <a:buAutoNum type="arabicPeriod"/>
            </a:pPr>
            <a:r>
              <a:rPr lang="en-US" altLang="zh-CN" sz="2800" dirty="0" smtClean="0"/>
              <a:t>To demonstrate to the developer and the customer that the software meets its requirements. For custom software, there should be at least one test for every requirement in the user and system requirements documents. For generic software products, there should be tests for all of the system features. Such features will be incorporated in the product release. Some systems may have an explicit acceptance testing phase. In this phase, the customer formally checks the delivered system against its specification. </a:t>
            </a:r>
          </a:p>
          <a:p>
            <a:pPr marL="514350" indent="-514350" algn="just">
              <a:buAutoNum type="arabicPeriod"/>
            </a:pPr>
            <a:r>
              <a:rPr lang="en-US" altLang="zh-CN" sz="2800" dirty="0" smtClean="0"/>
              <a:t>To discover faults or defects in the software. Defect testing is concerned with rooting out all kinds of undesirable system behaviors, such as system crashes, unwanted interactions with other systems, incorrect computations and data corruption. </a:t>
            </a:r>
            <a:endParaRPr lang="zh-CN" altLang="en-US" sz="2800" dirty="0"/>
          </a:p>
        </p:txBody>
      </p:sp>
    </p:spTree>
    <p:extLst>
      <p:ext uri="{BB962C8B-B14F-4D97-AF65-F5344CB8AC3E}">
        <p14:creationId xmlns:p14="http://schemas.microsoft.com/office/powerpoint/2010/main" val="28091636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23268"/>
            <a:ext cx="8856984" cy="1642194"/>
          </a:xfrm>
        </p:spPr>
        <p:txBody>
          <a:bodyPr>
            <a:normAutofit/>
          </a:bodyPr>
          <a:lstStyle/>
          <a:p>
            <a:r>
              <a:rPr lang="en-US" altLang="zh-CN" sz="6000" b="1" dirty="0" smtClean="0">
                <a:solidFill>
                  <a:schemeClr val="accent6">
                    <a:lumMod val="50000"/>
                  </a:schemeClr>
                </a:solidFill>
                <a:latin typeface="Comic Sans MS" pitchFamily="66" charset="0"/>
              </a:rPr>
              <a:t>Meeting</a:t>
            </a:r>
            <a:endParaRPr lang="zh-CN" altLang="en-US" sz="4900" b="1" dirty="0">
              <a:solidFill>
                <a:schemeClr val="accent6">
                  <a:lumMod val="50000"/>
                </a:schemeClr>
              </a:solidFill>
              <a:latin typeface="Comic Sans MS" pitchFamily="66" charset="0"/>
            </a:endParaRPr>
          </a:p>
        </p:txBody>
      </p:sp>
      <p:pic>
        <p:nvPicPr>
          <p:cNvPr id="4" name="Picture 3" descr="19300001309079131037228263265_950"/>
          <p:cNvPicPr>
            <a:picLocks noChangeAspect="1" noChangeArrowheads="1"/>
          </p:cNvPicPr>
          <p:nvPr/>
        </p:nvPicPr>
        <p:blipFill>
          <a:blip r:embed="rId2"/>
          <a:srcRect/>
          <a:stretch>
            <a:fillRect/>
          </a:stretch>
        </p:blipFill>
        <p:spPr bwMode="auto">
          <a:xfrm>
            <a:off x="1403648" y="1772816"/>
            <a:ext cx="6594616" cy="4943690"/>
          </a:xfrm>
          <a:prstGeom prst="rect">
            <a:avLst/>
          </a:prstGeom>
          <a:noFill/>
          <a:ln w="9525">
            <a:noFill/>
            <a:miter lim="800000"/>
            <a:headEnd/>
            <a:tailEnd/>
          </a:ln>
        </p:spPr>
      </p:pic>
    </p:spTree>
    <p:extLst>
      <p:ext uri="{BB962C8B-B14F-4D97-AF65-F5344CB8AC3E}">
        <p14:creationId xmlns:p14="http://schemas.microsoft.com/office/powerpoint/2010/main" val="124140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9208" y="229870"/>
            <a:ext cx="8229600" cy="646331"/>
          </a:xfrm>
          <a:noFill/>
        </p:spPr>
        <p:txBody>
          <a:bodyPr wrap="square" rtlCol="0">
            <a:spAutoFit/>
          </a:bodyPr>
          <a:lstStyle/>
          <a:p>
            <a:r>
              <a:rPr lang="en-US" altLang="zh-CN" sz="3600" dirty="0">
                <a:solidFill>
                  <a:schemeClr val="accent6">
                    <a:lumMod val="50000"/>
                  </a:schemeClr>
                </a:solidFill>
                <a:latin typeface="Comic Sans MS" pitchFamily="66" charset="0"/>
                <a:ea typeface="+mn-ea"/>
                <a:cs typeface="+mn-cs"/>
              </a:rPr>
              <a:t>Types of meeting </a:t>
            </a:r>
            <a:endParaRPr lang="zh-CN" altLang="en-US" sz="3600" dirty="0">
              <a:solidFill>
                <a:schemeClr val="accent6">
                  <a:lumMod val="50000"/>
                </a:schemeClr>
              </a:solidFill>
              <a:latin typeface="Comic Sans MS" pitchFamily="66" charset="0"/>
              <a:ea typeface="+mn-ea"/>
              <a:cs typeface="+mn-cs"/>
            </a:endParaRPr>
          </a:p>
        </p:txBody>
      </p:sp>
      <p:pic>
        <p:nvPicPr>
          <p:cNvPr id="1028" name="Picture 4" descr="http://zhengyong.net/wp-content/uploads/2009/04/bstor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1265" y="2279309"/>
            <a:ext cx="3295288" cy="20137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940152" y="1357213"/>
            <a:ext cx="2520280" cy="954107"/>
          </a:xfrm>
          <a:prstGeom prst="rect">
            <a:avLst/>
          </a:prstGeom>
          <a:noFill/>
        </p:spPr>
        <p:txBody>
          <a:bodyPr wrap="square" rtlCol="0">
            <a:spAutoFit/>
          </a:bodyPr>
          <a:lstStyle/>
          <a:p>
            <a:r>
              <a:rPr lang="en-US" altLang="zh-CN" sz="2800" dirty="0"/>
              <a:t>Brainstorming</a:t>
            </a:r>
          </a:p>
          <a:p>
            <a:endParaRPr lang="zh-CN" altLang="en-US" sz="2800" dirty="0"/>
          </a:p>
        </p:txBody>
      </p:sp>
      <p:sp>
        <p:nvSpPr>
          <p:cNvPr id="6" name="TextBox 5"/>
          <p:cNvSpPr txBox="1"/>
          <p:nvPr/>
        </p:nvSpPr>
        <p:spPr>
          <a:xfrm>
            <a:off x="4211825" y="4964889"/>
            <a:ext cx="4932175" cy="954107"/>
          </a:xfrm>
          <a:prstGeom prst="rect">
            <a:avLst/>
          </a:prstGeom>
          <a:noFill/>
        </p:spPr>
        <p:txBody>
          <a:bodyPr wrap="square" rtlCol="0">
            <a:spAutoFit/>
          </a:bodyPr>
          <a:lstStyle/>
          <a:p>
            <a:r>
              <a:rPr lang="en-US" altLang="zh-CN" sz="2800" dirty="0"/>
              <a:t>Project </a:t>
            </a:r>
            <a:r>
              <a:rPr lang="en-US" altLang="zh-CN" sz="2800" dirty="0" smtClean="0"/>
              <a:t>meeting / team </a:t>
            </a:r>
            <a:r>
              <a:rPr lang="en-US" altLang="zh-CN" sz="2800" dirty="0"/>
              <a:t>meeting</a:t>
            </a:r>
          </a:p>
          <a:p>
            <a:endParaRPr lang="zh-CN" altLang="en-US" sz="2800" dirty="0"/>
          </a:p>
        </p:txBody>
      </p:sp>
      <p:sp>
        <p:nvSpPr>
          <p:cNvPr id="7" name="TextBox 6"/>
          <p:cNvSpPr txBox="1"/>
          <p:nvPr/>
        </p:nvSpPr>
        <p:spPr>
          <a:xfrm>
            <a:off x="296782" y="1986922"/>
            <a:ext cx="1656184" cy="523220"/>
          </a:xfrm>
          <a:prstGeom prst="rect">
            <a:avLst/>
          </a:prstGeom>
          <a:noFill/>
        </p:spPr>
        <p:txBody>
          <a:bodyPr wrap="square" rtlCol="0">
            <a:spAutoFit/>
          </a:bodyPr>
          <a:lstStyle/>
          <a:p>
            <a:r>
              <a:rPr lang="en-US" altLang="zh-CN" sz="2800" dirty="0" smtClean="0"/>
              <a:t>Chat </a:t>
            </a:r>
            <a:endParaRPr lang="zh-CN" altLang="en-US" sz="2800" dirty="0"/>
          </a:p>
        </p:txBody>
      </p:sp>
      <p:pic>
        <p:nvPicPr>
          <p:cNvPr id="1032" name="Picture 8" descr="http://img3.redocn.com/20120621/Redocn_201206212218473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441" y="4159492"/>
            <a:ext cx="3523887" cy="256490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enread.com/upimg/allimg/080708/1723560.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3285" y="1055204"/>
            <a:ext cx="3048182" cy="2758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69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wipe(down)">
                                      <p:cBhvr>
                                        <p:cTn id="7" dur="500"/>
                                        <p:tgtEl>
                                          <p:spTgt spid="103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wipe(down)">
                                      <p:cBhvr>
                                        <p:cTn id="17" dur="5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32"/>
                                        </p:tgtEl>
                                        <p:attrNameLst>
                                          <p:attrName>style.visibility</p:attrName>
                                        </p:attrNameLst>
                                      </p:cBhvr>
                                      <p:to>
                                        <p:strVal val="visible"/>
                                      </p:to>
                                    </p:set>
                                    <p:animEffect transition="in" filter="wipe(down)">
                                      <p:cBhvr>
                                        <p:cTn id="27" dur="500"/>
                                        <p:tgtEl>
                                          <p:spTgt spid="103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arn(inVertical)">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http://files.kachabank.com/photos/201309021/1952651-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520" y="831030"/>
            <a:ext cx="3737759" cy="248730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42879" y="170111"/>
            <a:ext cx="3309040" cy="523220"/>
          </a:xfrm>
          <a:prstGeom prst="rect">
            <a:avLst/>
          </a:prstGeom>
          <a:noFill/>
        </p:spPr>
        <p:txBody>
          <a:bodyPr wrap="square" rtlCol="0">
            <a:spAutoFit/>
          </a:bodyPr>
          <a:lstStyle/>
          <a:p>
            <a:r>
              <a:rPr lang="en-US" altLang="zh-CN" sz="2800" dirty="0" smtClean="0"/>
              <a:t>Department meeting </a:t>
            </a:r>
            <a:endParaRPr lang="zh-CN" altLang="en-US" sz="2800" dirty="0"/>
          </a:p>
        </p:txBody>
      </p:sp>
      <p:pic>
        <p:nvPicPr>
          <p:cNvPr id="2050" name="Picture 2" descr="http://m2.quanjing.com/2m/chineseview085/mhrf-cpmh-48177f30z.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2" y="116632"/>
            <a:ext cx="4102452" cy="273630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076056" y="3054151"/>
            <a:ext cx="3886428" cy="523220"/>
          </a:xfrm>
          <a:prstGeom prst="rect">
            <a:avLst/>
          </a:prstGeom>
          <a:noFill/>
        </p:spPr>
        <p:txBody>
          <a:bodyPr wrap="square" rtlCol="0">
            <a:spAutoFit/>
          </a:bodyPr>
          <a:lstStyle/>
          <a:p>
            <a:r>
              <a:rPr lang="en-US" altLang="zh-CN" sz="2800" dirty="0" smtClean="0"/>
              <a:t>Meeting with a customer </a:t>
            </a:r>
            <a:endParaRPr lang="zh-CN" altLang="en-US" sz="2800" dirty="0"/>
          </a:p>
        </p:txBody>
      </p:sp>
      <p:pic>
        <p:nvPicPr>
          <p:cNvPr id="2052" name="Picture 4" descr="http://news.xinhuanet.com/english/photo/2012-04/01/131501789_11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330" y="3929658"/>
            <a:ext cx="4286250" cy="26860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439591" y="5085184"/>
            <a:ext cx="3024336" cy="523220"/>
          </a:xfrm>
          <a:prstGeom prst="rect">
            <a:avLst/>
          </a:prstGeom>
          <a:noFill/>
        </p:spPr>
        <p:txBody>
          <a:bodyPr wrap="square" rtlCol="0">
            <a:spAutoFit/>
          </a:bodyPr>
          <a:lstStyle/>
          <a:p>
            <a:r>
              <a:rPr lang="en-US" altLang="zh-CN" sz="2800" dirty="0" smtClean="0"/>
              <a:t>Board meeting </a:t>
            </a:r>
            <a:endParaRPr lang="zh-CN" altLang="en-US" sz="2800" dirty="0"/>
          </a:p>
        </p:txBody>
      </p:sp>
    </p:spTree>
    <p:extLst>
      <p:ext uri="{BB962C8B-B14F-4D97-AF65-F5344CB8AC3E}">
        <p14:creationId xmlns:p14="http://schemas.microsoft.com/office/powerpoint/2010/main" val="251647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wipe(down)">
                                      <p:cBhvr>
                                        <p:cTn id="17" dur="500"/>
                                        <p:tgtEl>
                                          <p:spTgt spid="205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052"/>
                                        </p:tgtEl>
                                        <p:attrNameLst>
                                          <p:attrName>style.visibility</p:attrName>
                                        </p:attrNameLst>
                                      </p:cBhvr>
                                      <p:to>
                                        <p:strVal val="visible"/>
                                      </p:to>
                                    </p:set>
                                    <p:animEffect transition="in" filter="wipe(down)">
                                      <p:cBhvr>
                                        <p:cTn id="27" dur="500"/>
                                        <p:tgtEl>
                                          <p:spTgt spid="205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arn(inVertic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incosc.com/UploadFiles/2012231424875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764703"/>
            <a:ext cx="5112568" cy="339611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699792" y="4610761"/>
            <a:ext cx="5328592" cy="523220"/>
          </a:xfrm>
          <a:prstGeom prst="rect">
            <a:avLst/>
          </a:prstGeom>
          <a:noFill/>
        </p:spPr>
        <p:txBody>
          <a:bodyPr wrap="square" rtlCol="0">
            <a:spAutoFit/>
          </a:bodyPr>
          <a:lstStyle/>
          <a:p>
            <a:r>
              <a:rPr lang="en-US" altLang="zh-CN" sz="2800" dirty="0" smtClean="0"/>
              <a:t>Annual meeting </a:t>
            </a:r>
            <a:endParaRPr lang="zh-CN" altLang="en-US" sz="2800" dirty="0"/>
          </a:p>
        </p:txBody>
      </p:sp>
    </p:spTree>
    <p:extLst>
      <p:ext uri="{BB962C8B-B14F-4D97-AF65-F5344CB8AC3E}">
        <p14:creationId xmlns:p14="http://schemas.microsoft.com/office/powerpoint/2010/main" val="100272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down)">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159145" y="1020472"/>
            <a:ext cx="8517632" cy="5851525"/>
          </a:xfrm>
        </p:spPr>
        <p:txBody>
          <a:bodyPr>
            <a:normAutofit/>
          </a:bodyPr>
          <a:lstStyle/>
          <a:p>
            <a:r>
              <a:rPr lang="en-US" altLang="zh-CN" sz="2800" dirty="0" smtClean="0"/>
              <a:t>organize a meeting:</a:t>
            </a:r>
          </a:p>
          <a:p>
            <a:r>
              <a:rPr lang="en-US" altLang="zh-CN" sz="2800" dirty="0" smtClean="0"/>
              <a:t>Make a meeting earlier than originally decided  </a:t>
            </a:r>
          </a:p>
          <a:p>
            <a:r>
              <a:rPr lang="en-US" altLang="zh-CN" sz="2800" dirty="0"/>
              <a:t>change a meeting to a later </a:t>
            </a:r>
            <a:r>
              <a:rPr lang="en-US" altLang="zh-CN" sz="2800" dirty="0" smtClean="0"/>
              <a:t>time: </a:t>
            </a:r>
          </a:p>
          <a:p>
            <a:r>
              <a:rPr lang="en-US" altLang="zh-CN" sz="2800" dirty="0"/>
              <a:t>not have a planned </a:t>
            </a:r>
            <a:r>
              <a:rPr lang="en-US" altLang="zh-CN" sz="2800" dirty="0" smtClean="0"/>
              <a:t>meeting:</a:t>
            </a:r>
          </a:p>
          <a:p>
            <a:r>
              <a:rPr lang="en-US" altLang="zh-CN" sz="2800" dirty="0" smtClean="0"/>
              <a:t>be in charge of a meeting: </a:t>
            </a:r>
          </a:p>
          <a:p>
            <a:r>
              <a:rPr lang="en-US" altLang="zh-CN" sz="2800" dirty="0" smtClean="0"/>
              <a:t>go to a meeting:  </a:t>
            </a:r>
          </a:p>
          <a:p>
            <a:r>
              <a:rPr lang="en-US" altLang="zh-CN" sz="2800" dirty="0" smtClean="0"/>
              <a:t>not go to a meeting : </a:t>
            </a:r>
          </a:p>
          <a:p>
            <a:r>
              <a:rPr lang="en-US" altLang="zh-CN" sz="2800" dirty="0" smtClean="0"/>
              <a:t>a list of items: </a:t>
            </a:r>
          </a:p>
          <a:p>
            <a:r>
              <a:rPr lang="en-US" altLang="zh-CN" sz="2800" dirty="0" smtClean="0"/>
              <a:t>different things:  </a:t>
            </a:r>
          </a:p>
          <a:p>
            <a:r>
              <a:rPr lang="en-US" altLang="zh-CN" sz="2800" dirty="0" smtClean="0"/>
              <a:t>written notes of what is said: </a:t>
            </a:r>
          </a:p>
          <a:p>
            <a:endParaRPr lang="zh-CN" altLang="en-US" dirty="0"/>
          </a:p>
        </p:txBody>
      </p:sp>
      <p:sp>
        <p:nvSpPr>
          <p:cNvPr id="3" name="TextBox 2"/>
          <p:cNvSpPr txBox="1"/>
          <p:nvPr/>
        </p:nvSpPr>
        <p:spPr>
          <a:xfrm>
            <a:off x="430732" y="132700"/>
            <a:ext cx="7992888" cy="646331"/>
          </a:xfrm>
          <a:prstGeom prst="rect">
            <a:avLst/>
          </a:prstGeom>
          <a:noFill/>
        </p:spPr>
        <p:txBody>
          <a:bodyPr wrap="square" rtlCol="0">
            <a:spAutoFit/>
          </a:bodyPr>
          <a:lstStyle/>
          <a:p>
            <a:pPr algn="r"/>
            <a:r>
              <a:rPr lang="en-US" altLang="zh-CN" sz="3600" dirty="0" smtClean="0">
                <a:solidFill>
                  <a:schemeClr val="accent6">
                    <a:lumMod val="50000"/>
                  </a:schemeClr>
                </a:solidFill>
                <a:latin typeface="Comic Sans MS" pitchFamily="66" charset="0"/>
              </a:rPr>
              <a:t>Words combinations with “Meeting”</a:t>
            </a:r>
            <a:endParaRPr lang="zh-CN" altLang="en-US" sz="3600" dirty="0">
              <a:solidFill>
                <a:schemeClr val="accent6">
                  <a:lumMod val="50000"/>
                </a:schemeClr>
              </a:solidFill>
              <a:latin typeface="Comic Sans MS" pitchFamily="66" charset="0"/>
            </a:endParaRPr>
          </a:p>
        </p:txBody>
      </p:sp>
      <p:sp>
        <p:nvSpPr>
          <p:cNvPr id="4" name="TextBox 3"/>
          <p:cNvSpPr txBox="1"/>
          <p:nvPr/>
        </p:nvSpPr>
        <p:spPr>
          <a:xfrm>
            <a:off x="3498962" y="1052736"/>
            <a:ext cx="3832203" cy="461665"/>
          </a:xfrm>
          <a:prstGeom prst="rect">
            <a:avLst/>
          </a:prstGeom>
          <a:noFill/>
        </p:spPr>
        <p:txBody>
          <a:bodyPr wrap="none" rtlCol="0">
            <a:spAutoFit/>
          </a:bodyPr>
          <a:lstStyle/>
          <a:p>
            <a:r>
              <a:rPr lang="en-US" altLang="zh-CN" sz="2400" dirty="0" smtClean="0">
                <a:solidFill>
                  <a:srgbClr val="0000FF"/>
                </a:solidFill>
              </a:rPr>
              <a:t>arrange, set up, fix, schedule </a:t>
            </a:r>
            <a:endParaRPr lang="zh-CN" altLang="en-US" sz="2400" dirty="0">
              <a:solidFill>
                <a:srgbClr val="0000FF"/>
              </a:solidFill>
            </a:endParaRPr>
          </a:p>
        </p:txBody>
      </p:sp>
      <p:sp>
        <p:nvSpPr>
          <p:cNvPr id="6" name="TextBox 5"/>
          <p:cNvSpPr txBox="1"/>
          <p:nvPr/>
        </p:nvSpPr>
        <p:spPr>
          <a:xfrm>
            <a:off x="7263669" y="1556792"/>
            <a:ext cx="1887376" cy="461665"/>
          </a:xfrm>
          <a:prstGeom prst="rect">
            <a:avLst/>
          </a:prstGeom>
          <a:noFill/>
        </p:spPr>
        <p:txBody>
          <a:bodyPr wrap="none" rtlCol="0">
            <a:spAutoFit/>
          </a:bodyPr>
          <a:lstStyle/>
          <a:p>
            <a:r>
              <a:rPr lang="en-US" altLang="zh-CN" sz="2400" dirty="0" smtClean="0">
                <a:solidFill>
                  <a:srgbClr val="0000FF"/>
                </a:solidFill>
              </a:rPr>
              <a:t>bring forward</a:t>
            </a:r>
            <a:endParaRPr lang="zh-CN" altLang="en-US" sz="2400" dirty="0">
              <a:solidFill>
                <a:srgbClr val="0000FF"/>
              </a:solidFill>
            </a:endParaRPr>
          </a:p>
        </p:txBody>
      </p:sp>
      <p:sp>
        <p:nvSpPr>
          <p:cNvPr id="7" name="TextBox 6"/>
          <p:cNvSpPr txBox="1"/>
          <p:nvPr/>
        </p:nvSpPr>
        <p:spPr>
          <a:xfrm>
            <a:off x="5358168" y="2084249"/>
            <a:ext cx="3400739" cy="461665"/>
          </a:xfrm>
          <a:prstGeom prst="rect">
            <a:avLst/>
          </a:prstGeom>
          <a:noFill/>
        </p:spPr>
        <p:txBody>
          <a:bodyPr wrap="none" rtlCol="0">
            <a:spAutoFit/>
          </a:bodyPr>
          <a:lstStyle/>
          <a:p>
            <a:r>
              <a:rPr lang="en-US" altLang="zh-CN" sz="2400" dirty="0">
                <a:solidFill>
                  <a:srgbClr val="0000FF"/>
                </a:solidFill>
              </a:rPr>
              <a:t>p</a:t>
            </a:r>
            <a:r>
              <a:rPr lang="en-US" altLang="zh-CN" sz="2400" dirty="0" smtClean="0">
                <a:solidFill>
                  <a:srgbClr val="0000FF"/>
                </a:solidFill>
              </a:rPr>
              <a:t>ut back, postpone, delay</a:t>
            </a:r>
            <a:endParaRPr lang="zh-CN" altLang="en-US" sz="2400" dirty="0">
              <a:solidFill>
                <a:srgbClr val="0000FF"/>
              </a:solidFill>
            </a:endParaRPr>
          </a:p>
        </p:txBody>
      </p:sp>
      <p:sp>
        <p:nvSpPr>
          <p:cNvPr id="8" name="TextBox 7"/>
          <p:cNvSpPr txBox="1"/>
          <p:nvPr/>
        </p:nvSpPr>
        <p:spPr>
          <a:xfrm>
            <a:off x="4862000" y="2566403"/>
            <a:ext cx="975588" cy="461665"/>
          </a:xfrm>
          <a:prstGeom prst="rect">
            <a:avLst/>
          </a:prstGeom>
          <a:noFill/>
        </p:spPr>
        <p:txBody>
          <a:bodyPr wrap="none" rtlCol="0">
            <a:spAutoFit/>
          </a:bodyPr>
          <a:lstStyle/>
          <a:p>
            <a:r>
              <a:rPr lang="en-US" altLang="zh-CN" sz="2400" dirty="0" smtClean="0">
                <a:solidFill>
                  <a:srgbClr val="0000FF"/>
                </a:solidFill>
              </a:rPr>
              <a:t>cancel</a:t>
            </a:r>
            <a:endParaRPr lang="zh-CN" altLang="en-US" sz="2400" dirty="0">
              <a:solidFill>
                <a:srgbClr val="0000FF"/>
              </a:solidFill>
            </a:endParaRPr>
          </a:p>
        </p:txBody>
      </p:sp>
      <p:sp>
        <p:nvSpPr>
          <p:cNvPr id="9" name="TextBox 8"/>
          <p:cNvSpPr txBox="1"/>
          <p:nvPr/>
        </p:nvSpPr>
        <p:spPr>
          <a:xfrm>
            <a:off x="4427176" y="3052773"/>
            <a:ext cx="2041456" cy="461665"/>
          </a:xfrm>
          <a:prstGeom prst="rect">
            <a:avLst/>
          </a:prstGeom>
          <a:noFill/>
        </p:spPr>
        <p:txBody>
          <a:bodyPr wrap="none" rtlCol="0">
            <a:spAutoFit/>
          </a:bodyPr>
          <a:lstStyle/>
          <a:p>
            <a:r>
              <a:rPr lang="en-US" altLang="zh-CN" sz="2400" dirty="0">
                <a:solidFill>
                  <a:srgbClr val="0000FF"/>
                </a:solidFill>
              </a:rPr>
              <a:t>r</a:t>
            </a:r>
            <a:r>
              <a:rPr lang="en-US" altLang="zh-CN" sz="2400" dirty="0" smtClean="0">
                <a:solidFill>
                  <a:srgbClr val="0000FF"/>
                </a:solidFill>
              </a:rPr>
              <a:t>un, chair, host</a:t>
            </a:r>
            <a:endParaRPr lang="zh-CN" altLang="en-US" sz="2400" dirty="0">
              <a:solidFill>
                <a:srgbClr val="0000FF"/>
              </a:solidFill>
            </a:endParaRPr>
          </a:p>
        </p:txBody>
      </p:sp>
      <p:sp>
        <p:nvSpPr>
          <p:cNvPr id="10" name="TextBox 9"/>
          <p:cNvSpPr txBox="1"/>
          <p:nvPr/>
        </p:nvSpPr>
        <p:spPr>
          <a:xfrm>
            <a:off x="3061666" y="3615407"/>
            <a:ext cx="1004442" cy="461665"/>
          </a:xfrm>
          <a:prstGeom prst="rect">
            <a:avLst/>
          </a:prstGeom>
          <a:noFill/>
        </p:spPr>
        <p:txBody>
          <a:bodyPr wrap="none" rtlCol="0">
            <a:spAutoFit/>
          </a:bodyPr>
          <a:lstStyle/>
          <a:p>
            <a:r>
              <a:rPr lang="en-US" altLang="zh-CN" sz="2400" dirty="0" smtClean="0">
                <a:solidFill>
                  <a:srgbClr val="0000FF"/>
                </a:solidFill>
              </a:rPr>
              <a:t>attend</a:t>
            </a:r>
            <a:endParaRPr lang="zh-CN" altLang="en-US" sz="2400" dirty="0">
              <a:solidFill>
                <a:srgbClr val="0000FF"/>
              </a:solidFill>
            </a:endParaRPr>
          </a:p>
        </p:txBody>
      </p:sp>
      <p:sp>
        <p:nvSpPr>
          <p:cNvPr id="11" name="TextBox 10"/>
          <p:cNvSpPr txBox="1"/>
          <p:nvPr/>
        </p:nvSpPr>
        <p:spPr>
          <a:xfrm>
            <a:off x="3768193" y="4144314"/>
            <a:ext cx="1562928" cy="461665"/>
          </a:xfrm>
          <a:prstGeom prst="rect">
            <a:avLst/>
          </a:prstGeom>
          <a:noFill/>
        </p:spPr>
        <p:txBody>
          <a:bodyPr wrap="none" rtlCol="0">
            <a:spAutoFit/>
          </a:bodyPr>
          <a:lstStyle/>
          <a:p>
            <a:r>
              <a:rPr lang="en-US" altLang="zh-CN" sz="2400" dirty="0">
                <a:solidFill>
                  <a:srgbClr val="0000FF"/>
                </a:solidFill>
              </a:rPr>
              <a:t>m</a:t>
            </a:r>
            <a:r>
              <a:rPr lang="en-US" altLang="zh-CN" sz="2400" dirty="0" smtClean="0">
                <a:solidFill>
                  <a:srgbClr val="0000FF"/>
                </a:solidFill>
              </a:rPr>
              <a:t>iss, make</a:t>
            </a:r>
            <a:endParaRPr lang="zh-CN" altLang="en-US" sz="2400" dirty="0">
              <a:solidFill>
                <a:srgbClr val="0000FF"/>
              </a:solidFill>
            </a:endParaRPr>
          </a:p>
        </p:txBody>
      </p:sp>
      <p:sp>
        <p:nvSpPr>
          <p:cNvPr id="12" name="TextBox 11"/>
          <p:cNvSpPr txBox="1"/>
          <p:nvPr/>
        </p:nvSpPr>
        <p:spPr>
          <a:xfrm>
            <a:off x="2779938" y="4605979"/>
            <a:ext cx="1099019" cy="461665"/>
          </a:xfrm>
          <a:prstGeom prst="rect">
            <a:avLst/>
          </a:prstGeom>
          <a:noFill/>
        </p:spPr>
        <p:txBody>
          <a:bodyPr wrap="none" rtlCol="0">
            <a:spAutoFit/>
          </a:bodyPr>
          <a:lstStyle/>
          <a:p>
            <a:r>
              <a:rPr lang="en-US" altLang="zh-CN" sz="2400" dirty="0" smtClean="0">
                <a:solidFill>
                  <a:srgbClr val="0000FF"/>
                </a:solidFill>
              </a:rPr>
              <a:t>agenda</a:t>
            </a:r>
            <a:endParaRPr lang="zh-CN" altLang="en-US" sz="2400" dirty="0">
              <a:solidFill>
                <a:srgbClr val="0000FF"/>
              </a:solidFill>
            </a:endParaRPr>
          </a:p>
        </p:txBody>
      </p:sp>
      <p:sp>
        <p:nvSpPr>
          <p:cNvPr id="13" name="TextBox 12"/>
          <p:cNvSpPr txBox="1"/>
          <p:nvPr/>
        </p:nvSpPr>
        <p:spPr>
          <a:xfrm>
            <a:off x="3062048" y="5179829"/>
            <a:ext cx="873829" cy="461665"/>
          </a:xfrm>
          <a:prstGeom prst="rect">
            <a:avLst/>
          </a:prstGeom>
          <a:noFill/>
        </p:spPr>
        <p:txBody>
          <a:bodyPr wrap="none" rtlCol="0">
            <a:spAutoFit/>
          </a:bodyPr>
          <a:lstStyle/>
          <a:p>
            <a:r>
              <a:rPr lang="en-US" altLang="zh-CN" sz="2400" dirty="0" smtClean="0">
                <a:solidFill>
                  <a:srgbClr val="0000FF"/>
                </a:solidFill>
              </a:rPr>
              <a:t>items</a:t>
            </a:r>
            <a:endParaRPr lang="zh-CN" altLang="en-US" sz="2400" dirty="0">
              <a:solidFill>
                <a:srgbClr val="0000FF"/>
              </a:solidFill>
            </a:endParaRPr>
          </a:p>
        </p:txBody>
      </p:sp>
      <p:sp>
        <p:nvSpPr>
          <p:cNvPr id="14" name="TextBox 13"/>
          <p:cNvSpPr txBox="1"/>
          <p:nvPr/>
        </p:nvSpPr>
        <p:spPr>
          <a:xfrm>
            <a:off x="4849084" y="5655668"/>
            <a:ext cx="1197636" cy="461665"/>
          </a:xfrm>
          <a:prstGeom prst="rect">
            <a:avLst/>
          </a:prstGeom>
          <a:noFill/>
        </p:spPr>
        <p:txBody>
          <a:bodyPr wrap="none" rtlCol="0">
            <a:spAutoFit/>
          </a:bodyPr>
          <a:lstStyle/>
          <a:p>
            <a:r>
              <a:rPr lang="en-US" altLang="zh-CN" sz="2400" dirty="0" smtClean="0">
                <a:solidFill>
                  <a:srgbClr val="0000FF"/>
                </a:solidFill>
              </a:rPr>
              <a:t>minutes</a:t>
            </a:r>
            <a:endParaRPr lang="zh-CN" altLang="en-US" sz="2400" dirty="0">
              <a:solidFill>
                <a:srgbClr val="0000FF"/>
              </a:solidFill>
            </a:endParaRPr>
          </a:p>
        </p:txBody>
      </p:sp>
    </p:spTree>
    <p:extLst>
      <p:ext uri="{BB962C8B-B14F-4D97-AF65-F5344CB8AC3E}">
        <p14:creationId xmlns:p14="http://schemas.microsoft.com/office/powerpoint/2010/main" val="356324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randombar(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randombar(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randombar(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randombar(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randombar(horizontal)">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randombar(horizontal)">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p:bldP spid="12" grpId="0"/>
      <p:bldP spid="13"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3600" dirty="0" smtClean="0">
                <a:solidFill>
                  <a:schemeClr val="accent6">
                    <a:lumMod val="50000"/>
                  </a:schemeClr>
                </a:solidFill>
                <a:latin typeface="Comic Sans MS" pitchFamily="66" charset="0"/>
              </a:rPr>
              <a:t>Preparing a meeting </a:t>
            </a:r>
          </a:p>
          <a:p>
            <a:r>
              <a:rPr lang="en-US" altLang="zh-CN" sz="3600" dirty="0" smtClean="0">
                <a:solidFill>
                  <a:schemeClr val="accent6">
                    <a:lumMod val="50000"/>
                  </a:schemeClr>
                </a:solidFill>
                <a:latin typeface="Comic Sans MS" pitchFamily="66" charset="0"/>
              </a:rPr>
              <a:t>Holding a meeting</a:t>
            </a:r>
          </a:p>
        </p:txBody>
      </p:sp>
    </p:spTree>
    <p:extLst>
      <p:ext uri="{BB962C8B-B14F-4D97-AF65-F5344CB8AC3E}">
        <p14:creationId xmlns:p14="http://schemas.microsoft.com/office/powerpoint/2010/main" val="4023010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9772" y="2306638"/>
            <a:ext cx="8229600" cy="1143000"/>
          </a:xfrm>
        </p:spPr>
        <p:txBody>
          <a:bodyPr/>
          <a:lstStyle/>
          <a:p>
            <a:r>
              <a:rPr lang="en-US" altLang="zh-CN" dirty="0" smtClean="0"/>
              <a:t>If I have a billion dollars, I will…</a:t>
            </a:r>
            <a:endParaRPr lang="zh-CN" altLang="en-US" dirty="0"/>
          </a:p>
        </p:txBody>
      </p:sp>
    </p:spTree>
    <p:extLst>
      <p:ext uri="{BB962C8B-B14F-4D97-AF65-F5344CB8AC3E}">
        <p14:creationId xmlns:p14="http://schemas.microsoft.com/office/powerpoint/2010/main" val="963910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052736"/>
            <a:ext cx="9144000" cy="5805264"/>
          </a:xfrm>
        </p:spPr>
        <p:txBody>
          <a:bodyPr/>
          <a:lstStyle/>
          <a:p>
            <a:pPr marL="0" indent="0">
              <a:buNone/>
            </a:pPr>
            <a:r>
              <a:rPr lang="en-US" altLang="zh-CN" dirty="0" smtClean="0"/>
              <a:t>Question:</a:t>
            </a:r>
          </a:p>
          <a:p>
            <a:pPr marL="0" indent="0">
              <a:buNone/>
            </a:pPr>
            <a:endParaRPr lang="en-US" altLang="zh-CN" dirty="0"/>
          </a:p>
          <a:p>
            <a:pPr marL="0" indent="0">
              <a:buNone/>
            </a:pPr>
            <a:r>
              <a:rPr lang="en-US" altLang="zh-CN" dirty="0" smtClean="0"/>
              <a:t>What will you prepare when you are going to have a meeting?</a:t>
            </a:r>
          </a:p>
          <a:p>
            <a:r>
              <a:rPr lang="en-US" altLang="zh-CN" dirty="0"/>
              <a:t>Time</a:t>
            </a:r>
          </a:p>
          <a:p>
            <a:r>
              <a:rPr lang="en-US" altLang="zh-CN" dirty="0"/>
              <a:t>Place</a:t>
            </a:r>
          </a:p>
          <a:p>
            <a:r>
              <a:rPr lang="en-US" altLang="zh-CN" dirty="0"/>
              <a:t>Purpose</a:t>
            </a:r>
          </a:p>
          <a:p>
            <a:r>
              <a:rPr lang="en-US" altLang="zh-CN" dirty="0" smtClean="0"/>
              <a:t>Other preparation</a:t>
            </a:r>
          </a:p>
          <a:p>
            <a:pPr marL="0" indent="0">
              <a:buNone/>
            </a:pPr>
            <a:r>
              <a:rPr lang="en-US" altLang="zh-CN" dirty="0" smtClean="0"/>
              <a:t>(</a:t>
            </a:r>
            <a:r>
              <a:rPr lang="en-US" altLang="zh-CN" dirty="0"/>
              <a:t>computer, projector, flip chart, remote, refreshment)</a:t>
            </a:r>
          </a:p>
          <a:p>
            <a:pPr marL="0" indent="0">
              <a:buNone/>
            </a:pPr>
            <a:endParaRPr lang="en-US" altLang="zh-CN" dirty="0" smtClean="0"/>
          </a:p>
        </p:txBody>
      </p:sp>
      <p:sp>
        <p:nvSpPr>
          <p:cNvPr id="2" name="TextBox 1"/>
          <p:cNvSpPr txBox="1"/>
          <p:nvPr/>
        </p:nvSpPr>
        <p:spPr>
          <a:xfrm>
            <a:off x="827584" y="116632"/>
            <a:ext cx="6696744" cy="646331"/>
          </a:xfrm>
          <a:prstGeom prst="rect">
            <a:avLst/>
          </a:prstGeom>
          <a:noFill/>
        </p:spPr>
        <p:txBody>
          <a:bodyPr wrap="square" rtlCol="0">
            <a:spAutoFit/>
          </a:bodyPr>
          <a:lstStyle/>
          <a:p>
            <a:pPr algn="ctr"/>
            <a:r>
              <a:rPr lang="en-US" altLang="zh-CN" sz="3600" dirty="0" smtClean="0">
                <a:solidFill>
                  <a:schemeClr val="accent6">
                    <a:lumMod val="50000"/>
                  </a:schemeClr>
                </a:solidFill>
                <a:latin typeface="Comic Sans MS" pitchFamily="66" charset="0"/>
              </a:rPr>
              <a:t>Preparing a meeting</a:t>
            </a:r>
            <a:endParaRPr lang="zh-CN" altLang="en-US" sz="3600" dirty="0">
              <a:solidFill>
                <a:schemeClr val="accent6">
                  <a:lumMod val="50000"/>
                </a:schemeClr>
              </a:solidFill>
              <a:latin typeface="Comic Sans MS" pitchFamily="66" charset="0"/>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116632"/>
            <a:ext cx="1728788" cy="199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259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0" y="274638"/>
            <a:ext cx="9144000" cy="5851525"/>
          </a:xfrm>
        </p:spPr>
        <p:txBody>
          <a:bodyPr/>
          <a:lstStyle/>
          <a:p>
            <a:pPr marL="0" indent="0">
              <a:buNone/>
            </a:pPr>
            <a:r>
              <a:rPr lang="en-US" altLang="zh-CN" sz="3600" dirty="0" smtClean="0">
                <a:solidFill>
                  <a:schemeClr val="accent6">
                    <a:lumMod val="50000"/>
                  </a:schemeClr>
                </a:solidFill>
                <a:latin typeface="Comic Sans MS" pitchFamily="66" charset="0"/>
              </a:rPr>
              <a:t>Time</a:t>
            </a:r>
          </a:p>
          <a:p>
            <a:endParaRPr lang="en-US" altLang="zh-CN" dirty="0" smtClean="0"/>
          </a:p>
          <a:p>
            <a:endParaRPr lang="en-US" altLang="zh-CN" dirty="0"/>
          </a:p>
          <a:p>
            <a:r>
              <a:rPr lang="en-US" altLang="zh-CN" dirty="0" smtClean="0">
                <a:solidFill>
                  <a:srgbClr val="FF0000"/>
                </a:solidFill>
              </a:rPr>
              <a:t>Can I suggest </a:t>
            </a:r>
            <a:r>
              <a:rPr lang="en-US" altLang="zh-CN" dirty="0" smtClean="0"/>
              <a:t>we have a teleconference with our customer?</a:t>
            </a:r>
          </a:p>
          <a:p>
            <a:r>
              <a:rPr lang="en-US" altLang="zh-CN" dirty="0" smtClean="0"/>
              <a:t>When </a:t>
            </a:r>
            <a:r>
              <a:rPr lang="en-US" altLang="zh-CN" dirty="0">
                <a:solidFill>
                  <a:srgbClr val="FF0000"/>
                </a:solidFill>
              </a:rPr>
              <a:t>will we meet</a:t>
            </a:r>
            <a:r>
              <a:rPr lang="en-US" altLang="zh-CN" dirty="0"/>
              <a:t>?</a:t>
            </a:r>
          </a:p>
          <a:p>
            <a:r>
              <a:rPr lang="en-US" altLang="zh-CN" dirty="0"/>
              <a:t>When are we </a:t>
            </a:r>
            <a:r>
              <a:rPr lang="en-US" altLang="zh-CN" dirty="0">
                <a:solidFill>
                  <a:srgbClr val="FF0000"/>
                </a:solidFill>
              </a:rPr>
              <a:t>having the meeting</a:t>
            </a:r>
            <a:r>
              <a:rPr lang="en-US" altLang="zh-CN" dirty="0"/>
              <a:t>?</a:t>
            </a:r>
          </a:p>
          <a:p>
            <a:r>
              <a:rPr lang="en-US" altLang="zh-CN" dirty="0"/>
              <a:t>When are we </a:t>
            </a:r>
            <a:r>
              <a:rPr lang="en-US" altLang="zh-CN" dirty="0">
                <a:solidFill>
                  <a:srgbClr val="FF0000"/>
                </a:solidFill>
              </a:rPr>
              <a:t>scheduled to meet</a:t>
            </a:r>
            <a:r>
              <a:rPr lang="en-US" altLang="zh-CN" dirty="0" smtClean="0"/>
              <a:t>?</a:t>
            </a:r>
          </a:p>
          <a:p>
            <a:r>
              <a:rPr lang="en-US" altLang="zh-CN" dirty="0" smtClean="0"/>
              <a:t>When are we </a:t>
            </a:r>
            <a:r>
              <a:rPr lang="en-US" altLang="zh-CN" dirty="0" smtClean="0">
                <a:solidFill>
                  <a:srgbClr val="FF0000"/>
                </a:solidFill>
              </a:rPr>
              <a:t>going to meet</a:t>
            </a:r>
            <a:r>
              <a:rPr lang="en-US" altLang="zh-CN" dirty="0" smtClean="0"/>
              <a:t>?</a:t>
            </a:r>
            <a:endParaRPr lang="zh-CN" altLang="en-US" dirty="0"/>
          </a:p>
          <a:p>
            <a:pPr marL="0" indent="0">
              <a:buNone/>
            </a:pPr>
            <a:endParaRPr lang="en-US" altLang="zh-CN" dirty="0" smtClean="0"/>
          </a:p>
          <a:p>
            <a:pPr marL="0" indent="0">
              <a:buNone/>
            </a:pPr>
            <a:endParaRPr lang="zh-CN" altLang="en-US" dirty="0"/>
          </a:p>
        </p:txBody>
      </p:sp>
      <p:pic>
        <p:nvPicPr>
          <p:cNvPr id="7170" name="Picture 2" descr="http://img5.imgtn.bdimg.com/it/u=296744744,1792331901&amp;fm=21&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188640"/>
            <a:ext cx="1973813" cy="1751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24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heel(1)">
                                      <p:cBhvr>
                                        <p:cTn id="7" dur="20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arn(inVertical)">
                                      <p:cBhvr>
                                        <p:cTn id="12" dur="500"/>
                                        <p:tgtEl>
                                          <p:spTgt spid="2">
                                            <p:txEl>
                                              <p:pRg st="3" end="3"/>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barn(inVertical)">
                                      <p:cBhvr>
                                        <p:cTn id="15" dur="500"/>
                                        <p:tgtEl>
                                          <p:spTgt spid="2">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barn(inVertical)">
                                      <p:cBhvr>
                                        <p:cTn id="18" dur="500"/>
                                        <p:tgtEl>
                                          <p:spTgt spid="2">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barn(inVertical)">
                                      <p:cBhvr>
                                        <p:cTn id="21" dur="500"/>
                                        <p:tgtEl>
                                          <p:spTgt spid="2">
                                            <p:txEl>
                                              <p:pRg st="6" end="6"/>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barn(inVertical)">
                                      <p:cBhvr>
                                        <p:cTn id="24"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p:txBody>
          <a:bodyPr/>
          <a:lstStyle/>
          <a:p>
            <a:pPr marL="0" indent="0">
              <a:buNone/>
            </a:pPr>
            <a:r>
              <a:rPr lang="en-US" altLang="zh-CN" sz="3600" dirty="0" smtClean="0">
                <a:solidFill>
                  <a:schemeClr val="accent6">
                    <a:lumMod val="50000"/>
                  </a:schemeClr>
                </a:solidFill>
                <a:latin typeface="Comic Sans MS" pitchFamily="66" charset="0"/>
              </a:rPr>
              <a:t>Place</a:t>
            </a:r>
          </a:p>
          <a:p>
            <a:pPr marL="0" indent="0">
              <a:buNone/>
            </a:pPr>
            <a:endParaRPr lang="en-US" altLang="zh-CN" dirty="0" smtClean="0">
              <a:solidFill>
                <a:schemeClr val="accent6">
                  <a:lumMod val="50000"/>
                </a:schemeClr>
              </a:solidFill>
              <a:latin typeface="Comic Sans MS" pitchFamily="66" charset="0"/>
            </a:endParaRPr>
          </a:p>
          <a:p>
            <a:r>
              <a:rPr lang="en-US" altLang="zh-CN" dirty="0"/>
              <a:t>Where will it </a:t>
            </a:r>
            <a:r>
              <a:rPr lang="en-US" altLang="zh-CN" dirty="0">
                <a:solidFill>
                  <a:srgbClr val="FF0000"/>
                </a:solidFill>
              </a:rPr>
              <a:t>take place</a:t>
            </a:r>
            <a:r>
              <a:rPr lang="en-US" altLang="zh-CN" dirty="0"/>
              <a:t>?</a:t>
            </a:r>
          </a:p>
          <a:p>
            <a:r>
              <a:rPr lang="en-US" altLang="zh-CN" dirty="0"/>
              <a:t>What about the </a:t>
            </a:r>
            <a:r>
              <a:rPr lang="en-US" altLang="zh-CN" dirty="0" smtClean="0">
                <a:solidFill>
                  <a:srgbClr val="FF0000"/>
                </a:solidFill>
              </a:rPr>
              <a:t>location / venue</a:t>
            </a:r>
            <a:r>
              <a:rPr lang="en-US" altLang="zh-CN" dirty="0" smtClean="0"/>
              <a:t>?</a:t>
            </a:r>
            <a:endParaRPr lang="en-US" altLang="zh-CN" dirty="0"/>
          </a:p>
          <a:p>
            <a:r>
              <a:rPr lang="en-US" altLang="zh-CN" dirty="0">
                <a:solidFill>
                  <a:srgbClr val="FF0000"/>
                </a:solidFill>
              </a:rPr>
              <a:t>Where</a:t>
            </a:r>
            <a:r>
              <a:rPr lang="en-US" altLang="zh-CN" dirty="0"/>
              <a:t> should we </a:t>
            </a:r>
            <a:r>
              <a:rPr lang="en-US" altLang="zh-CN" dirty="0">
                <a:solidFill>
                  <a:srgbClr val="FF0000"/>
                </a:solidFill>
              </a:rPr>
              <a:t>hold</a:t>
            </a:r>
            <a:r>
              <a:rPr lang="en-US" altLang="zh-CN" dirty="0"/>
              <a:t> a meeting?</a:t>
            </a:r>
          </a:p>
          <a:p>
            <a:r>
              <a:rPr lang="en-US" altLang="zh-CN" dirty="0"/>
              <a:t>Do you think where </a:t>
            </a:r>
            <a:r>
              <a:rPr lang="en-US" altLang="zh-CN" dirty="0">
                <a:solidFill>
                  <a:srgbClr val="FF0000"/>
                </a:solidFill>
              </a:rPr>
              <a:t>the right place </a:t>
            </a:r>
            <a:r>
              <a:rPr lang="en-US" altLang="zh-CN" dirty="0"/>
              <a:t>is</a:t>
            </a:r>
            <a:r>
              <a:rPr lang="en-US" altLang="zh-CN" b="1" dirty="0"/>
              <a:t>?</a:t>
            </a:r>
          </a:p>
          <a:p>
            <a:pPr marL="0" indent="0">
              <a:buNone/>
            </a:pPr>
            <a:endParaRPr lang="zh-CN" altLang="en-US" dirty="0"/>
          </a:p>
        </p:txBody>
      </p:sp>
      <p:pic>
        <p:nvPicPr>
          <p:cNvPr id="8194" name="Picture 2" descr="http://img.mypsd.com.cn/e/d/%e7%9f%a2%e9%87%8f%e5%9b%be%e5%ba%93/%e5%85%b6%e4%bb%96%e7%9f%a2%e9%87%8f/%e5%85%b6%e4%bb%96%e7%9f%a2%e9%87%8f/d/jpg/80-krkdiskk%20%28103%2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0575" y="4149080"/>
            <a:ext cx="2857500" cy="2535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79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500" fill="hold"/>
                                        <p:tgtEl>
                                          <p:spTgt spid="8194"/>
                                        </p:tgtEl>
                                        <p:attrNameLst>
                                          <p:attrName>ppt_w</p:attrName>
                                        </p:attrNameLst>
                                      </p:cBhvr>
                                      <p:tavLst>
                                        <p:tav tm="0">
                                          <p:val>
                                            <p:fltVal val="0"/>
                                          </p:val>
                                        </p:tav>
                                        <p:tav tm="100000">
                                          <p:val>
                                            <p:strVal val="#ppt_w"/>
                                          </p:val>
                                        </p:tav>
                                      </p:tavLst>
                                    </p:anim>
                                    <p:anim calcmode="lin" valueType="num">
                                      <p:cBhvr>
                                        <p:cTn id="8" dur="500" fill="hold"/>
                                        <p:tgtEl>
                                          <p:spTgt spid="8194"/>
                                        </p:tgtEl>
                                        <p:attrNameLst>
                                          <p:attrName>ppt_h</p:attrName>
                                        </p:attrNameLst>
                                      </p:cBhvr>
                                      <p:tavLst>
                                        <p:tav tm="0">
                                          <p:val>
                                            <p:fltVal val="0"/>
                                          </p:val>
                                        </p:tav>
                                        <p:tav tm="100000">
                                          <p:val>
                                            <p:strVal val="#ppt_h"/>
                                          </p:val>
                                        </p:tav>
                                      </p:tavLst>
                                    </p:anim>
                                    <p:animEffect transition="in" filter="fade">
                                      <p:cBhvr>
                                        <p:cTn id="9" dur="500"/>
                                        <p:tgtEl>
                                          <p:spTgt spid="819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wipe(down)">
                                      <p:cBhvr>
                                        <p:cTn id="14" dur="500"/>
                                        <p:tgtEl>
                                          <p:spTgt spid="2">
                                            <p:txEl>
                                              <p:pRg st="2" end="2"/>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wipe(down)">
                                      <p:cBhvr>
                                        <p:cTn id="20" dur="500"/>
                                        <p:tgtEl>
                                          <p:spTgt spid="2">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wipe(down)">
                                      <p:cBhvr>
                                        <p:cTn id="23"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323528" y="188640"/>
            <a:ext cx="8363272" cy="5937523"/>
          </a:xfrm>
        </p:spPr>
        <p:txBody>
          <a:bodyPr/>
          <a:lstStyle/>
          <a:p>
            <a:pPr marL="0" indent="0">
              <a:buNone/>
            </a:pPr>
            <a:r>
              <a:rPr lang="en-US" altLang="zh-CN" sz="3600" dirty="0" smtClean="0">
                <a:solidFill>
                  <a:schemeClr val="accent6">
                    <a:lumMod val="50000"/>
                  </a:schemeClr>
                </a:solidFill>
                <a:latin typeface="Comic Sans MS" pitchFamily="66" charset="0"/>
              </a:rPr>
              <a:t>Purpose</a:t>
            </a:r>
          </a:p>
          <a:p>
            <a:pPr marL="0" indent="0">
              <a:buNone/>
            </a:pPr>
            <a:endParaRPr lang="en-US" altLang="zh-CN" sz="3600" dirty="0" smtClean="0">
              <a:solidFill>
                <a:schemeClr val="accent6">
                  <a:lumMod val="50000"/>
                </a:schemeClr>
              </a:solidFill>
              <a:latin typeface="Comic Sans MS" pitchFamily="66" charset="0"/>
            </a:endParaRPr>
          </a:p>
          <a:p>
            <a:r>
              <a:rPr lang="en-US" altLang="zh-CN" dirty="0"/>
              <a:t>What is this meeting</a:t>
            </a:r>
            <a:r>
              <a:rPr lang="en-US" altLang="zh-CN" dirty="0">
                <a:solidFill>
                  <a:srgbClr val="FF0000"/>
                </a:solidFill>
              </a:rPr>
              <a:t> about</a:t>
            </a:r>
            <a:r>
              <a:rPr lang="en-US" altLang="zh-CN" dirty="0"/>
              <a:t>?</a:t>
            </a:r>
          </a:p>
          <a:p>
            <a:r>
              <a:rPr lang="en-US" altLang="zh-CN" dirty="0"/>
              <a:t>What is the </a:t>
            </a:r>
            <a:r>
              <a:rPr lang="en-US" altLang="zh-CN" dirty="0">
                <a:solidFill>
                  <a:srgbClr val="FF0000"/>
                </a:solidFill>
              </a:rPr>
              <a:t>purpose </a:t>
            </a:r>
            <a:r>
              <a:rPr lang="en-US" altLang="zh-CN" dirty="0"/>
              <a:t>of the meeting?</a:t>
            </a:r>
          </a:p>
          <a:p>
            <a:r>
              <a:rPr lang="en-US" altLang="zh-CN" dirty="0"/>
              <a:t>What are the</a:t>
            </a:r>
            <a:r>
              <a:rPr lang="en-US" altLang="zh-CN" dirty="0">
                <a:solidFill>
                  <a:srgbClr val="FF0000"/>
                </a:solidFill>
              </a:rPr>
              <a:t> objectives </a:t>
            </a:r>
            <a:r>
              <a:rPr lang="en-US" altLang="zh-CN" dirty="0"/>
              <a:t>of the meeting</a:t>
            </a:r>
            <a:r>
              <a:rPr lang="en-US" altLang="zh-CN" dirty="0" smtClean="0"/>
              <a:t>?</a:t>
            </a:r>
          </a:p>
          <a:p>
            <a:r>
              <a:rPr lang="en-US" altLang="zh-CN" dirty="0" smtClean="0"/>
              <a:t>May I know the</a:t>
            </a:r>
            <a:r>
              <a:rPr lang="en-US" altLang="zh-CN" dirty="0" smtClean="0">
                <a:solidFill>
                  <a:srgbClr val="FF0000"/>
                </a:solidFill>
              </a:rPr>
              <a:t> agenda </a:t>
            </a:r>
            <a:r>
              <a:rPr lang="en-US" altLang="zh-CN" dirty="0" smtClean="0"/>
              <a:t>of the meeting?</a:t>
            </a:r>
            <a:endParaRPr lang="zh-CN" altLang="en-US" dirty="0"/>
          </a:p>
          <a:p>
            <a:pPr marL="0" indent="0">
              <a:buNone/>
            </a:pPr>
            <a:endParaRPr lang="zh-CN" altLang="en-US" dirty="0"/>
          </a:p>
        </p:txBody>
      </p:sp>
      <p:pic>
        <p:nvPicPr>
          <p:cNvPr id="9218" name="Picture 2" descr="http://pica.nipic.com/2007-08-09/200789113116361_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2470" y="4055481"/>
            <a:ext cx="3322064" cy="266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82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1000" fill="hold"/>
                                        <p:tgtEl>
                                          <p:spTgt spid="9218"/>
                                        </p:tgtEl>
                                        <p:attrNameLst>
                                          <p:attrName>ppt_w</p:attrName>
                                        </p:attrNameLst>
                                      </p:cBhvr>
                                      <p:tavLst>
                                        <p:tav tm="0">
                                          <p:val>
                                            <p:fltVal val="0"/>
                                          </p:val>
                                        </p:tav>
                                        <p:tav tm="100000">
                                          <p:val>
                                            <p:strVal val="#ppt_w"/>
                                          </p:val>
                                        </p:tav>
                                      </p:tavLst>
                                    </p:anim>
                                    <p:anim calcmode="lin" valueType="num">
                                      <p:cBhvr>
                                        <p:cTn id="8" dur="1000" fill="hold"/>
                                        <p:tgtEl>
                                          <p:spTgt spid="9218"/>
                                        </p:tgtEl>
                                        <p:attrNameLst>
                                          <p:attrName>ppt_h</p:attrName>
                                        </p:attrNameLst>
                                      </p:cBhvr>
                                      <p:tavLst>
                                        <p:tav tm="0">
                                          <p:val>
                                            <p:fltVal val="0"/>
                                          </p:val>
                                        </p:tav>
                                        <p:tav tm="100000">
                                          <p:val>
                                            <p:strVal val="#ppt_h"/>
                                          </p:val>
                                        </p:tav>
                                      </p:tavLst>
                                    </p:anim>
                                    <p:anim calcmode="lin" valueType="num">
                                      <p:cBhvr>
                                        <p:cTn id="9" dur="1000" fill="hold"/>
                                        <p:tgtEl>
                                          <p:spTgt spid="9218"/>
                                        </p:tgtEl>
                                        <p:attrNameLst>
                                          <p:attrName>style.rotation</p:attrName>
                                        </p:attrNameLst>
                                      </p:cBhvr>
                                      <p:tavLst>
                                        <p:tav tm="0">
                                          <p:val>
                                            <p:fltVal val="90"/>
                                          </p:val>
                                        </p:tav>
                                        <p:tav tm="100000">
                                          <p:val>
                                            <p:fltVal val="0"/>
                                          </p:val>
                                        </p:tav>
                                      </p:tavLst>
                                    </p:anim>
                                    <p:animEffect transition="in" filter="fade">
                                      <p:cBhvr>
                                        <p:cTn id="10" dur="1000"/>
                                        <p:tgtEl>
                                          <p:spTgt spid="921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5" dur="500"/>
                                        <p:tgtEl>
                                          <p:spTgt spid="2">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8" dur="500"/>
                                        <p:tgtEl>
                                          <p:spTgt spid="2">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1" dur="500"/>
                                        <p:tgtEl>
                                          <p:spTgt spid="2">
                                            <p:txEl>
                                              <p:pRg st="4" end="4"/>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4"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0" y="0"/>
            <a:ext cx="9144000" cy="7029400"/>
          </a:xfrm>
        </p:spPr>
        <p:txBody>
          <a:bodyPr>
            <a:normAutofit/>
          </a:bodyPr>
          <a:lstStyle/>
          <a:p>
            <a:pPr marL="0" indent="0">
              <a:buNone/>
            </a:pPr>
            <a:r>
              <a:rPr lang="en-US" altLang="zh-CN" dirty="0" smtClean="0">
                <a:solidFill>
                  <a:schemeClr val="accent6">
                    <a:lumMod val="50000"/>
                  </a:schemeClr>
                </a:solidFill>
                <a:latin typeface="Comic Sans MS" pitchFamily="66" charset="0"/>
              </a:rPr>
              <a:t>Additional preparations</a:t>
            </a:r>
          </a:p>
          <a:p>
            <a:pPr marL="0" indent="0">
              <a:buNone/>
            </a:pPr>
            <a:endParaRPr lang="en-US" altLang="zh-CN" dirty="0" smtClean="0"/>
          </a:p>
          <a:p>
            <a:pPr marL="0" indent="0">
              <a:buNone/>
            </a:pPr>
            <a:endParaRPr lang="en-US" altLang="zh-CN" dirty="0"/>
          </a:p>
          <a:p>
            <a:pPr marL="0" indent="0">
              <a:buNone/>
            </a:pPr>
            <a:endParaRPr lang="en-US" altLang="zh-CN" dirty="0" smtClean="0"/>
          </a:p>
          <a:p>
            <a:r>
              <a:rPr lang="en-US" altLang="zh-CN" sz="2800" dirty="0" smtClean="0"/>
              <a:t>Who will </a:t>
            </a:r>
            <a:r>
              <a:rPr lang="en-US" altLang="zh-CN" sz="2800" dirty="0" smtClean="0">
                <a:solidFill>
                  <a:srgbClr val="FF0000"/>
                </a:solidFill>
              </a:rPr>
              <a:t>attend the meeting </a:t>
            </a:r>
            <a:r>
              <a:rPr lang="en-US" altLang="zh-CN" sz="2800" dirty="0" smtClean="0"/>
              <a:t>?</a:t>
            </a:r>
          </a:p>
          <a:p>
            <a:r>
              <a:rPr lang="en-US" altLang="zh-CN" sz="2800" dirty="0" smtClean="0"/>
              <a:t>Who will be the </a:t>
            </a:r>
            <a:r>
              <a:rPr lang="en-US" altLang="zh-CN" sz="2800" dirty="0" smtClean="0">
                <a:solidFill>
                  <a:srgbClr val="FF0000"/>
                </a:solidFill>
              </a:rPr>
              <a:t>chairman</a:t>
            </a:r>
            <a:r>
              <a:rPr lang="en-US" altLang="zh-CN" sz="2800" dirty="0" smtClean="0"/>
              <a:t>?</a:t>
            </a:r>
          </a:p>
          <a:p>
            <a:r>
              <a:rPr lang="en-US" altLang="zh-CN" sz="2800" dirty="0" smtClean="0"/>
              <a:t>Who will </a:t>
            </a:r>
            <a:r>
              <a:rPr lang="en-US" altLang="zh-CN" sz="2800" dirty="0" smtClean="0">
                <a:solidFill>
                  <a:srgbClr val="FF0000"/>
                </a:solidFill>
              </a:rPr>
              <a:t>take the minutes</a:t>
            </a:r>
            <a:r>
              <a:rPr lang="en-US" altLang="zh-CN" sz="2800" dirty="0" smtClean="0"/>
              <a:t>?</a:t>
            </a:r>
          </a:p>
          <a:p>
            <a:r>
              <a:rPr lang="en-US" altLang="zh-CN" sz="2800" dirty="0" smtClean="0"/>
              <a:t>Who will send out the </a:t>
            </a:r>
            <a:r>
              <a:rPr lang="en-US" altLang="zh-CN" sz="2800" dirty="0" smtClean="0">
                <a:solidFill>
                  <a:srgbClr val="FF0000"/>
                </a:solidFill>
              </a:rPr>
              <a:t>meeting notice</a:t>
            </a:r>
            <a:r>
              <a:rPr lang="en-US" altLang="zh-CN" sz="2800" dirty="0" smtClean="0"/>
              <a:t>?</a:t>
            </a:r>
          </a:p>
          <a:p>
            <a:r>
              <a:rPr lang="en-US" altLang="zh-CN" sz="2800" dirty="0" smtClean="0"/>
              <a:t>Do </a:t>
            </a:r>
            <a:r>
              <a:rPr lang="en-US" altLang="zh-CN" sz="2800" dirty="0"/>
              <a:t>you need to </a:t>
            </a:r>
            <a:r>
              <a:rPr lang="en-US" altLang="zh-CN" sz="2800" dirty="0">
                <a:solidFill>
                  <a:srgbClr val="FF0000"/>
                </a:solidFill>
              </a:rPr>
              <a:t>reserve</a:t>
            </a:r>
            <a:r>
              <a:rPr lang="en-US" altLang="zh-CN" sz="2800" dirty="0"/>
              <a:t> anything for the meeting</a:t>
            </a:r>
            <a:r>
              <a:rPr lang="en-US" altLang="zh-CN" sz="2800" dirty="0" smtClean="0"/>
              <a:t>?</a:t>
            </a:r>
          </a:p>
          <a:p>
            <a:r>
              <a:rPr lang="en-US" altLang="zh-CN" sz="2800" dirty="0" smtClean="0"/>
              <a:t>Do </a:t>
            </a:r>
            <a:r>
              <a:rPr lang="en-US" altLang="zh-CN" sz="2800" dirty="0"/>
              <a:t>you want to </a:t>
            </a:r>
            <a:r>
              <a:rPr lang="en-US" altLang="zh-CN" sz="2800" dirty="0">
                <a:solidFill>
                  <a:srgbClr val="FF0000"/>
                </a:solidFill>
              </a:rPr>
              <a:t>order any refreshments </a:t>
            </a:r>
            <a:r>
              <a:rPr lang="en-US" altLang="zh-CN" sz="2800" dirty="0"/>
              <a:t>from </a:t>
            </a:r>
            <a:r>
              <a:rPr lang="en-US" altLang="zh-CN" sz="2800" dirty="0" smtClean="0"/>
              <a:t>catering?</a:t>
            </a:r>
          </a:p>
          <a:p>
            <a:r>
              <a:rPr lang="en-US" altLang="zh-CN" sz="2800" dirty="0" smtClean="0"/>
              <a:t>Will </a:t>
            </a:r>
            <a:r>
              <a:rPr lang="en-US" altLang="zh-CN" sz="2800" dirty="0"/>
              <a:t>any of the </a:t>
            </a:r>
            <a:r>
              <a:rPr lang="en-US" altLang="zh-CN" sz="2800" dirty="0">
                <a:solidFill>
                  <a:srgbClr val="FF0000"/>
                </a:solidFill>
              </a:rPr>
              <a:t>meals</a:t>
            </a:r>
            <a:r>
              <a:rPr lang="en-US" altLang="zh-CN" sz="2800" dirty="0"/>
              <a:t> be provided?</a:t>
            </a:r>
          </a:p>
          <a:p>
            <a:pPr marL="0" indent="0">
              <a:buNone/>
            </a:pPr>
            <a:endParaRPr lang="en-US" altLang="zh-CN" dirty="0"/>
          </a:p>
          <a:p>
            <a:pPr marL="0" indent="0">
              <a:buNone/>
            </a:pPr>
            <a:endParaRPr lang="zh-CN" altLang="en-U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666658"/>
            <a:ext cx="1376929" cy="1668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692696"/>
            <a:ext cx="1140252"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680315"/>
            <a:ext cx="1400967" cy="164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20072" y="877576"/>
            <a:ext cx="1622926" cy="1302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6"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20272" y="846579"/>
            <a:ext cx="1851451" cy="1437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549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wipe(down)">
                                      <p:cBhvr>
                                        <p:cTn id="7" dur="500"/>
                                        <p:tgtEl>
                                          <p:spTgt spid="10243"/>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nodeType="withEffect">
                                  <p:stCondLst>
                                    <p:cond delay="0"/>
                                  </p:stCondLst>
                                  <p:childTnLst>
                                    <p:set>
                                      <p:cBhvr>
                                        <p:cTn id="12" dur="1" fill="hold">
                                          <p:stCondLst>
                                            <p:cond delay="0"/>
                                          </p:stCondLst>
                                        </p:cTn>
                                        <p:tgtEl>
                                          <p:spTgt spid="10244"/>
                                        </p:tgtEl>
                                        <p:attrNameLst>
                                          <p:attrName>style.visibility</p:attrName>
                                        </p:attrNameLst>
                                      </p:cBhvr>
                                      <p:to>
                                        <p:strVal val="visible"/>
                                      </p:to>
                                    </p:set>
                                    <p:animEffect transition="in" filter="wipe(down)">
                                      <p:cBhvr>
                                        <p:cTn id="13" dur="500"/>
                                        <p:tgtEl>
                                          <p:spTgt spid="10244"/>
                                        </p:tgtEl>
                                      </p:cBhvr>
                                    </p:animEffect>
                                  </p:childTnLst>
                                </p:cTn>
                              </p:par>
                              <p:par>
                                <p:cTn id="14" presetID="22" presetClass="entr" presetSubtype="4" fill="hold" nodeType="withEffect">
                                  <p:stCondLst>
                                    <p:cond delay="0"/>
                                  </p:stCondLst>
                                  <p:childTnLst>
                                    <p:set>
                                      <p:cBhvr>
                                        <p:cTn id="15" dur="1" fill="hold">
                                          <p:stCondLst>
                                            <p:cond delay="0"/>
                                          </p:stCondLst>
                                        </p:cTn>
                                        <p:tgtEl>
                                          <p:spTgt spid="10245"/>
                                        </p:tgtEl>
                                        <p:attrNameLst>
                                          <p:attrName>style.visibility</p:attrName>
                                        </p:attrNameLst>
                                      </p:cBhvr>
                                      <p:to>
                                        <p:strVal val="visible"/>
                                      </p:to>
                                    </p:set>
                                    <p:animEffect transition="in" filter="wipe(down)">
                                      <p:cBhvr>
                                        <p:cTn id="16" dur="500"/>
                                        <p:tgtEl>
                                          <p:spTgt spid="10245"/>
                                        </p:tgtEl>
                                      </p:cBhvr>
                                    </p:animEffect>
                                  </p:childTnLst>
                                </p:cTn>
                              </p:par>
                              <p:par>
                                <p:cTn id="17" presetID="22" presetClass="entr" presetSubtype="4" fill="hold" nodeType="withEffect">
                                  <p:stCondLst>
                                    <p:cond delay="0"/>
                                  </p:stCondLst>
                                  <p:childTnLst>
                                    <p:set>
                                      <p:cBhvr>
                                        <p:cTn id="18" dur="1" fill="hold">
                                          <p:stCondLst>
                                            <p:cond delay="0"/>
                                          </p:stCondLst>
                                        </p:cTn>
                                        <p:tgtEl>
                                          <p:spTgt spid="10246"/>
                                        </p:tgtEl>
                                        <p:attrNameLst>
                                          <p:attrName>style.visibility</p:attrName>
                                        </p:attrNameLst>
                                      </p:cBhvr>
                                      <p:to>
                                        <p:strVal val="visible"/>
                                      </p:to>
                                    </p:set>
                                    <p:animEffect transition="in" filter="wipe(down)">
                                      <p:cBhvr>
                                        <p:cTn id="19" dur="500"/>
                                        <p:tgtEl>
                                          <p:spTgt spid="10246"/>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4" dur="500"/>
                                        <p:tgtEl>
                                          <p:spTgt spid="2">
                                            <p:txEl>
                                              <p:pRg st="4" end="4"/>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7" dur="500"/>
                                        <p:tgtEl>
                                          <p:spTgt spid="2">
                                            <p:txEl>
                                              <p:pRg st="5" end="5"/>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0" dur="500"/>
                                        <p:tgtEl>
                                          <p:spTgt spid="2">
                                            <p:txEl>
                                              <p:pRg st="6" end="6"/>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randombar(horizontal)">
                                      <p:cBhvr>
                                        <p:cTn id="33" dur="500"/>
                                        <p:tgtEl>
                                          <p:spTgt spid="2">
                                            <p:txEl>
                                              <p:pRg st="7" end="7"/>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Effect transition="in" filter="randombar(horizontal)">
                                      <p:cBhvr>
                                        <p:cTn id="36" dur="500"/>
                                        <p:tgtEl>
                                          <p:spTgt spid="2">
                                            <p:txEl>
                                              <p:pRg st="8" end="8"/>
                                            </p:txEl>
                                          </p:spTgt>
                                        </p:tgtEl>
                                      </p:cBhvr>
                                    </p:animEffect>
                                  </p:childTnLst>
                                </p:cTn>
                              </p:par>
                              <p:par>
                                <p:cTn id="37" presetID="14" presetClass="entr" presetSubtype="10" fill="hold" nodeType="with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animEffect transition="in" filter="randombar(horizontal)">
                                      <p:cBhvr>
                                        <p:cTn id="39" dur="500"/>
                                        <p:tgtEl>
                                          <p:spTgt spid="2">
                                            <p:txEl>
                                              <p:pRg st="9" end="9"/>
                                            </p:txEl>
                                          </p:spTgt>
                                        </p:tgtEl>
                                      </p:cBhvr>
                                    </p:animEffect>
                                  </p:childTnLst>
                                </p:cTn>
                              </p:par>
                              <p:par>
                                <p:cTn id="40" presetID="14" presetClass="entr" presetSubtype="10" fill="hold" nodeType="withEffect">
                                  <p:stCondLst>
                                    <p:cond delay="0"/>
                                  </p:stCondLst>
                                  <p:childTnLst>
                                    <p:set>
                                      <p:cBhvr>
                                        <p:cTn id="41"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4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内容占位符 2"/>
          <p:cNvSpPr>
            <a:spLocks noGrp="1"/>
          </p:cNvSpPr>
          <p:nvPr>
            <p:ph idx="1"/>
          </p:nvPr>
        </p:nvSpPr>
        <p:spPr>
          <a:xfrm>
            <a:off x="1" y="0"/>
            <a:ext cx="9036496" cy="6742113"/>
          </a:xfrm>
        </p:spPr>
        <p:txBody>
          <a:bodyPr/>
          <a:lstStyle/>
          <a:p>
            <a:pPr marL="0" indent="0">
              <a:buNone/>
            </a:pPr>
            <a:r>
              <a:rPr lang="en-US" altLang="zh-CN" sz="4000" dirty="0">
                <a:solidFill>
                  <a:schemeClr val="accent6">
                    <a:lumMod val="50000"/>
                  </a:schemeClr>
                </a:solidFill>
                <a:latin typeface="Comic Sans MS" pitchFamily="66" charset="0"/>
              </a:rPr>
              <a:t>Practice </a:t>
            </a:r>
            <a:r>
              <a:rPr lang="en-US" altLang="zh-CN" sz="4000" dirty="0"/>
              <a:t/>
            </a:r>
            <a:br>
              <a:rPr lang="en-US" altLang="zh-CN" sz="4000" dirty="0"/>
            </a:br>
            <a:r>
              <a:rPr lang="en-US" altLang="zh-CN" b="1" dirty="0" smtClean="0">
                <a:solidFill>
                  <a:srgbClr val="FF0000"/>
                </a:solidFill>
              </a:rPr>
              <a:t>Manager------ Assistant</a:t>
            </a:r>
          </a:p>
          <a:p>
            <a:pPr marL="0" indent="0">
              <a:buNone/>
            </a:pPr>
            <a:r>
              <a:rPr lang="en-US" altLang="zh-CN" sz="2800" dirty="0" smtClean="0"/>
              <a:t>Can you prepare a meeting…?</a:t>
            </a:r>
          </a:p>
          <a:p>
            <a:pPr marL="0" indent="0">
              <a:buNone/>
            </a:pPr>
            <a:endParaRPr lang="en-US" altLang="zh-CN" sz="2800" dirty="0" smtClean="0"/>
          </a:p>
          <a:p>
            <a:pPr marL="0" indent="0">
              <a:buNone/>
            </a:pPr>
            <a:endParaRPr lang="en-US" altLang="zh-CN" sz="2800" dirty="0"/>
          </a:p>
          <a:p>
            <a:pPr marL="0" indent="0">
              <a:buNone/>
            </a:pPr>
            <a:r>
              <a:rPr lang="en-US" altLang="zh-CN" b="1" dirty="0" smtClean="0">
                <a:solidFill>
                  <a:srgbClr val="FF0000"/>
                </a:solidFill>
              </a:rPr>
              <a:t>Assistant ------ Receptionist</a:t>
            </a:r>
          </a:p>
          <a:p>
            <a:pPr marL="0" indent="0" eaLnBrk="1" hangingPunct="1">
              <a:buFont typeface="Arial" charset="0"/>
              <a:buNone/>
            </a:pPr>
            <a:r>
              <a:rPr lang="en-US" altLang="zh-CN" sz="2800" dirty="0" smtClean="0"/>
              <a:t>I need to reserve…</a:t>
            </a:r>
          </a:p>
          <a:p>
            <a:pPr marL="0" indent="0" eaLnBrk="1" hangingPunct="1">
              <a:buFont typeface="Arial" charset="0"/>
              <a:buNone/>
            </a:pPr>
            <a:endParaRPr lang="en-US" altLang="zh-CN" sz="2800" dirty="0"/>
          </a:p>
          <a:p>
            <a:pPr marL="0" indent="0" eaLnBrk="1" hangingPunct="1">
              <a:buFont typeface="Arial" charset="0"/>
              <a:buNone/>
            </a:pPr>
            <a:endParaRPr lang="en-US" altLang="zh-CN" sz="2800" dirty="0" smtClean="0"/>
          </a:p>
          <a:p>
            <a:pPr marL="0" indent="0" eaLnBrk="1" hangingPunct="1">
              <a:buFont typeface="Arial" charset="0"/>
              <a:buNone/>
            </a:pPr>
            <a:r>
              <a:rPr lang="en-US" altLang="zh-CN" b="1" dirty="0" smtClean="0">
                <a:solidFill>
                  <a:srgbClr val="FF0000"/>
                </a:solidFill>
              </a:rPr>
              <a:t>Assistant -----------Norwegian colleague</a:t>
            </a:r>
          </a:p>
          <a:p>
            <a:pPr marL="0" indent="0" eaLnBrk="1" hangingPunct="1">
              <a:buFont typeface="Arial" charset="0"/>
              <a:buNone/>
            </a:pPr>
            <a:r>
              <a:rPr lang="en-US" altLang="zh-CN" sz="2800" dirty="0" smtClean="0"/>
              <a:t>We’d like to …</a:t>
            </a:r>
          </a:p>
          <a:p>
            <a:pPr marL="0" indent="0" eaLnBrk="1" hangingPunct="1">
              <a:buFont typeface="Arial" charset="0"/>
              <a:buNone/>
            </a:pPr>
            <a:endParaRPr lang="en-US" altLang="zh-CN" sz="4000" dirty="0" smtClean="0"/>
          </a:p>
        </p:txBody>
      </p:sp>
      <p:pic>
        <p:nvPicPr>
          <p:cNvPr id="11266" name="Picture 2" descr="http://img.sucai.redocn.com/attachments/images/201203/20120326/Redocn_201203260748286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76554" y="2276872"/>
            <a:ext cx="1906094" cy="1944216"/>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comp.quanjing.com/cultura002/10jf00214c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4100" y="232048"/>
            <a:ext cx="1958347" cy="1468760"/>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http://img4.imgtn.bdimg.com/it/u=709071881,1340750753&amp;fm=21&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6256" y="4797152"/>
            <a:ext cx="2016224" cy="174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57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268"/>
                                        </p:tgtEl>
                                        <p:attrNameLst>
                                          <p:attrName>style.visibility</p:attrName>
                                        </p:attrNameLst>
                                      </p:cBhvr>
                                      <p:to>
                                        <p:strVal val="visible"/>
                                      </p:to>
                                    </p:set>
                                    <p:anim calcmode="lin" valueType="num">
                                      <p:cBhvr>
                                        <p:cTn id="7" dur="500" fill="hold"/>
                                        <p:tgtEl>
                                          <p:spTgt spid="11268"/>
                                        </p:tgtEl>
                                        <p:attrNameLst>
                                          <p:attrName>ppt_w</p:attrName>
                                        </p:attrNameLst>
                                      </p:cBhvr>
                                      <p:tavLst>
                                        <p:tav tm="0">
                                          <p:val>
                                            <p:fltVal val="0"/>
                                          </p:val>
                                        </p:tav>
                                        <p:tav tm="100000">
                                          <p:val>
                                            <p:strVal val="#ppt_w"/>
                                          </p:val>
                                        </p:tav>
                                      </p:tavLst>
                                    </p:anim>
                                    <p:anim calcmode="lin" valueType="num">
                                      <p:cBhvr>
                                        <p:cTn id="8" dur="500" fill="hold"/>
                                        <p:tgtEl>
                                          <p:spTgt spid="11268"/>
                                        </p:tgtEl>
                                        <p:attrNameLst>
                                          <p:attrName>ppt_h</p:attrName>
                                        </p:attrNameLst>
                                      </p:cBhvr>
                                      <p:tavLst>
                                        <p:tav tm="0">
                                          <p:val>
                                            <p:fltVal val="0"/>
                                          </p:val>
                                        </p:tav>
                                        <p:tav tm="100000">
                                          <p:val>
                                            <p:strVal val="#ppt_h"/>
                                          </p:val>
                                        </p:tav>
                                      </p:tavLst>
                                    </p:anim>
                                    <p:animEffect transition="in" filter="fade">
                                      <p:cBhvr>
                                        <p:cTn id="9" dur="500"/>
                                        <p:tgtEl>
                                          <p:spTgt spid="11268"/>
                                        </p:tgtEl>
                                      </p:cBhvr>
                                    </p:animEffect>
                                  </p:childTnLst>
                                </p:cTn>
                              </p:par>
                              <p:par>
                                <p:cTn id="10" presetID="53" presetClass="entr" presetSubtype="16" fill="hold" nodeType="withEffect">
                                  <p:stCondLst>
                                    <p:cond delay="0"/>
                                  </p:stCondLst>
                                  <p:childTnLst>
                                    <p:set>
                                      <p:cBhvr>
                                        <p:cTn id="11" dur="1" fill="hold">
                                          <p:stCondLst>
                                            <p:cond delay="0"/>
                                          </p:stCondLst>
                                        </p:cTn>
                                        <p:tgtEl>
                                          <p:spTgt spid="11266"/>
                                        </p:tgtEl>
                                        <p:attrNameLst>
                                          <p:attrName>style.visibility</p:attrName>
                                        </p:attrNameLst>
                                      </p:cBhvr>
                                      <p:to>
                                        <p:strVal val="visible"/>
                                      </p:to>
                                    </p:set>
                                    <p:anim calcmode="lin" valueType="num">
                                      <p:cBhvr>
                                        <p:cTn id="12" dur="500" fill="hold"/>
                                        <p:tgtEl>
                                          <p:spTgt spid="11266"/>
                                        </p:tgtEl>
                                        <p:attrNameLst>
                                          <p:attrName>ppt_w</p:attrName>
                                        </p:attrNameLst>
                                      </p:cBhvr>
                                      <p:tavLst>
                                        <p:tav tm="0">
                                          <p:val>
                                            <p:fltVal val="0"/>
                                          </p:val>
                                        </p:tav>
                                        <p:tav tm="100000">
                                          <p:val>
                                            <p:strVal val="#ppt_w"/>
                                          </p:val>
                                        </p:tav>
                                      </p:tavLst>
                                    </p:anim>
                                    <p:anim calcmode="lin" valueType="num">
                                      <p:cBhvr>
                                        <p:cTn id="13" dur="500" fill="hold"/>
                                        <p:tgtEl>
                                          <p:spTgt spid="11266"/>
                                        </p:tgtEl>
                                        <p:attrNameLst>
                                          <p:attrName>ppt_h</p:attrName>
                                        </p:attrNameLst>
                                      </p:cBhvr>
                                      <p:tavLst>
                                        <p:tav tm="0">
                                          <p:val>
                                            <p:fltVal val="0"/>
                                          </p:val>
                                        </p:tav>
                                        <p:tav tm="100000">
                                          <p:val>
                                            <p:strVal val="#ppt_h"/>
                                          </p:val>
                                        </p:tav>
                                      </p:tavLst>
                                    </p:anim>
                                    <p:animEffect transition="in" filter="fade">
                                      <p:cBhvr>
                                        <p:cTn id="14" dur="500"/>
                                        <p:tgtEl>
                                          <p:spTgt spid="11266"/>
                                        </p:tgtEl>
                                      </p:cBhvr>
                                    </p:animEffect>
                                  </p:childTnLst>
                                </p:cTn>
                              </p:par>
                              <p:par>
                                <p:cTn id="15" presetID="53" presetClass="entr" presetSubtype="16" fill="hold" nodeType="withEffect">
                                  <p:stCondLst>
                                    <p:cond delay="0"/>
                                  </p:stCondLst>
                                  <p:childTnLst>
                                    <p:set>
                                      <p:cBhvr>
                                        <p:cTn id="16" dur="1" fill="hold">
                                          <p:stCondLst>
                                            <p:cond delay="0"/>
                                          </p:stCondLst>
                                        </p:cTn>
                                        <p:tgtEl>
                                          <p:spTgt spid="11270"/>
                                        </p:tgtEl>
                                        <p:attrNameLst>
                                          <p:attrName>style.visibility</p:attrName>
                                        </p:attrNameLst>
                                      </p:cBhvr>
                                      <p:to>
                                        <p:strVal val="visible"/>
                                      </p:to>
                                    </p:set>
                                    <p:anim calcmode="lin" valueType="num">
                                      <p:cBhvr>
                                        <p:cTn id="17" dur="500" fill="hold"/>
                                        <p:tgtEl>
                                          <p:spTgt spid="11270"/>
                                        </p:tgtEl>
                                        <p:attrNameLst>
                                          <p:attrName>ppt_w</p:attrName>
                                        </p:attrNameLst>
                                      </p:cBhvr>
                                      <p:tavLst>
                                        <p:tav tm="0">
                                          <p:val>
                                            <p:fltVal val="0"/>
                                          </p:val>
                                        </p:tav>
                                        <p:tav tm="100000">
                                          <p:val>
                                            <p:strVal val="#ppt_w"/>
                                          </p:val>
                                        </p:tav>
                                      </p:tavLst>
                                    </p:anim>
                                    <p:anim calcmode="lin" valueType="num">
                                      <p:cBhvr>
                                        <p:cTn id="18" dur="500" fill="hold"/>
                                        <p:tgtEl>
                                          <p:spTgt spid="11270"/>
                                        </p:tgtEl>
                                        <p:attrNameLst>
                                          <p:attrName>ppt_h</p:attrName>
                                        </p:attrNameLst>
                                      </p:cBhvr>
                                      <p:tavLst>
                                        <p:tav tm="0">
                                          <p:val>
                                            <p:fltVal val="0"/>
                                          </p:val>
                                        </p:tav>
                                        <p:tav tm="100000">
                                          <p:val>
                                            <p:strVal val="#ppt_h"/>
                                          </p:val>
                                        </p:tav>
                                      </p:tavLst>
                                    </p:anim>
                                    <p:animEffect transition="in" filter="fade">
                                      <p:cBhvr>
                                        <p:cTn id="19" dur="500"/>
                                        <p:tgtEl>
                                          <p:spTgt spid="11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949" y="190027"/>
            <a:ext cx="8640960" cy="1340768"/>
          </a:xfrm>
        </p:spPr>
        <p:txBody>
          <a:bodyPr>
            <a:noAutofit/>
          </a:bodyPr>
          <a:lstStyle/>
          <a:p>
            <a:r>
              <a:rPr lang="en-US" altLang="zh-CN" sz="4400" b="1" dirty="0" smtClean="0">
                <a:solidFill>
                  <a:srgbClr val="7030A0"/>
                </a:solidFill>
              </a:rPr>
              <a:t>Chairing a meeting</a:t>
            </a:r>
            <a:endParaRPr lang="zh-CN" altLang="en-US" sz="4400" b="1" dirty="0">
              <a:solidFill>
                <a:srgbClr val="7030A0"/>
              </a:solidFill>
            </a:endParaRPr>
          </a:p>
        </p:txBody>
      </p:sp>
      <p:pic>
        <p:nvPicPr>
          <p:cNvPr id="4" name="Picture 3" descr="0040050045"/>
          <p:cNvPicPr>
            <a:picLocks noChangeAspect="1" noChangeArrowheads="1"/>
          </p:cNvPicPr>
          <p:nvPr/>
        </p:nvPicPr>
        <p:blipFill>
          <a:blip r:embed="rId2"/>
          <a:srcRect/>
          <a:stretch>
            <a:fillRect/>
          </a:stretch>
        </p:blipFill>
        <p:spPr bwMode="auto">
          <a:xfrm>
            <a:off x="2267744" y="1496313"/>
            <a:ext cx="5112544" cy="4901001"/>
          </a:xfrm>
          <a:prstGeom prst="rect">
            <a:avLst/>
          </a:prstGeom>
          <a:noFill/>
        </p:spPr>
      </p:pic>
    </p:spTree>
    <p:extLst>
      <p:ext uri="{BB962C8B-B14F-4D97-AF65-F5344CB8AC3E}">
        <p14:creationId xmlns:p14="http://schemas.microsoft.com/office/powerpoint/2010/main" val="21218599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340768"/>
            <a:ext cx="9036496" cy="5328592"/>
          </a:xfrm>
        </p:spPr>
        <p:txBody>
          <a:bodyPr>
            <a:normAutofit/>
          </a:bodyPr>
          <a:lstStyle/>
          <a:p>
            <a:pPr marL="0" indent="0">
              <a:buNone/>
            </a:pPr>
            <a:r>
              <a:rPr lang="en-US" altLang="zh-CN" sz="3600" dirty="0" smtClean="0"/>
              <a:t>1. Opening the meeting</a:t>
            </a:r>
          </a:p>
          <a:p>
            <a:pPr marL="0" indent="0">
              <a:buNone/>
            </a:pPr>
            <a:r>
              <a:rPr lang="en-US" altLang="zh-CN" sz="3600" dirty="0" smtClean="0"/>
              <a:t>2. Welcoming and introducing participants</a:t>
            </a:r>
          </a:p>
          <a:p>
            <a:pPr marL="0" indent="0">
              <a:buNone/>
            </a:pPr>
            <a:r>
              <a:rPr lang="en-US" altLang="zh-CN" sz="3600" dirty="0" smtClean="0"/>
              <a:t>3. Giving apologies for someone who is absent</a:t>
            </a:r>
          </a:p>
          <a:p>
            <a:pPr marL="0" indent="0">
              <a:buNone/>
            </a:pPr>
            <a:r>
              <a:rPr lang="en-US" altLang="zh-CN" sz="3600" dirty="0" smtClean="0"/>
              <a:t>4. Stating </a:t>
            </a:r>
            <a:r>
              <a:rPr lang="en-US" altLang="zh-CN" sz="3600" dirty="0"/>
              <a:t>the principal objectives of a meeting</a:t>
            </a:r>
          </a:p>
          <a:p>
            <a:pPr marL="0" indent="0">
              <a:buNone/>
            </a:pPr>
            <a:r>
              <a:rPr lang="en-US" altLang="zh-CN" sz="3600" dirty="0" smtClean="0"/>
              <a:t>5. Introducing </a:t>
            </a:r>
            <a:r>
              <a:rPr lang="en-US" altLang="zh-CN" sz="3600" dirty="0"/>
              <a:t>meeting procedures</a:t>
            </a:r>
          </a:p>
          <a:p>
            <a:pPr marL="0" indent="0">
              <a:buNone/>
            </a:pPr>
            <a:endParaRPr lang="zh-CN" altLang="en-US" sz="4000" dirty="0"/>
          </a:p>
        </p:txBody>
      </p:sp>
      <p:sp>
        <p:nvSpPr>
          <p:cNvPr id="2" name="TextBox 1"/>
          <p:cNvSpPr txBox="1"/>
          <p:nvPr/>
        </p:nvSpPr>
        <p:spPr>
          <a:xfrm>
            <a:off x="2267744" y="404664"/>
            <a:ext cx="3744416" cy="707886"/>
          </a:xfrm>
          <a:prstGeom prst="rect">
            <a:avLst/>
          </a:prstGeom>
          <a:noFill/>
        </p:spPr>
        <p:txBody>
          <a:bodyPr wrap="square" rtlCol="0">
            <a:spAutoFit/>
          </a:bodyPr>
          <a:lstStyle/>
          <a:p>
            <a:r>
              <a:rPr lang="en-US" altLang="zh-CN" sz="4000" dirty="0">
                <a:solidFill>
                  <a:srgbClr val="7030A0"/>
                </a:solidFill>
              </a:rPr>
              <a:t>I</a:t>
            </a:r>
            <a:r>
              <a:rPr lang="en-US" altLang="zh-CN" sz="4000" dirty="0" smtClean="0">
                <a:solidFill>
                  <a:srgbClr val="7030A0"/>
                </a:solidFill>
              </a:rPr>
              <a:t>ntroductions</a:t>
            </a:r>
            <a:endParaRPr lang="zh-CN" altLang="en-US" sz="4000" dirty="0">
              <a:solidFill>
                <a:srgbClr val="7030A0"/>
              </a:solidFill>
            </a:endParaRPr>
          </a:p>
        </p:txBody>
      </p:sp>
    </p:spTree>
    <p:extLst>
      <p:ext uri="{BB962C8B-B14F-4D97-AF65-F5344CB8AC3E}">
        <p14:creationId xmlns:p14="http://schemas.microsoft.com/office/powerpoint/2010/main" val="381557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olidFill>
                  <a:srgbClr val="7030A0"/>
                </a:solidFill>
              </a:rPr>
              <a:t>Opening the meeting</a:t>
            </a:r>
            <a:br>
              <a:rPr lang="en-US" altLang="zh-CN" dirty="0">
                <a:solidFill>
                  <a:srgbClr val="7030A0"/>
                </a:solidFill>
              </a:rPr>
            </a:br>
            <a:endParaRPr lang="zh-CN" altLang="en-US" dirty="0">
              <a:solidFill>
                <a:srgbClr val="7030A0"/>
              </a:solidFill>
            </a:endParaRPr>
          </a:p>
        </p:txBody>
      </p:sp>
      <p:sp>
        <p:nvSpPr>
          <p:cNvPr id="3" name="内容占位符 2"/>
          <p:cNvSpPr>
            <a:spLocks noGrp="1"/>
          </p:cNvSpPr>
          <p:nvPr>
            <p:ph idx="1"/>
          </p:nvPr>
        </p:nvSpPr>
        <p:spPr>
          <a:xfrm>
            <a:off x="1960" y="1124744"/>
            <a:ext cx="9144000" cy="5184576"/>
          </a:xfrm>
        </p:spPr>
        <p:txBody>
          <a:bodyPr>
            <a:normAutofit/>
          </a:bodyPr>
          <a:lstStyle/>
          <a:p>
            <a:pPr marL="0" indent="0">
              <a:buNone/>
            </a:pPr>
            <a:r>
              <a:rPr lang="en-US" altLang="zh-CN" dirty="0" smtClean="0"/>
              <a:t>If we are all here, let’s get started/start the meeting/start.</a:t>
            </a:r>
          </a:p>
          <a:p>
            <a:pPr marL="0" lvl="0" indent="0" fontAlgn="base">
              <a:spcBef>
                <a:spcPct val="0"/>
              </a:spcBef>
              <a:spcAft>
                <a:spcPct val="0"/>
              </a:spcAft>
              <a:buNone/>
            </a:pPr>
            <a:r>
              <a:rPr lang="en-US" altLang="zh-CN" dirty="0">
                <a:latin typeface="Calibri" pitchFamily="34" charset="0"/>
                <a:ea typeface="宋体" charset="-122"/>
              </a:rPr>
              <a:t>Let’s call the meeting to order.</a:t>
            </a:r>
          </a:p>
          <a:p>
            <a:pPr marL="0" lvl="0" indent="0" fontAlgn="base">
              <a:spcBef>
                <a:spcPct val="0"/>
              </a:spcBef>
              <a:spcAft>
                <a:spcPct val="0"/>
              </a:spcAft>
              <a:buNone/>
            </a:pPr>
            <a:r>
              <a:rPr lang="en-US" altLang="zh-CN" dirty="0">
                <a:latin typeface="Calibri" pitchFamily="34" charset="0"/>
                <a:ea typeface="宋体" charset="-122"/>
              </a:rPr>
              <a:t>Let’s get things started.</a:t>
            </a:r>
          </a:p>
          <a:p>
            <a:pPr marL="0" lvl="0" indent="0" fontAlgn="base">
              <a:spcBef>
                <a:spcPct val="0"/>
              </a:spcBef>
              <a:spcAft>
                <a:spcPct val="0"/>
              </a:spcAft>
              <a:buNone/>
            </a:pPr>
            <a:r>
              <a:rPr lang="en-US" altLang="zh-CN" dirty="0">
                <a:latin typeface="Calibri" pitchFamily="34" charset="0"/>
                <a:ea typeface="宋体" charset="-122"/>
              </a:rPr>
              <a:t>Let’s get things under way</a:t>
            </a:r>
            <a:r>
              <a:rPr lang="en-US" altLang="zh-CN" dirty="0" smtClean="0">
                <a:latin typeface="Calibri" pitchFamily="34" charset="0"/>
                <a:ea typeface="宋体" charset="-122"/>
              </a:rPr>
              <a:t>.</a:t>
            </a:r>
          </a:p>
          <a:p>
            <a:pPr marL="0" lvl="0" indent="0" fontAlgn="base">
              <a:spcBef>
                <a:spcPct val="0"/>
              </a:spcBef>
              <a:spcAft>
                <a:spcPct val="0"/>
              </a:spcAft>
              <a:buNone/>
            </a:pPr>
            <a:endParaRPr lang="en-US" altLang="zh-CN" dirty="0">
              <a:latin typeface="Calibri" pitchFamily="34" charset="0"/>
              <a:ea typeface="宋体" charset="-122"/>
            </a:endParaRPr>
          </a:p>
          <a:p>
            <a:pPr marL="0" indent="0">
              <a:buNone/>
            </a:pPr>
            <a:r>
              <a:rPr lang="en-US" altLang="zh-CN" dirty="0"/>
              <a:t>Good morning / afternoon, everyone.</a:t>
            </a:r>
          </a:p>
          <a:p>
            <a:pPr marL="0" lvl="0" indent="0">
              <a:spcBef>
                <a:spcPct val="0"/>
              </a:spcBef>
              <a:buNone/>
            </a:pPr>
            <a:r>
              <a:rPr lang="en-US" altLang="zh-CN" dirty="0">
                <a:latin typeface="Calibri" pitchFamily="34" charset="0"/>
                <a:ea typeface="宋体" charset="-122"/>
              </a:rPr>
              <a:t>Thanks for your coming.</a:t>
            </a:r>
          </a:p>
          <a:p>
            <a:pPr marL="0" lvl="0" indent="0">
              <a:spcBef>
                <a:spcPct val="0"/>
              </a:spcBef>
              <a:buNone/>
            </a:pPr>
            <a:r>
              <a:rPr lang="en-US" altLang="zh-CN" dirty="0">
                <a:latin typeface="Calibri" pitchFamily="34" charset="0"/>
                <a:ea typeface="宋体" charset="-122"/>
              </a:rPr>
              <a:t>We are glad that you have all come to attend our meeting.</a:t>
            </a:r>
          </a:p>
          <a:p>
            <a:pPr marL="0" lvl="0" indent="0" fontAlgn="base">
              <a:spcBef>
                <a:spcPct val="0"/>
              </a:spcBef>
              <a:spcAft>
                <a:spcPct val="0"/>
              </a:spcAft>
              <a:buNone/>
            </a:pPr>
            <a:endParaRPr lang="en-US" altLang="zh-CN" dirty="0">
              <a:latin typeface="Calibri" pitchFamily="34" charset="0"/>
              <a:ea typeface="宋体" charset="-122"/>
            </a:endParaRPr>
          </a:p>
          <a:p>
            <a:pPr marL="0" indent="0">
              <a:buNone/>
            </a:pPr>
            <a:endParaRPr lang="zh-CN" altLang="en-US" dirty="0"/>
          </a:p>
        </p:txBody>
      </p:sp>
    </p:spTree>
    <p:extLst>
      <p:ext uri="{BB962C8B-B14F-4D97-AF65-F5344CB8AC3E}">
        <p14:creationId xmlns:p14="http://schemas.microsoft.com/office/powerpoint/2010/main" val="95154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ipe(down)">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9144000" cy="1143000"/>
          </a:xfrm>
        </p:spPr>
        <p:txBody>
          <a:bodyPr>
            <a:normAutofit fontScale="90000"/>
          </a:bodyPr>
          <a:lstStyle/>
          <a:p>
            <a:r>
              <a:rPr lang="en-US" altLang="zh-CN" dirty="0">
                <a:solidFill>
                  <a:srgbClr val="7030A0"/>
                </a:solidFill>
              </a:rPr>
              <a:t>Welcoming and introducing participants</a:t>
            </a:r>
            <a:r>
              <a:rPr lang="en-US" altLang="zh-CN" dirty="0">
                <a:solidFill>
                  <a:srgbClr val="00B0F0"/>
                </a:solidFill>
              </a:rPr>
              <a:t/>
            </a:r>
            <a:br>
              <a:rPr lang="en-US" altLang="zh-CN" dirty="0">
                <a:solidFill>
                  <a:srgbClr val="00B0F0"/>
                </a:solidFill>
              </a:rPr>
            </a:br>
            <a:endParaRPr lang="zh-CN" altLang="en-US" dirty="0">
              <a:solidFill>
                <a:srgbClr val="00B0F0"/>
              </a:solidFill>
            </a:endParaRPr>
          </a:p>
        </p:txBody>
      </p:sp>
      <p:sp>
        <p:nvSpPr>
          <p:cNvPr id="3" name="内容占位符 2"/>
          <p:cNvSpPr>
            <a:spLocks noGrp="1"/>
          </p:cNvSpPr>
          <p:nvPr>
            <p:ph idx="1"/>
          </p:nvPr>
        </p:nvSpPr>
        <p:spPr>
          <a:xfrm>
            <a:off x="179512" y="1340768"/>
            <a:ext cx="8964488" cy="4785395"/>
          </a:xfrm>
        </p:spPr>
        <p:txBody>
          <a:bodyPr>
            <a:normAutofit/>
          </a:bodyPr>
          <a:lstStyle/>
          <a:p>
            <a:r>
              <a:rPr lang="en-US" altLang="zh-CN" dirty="0" smtClean="0"/>
              <a:t>Please join me in welcoming…</a:t>
            </a:r>
          </a:p>
          <a:p>
            <a:r>
              <a:rPr lang="en-US" altLang="zh-CN" dirty="0" smtClean="0"/>
              <a:t>We’re pleased to welcome…</a:t>
            </a:r>
          </a:p>
          <a:p>
            <a:r>
              <a:rPr lang="en-US" altLang="zh-CN" dirty="0" smtClean="0"/>
              <a:t>I’d like to extend a warm welcome to …</a:t>
            </a:r>
          </a:p>
          <a:p>
            <a:r>
              <a:rPr lang="en-US" altLang="zh-CN" dirty="0" smtClean="0"/>
              <a:t>It’s a pleasure to welcome…</a:t>
            </a:r>
          </a:p>
          <a:p>
            <a:r>
              <a:rPr lang="en-US" altLang="zh-CN" dirty="0" smtClean="0"/>
              <a:t>I’d like to introduce…</a:t>
            </a:r>
          </a:p>
          <a:p>
            <a:r>
              <a:rPr lang="en-US" altLang="zh-CN" dirty="0" smtClean="0">
                <a:latin typeface="Calibri" pitchFamily="34" charset="0"/>
                <a:ea typeface="宋体" charset="-122"/>
              </a:rPr>
              <a:t>Please </a:t>
            </a:r>
            <a:r>
              <a:rPr lang="en-US" altLang="zh-CN" dirty="0">
                <a:latin typeface="Calibri" pitchFamily="34" charset="0"/>
                <a:ea typeface="宋体" charset="-122"/>
              </a:rPr>
              <a:t>help me in giving a warm welcome </a:t>
            </a:r>
            <a:r>
              <a:rPr lang="en-US" altLang="zh-CN" dirty="0" smtClean="0">
                <a:latin typeface="Calibri" pitchFamily="34" charset="0"/>
                <a:ea typeface="宋体" charset="-122"/>
              </a:rPr>
              <a:t>to…</a:t>
            </a:r>
          </a:p>
          <a:p>
            <a:r>
              <a:rPr lang="en-US" altLang="zh-CN" dirty="0" smtClean="0">
                <a:latin typeface="Calibri" pitchFamily="34" charset="0"/>
                <a:ea typeface="宋体" charset="-122"/>
              </a:rPr>
              <a:t>Let’s </a:t>
            </a:r>
            <a:r>
              <a:rPr lang="en-US" altLang="zh-CN" dirty="0">
                <a:latin typeface="Calibri" pitchFamily="34" charset="0"/>
                <a:ea typeface="宋体" charset="-122"/>
              </a:rPr>
              <a:t>put our hands together in welcoming no other than …</a:t>
            </a:r>
            <a:endParaRPr lang="zh-CN" altLang="en-US" dirty="0">
              <a:latin typeface="Calibri" pitchFamily="34" charset="0"/>
              <a:ea typeface="宋体" charset="-122"/>
            </a:endParaRPr>
          </a:p>
          <a:p>
            <a:endParaRPr lang="zh-CN" altLang="en-US" dirty="0"/>
          </a:p>
        </p:txBody>
      </p:sp>
    </p:spTree>
    <p:extLst>
      <p:ext uri="{BB962C8B-B14F-4D97-AF65-F5344CB8AC3E}">
        <p14:creationId xmlns:p14="http://schemas.microsoft.com/office/powerpoint/2010/main" val="427085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9772" y="2306638"/>
            <a:ext cx="8229600" cy="1143000"/>
          </a:xfrm>
        </p:spPr>
        <p:txBody>
          <a:bodyPr/>
          <a:lstStyle/>
          <a:p>
            <a:r>
              <a:rPr lang="en-US" altLang="zh-CN" dirty="0" smtClean="0"/>
              <a:t>As an IT worker, I ….</a:t>
            </a:r>
            <a:endParaRPr lang="zh-CN" altLang="en-US" dirty="0"/>
          </a:p>
        </p:txBody>
      </p:sp>
    </p:spTree>
    <p:extLst>
      <p:ext uri="{BB962C8B-B14F-4D97-AF65-F5344CB8AC3E}">
        <p14:creationId xmlns:p14="http://schemas.microsoft.com/office/powerpoint/2010/main" val="28714965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9036496" cy="1143000"/>
          </a:xfrm>
        </p:spPr>
        <p:txBody>
          <a:bodyPr>
            <a:noAutofit/>
          </a:bodyPr>
          <a:lstStyle/>
          <a:p>
            <a:r>
              <a:rPr lang="en-US" altLang="zh-CN" sz="3600" dirty="0">
                <a:solidFill>
                  <a:srgbClr val="7030A0"/>
                </a:solidFill>
              </a:rPr>
              <a:t>Giving apologies for someone who is absent</a:t>
            </a:r>
            <a:br>
              <a:rPr lang="en-US" altLang="zh-CN" sz="3600" dirty="0">
                <a:solidFill>
                  <a:srgbClr val="7030A0"/>
                </a:solidFill>
              </a:rPr>
            </a:br>
            <a:endParaRPr lang="zh-CN" altLang="en-US" sz="3600" dirty="0">
              <a:solidFill>
                <a:srgbClr val="7030A0"/>
              </a:solidFill>
            </a:endParaRPr>
          </a:p>
        </p:txBody>
      </p:sp>
      <p:sp>
        <p:nvSpPr>
          <p:cNvPr id="3" name="内容占位符 2"/>
          <p:cNvSpPr>
            <a:spLocks noGrp="1"/>
          </p:cNvSpPr>
          <p:nvPr>
            <p:ph idx="1"/>
          </p:nvPr>
        </p:nvSpPr>
        <p:spPr>
          <a:xfrm>
            <a:off x="0" y="1268760"/>
            <a:ext cx="9144000" cy="5256584"/>
          </a:xfrm>
        </p:spPr>
        <p:txBody>
          <a:bodyPr/>
          <a:lstStyle/>
          <a:p>
            <a:r>
              <a:rPr lang="en-US" altLang="zh-CN" dirty="0" smtClean="0"/>
              <a:t>I’m afraid…, (name) can’t be with us today. She is in…</a:t>
            </a:r>
          </a:p>
          <a:p>
            <a:r>
              <a:rPr lang="en-US" altLang="zh-CN" dirty="0" smtClean="0"/>
              <a:t>Unfortunately, (name)… will not be with us today because he…</a:t>
            </a:r>
          </a:p>
          <a:p>
            <a:r>
              <a:rPr lang="en-US" altLang="zh-CN" dirty="0" smtClean="0"/>
              <a:t>I have received apologies for absence from </a:t>
            </a:r>
            <a:r>
              <a:rPr lang="en-US" altLang="zh-CN" dirty="0"/>
              <a:t>(name</a:t>
            </a:r>
            <a:r>
              <a:rPr lang="en-US" altLang="zh-CN" dirty="0" smtClean="0"/>
              <a:t>), who is in (place)</a:t>
            </a:r>
            <a:endParaRPr lang="zh-CN" altLang="en-US" dirty="0"/>
          </a:p>
        </p:txBody>
      </p:sp>
    </p:spTree>
    <p:extLst>
      <p:ext uri="{BB962C8B-B14F-4D97-AF65-F5344CB8AC3E}">
        <p14:creationId xmlns:p14="http://schemas.microsoft.com/office/powerpoint/2010/main" val="366675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7030A0"/>
                </a:solidFill>
              </a:rPr>
              <a:t>Stating the principal objectives</a:t>
            </a:r>
            <a:endParaRPr lang="zh-CN" altLang="en-US" dirty="0">
              <a:solidFill>
                <a:srgbClr val="7030A0"/>
              </a:solidFill>
            </a:endParaRPr>
          </a:p>
        </p:txBody>
      </p:sp>
      <p:sp>
        <p:nvSpPr>
          <p:cNvPr id="3" name="内容占位符 2"/>
          <p:cNvSpPr>
            <a:spLocks noGrp="1"/>
          </p:cNvSpPr>
          <p:nvPr>
            <p:ph idx="1"/>
          </p:nvPr>
        </p:nvSpPr>
        <p:spPr/>
        <p:txBody>
          <a:bodyPr/>
          <a:lstStyle/>
          <a:p>
            <a:r>
              <a:rPr lang="en-US" altLang="zh-CN" dirty="0" smtClean="0"/>
              <a:t>We’re here today to…</a:t>
            </a:r>
          </a:p>
          <a:p>
            <a:r>
              <a:rPr lang="en-US" altLang="zh-CN" dirty="0" smtClean="0"/>
              <a:t>Our main aim today is to…</a:t>
            </a:r>
          </a:p>
          <a:p>
            <a:r>
              <a:rPr lang="en-US" altLang="zh-CN" dirty="0" smtClean="0"/>
              <a:t>I’ve called this meeting in order to…</a:t>
            </a:r>
            <a:endParaRPr lang="zh-CN" altLang="en-US" dirty="0"/>
          </a:p>
        </p:txBody>
      </p:sp>
    </p:spTree>
    <p:extLst>
      <p:ext uri="{BB962C8B-B14F-4D97-AF65-F5344CB8AC3E}">
        <p14:creationId xmlns:p14="http://schemas.microsoft.com/office/powerpoint/2010/main" val="3583433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7030A0"/>
                </a:solidFill>
              </a:rPr>
              <a:t>Practice</a:t>
            </a:r>
            <a:endParaRPr lang="zh-CN" altLang="en-US" dirty="0">
              <a:solidFill>
                <a:srgbClr val="7030A0"/>
              </a:solidFill>
            </a:endParaRPr>
          </a:p>
        </p:txBody>
      </p:sp>
      <p:sp>
        <p:nvSpPr>
          <p:cNvPr id="3" name="内容占位符 2"/>
          <p:cNvSpPr>
            <a:spLocks noGrp="1"/>
          </p:cNvSpPr>
          <p:nvPr>
            <p:ph idx="1"/>
          </p:nvPr>
        </p:nvSpPr>
        <p:spPr/>
        <p:txBody>
          <a:bodyPr/>
          <a:lstStyle/>
          <a:p>
            <a:r>
              <a:rPr lang="zh-CN" altLang="en-US" dirty="0" smtClean="0"/>
              <a:t>欢迎天府软件园培训部部长战薇出席此次会议</a:t>
            </a:r>
            <a:endParaRPr lang="en-US" altLang="zh-CN" dirty="0" smtClean="0"/>
          </a:p>
          <a:p>
            <a:r>
              <a:rPr lang="en-US" altLang="zh-CN" dirty="0" smtClean="0"/>
              <a:t>Lucy</a:t>
            </a:r>
            <a:r>
              <a:rPr lang="zh-CN" altLang="en-US" dirty="0" smtClean="0"/>
              <a:t>因出差不能来参加此次会议</a:t>
            </a:r>
            <a:endParaRPr lang="en-US" altLang="zh-CN" dirty="0" smtClean="0"/>
          </a:p>
          <a:p>
            <a:r>
              <a:rPr lang="zh-CN" altLang="en-US" dirty="0" smtClean="0"/>
              <a:t>会议目的是讨论</a:t>
            </a:r>
            <a:r>
              <a:rPr lang="en-US" altLang="zh-CN" dirty="0" smtClean="0"/>
              <a:t>NCS</a:t>
            </a:r>
            <a:r>
              <a:rPr lang="zh-CN" altLang="en-US" dirty="0" smtClean="0"/>
              <a:t>英语培训项目</a:t>
            </a:r>
            <a:endParaRPr lang="en-US" altLang="zh-CN" dirty="0" smtClean="0"/>
          </a:p>
          <a:p>
            <a:r>
              <a:rPr lang="zh-CN" altLang="en-US" dirty="0" smtClean="0"/>
              <a:t>会议流程：培训内容</a:t>
            </a:r>
            <a:endParaRPr lang="en-US" altLang="zh-CN" dirty="0" smtClean="0"/>
          </a:p>
          <a:p>
            <a:pPr marL="0" indent="0">
              <a:buNone/>
            </a:pPr>
            <a:r>
              <a:rPr lang="en-US" altLang="zh-CN" dirty="0"/>
              <a:t> </a:t>
            </a:r>
            <a:r>
              <a:rPr lang="en-US" altLang="zh-CN" dirty="0" smtClean="0"/>
              <a:t>                         </a:t>
            </a:r>
            <a:r>
              <a:rPr lang="zh-CN" altLang="en-US" dirty="0" smtClean="0"/>
              <a:t>培训时间</a:t>
            </a:r>
            <a:endParaRPr lang="en-US" altLang="zh-CN" dirty="0" smtClean="0"/>
          </a:p>
          <a:p>
            <a:pPr marL="0" indent="0">
              <a:buNone/>
            </a:pPr>
            <a:r>
              <a:rPr lang="en-US" altLang="zh-CN" dirty="0"/>
              <a:t> </a:t>
            </a:r>
            <a:r>
              <a:rPr lang="en-US" altLang="zh-CN" dirty="0" smtClean="0"/>
              <a:t>                         </a:t>
            </a:r>
            <a:r>
              <a:rPr lang="zh-CN" altLang="en-US" dirty="0" smtClean="0"/>
              <a:t>培训费用</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9534867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a:xfrm>
            <a:off x="468313" y="115888"/>
            <a:ext cx="7124700" cy="925512"/>
          </a:xfrm>
        </p:spPr>
        <p:txBody>
          <a:bodyPr>
            <a:normAutofit/>
          </a:bodyPr>
          <a:lstStyle/>
          <a:p>
            <a:pPr eaLnBrk="1" hangingPunct="1"/>
            <a:r>
              <a:rPr lang="en-US" altLang="zh-CN" sz="4000" b="1" dirty="0" smtClean="0">
                <a:solidFill>
                  <a:srgbClr val="7030A0"/>
                </a:solidFill>
                <a:cs typeface="Trebuchet MS" pitchFamily="34" charset="0"/>
              </a:rPr>
              <a:t>III. Topic: Refusal</a:t>
            </a:r>
            <a:endParaRPr lang="zh-CN" altLang="en-US" sz="4000" b="1" dirty="0" smtClean="0">
              <a:solidFill>
                <a:srgbClr val="7030A0"/>
              </a:solidFill>
              <a:cs typeface="Trebuchet MS" pitchFamily="34" charset="0"/>
            </a:endParaRPr>
          </a:p>
        </p:txBody>
      </p:sp>
      <p:sp>
        <p:nvSpPr>
          <p:cNvPr id="38914" name="内容占位符 2"/>
          <p:cNvSpPr>
            <a:spLocks noGrp="1"/>
          </p:cNvSpPr>
          <p:nvPr>
            <p:ph idx="1"/>
          </p:nvPr>
        </p:nvSpPr>
        <p:spPr>
          <a:xfrm>
            <a:off x="250825" y="1628775"/>
            <a:ext cx="8642350" cy="1655763"/>
          </a:xfrm>
        </p:spPr>
        <p:txBody>
          <a:bodyPr/>
          <a:lstStyle/>
          <a:p>
            <a:pPr marL="0" indent="0" eaLnBrk="1" hangingPunct="1">
              <a:buFont typeface="Wingdings 2" pitchFamily="18" charset="2"/>
              <a:buNone/>
            </a:pPr>
            <a:r>
              <a:rPr lang="en-US" altLang="zh-CN" sz="3200" b="1" smtClean="0">
                <a:solidFill>
                  <a:schemeClr val="bg1"/>
                </a:solidFill>
              </a:rPr>
              <a:t>1. Structure </a:t>
            </a:r>
            <a:endParaRPr lang="zh-CN" altLang="en-US" sz="3200" b="1" smtClean="0">
              <a:solidFill>
                <a:schemeClr val="bg1"/>
              </a:solidFill>
            </a:endParaRPr>
          </a:p>
        </p:txBody>
      </p:sp>
    </p:spTree>
    <p:extLst>
      <p:ext uri="{BB962C8B-B14F-4D97-AF65-F5344CB8AC3E}">
        <p14:creationId xmlns:p14="http://schemas.microsoft.com/office/powerpoint/2010/main" val="38045910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Picture 2"/>
          <p:cNvPicPr>
            <a:picLocks noChangeAspect="1" noChangeArrowheads="1"/>
          </p:cNvPicPr>
          <p:nvPr/>
        </p:nvPicPr>
        <p:blipFill>
          <a:blip r:embed="rId2"/>
          <a:srcRect/>
          <a:stretch>
            <a:fillRect/>
          </a:stretch>
        </p:blipFill>
        <p:spPr bwMode="auto">
          <a:xfrm>
            <a:off x="107950" y="0"/>
            <a:ext cx="8820150" cy="6858000"/>
          </a:xfrm>
          <a:prstGeom prst="rect">
            <a:avLst/>
          </a:prstGeom>
          <a:noFill/>
          <a:ln w="9525">
            <a:noFill/>
            <a:miter lim="800000"/>
            <a:headEnd/>
            <a:tailEnd/>
          </a:ln>
        </p:spPr>
      </p:pic>
      <p:sp>
        <p:nvSpPr>
          <p:cNvPr id="15" name="Text Box 7"/>
          <p:cNvSpPr txBox="1">
            <a:spLocks noChangeArrowheads="1"/>
          </p:cNvSpPr>
          <p:nvPr/>
        </p:nvSpPr>
        <p:spPr bwMode="auto">
          <a:xfrm>
            <a:off x="1116013" y="3213100"/>
            <a:ext cx="4608512" cy="563563"/>
          </a:xfrm>
          <a:prstGeom prst="rect">
            <a:avLst/>
          </a:prstGeom>
          <a:solidFill>
            <a:srgbClr val="FFFFFF"/>
          </a:solidFill>
          <a:ln w="9525">
            <a:solidFill>
              <a:srgbClr val="000000"/>
            </a:solidFill>
            <a:miter lim="800000"/>
            <a:headEnd/>
            <a:tailEnd/>
          </a:ln>
        </p:spPr>
        <p:txBody>
          <a:bodyPr upright="1"/>
          <a:lstStyle/>
          <a:p>
            <a:pPr indent="666750" algn="just" fontAlgn="auto">
              <a:spcBef>
                <a:spcPts val="0"/>
              </a:spcBef>
              <a:spcAft>
                <a:spcPts val="0"/>
              </a:spcAft>
              <a:defRPr/>
            </a:pPr>
            <a:r>
              <a:rPr lang="zh-CN" sz="2400" kern="100" dirty="0">
                <a:latin typeface="宋体" pitchFamily="2" charset="-122"/>
                <a:ea typeface="宋体" pitchFamily="2" charset="-122"/>
                <a:cs typeface="+mn-cs"/>
              </a:rPr>
              <a:t>给出建议的解决方案</a:t>
            </a:r>
          </a:p>
        </p:txBody>
      </p:sp>
      <p:sp>
        <p:nvSpPr>
          <p:cNvPr id="14" name="线形标注 2 13"/>
          <p:cNvSpPr/>
          <p:nvPr/>
        </p:nvSpPr>
        <p:spPr>
          <a:xfrm>
            <a:off x="5883275" y="614363"/>
            <a:ext cx="2576513" cy="612775"/>
          </a:xfrm>
          <a:prstGeom prst="borderCallout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solidFill>
                  <a:schemeClr val="tx1"/>
                </a:solidFill>
              </a:rPr>
              <a:t>euphemistic</a:t>
            </a:r>
            <a:endParaRPr lang="zh-CN" altLang="en-US" sz="2400" b="1" dirty="0">
              <a:solidFill>
                <a:schemeClr val="tx1"/>
              </a:solidFill>
            </a:endParaRPr>
          </a:p>
        </p:txBody>
      </p:sp>
      <p:sp>
        <p:nvSpPr>
          <p:cNvPr id="16" name="线形标注 2 15"/>
          <p:cNvSpPr/>
          <p:nvPr/>
        </p:nvSpPr>
        <p:spPr>
          <a:xfrm>
            <a:off x="6586538" y="4365625"/>
            <a:ext cx="2341562" cy="1008063"/>
          </a:xfrm>
          <a:prstGeom prst="borderCallout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a:solidFill>
                  <a:schemeClr val="tx1"/>
                </a:solidFill>
              </a:rPr>
              <a:t>honest  humble</a:t>
            </a:r>
            <a:endParaRPr lang="zh-CN" altLang="en-US" sz="2800" b="1" dirty="0">
              <a:solidFill>
                <a:schemeClr val="tx1"/>
              </a:solidFill>
            </a:endParaRPr>
          </a:p>
        </p:txBody>
      </p:sp>
      <p:sp>
        <p:nvSpPr>
          <p:cNvPr id="19" name="线形标注 2 18"/>
          <p:cNvSpPr/>
          <p:nvPr/>
        </p:nvSpPr>
        <p:spPr>
          <a:xfrm>
            <a:off x="6550025" y="2997200"/>
            <a:ext cx="2414588" cy="1008063"/>
          </a:xfrm>
          <a:prstGeom prst="borderCallout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a:solidFill>
                  <a:schemeClr val="tx1"/>
                </a:solidFill>
              </a:rPr>
              <a:t>persuasive</a:t>
            </a:r>
          </a:p>
          <a:p>
            <a:pPr algn="ctr" fontAlgn="auto">
              <a:spcBef>
                <a:spcPts val="0"/>
              </a:spcBef>
              <a:spcAft>
                <a:spcPts val="0"/>
              </a:spcAft>
              <a:defRPr/>
            </a:pPr>
            <a:r>
              <a:rPr lang="en-US" altLang="zh-CN" sz="2800" b="1" dirty="0">
                <a:solidFill>
                  <a:schemeClr val="tx1"/>
                </a:solidFill>
              </a:rPr>
              <a:t>alternative </a:t>
            </a:r>
            <a:endParaRPr lang="zh-CN" altLang="en-US" sz="2800" b="1" dirty="0">
              <a:solidFill>
                <a:schemeClr val="tx1"/>
              </a:solidFill>
            </a:endParaRPr>
          </a:p>
        </p:txBody>
      </p:sp>
      <p:sp>
        <p:nvSpPr>
          <p:cNvPr id="20" name="线形标注 2 19"/>
          <p:cNvSpPr>
            <a:spLocks/>
          </p:cNvSpPr>
          <p:nvPr/>
        </p:nvSpPr>
        <p:spPr bwMode="auto">
          <a:xfrm>
            <a:off x="6391275" y="1700213"/>
            <a:ext cx="2573338" cy="919162"/>
          </a:xfrm>
          <a:prstGeom prst="borderCallout2">
            <a:avLst>
              <a:gd name="adj1" fmla="val 12435"/>
              <a:gd name="adj2" fmla="val -2963"/>
              <a:gd name="adj3" fmla="val 12435"/>
              <a:gd name="adj4" fmla="val -11843"/>
              <a:gd name="adj5" fmla="val 112435"/>
              <a:gd name="adj6" fmla="val -43676"/>
            </a:avLst>
          </a:prstGeom>
          <a:solidFill>
            <a:schemeClr val="accent1"/>
          </a:solidFill>
          <a:ln w="19050" cap="rnd" algn="ctr">
            <a:solidFill>
              <a:srgbClr val="8DAD55"/>
            </a:solidFill>
            <a:miter lim="800000"/>
            <a:headEnd/>
            <a:tailEnd/>
          </a:ln>
        </p:spPr>
        <p:txBody>
          <a:bodyPr anchor="ctr"/>
          <a:lstStyle/>
          <a:p>
            <a:pPr algn="ctr" fontAlgn="auto">
              <a:spcBef>
                <a:spcPts val="0"/>
              </a:spcBef>
              <a:spcAft>
                <a:spcPts val="0"/>
              </a:spcAft>
              <a:defRPr/>
            </a:pPr>
            <a:r>
              <a:rPr lang="en-US" altLang="zh-CN" sz="2800" b="1" dirty="0">
                <a:latin typeface="+mn-lt"/>
                <a:ea typeface="+mn-ea"/>
                <a:cs typeface="+mn-cs"/>
              </a:rPr>
              <a:t>reasonable</a:t>
            </a:r>
            <a:endParaRPr lang="zh-CN" altLang="en-US" sz="2800" b="1" dirty="0">
              <a:latin typeface="+mn-lt"/>
              <a:ea typeface="+mn-ea"/>
              <a:cs typeface="+mn-cs"/>
            </a:endParaRPr>
          </a:p>
        </p:txBody>
      </p:sp>
    </p:spTree>
    <p:extLst>
      <p:ext uri="{BB962C8B-B14F-4D97-AF65-F5344CB8AC3E}">
        <p14:creationId xmlns:p14="http://schemas.microsoft.com/office/powerpoint/2010/main" val="269486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9" grpId="0" animBg="1"/>
      <p:bldP spid="2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内容占位符 2"/>
          <p:cNvSpPr>
            <a:spLocks noGrp="1"/>
          </p:cNvSpPr>
          <p:nvPr>
            <p:ph idx="1"/>
          </p:nvPr>
        </p:nvSpPr>
        <p:spPr>
          <a:xfrm>
            <a:off x="457200" y="260350"/>
            <a:ext cx="8229600" cy="5865813"/>
          </a:xfrm>
        </p:spPr>
        <p:txBody>
          <a:bodyPr/>
          <a:lstStyle/>
          <a:p>
            <a:pPr marL="0" indent="0" eaLnBrk="1" hangingPunct="1">
              <a:buNone/>
            </a:pPr>
            <a:r>
              <a:rPr lang="en-US" altLang="zh-CN" sz="3600" b="1" dirty="0" smtClean="0">
                <a:solidFill>
                  <a:srgbClr val="42A02C"/>
                </a:solidFill>
              </a:rPr>
              <a:t>2. Tone and Diction </a:t>
            </a:r>
          </a:p>
          <a:p>
            <a:pPr marL="0" indent="0" eaLnBrk="1" hangingPunct="1">
              <a:buNone/>
            </a:pPr>
            <a:endParaRPr lang="en-US" altLang="zh-CN" sz="3600" b="1" dirty="0" smtClean="0">
              <a:solidFill>
                <a:srgbClr val="42A02C"/>
              </a:solidFill>
            </a:endParaRPr>
          </a:p>
          <a:p>
            <a:pPr marL="0" indent="0" eaLnBrk="1" hangingPunct="1">
              <a:buNone/>
            </a:pPr>
            <a:r>
              <a:rPr lang="en-US" altLang="zh-CN" sz="3200" dirty="0" smtClean="0"/>
              <a:t>Refusal: Euphemistic </a:t>
            </a:r>
          </a:p>
          <a:p>
            <a:pPr marL="0" indent="0" eaLnBrk="1" hangingPunct="1">
              <a:buNone/>
            </a:pPr>
            <a:r>
              <a:rPr lang="en-US" altLang="zh-CN" sz="3200" dirty="0" smtClean="0"/>
              <a:t>Reason: persuasive</a:t>
            </a:r>
          </a:p>
          <a:p>
            <a:pPr marL="0" indent="0">
              <a:buNone/>
            </a:pPr>
            <a:r>
              <a:rPr lang="en-US" altLang="zh-CN" sz="3200" dirty="0" smtClean="0"/>
              <a:t>               reasonable</a:t>
            </a:r>
            <a:endParaRPr lang="zh-CN" altLang="zh-CN" sz="3200" dirty="0" smtClean="0"/>
          </a:p>
          <a:p>
            <a:pPr eaLnBrk="1" hangingPunct="1"/>
            <a:endParaRPr lang="zh-CN" altLang="zh-CN" dirty="0" smtClean="0">
              <a:solidFill>
                <a:srgbClr val="42A02C"/>
              </a:solidFill>
            </a:endParaRPr>
          </a:p>
        </p:txBody>
      </p:sp>
    </p:spTree>
    <p:extLst>
      <p:ext uri="{BB962C8B-B14F-4D97-AF65-F5344CB8AC3E}">
        <p14:creationId xmlns:p14="http://schemas.microsoft.com/office/powerpoint/2010/main" val="40847600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内容占位符 2"/>
          <p:cNvSpPr>
            <a:spLocks noGrp="1"/>
          </p:cNvSpPr>
          <p:nvPr>
            <p:ph idx="1"/>
          </p:nvPr>
        </p:nvSpPr>
        <p:spPr>
          <a:xfrm>
            <a:off x="251520" y="0"/>
            <a:ext cx="8712968" cy="6741368"/>
          </a:xfrm>
        </p:spPr>
        <p:txBody>
          <a:bodyPr/>
          <a:lstStyle/>
          <a:p>
            <a:pPr marL="0" indent="0" eaLnBrk="1" hangingPunct="1">
              <a:lnSpc>
                <a:spcPct val="90000"/>
              </a:lnSpc>
              <a:buFont typeface="Wingdings 2" pitchFamily="18" charset="2"/>
              <a:buNone/>
            </a:pPr>
            <a:r>
              <a:rPr lang="en-US" altLang="zh-CN" sz="3200" b="1" dirty="0" smtClean="0">
                <a:solidFill>
                  <a:srgbClr val="42A02C"/>
                </a:solidFill>
              </a:rPr>
              <a:t>3. Useful expressions</a:t>
            </a:r>
          </a:p>
          <a:p>
            <a:pPr marL="0" indent="0" eaLnBrk="1" hangingPunct="1">
              <a:lnSpc>
                <a:spcPct val="90000"/>
              </a:lnSpc>
              <a:buFont typeface="Wingdings 2" pitchFamily="18" charset="2"/>
              <a:buNone/>
            </a:pPr>
            <a:endParaRPr lang="en-US" altLang="zh-CN" sz="2700" dirty="0" smtClean="0"/>
          </a:p>
          <a:p>
            <a:pPr marL="0" indent="0" eaLnBrk="1" hangingPunct="1">
              <a:lnSpc>
                <a:spcPct val="80000"/>
              </a:lnSpc>
            </a:pPr>
            <a:r>
              <a:rPr lang="en-US" altLang="zh-CN" sz="2800" dirty="0" smtClean="0"/>
              <a:t>I regret to say …</a:t>
            </a:r>
          </a:p>
          <a:p>
            <a:pPr marL="0" indent="0" eaLnBrk="1" hangingPunct="1">
              <a:lnSpc>
                <a:spcPct val="80000"/>
              </a:lnSpc>
            </a:pPr>
            <a:r>
              <a:rPr lang="en-US" altLang="zh-CN" sz="2800" dirty="0" smtClean="0"/>
              <a:t>Unfortunately, I’ll …</a:t>
            </a:r>
          </a:p>
          <a:p>
            <a:pPr marL="0" indent="0" eaLnBrk="1" hangingPunct="1">
              <a:lnSpc>
                <a:spcPct val="80000"/>
              </a:lnSpc>
            </a:pPr>
            <a:r>
              <a:rPr lang="en-US" altLang="zh-CN" sz="2800" dirty="0" smtClean="0"/>
              <a:t>We are pitiful to tell you that …</a:t>
            </a:r>
          </a:p>
          <a:p>
            <a:pPr marL="0" indent="0" eaLnBrk="1" hangingPunct="1">
              <a:lnSpc>
                <a:spcPct val="80000"/>
              </a:lnSpc>
            </a:pPr>
            <a:r>
              <a:rPr lang="en-US" altLang="zh-CN" sz="2800" dirty="0" smtClean="0"/>
              <a:t>However, we are unable…</a:t>
            </a:r>
          </a:p>
          <a:p>
            <a:pPr marL="0" indent="0" eaLnBrk="1" hangingPunct="1">
              <a:lnSpc>
                <a:spcPct val="80000"/>
              </a:lnSpc>
            </a:pPr>
            <a:r>
              <a:rPr lang="en-US" altLang="zh-CN" sz="2800" dirty="0" smtClean="0"/>
              <a:t>I am afraid…</a:t>
            </a:r>
          </a:p>
          <a:p>
            <a:pPr marL="0" indent="0" eaLnBrk="1" hangingPunct="1">
              <a:lnSpc>
                <a:spcPct val="80000"/>
              </a:lnSpc>
            </a:pPr>
            <a:r>
              <a:rPr lang="en-US" altLang="zh-CN" sz="2800" dirty="0" smtClean="0"/>
              <a:t>We are really sorry that…</a:t>
            </a:r>
          </a:p>
          <a:p>
            <a:pPr marL="0" indent="0" eaLnBrk="1" hangingPunct="1">
              <a:lnSpc>
                <a:spcPct val="80000"/>
              </a:lnSpc>
            </a:pPr>
            <a:r>
              <a:rPr lang="en-US" altLang="zh-CN" sz="2800" dirty="0" smtClean="0"/>
              <a:t>We are regretful that…</a:t>
            </a:r>
          </a:p>
          <a:p>
            <a:pPr marL="0" indent="0" eaLnBrk="1" hangingPunct="1">
              <a:lnSpc>
                <a:spcPct val="80000"/>
              </a:lnSpc>
            </a:pPr>
            <a:endParaRPr lang="en-US" altLang="zh-CN" sz="2400" dirty="0" smtClean="0"/>
          </a:p>
          <a:p>
            <a:pPr marL="0" indent="0" eaLnBrk="1" hangingPunct="1">
              <a:lnSpc>
                <a:spcPct val="80000"/>
              </a:lnSpc>
            </a:pPr>
            <a:endParaRPr lang="zh-CN" altLang="en-US" sz="2400" dirty="0" smtClean="0"/>
          </a:p>
        </p:txBody>
      </p:sp>
    </p:spTree>
    <p:extLst>
      <p:ext uri="{BB962C8B-B14F-4D97-AF65-F5344CB8AC3E}">
        <p14:creationId xmlns:p14="http://schemas.microsoft.com/office/powerpoint/2010/main" val="9883811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88641"/>
            <a:ext cx="9144000" cy="6480720"/>
          </a:xfrm>
        </p:spPr>
        <p:txBody>
          <a:bodyPr rtlCol="0">
            <a:normAutofit fontScale="92500" lnSpcReduction="20000"/>
          </a:bodyPr>
          <a:lstStyle/>
          <a:p>
            <a:pPr marL="0" indent="0" eaLnBrk="1" fontAlgn="auto" hangingPunct="1">
              <a:lnSpc>
                <a:spcPct val="80000"/>
              </a:lnSpc>
              <a:buClr>
                <a:schemeClr val="tx1">
                  <a:lumMod val="75000"/>
                  <a:lumOff val="25000"/>
                </a:schemeClr>
              </a:buClr>
              <a:buNone/>
              <a:defRPr/>
            </a:pPr>
            <a:r>
              <a:rPr lang="en-US" altLang="zh-CN" b="1" dirty="0">
                <a:solidFill>
                  <a:schemeClr val="tx1">
                    <a:lumMod val="75000"/>
                    <a:lumOff val="25000"/>
                  </a:schemeClr>
                </a:solidFill>
                <a:cs typeface="+mn-cs"/>
              </a:rPr>
              <a:t>I regret to say that we cannot agree to your request for an appointment.</a:t>
            </a:r>
            <a:endParaRPr lang="zh-CN" altLang="zh-CN" b="1" dirty="0">
              <a:solidFill>
                <a:schemeClr val="tx1">
                  <a:lumMod val="75000"/>
                  <a:lumOff val="25000"/>
                </a:schemeClr>
              </a:solidFill>
              <a:cs typeface="+mn-cs"/>
            </a:endParaRPr>
          </a:p>
          <a:p>
            <a:pPr marL="0" indent="0" fontAlgn="auto">
              <a:lnSpc>
                <a:spcPct val="80000"/>
              </a:lnSpc>
              <a:buClr>
                <a:schemeClr val="tx1">
                  <a:lumMod val="75000"/>
                  <a:lumOff val="25000"/>
                </a:schemeClr>
              </a:buClr>
              <a:buNone/>
              <a:defRPr/>
            </a:pPr>
            <a:r>
              <a:rPr lang="en-US" altLang="zh-CN" dirty="0">
                <a:solidFill>
                  <a:schemeClr val="tx1">
                    <a:lumMod val="75000"/>
                    <a:lumOff val="25000"/>
                  </a:schemeClr>
                </a:solidFill>
                <a:cs typeface="+mn-cs"/>
              </a:rPr>
              <a:t>     </a:t>
            </a:r>
            <a:r>
              <a:rPr lang="zh-CN" altLang="zh-CN" dirty="0">
                <a:solidFill>
                  <a:schemeClr val="tx1">
                    <a:lumMod val="75000"/>
                    <a:lumOff val="25000"/>
                  </a:schemeClr>
                </a:solidFill>
                <a:cs typeface="+mn-cs"/>
              </a:rPr>
              <a:t>本公司暂未能安排会面，深感歉意</a:t>
            </a:r>
          </a:p>
          <a:p>
            <a:pPr marL="0" indent="0" eaLnBrk="1" fontAlgn="auto" hangingPunct="1">
              <a:lnSpc>
                <a:spcPct val="80000"/>
              </a:lnSpc>
              <a:buClr>
                <a:schemeClr val="tx1">
                  <a:lumMod val="75000"/>
                  <a:lumOff val="25000"/>
                </a:schemeClr>
              </a:buClr>
              <a:buNone/>
              <a:defRPr/>
            </a:pPr>
            <a:r>
              <a:rPr lang="en-US" altLang="zh-CN" b="1" dirty="0">
                <a:solidFill>
                  <a:schemeClr val="tx1">
                    <a:lumMod val="75000"/>
                    <a:lumOff val="25000"/>
                  </a:schemeClr>
                </a:solidFill>
                <a:cs typeface="+mn-cs"/>
              </a:rPr>
              <a:t>I regret to say that we cannot agree to your request for technical information regarding our software security systems.</a:t>
            </a:r>
            <a:endParaRPr lang="zh-CN" altLang="zh-CN" b="1" dirty="0">
              <a:solidFill>
                <a:schemeClr val="tx1">
                  <a:lumMod val="75000"/>
                  <a:lumOff val="25000"/>
                </a:schemeClr>
              </a:solidFill>
              <a:cs typeface="+mn-cs"/>
            </a:endParaRPr>
          </a:p>
          <a:p>
            <a:pPr marL="0" indent="0" fontAlgn="auto">
              <a:lnSpc>
                <a:spcPct val="80000"/>
              </a:lnSpc>
              <a:buClr>
                <a:schemeClr val="tx1">
                  <a:lumMod val="75000"/>
                  <a:lumOff val="25000"/>
                </a:schemeClr>
              </a:buClr>
              <a:buNone/>
              <a:defRPr/>
            </a:pPr>
            <a:r>
              <a:rPr lang="en-US" altLang="zh-CN" dirty="0">
                <a:solidFill>
                  <a:schemeClr val="tx1">
                    <a:lumMod val="75000"/>
                    <a:lumOff val="25000"/>
                  </a:schemeClr>
                </a:solidFill>
                <a:cs typeface="+mn-cs"/>
              </a:rPr>
              <a:t>     </a:t>
            </a:r>
            <a:r>
              <a:rPr lang="zh-CN" altLang="zh-CN" dirty="0">
                <a:solidFill>
                  <a:schemeClr val="tx1">
                    <a:lumMod val="75000"/>
                    <a:lumOff val="25000"/>
                  </a:schemeClr>
                </a:solidFill>
                <a:cs typeface="+mn-cs"/>
              </a:rPr>
              <a:t>来信要求本公司提供有关软件保密系统的技术资料，本公司亦不便透露，尚请见谅。</a:t>
            </a:r>
          </a:p>
          <a:p>
            <a:pPr marL="0" indent="0" eaLnBrk="1" fontAlgn="auto" hangingPunct="1">
              <a:lnSpc>
                <a:spcPct val="80000"/>
              </a:lnSpc>
              <a:buClr>
                <a:schemeClr val="tx1">
                  <a:lumMod val="75000"/>
                  <a:lumOff val="25000"/>
                </a:schemeClr>
              </a:buClr>
              <a:buNone/>
              <a:defRPr/>
            </a:pPr>
            <a:r>
              <a:rPr lang="en-US" altLang="zh-CN" b="1" dirty="0">
                <a:solidFill>
                  <a:schemeClr val="tx1">
                    <a:lumMod val="75000"/>
                    <a:lumOff val="25000"/>
                  </a:schemeClr>
                </a:solidFill>
                <a:cs typeface="+mn-cs"/>
              </a:rPr>
              <a:t>Unfortunately, I’ll be abroad on that day and I won’t be able to make it. </a:t>
            </a:r>
            <a:endParaRPr lang="zh-CN" altLang="zh-CN" b="1" dirty="0">
              <a:solidFill>
                <a:schemeClr val="tx1">
                  <a:lumMod val="75000"/>
                  <a:lumOff val="25000"/>
                </a:schemeClr>
              </a:solidFill>
              <a:cs typeface="+mn-cs"/>
            </a:endParaRPr>
          </a:p>
          <a:p>
            <a:pPr marL="0" indent="0" fontAlgn="auto">
              <a:lnSpc>
                <a:spcPct val="80000"/>
              </a:lnSpc>
              <a:buClr>
                <a:schemeClr val="tx1">
                  <a:lumMod val="75000"/>
                  <a:lumOff val="25000"/>
                </a:schemeClr>
              </a:buClr>
              <a:buNone/>
              <a:defRPr/>
            </a:pPr>
            <a:r>
              <a:rPr lang="en-US" altLang="zh-CN" b="1" dirty="0">
                <a:solidFill>
                  <a:schemeClr val="tx1">
                    <a:lumMod val="75000"/>
                    <a:lumOff val="25000"/>
                  </a:schemeClr>
                </a:solidFill>
                <a:cs typeface="+mn-cs"/>
              </a:rPr>
              <a:t>     </a:t>
            </a:r>
            <a:r>
              <a:rPr lang="zh-CN" altLang="zh-CN" dirty="0">
                <a:solidFill>
                  <a:schemeClr val="tx1">
                    <a:lumMod val="75000"/>
                    <a:lumOff val="25000"/>
                  </a:schemeClr>
                </a:solidFill>
                <a:cs typeface="+mn-cs"/>
              </a:rPr>
              <a:t>不幸的是，那天我出国，将不能参加了。</a:t>
            </a:r>
          </a:p>
          <a:p>
            <a:pPr marL="0" indent="0" eaLnBrk="1" fontAlgn="auto" hangingPunct="1">
              <a:lnSpc>
                <a:spcPct val="80000"/>
              </a:lnSpc>
              <a:buClr>
                <a:schemeClr val="tx1">
                  <a:lumMod val="75000"/>
                  <a:lumOff val="25000"/>
                </a:schemeClr>
              </a:buClr>
              <a:buNone/>
              <a:defRPr/>
            </a:pPr>
            <a:r>
              <a:rPr lang="en-US" altLang="zh-CN" b="1" dirty="0">
                <a:solidFill>
                  <a:schemeClr val="tx1">
                    <a:lumMod val="75000"/>
                    <a:lumOff val="25000"/>
                  </a:schemeClr>
                </a:solidFill>
                <a:cs typeface="+mn-cs"/>
              </a:rPr>
              <a:t>We are pitiful to tell you that the products are not well calculated for our market.</a:t>
            </a:r>
            <a:endParaRPr lang="zh-CN" altLang="zh-CN" b="1" dirty="0">
              <a:solidFill>
                <a:schemeClr val="tx1">
                  <a:lumMod val="75000"/>
                  <a:lumOff val="25000"/>
                </a:schemeClr>
              </a:solidFill>
              <a:cs typeface="+mn-cs"/>
            </a:endParaRPr>
          </a:p>
          <a:p>
            <a:pPr marL="0" indent="0" fontAlgn="auto">
              <a:lnSpc>
                <a:spcPct val="80000"/>
              </a:lnSpc>
              <a:buClr>
                <a:schemeClr val="tx1">
                  <a:lumMod val="75000"/>
                  <a:lumOff val="25000"/>
                </a:schemeClr>
              </a:buClr>
              <a:buNone/>
              <a:defRPr/>
            </a:pPr>
            <a:r>
              <a:rPr lang="en-US" altLang="zh-CN" dirty="0">
                <a:solidFill>
                  <a:schemeClr val="tx1">
                    <a:lumMod val="75000"/>
                    <a:lumOff val="25000"/>
                  </a:schemeClr>
                </a:solidFill>
                <a:cs typeface="+mn-cs"/>
              </a:rPr>
              <a:t>      </a:t>
            </a:r>
            <a:r>
              <a:rPr lang="zh-CN" altLang="zh-CN" dirty="0">
                <a:solidFill>
                  <a:schemeClr val="tx1">
                    <a:lumMod val="75000"/>
                    <a:lumOff val="25000"/>
                  </a:schemeClr>
                </a:solidFill>
                <a:cs typeface="+mn-cs"/>
              </a:rPr>
              <a:t>我们不得不遗憾地通知贵公司，你们的产品不适合本地市场。</a:t>
            </a:r>
          </a:p>
          <a:p>
            <a:pPr marL="0" indent="0" eaLnBrk="1" fontAlgn="auto" hangingPunct="1">
              <a:lnSpc>
                <a:spcPct val="80000"/>
              </a:lnSpc>
              <a:buClr>
                <a:schemeClr val="tx1">
                  <a:lumMod val="75000"/>
                  <a:lumOff val="25000"/>
                </a:schemeClr>
              </a:buClr>
              <a:buNone/>
              <a:defRPr/>
            </a:pPr>
            <a:r>
              <a:rPr lang="en-US" altLang="zh-CN" b="1" dirty="0">
                <a:solidFill>
                  <a:schemeClr val="tx1">
                    <a:lumMod val="75000"/>
                    <a:lumOff val="25000"/>
                  </a:schemeClr>
                </a:solidFill>
                <a:cs typeface="+mn-cs"/>
              </a:rPr>
              <a:t>However, we are unable to fulfill the order because all our products have been out of stock.</a:t>
            </a:r>
            <a:endParaRPr lang="zh-CN" altLang="zh-CN" b="1" dirty="0">
              <a:solidFill>
                <a:schemeClr val="tx1">
                  <a:lumMod val="75000"/>
                  <a:lumOff val="25000"/>
                </a:schemeClr>
              </a:solidFill>
              <a:cs typeface="+mn-cs"/>
            </a:endParaRPr>
          </a:p>
          <a:p>
            <a:pPr marL="0" indent="0" fontAlgn="auto">
              <a:lnSpc>
                <a:spcPct val="80000"/>
              </a:lnSpc>
              <a:buClr>
                <a:schemeClr val="tx1">
                  <a:lumMod val="75000"/>
                  <a:lumOff val="25000"/>
                </a:schemeClr>
              </a:buClr>
              <a:buNone/>
              <a:defRPr/>
            </a:pPr>
            <a:r>
              <a:rPr lang="en-US" altLang="zh-CN" b="1" dirty="0">
                <a:solidFill>
                  <a:schemeClr val="tx1">
                    <a:lumMod val="75000"/>
                    <a:lumOff val="25000"/>
                  </a:schemeClr>
                </a:solidFill>
                <a:cs typeface="+mn-cs"/>
              </a:rPr>
              <a:t>     </a:t>
            </a:r>
            <a:r>
              <a:rPr lang="zh-CN" altLang="zh-CN" dirty="0">
                <a:solidFill>
                  <a:schemeClr val="tx1">
                    <a:lumMod val="75000"/>
                    <a:lumOff val="25000"/>
                  </a:schemeClr>
                </a:solidFill>
                <a:cs typeface="+mn-cs"/>
              </a:rPr>
              <a:t>但是我们现在无法完成订单，因为所有产品已售罄。</a:t>
            </a:r>
            <a:endParaRPr lang="zh-CN" altLang="en-US" dirty="0">
              <a:solidFill>
                <a:schemeClr val="tx1">
                  <a:lumMod val="75000"/>
                  <a:lumOff val="25000"/>
                </a:schemeClr>
              </a:solidFill>
              <a:cs typeface="+mn-cs"/>
            </a:endParaRPr>
          </a:p>
          <a:p>
            <a:pPr eaLnBrk="1" fontAlgn="auto" hangingPunct="1">
              <a:buClr>
                <a:schemeClr val="tx1">
                  <a:lumMod val="75000"/>
                  <a:lumOff val="25000"/>
                </a:schemeClr>
              </a:buClr>
              <a:buFont typeface="Wingdings 2" charset="2"/>
              <a:buChar char=""/>
              <a:defRPr/>
            </a:pPr>
            <a:endParaRPr lang="zh-CN" altLang="en-US" sz="2000" dirty="0">
              <a:solidFill>
                <a:schemeClr val="tx1">
                  <a:lumMod val="75000"/>
                  <a:lumOff val="25000"/>
                </a:schemeClr>
              </a:solidFill>
              <a:cs typeface="+mn-cs"/>
            </a:endParaRPr>
          </a:p>
        </p:txBody>
      </p:sp>
    </p:spTree>
    <p:extLst>
      <p:ext uri="{BB962C8B-B14F-4D97-AF65-F5344CB8AC3E}">
        <p14:creationId xmlns:p14="http://schemas.microsoft.com/office/powerpoint/2010/main" val="155111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down)">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wipe(down)">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16632"/>
            <a:ext cx="8964488" cy="6741368"/>
          </a:xfrm>
        </p:spPr>
        <p:txBody>
          <a:bodyPr rtlCol="0">
            <a:normAutofit/>
          </a:bodyPr>
          <a:lstStyle/>
          <a:p>
            <a:pPr marL="0" indent="0" fontAlgn="auto">
              <a:buClr>
                <a:schemeClr val="tx1">
                  <a:lumMod val="75000"/>
                  <a:lumOff val="25000"/>
                </a:schemeClr>
              </a:buClr>
              <a:buNone/>
              <a:defRPr/>
            </a:pPr>
            <a:r>
              <a:rPr lang="zh-CN" altLang="zh-CN" sz="2400" b="1" dirty="0" smtClean="0">
                <a:solidFill>
                  <a:schemeClr val="tx1">
                    <a:lumMod val="75000"/>
                    <a:lumOff val="25000"/>
                  </a:schemeClr>
                </a:solidFill>
                <a:cs typeface="+mn-cs"/>
              </a:rPr>
              <a:t>非常不好意思，这次我们要谢绝你的报价。</a:t>
            </a:r>
            <a:endParaRPr lang="en-US" altLang="zh-CN" sz="2400" b="1" dirty="0" smtClean="0">
              <a:solidFill>
                <a:schemeClr val="tx1">
                  <a:lumMod val="75000"/>
                  <a:lumOff val="25000"/>
                </a:schemeClr>
              </a:solidFill>
              <a:cs typeface="+mn-cs"/>
            </a:endParaRPr>
          </a:p>
          <a:p>
            <a:pPr marL="0" indent="0" fontAlgn="auto">
              <a:buClr>
                <a:schemeClr val="tx1">
                  <a:lumMod val="75000"/>
                  <a:lumOff val="25000"/>
                </a:schemeClr>
              </a:buClr>
              <a:buNone/>
              <a:defRPr/>
            </a:pPr>
            <a:r>
              <a:rPr lang="en-US" altLang="zh-CN" sz="2400" b="1" dirty="0">
                <a:solidFill>
                  <a:schemeClr val="tx1">
                    <a:lumMod val="75000"/>
                    <a:lumOff val="25000"/>
                  </a:schemeClr>
                </a:solidFill>
                <a:cs typeface="+mn-cs"/>
              </a:rPr>
              <a:t>I am afraid we must decline your offer this time</a:t>
            </a:r>
            <a:r>
              <a:rPr lang="en-US" altLang="zh-CN" sz="2400" b="1" dirty="0" smtClean="0">
                <a:solidFill>
                  <a:schemeClr val="tx1">
                    <a:lumMod val="75000"/>
                    <a:lumOff val="25000"/>
                  </a:schemeClr>
                </a:solidFill>
                <a:cs typeface="+mn-cs"/>
              </a:rPr>
              <a:t>.</a:t>
            </a:r>
            <a:endParaRPr lang="zh-CN" altLang="zh-CN" sz="2400" b="1" dirty="0" smtClean="0">
              <a:solidFill>
                <a:schemeClr val="tx1">
                  <a:lumMod val="75000"/>
                  <a:lumOff val="25000"/>
                </a:schemeClr>
              </a:solidFill>
              <a:cs typeface="+mn-cs"/>
            </a:endParaRPr>
          </a:p>
          <a:p>
            <a:pPr marL="0" indent="0" fontAlgn="auto">
              <a:buClr>
                <a:schemeClr val="tx1">
                  <a:lumMod val="75000"/>
                  <a:lumOff val="25000"/>
                </a:schemeClr>
              </a:buClr>
              <a:buNone/>
              <a:defRPr/>
            </a:pPr>
            <a:r>
              <a:rPr lang="zh-CN" altLang="zh-CN" sz="2400" b="1" dirty="0" smtClean="0">
                <a:solidFill>
                  <a:schemeClr val="tx1">
                    <a:lumMod val="75000"/>
                    <a:lumOff val="25000"/>
                  </a:schemeClr>
                </a:solidFill>
                <a:cs typeface="+mn-cs"/>
              </a:rPr>
              <a:t>很抱歉，我们无法接受你所建议的价格，因为这个价格是我们认为目前最合理的价格。</a:t>
            </a:r>
            <a:endParaRPr lang="en-US" altLang="zh-CN" sz="2400" b="1" dirty="0" smtClean="0">
              <a:solidFill>
                <a:schemeClr val="tx1">
                  <a:lumMod val="75000"/>
                  <a:lumOff val="25000"/>
                </a:schemeClr>
              </a:solidFill>
              <a:cs typeface="+mn-cs"/>
            </a:endParaRPr>
          </a:p>
          <a:p>
            <a:pPr marL="0" indent="0" fontAlgn="auto">
              <a:buClr>
                <a:schemeClr val="tx1">
                  <a:lumMod val="75000"/>
                  <a:lumOff val="25000"/>
                </a:schemeClr>
              </a:buClr>
              <a:buNone/>
              <a:defRPr/>
            </a:pPr>
            <a:r>
              <a:rPr lang="en-US" altLang="zh-CN" sz="2400" b="1" dirty="0">
                <a:solidFill>
                  <a:schemeClr val="tx1">
                    <a:lumMod val="75000"/>
                    <a:lumOff val="25000"/>
                  </a:schemeClr>
                </a:solidFill>
                <a:cs typeface="+mn-cs"/>
              </a:rPr>
              <a:t>I am really sorry that we can not offer the price that you suggested as it is the most favorable price we can offer you at present</a:t>
            </a:r>
            <a:r>
              <a:rPr lang="en-US" altLang="zh-CN" sz="2400" b="1" dirty="0" smtClean="0">
                <a:solidFill>
                  <a:schemeClr val="tx1">
                    <a:lumMod val="75000"/>
                    <a:lumOff val="25000"/>
                  </a:schemeClr>
                </a:solidFill>
                <a:cs typeface="+mn-cs"/>
              </a:rPr>
              <a:t>.</a:t>
            </a:r>
            <a:endParaRPr lang="zh-CN" altLang="zh-CN" sz="2400" b="1" dirty="0" smtClean="0">
              <a:solidFill>
                <a:schemeClr val="tx1">
                  <a:lumMod val="75000"/>
                  <a:lumOff val="25000"/>
                </a:schemeClr>
              </a:solidFill>
              <a:cs typeface="+mn-cs"/>
            </a:endParaRPr>
          </a:p>
          <a:p>
            <a:pPr marL="0" indent="0" fontAlgn="auto">
              <a:buClr>
                <a:schemeClr val="tx1">
                  <a:lumMod val="75000"/>
                  <a:lumOff val="25000"/>
                </a:schemeClr>
              </a:buClr>
              <a:buNone/>
              <a:defRPr/>
            </a:pPr>
            <a:r>
              <a:rPr lang="zh-CN" altLang="zh-CN" sz="2400" b="1" dirty="0" smtClean="0">
                <a:solidFill>
                  <a:schemeClr val="tx1">
                    <a:lumMod val="75000"/>
                    <a:lumOff val="25000"/>
                  </a:schemeClr>
                </a:solidFill>
                <a:cs typeface="+mn-cs"/>
              </a:rPr>
              <a:t>感谢你的合作，并为此产生的不便向你道歉。</a:t>
            </a:r>
            <a:endParaRPr lang="en-US" altLang="zh-CN" sz="2400" b="1" dirty="0" smtClean="0">
              <a:solidFill>
                <a:schemeClr val="tx1">
                  <a:lumMod val="75000"/>
                  <a:lumOff val="25000"/>
                </a:schemeClr>
              </a:solidFill>
              <a:cs typeface="+mn-cs"/>
            </a:endParaRPr>
          </a:p>
          <a:p>
            <a:pPr marL="0" indent="0" fontAlgn="auto">
              <a:buClr>
                <a:schemeClr val="tx1">
                  <a:lumMod val="75000"/>
                  <a:lumOff val="25000"/>
                </a:schemeClr>
              </a:buClr>
              <a:buNone/>
              <a:defRPr/>
            </a:pPr>
            <a:r>
              <a:rPr lang="en-US" altLang="zh-CN" sz="2400" b="1" dirty="0">
                <a:solidFill>
                  <a:schemeClr val="tx1">
                    <a:lumMod val="75000"/>
                    <a:lumOff val="25000"/>
                  </a:schemeClr>
                </a:solidFill>
                <a:cs typeface="+mn-cs"/>
              </a:rPr>
              <a:t>Thanks for your cooperation and we are regretful about the inconveniences that may bring to your business</a:t>
            </a:r>
            <a:r>
              <a:rPr lang="en-US" altLang="zh-CN" sz="2400" b="1" dirty="0" smtClean="0">
                <a:solidFill>
                  <a:schemeClr val="tx1">
                    <a:lumMod val="75000"/>
                    <a:lumOff val="25000"/>
                  </a:schemeClr>
                </a:solidFill>
                <a:cs typeface="+mn-cs"/>
              </a:rPr>
              <a:t>.</a:t>
            </a:r>
          </a:p>
          <a:p>
            <a:pPr marL="0" indent="0" fontAlgn="auto">
              <a:buClr>
                <a:schemeClr val="tx1">
                  <a:lumMod val="75000"/>
                  <a:lumOff val="25000"/>
                </a:schemeClr>
              </a:buClr>
              <a:buNone/>
              <a:defRPr/>
            </a:pPr>
            <a:r>
              <a:rPr lang="zh-CN" altLang="zh-CN" sz="2400" b="1" dirty="0" smtClean="0">
                <a:solidFill>
                  <a:schemeClr val="tx1">
                    <a:lumMod val="75000"/>
                    <a:lumOff val="25000"/>
                  </a:schemeClr>
                </a:solidFill>
                <a:cs typeface="+mn-cs"/>
              </a:rPr>
              <a:t>我很抱歉通知你，我们公司不接受延迟交货。</a:t>
            </a:r>
            <a:endParaRPr lang="en-US" altLang="zh-CN" sz="2400" b="1" dirty="0" smtClean="0">
              <a:solidFill>
                <a:schemeClr val="tx1">
                  <a:lumMod val="75000"/>
                  <a:lumOff val="25000"/>
                </a:schemeClr>
              </a:solidFill>
              <a:cs typeface="+mn-cs"/>
            </a:endParaRPr>
          </a:p>
          <a:p>
            <a:pPr marL="0" indent="0" fontAlgn="auto">
              <a:buClr>
                <a:schemeClr val="tx1">
                  <a:lumMod val="75000"/>
                  <a:lumOff val="25000"/>
                </a:schemeClr>
              </a:buClr>
              <a:buNone/>
              <a:defRPr/>
            </a:pPr>
            <a:r>
              <a:rPr lang="en-US" altLang="zh-CN" sz="2400" b="1" dirty="0">
                <a:solidFill>
                  <a:schemeClr val="tx1">
                    <a:lumMod val="75000"/>
                    <a:lumOff val="25000"/>
                  </a:schemeClr>
                </a:solidFill>
                <a:cs typeface="+mn-cs"/>
              </a:rPr>
              <a:t>I’m sorry to inform you that the late delivery of goods is unaccepted by our company.</a:t>
            </a:r>
            <a:endParaRPr lang="zh-CN" altLang="zh-CN" sz="2400" b="1" dirty="0">
              <a:solidFill>
                <a:schemeClr val="tx1">
                  <a:lumMod val="75000"/>
                  <a:lumOff val="25000"/>
                </a:schemeClr>
              </a:solidFill>
              <a:cs typeface="+mn-cs"/>
            </a:endParaRPr>
          </a:p>
          <a:p>
            <a:pPr eaLnBrk="1" fontAlgn="auto" hangingPunct="1">
              <a:buClr>
                <a:schemeClr val="tx1">
                  <a:lumMod val="75000"/>
                  <a:lumOff val="25000"/>
                </a:schemeClr>
              </a:buClr>
              <a:buFont typeface="Wingdings 2" charset="2"/>
              <a:buChar char=""/>
              <a:defRPr/>
            </a:pPr>
            <a:endParaRPr lang="zh-CN" altLang="zh-CN" sz="2400" dirty="0" smtClean="0">
              <a:solidFill>
                <a:schemeClr val="tx1">
                  <a:lumMod val="75000"/>
                  <a:lumOff val="25000"/>
                </a:schemeClr>
              </a:solidFill>
              <a:cs typeface="+mn-cs"/>
            </a:endParaRPr>
          </a:p>
          <a:p>
            <a:pPr eaLnBrk="1" fontAlgn="auto" hangingPunct="1">
              <a:lnSpc>
                <a:spcPct val="80000"/>
              </a:lnSpc>
              <a:buClr>
                <a:schemeClr val="tx1">
                  <a:lumMod val="75000"/>
                  <a:lumOff val="25000"/>
                </a:schemeClr>
              </a:buClr>
              <a:buFont typeface="Wingdings 2" pitchFamily="18" charset="2"/>
              <a:buNone/>
              <a:defRPr/>
            </a:pPr>
            <a:endParaRPr lang="zh-CN" altLang="en-US" sz="2400" dirty="0" smtClean="0">
              <a:solidFill>
                <a:schemeClr val="tx1">
                  <a:lumMod val="75000"/>
                  <a:lumOff val="25000"/>
                </a:schemeClr>
              </a:solidFill>
              <a:cs typeface="+mn-cs"/>
            </a:endParaRPr>
          </a:p>
        </p:txBody>
      </p:sp>
    </p:spTree>
    <p:extLst>
      <p:ext uri="{BB962C8B-B14F-4D97-AF65-F5344CB8AC3E}">
        <p14:creationId xmlns:p14="http://schemas.microsoft.com/office/powerpoint/2010/main" val="6385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down)">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p:cNvSpPr>
          <p:nvPr>
            <p:ph type="body" idx="1"/>
          </p:nvPr>
        </p:nvSpPr>
        <p:spPr>
          <a:xfrm>
            <a:off x="179512" y="377280"/>
            <a:ext cx="8712968" cy="6480720"/>
          </a:xfrm>
        </p:spPr>
        <p:txBody>
          <a:bodyPr rtlCol="0">
            <a:normAutofit/>
          </a:bodyPr>
          <a:lstStyle/>
          <a:p>
            <a:pPr marL="0" indent="0" eaLnBrk="1" fontAlgn="auto" hangingPunct="1">
              <a:lnSpc>
                <a:spcPct val="90000"/>
              </a:lnSpc>
              <a:buClr>
                <a:schemeClr val="tx1">
                  <a:lumMod val="75000"/>
                  <a:lumOff val="25000"/>
                </a:schemeClr>
              </a:buClr>
              <a:buNone/>
              <a:defRPr/>
            </a:pPr>
            <a:r>
              <a:rPr lang="zh-CN" altLang="zh-CN" sz="2400" b="1" dirty="0" smtClean="0">
                <a:solidFill>
                  <a:schemeClr val="tx1">
                    <a:lumMod val="75000"/>
                    <a:lumOff val="25000"/>
                  </a:schemeClr>
                </a:solidFill>
                <a:cs typeface="+mn-cs"/>
              </a:rPr>
              <a:t>敬请谅解。</a:t>
            </a:r>
            <a:endParaRPr lang="en-US" altLang="zh-CN" sz="2400" b="1" dirty="0" smtClean="0">
              <a:solidFill>
                <a:schemeClr val="tx1">
                  <a:lumMod val="75000"/>
                  <a:lumOff val="25000"/>
                </a:schemeClr>
              </a:solidFill>
              <a:cs typeface="+mn-cs"/>
            </a:endParaRPr>
          </a:p>
          <a:p>
            <a:pPr marL="0" indent="0" eaLnBrk="1" fontAlgn="auto" hangingPunct="1">
              <a:lnSpc>
                <a:spcPct val="90000"/>
              </a:lnSpc>
              <a:buClr>
                <a:schemeClr val="tx1">
                  <a:lumMod val="75000"/>
                  <a:lumOff val="25000"/>
                </a:schemeClr>
              </a:buClr>
              <a:buNone/>
              <a:defRPr/>
            </a:pPr>
            <a:r>
              <a:rPr lang="en-US" altLang="zh-CN" sz="2400" b="1" dirty="0">
                <a:solidFill>
                  <a:schemeClr val="tx1">
                    <a:lumMod val="75000"/>
                    <a:lumOff val="25000"/>
                  </a:schemeClr>
                </a:solidFill>
              </a:rPr>
              <a:t>Thank you for your understanding. </a:t>
            </a:r>
            <a:endParaRPr lang="zh-CN" altLang="zh-CN" sz="2400" b="1" dirty="0" smtClean="0">
              <a:solidFill>
                <a:schemeClr val="tx1">
                  <a:lumMod val="75000"/>
                  <a:lumOff val="25000"/>
                </a:schemeClr>
              </a:solidFill>
              <a:cs typeface="+mn-cs"/>
            </a:endParaRPr>
          </a:p>
          <a:p>
            <a:pPr marL="0" indent="0" eaLnBrk="1" fontAlgn="auto" hangingPunct="1">
              <a:lnSpc>
                <a:spcPct val="90000"/>
              </a:lnSpc>
              <a:buClr>
                <a:schemeClr val="tx1">
                  <a:lumMod val="75000"/>
                  <a:lumOff val="25000"/>
                </a:schemeClr>
              </a:buClr>
              <a:buNone/>
              <a:defRPr/>
            </a:pPr>
            <a:r>
              <a:rPr lang="zh-CN" altLang="zh-CN" sz="2400" b="1" dirty="0" smtClean="0">
                <a:solidFill>
                  <a:schemeClr val="tx1">
                    <a:lumMod val="75000"/>
                    <a:lumOff val="25000"/>
                  </a:schemeClr>
                </a:solidFill>
                <a:cs typeface="+mn-cs"/>
              </a:rPr>
              <a:t>取消约会，敬请谅解。</a:t>
            </a:r>
            <a:endParaRPr lang="en-US" altLang="zh-CN" sz="2400" b="1" dirty="0" smtClean="0">
              <a:solidFill>
                <a:schemeClr val="tx1">
                  <a:lumMod val="75000"/>
                  <a:lumOff val="25000"/>
                </a:schemeClr>
              </a:solidFill>
              <a:cs typeface="+mn-cs"/>
            </a:endParaRPr>
          </a:p>
          <a:p>
            <a:pPr marL="0" indent="0" eaLnBrk="1" fontAlgn="auto" hangingPunct="1">
              <a:lnSpc>
                <a:spcPct val="90000"/>
              </a:lnSpc>
              <a:buClr>
                <a:schemeClr val="tx1">
                  <a:lumMod val="75000"/>
                  <a:lumOff val="25000"/>
                </a:schemeClr>
              </a:buClr>
              <a:buNone/>
              <a:defRPr/>
            </a:pPr>
            <a:r>
              <a:rPr lang="en-US" altLang="zh-CN" sz="2400" b="1" dirty="0">
                <a:solidFill>
                  <a:schemeClr val="tx1">
                    <a:lumMod val="75000"/>
                    <a:lumOff val="25000"/>
                  </a:schemeClr>
                </a:solidFill>
              </a:rPr>
              <a:t>Please don’t feel annoyed at our rejection of your offer</a:t>
            </a:r>
            <a:r>
              <a:rPr lang="en-US" altLang="zh-CN" sz="2400" b="1" dirty="0" smtClean="0">
                <a:solidFill>
                  <a:schemeClr val="tx1">
                    <a:lumMod val="75000"/>
                    <a:lumOff val="25000"/>
                  </a:schemeClr>
                </a:solidFill>
              </a:rPr>
              <a:t>.</a:t>
            </a:r>
            <a:endParaRPr lang="zh-CN" altLang="zh-CN" sz="2400" b="1" dirty="0" smtClean="0">
              <a:solidFill>
                <a:schemeClr val="tx1">
                  <a:lumMod val="75000"/>
                  <a:lumOff val="25000"/>
                </a:schemeClr>
              </a:solidFill>
              <a:cs typeface="+mn-cs"/>
            </a:endParaRPr>
          </a:p>
          <a:p>
            <a:pPr marL="0" indent="0" eaLnBrk="1" fontAlgn="auto" hangingPunct="1">
              <a:lnSpc>
                <a:spcPct val="90000"/>
              </a:lnSpc>
              <a:buClr>
                <a:schemeClr val="tx1">
                  <a:lumMod val="75000"/>
                  <a:lumOff val="25000"/>
                </a:schemeClr>
              </a:buClr>
              <a:buNone/>
              <a:defRPr/>
            </a:pPr>
            <a:r>
              <a:rPr lang="zh-CN" altLang="zh-CN" sz="2400" b="1" dirty="0" smtClean="0">
                <a:solidFill>
                  <a:schemeClr val="tx1">
                    <a:lumMod val="75000"/>
                    <a:lumOff val="25000"/>
                  </a:schemeClr>
                </a:solidFill>
                <a:cs typeface="+mn-cs"/>
              </a:rPr>
              <a:t>如需本公司协助其他事宜，欢迎随时赐顾垂询。</a:t>
            </a:r>
            <a:endParaRPr lang="en-US" altLang="zh-CN" sz="2400" b="1" dirty="0" smtClean="0">
              <a:solidFill>
                <a:schemeClr val="tx1">
                  <a:lumMod val="75000"/>
                  <a:lumOff val="25000"/>
                </a:schemeClr>
              </a:solidFill>
              <a:cs typeface="+mn-cs"/>
            </a:endParaRPr>
          </a:p>
          <a:p>
            <a:pPr marL="0" indent="0" eaLnBrk="1" fontAlgn="auto" hangingPunct="1">
              <a:lnSpc>
                <a:spcPct val="90000"/>
              </a:lnSpc>
              <a:buClr>
                <a:schemeClr val="tx1">
                  <a:lumMod val="75000"/>
                  <a:lumOff val="25000"/>
                </a:schemeClr>
              </a:buClr>
              <a:buNone/>
              <a:defRPr/>
            </a:pPr>
            <a:r>
              <a:rPr lang="en-US" altLang="zh-CN" sz="2400" b="1" dirty="0">
                <a:solidFill>
                  <a:schemeClr val="tx1">
                    <a:lumMod val="75000"/>
                    <a:lumOff val="25000"/>
                  </a:schemeClr>
                </a:solidFill>
              </a:rPr>
              <a:t>If there is any other way in which we can help, do not hesitate to contact us again.</a:t>
            </a:r>
            <a:endParaRPr lang="zh-CN" altLang="zh-CN" sz="2400" b="1" dirty="0" smtClean="0">
              <a:solidFill>
                <a:schemeClr val="tx1">
                  <a:lumMod val="75000"/>
                  <a:lumOff val="25000"/>
                </a:schemeClr>
              </a:solidFill>
              <a:cs typeface="+mn-cs"/>
            </a:endParaRPr>
          </a:p>
          <a:p>
            <a:pPr marL="0" indent="0" eaLnBrk="1" fontAlgn="auto" hangingPunct="1">
              <a:lnSpc>
                <a:spcPct val="90000"/>
              </a:lnSpc>
              <a:buClr>
                <a:schemeClr val="tx1">
                  <a:lumMod val="75000"/>
                  <a:lumOff val="25000"/>
                </a:schemeClr>
              </a:buClr>
              <a:buNone/>
              <a:defRPr/>
            </a:pPr>
            <a:r>
              <a:rPr lang="zh-CN" altLang="zh-CN" sz="2400" b="1" dirty="0" smtClean="0">
                <a:solidFill>
                  <a:schemeClr val="tx1">
                    <a:lumMod val="75000"/>
                    <a:lumOff val="25000"/>
                  </a:schemeClr>
                </a:solidFill>
                <a:cs typeface="+mn-cs"/>
              </a:rPr>
              <a:t>希望下次有其他的合作机会。</a:t>
            </a:r>
            <a:endParaRPr lang="en-US" altLang="zh-CN" sz="2400" b="1" dirty="0" smtClean="0">
              <a:solidFill>
                <a:schemeClr val="tx1">
                  <a:lumMod val="75000"/>
                  <a:lumOff val="25000"/>
                </a:schemeClr>
              </a:solidFill>
              <a:cs typeface="+mn-cs"/>
            </a:endParaRPr>
          </a:p>
          <a:p>
            <a:pPr marL="0" indent="0" eaLnBrk="1" fontAlgn="auto" hangingPunct="1">
              <a:lnSpc>
                <a:spcPct val="90000"/>
              </a:lnSpc>
              <a:buClr>
                <a:schemeClr val="tx1">
                  <a:lumMod val="75000"/>
                  <a:lumOff val="25000"/>
                </a:schemeClr>
              </a:buClr>
              <a:buNone/>
              <a:defRPr/>
            </a:pPr>
            <a:r>
              <a:rPr lang="en-US" altLang="zh-CN" sz="2400" b="1" dirty="0">
                <a:solidFill>
                  <a:schemeClr val="tx1">
                    <a:lumMod val="75000"/>
                    <a:lumOff val="25000"/>
                  </a:schemeClr>
                </a:solidFill>
              </a:rPr>
              <a:t>We are seeking another cooperation with you next time. </a:t>
            </a:r>
            <a:endParaRPr lang="zh-CN" altLang="zh-CN" sz="2400" b="1" dirty="0" smtClean="0">
              <a:solidFill>
                <a:schemeClr val="tx1">
                  <a:lumMod val="75000"/>
                  <a:lumOff val="25000"/>
                </a:schemeClr>
              </a:solidFill>
              <a:cs typeface="+mn-cs"/>
            </a:endParaRPr>
          </a:p>
          <a:p>
            <a:pPr marL="0" indent="0" eaLnBrk="1" fontAlgn="auto" hangingPunct="1">
              <a:lnSpc>
                <a:spcPct val="90000"/>
              </a:lnSpc>
              <a:buClr>
                <a:schemeClr val="tx1">
                  <a:lumMod val="75000"/>
                  <a:lumOff val="25000"/>
                </a:schemeClr>
              </a:buClr>
              <a:buNone/>
              <a:defRPr/>
            </a:pPr>
            <a:r>
              <a:rPr lang="zh-CN" altLang="zh-CN" sz="2400" b="1" dirty="0" smtClean="0">
                <a:solidFill>
                  <a:schemeClr val="tx1">
                    <a:lumMod val="75000"/>
                    <a:lumOff val="25000"/>
                  </a:schemeClr>
                </a:solidFill>
                <a:cs typeface="+mn-cs"/>
              </a:rPr>
              <a:t>很抱歉未能给你提供任何帮助。</a:t>
            </a:r>
            <a:endParaRPr lang="en-US" altLang="zh-CN" sz="2400" b="1" dirty="0" smtClean="0">
              <a:solidFill>
                <a:schemeClr val="tx1">
                  <a:lumMod val="75000"/>
                  <a:lumOff val="25000"/>
                </a:schemeClr>
              </a:solidFill>
              <a:cs typeface="+mn-cs"/>
            </a:endParaRPr>
          </a:p>
          <a:p>
            <a:pPr marL="0" indent="0" eaLnBrk="1" fontAlgn="auto" hangingPunct="1">
              <a:lnSpc>
                <a:spcPct val="90000"/>
              </a:lnSpc>
              <a:buClr>
                <a:schemeClr val="tx1">
                  <a:lumMod val="75000"/>
                  <a:lumOff val="25000"/>
                </a:schemeClr>
              </a:buClr>
              <a:buNone/>
              <a:defRPr/>
            </a:pPr>
            <a:r>
              <a:rPr lang="en-US" altLang="zh-CN" sz="2400" b="1" dirty="0">
                <a:solidFill>
                  <a:schemeClr val="tx1">
                    <a:lumMod val="75000"/>
                    <a:lumOff val="25000"/>
                  </a:schemeClr>
                </a:solidFill>
              </a:rPr>
              <a:t>I’m sorry that I can’t be of any assistance to you about that.</a:t>
            </a:r>
            <a:endParaRPr lang="zh-CN" altLang="zh-CN" sz="2400" b="1" dirty="0">
              <a:solidFill>
                <a:schemeClr val="tx1">
                  <a:lumMod val="75000"/>
                  <a:lumOff val="25000"/>
                </a:schemeClr>
              </a:solidFill>
            </a:endParaRPr>
          </a:p>
          <a:p>
            <a:pPr eaLnBrk="1" fontAlgn="auto" hangingPunct="1">
              <a:lnSpc>
                <a:spcPct val="90000"/>
              </a:lnSpc>
              <a:buClr>
                <a:schemeClr val="tx1">
                  <a:lumMod val="75000"/>
                  <a:lumOff val="25000"/>
                </a:schemeClr>
              </a:buClr>
              <a:buFont typeface="Wingdings 2" charset="2"/>
              <a:buChar char=""/>
              <a:defRPr/>
            </a:pPr>
            <a:endParaRPr lang="zh-CN" altLang="zh-CN" sz="2400" b="1" dirty="0" smtClean="0">
              <a:solidFill>
                <a:schemeClr val="tx1">
                  <a:lumMod val="75000"/>
                  <a:lumOff val="25000"/>
                </a:schemeClr>
              </a:solidFill>
              <a:cs typeface="+mn-cs"/>
            </a:endParaRPr>
          </a:p>
          <a:p>
            <a:pPr eaLnBrk="1" fontAlgn="auto" hangingPunct="1">
              <a:lnSpc>
                <a:spcPct val="90000"/>
              </a:lnSpc>
              <a:buClr>
                <a:schemeClr val="tx1">
                  <a:lumMod val="75000"/>
                  <a:lumOff val="25000"/>
                </a:schemeClr>
              </a:buClr>
              <a:buFont typeface="Wingdings 2" charset="2"/>
              <a:buChar char=""/>
              <a:defRPr/>
            </a:pPr>
            <a:endParaRPr lang="zh-CN" altLang="en-US" sz="2400" dirty="0" smtClean="0">
              <a:solidFill>
                <a:schemeClr val="tx1">
                  <a:lumMod val="75000"/>
                  <a:lumOff val="25000"/>
                </a:schemeClr>
              </a:solidFill>
              <a:cs typeface="+mn-cs"/>
            </a:endParaRPr>
          </a:p>
        </p:txBody>
      </p:sp>
    </p:spTree>
    <p:extLst>
      <p:ext uri="{BB962C8B-B14F-4D97-AF65-F5344CB8AC3E}">
        <p14:creationId xmlns:p14="http://schemas.microsoft.com/office/powerpoint/2010/main" val="2551044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Effect transition="in" filter="wipe(down)">
                                      <p:cBhvr>
                                        <p:cTn id="7" dur="500"/>
                                        <p:tgtEl>
                                          <p:spTgt spid="307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723">
                                            <p:txEl>
                                              <p:pRg st="3" end="3"/>
                                            </p:txEl>
                                          </p:spTgt>
                                        </p:tgtEl>
                                        <p:attrNameLst>
                                          <p:attrName>style.visibility</p:attrName>
                                        </p:attrNameLst>
                                      </p:cBhvr>
                                      <p:to>
                                        <p:strVal val="visible"/>
                                      </p:to>
                                    </p:set>
                                    <p:animEffect transition="in" filter="wipe(down)">
                                      <p:cBhvr>
                                        <p:cTn id="12" dur="500"/>
                                        <p:tgtEl>
                                          <p:spTgt spid="3072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0723">
                                            <p:txEl>
                                              <p:pRg st="5" end="5"/>
                                            </p:txEl>
                                          </p:spTgt>
                                        </p:tgtEl>
                                        <p:attrNameLst>
                                          <p:attrName>style.visibility</p:attrName>
                                        </p:attrNameLst>
                                      </p:cBhvr>
                                      <p:to>
                                        <p:strVal val="visible"/>
                                      </p:to>
                                    </p:set>
                                    <p:animEffect transition="in" filter="wipe(down)">
                                      <p:cBhvr>
                                        <p:cTn id="17" dur="500"/>
                                        <p:tgtEl>
                                          <p:spTgt spid="3072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0723">
                                            <p:txEl>
                                              <p:pRg st="7" end="7"/>
                                            </p:txEl>
                                          </p:spTgt>
                                        </p:tgtEl>
                                        <p:attrNameLst>
                                          <p:attrName>style.visibility</p:attrName>
                                        </p:attrNameLst>
                                      </p:cBhvr>
                                      <p:to>
                                        <p:strVal val="visible"/>
                                      </p:to>
                                    </p:set>
                                    <p:animEffect transition="in" filter="wipe(down)">
                                      <p:cBhvr>
                                        <p:cTn id="22" dur="500"/>
                                        <p:tgtEl>
                                          <p:spTgt spid="3072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0723">
                                            <p:txEl>
                                              <p:pRg st="9" end="9"/>
                                            </p:txEl>
                                          </p:spTgt>
                                        </p:tgtEl>
                                        <p:attrNameLst>
                                          <p:attrName>style.visibility</p:attrName>
                                        </p:attrNameLst>
                                      </p:cBhvr>
                                      <p:to>
                                        <p:strVal val="visible"/>
                                      </p:to>
                                    </p:set>
                                    <p:animEffect transition="in" filter="wipe(down)">
                                      <p:cBhvr>
                                        <p:cTn id="27" dur="500"/>
                                        <p:tgtEl>
                                          <p:spTgt spid="3072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2536" y="1628800"/>
            <a:ext cx="9865096" cy="1143000"/>
          </a:xfrm>
        </p:spPr>
        <p:txBody>
          <a:bodyPr>
            <a:normAutofit fontScale="90000"/>
          </a:bodyPr>
          <a:lstStyle/>
          <a:p>
            <a:r>
              <a:rPr lang="en-US" altLang="zh-CN" dirty="0" smtClean="0"/>
              <a:t>Describe Chengdu based on your understanding</a:t>
            </a:r>
            <a:endParaRPr lang="zh-CN" altLang="en-US" dirty="0"/>
          </a:p>
        </p:txBody>
      </p:sp>
    </p:spTree>
    <p:extLst>
      <p:ext uri="{BB962C8B-B14F-4D97-AF65-F5344CB8AC3E}">
        <p14:creationId xmlns:p14="http://schemas.microsoft.com/office/powerpoint/2010/main" val="21757971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内容占位符 2"/>
          <p:cNvSpPr>
            <a:spLocks noGrp="1"/>
          </p:cNvSpPr>
          <p:nvPr>
            <p:ph idx="1"/>
          </p:nvPr>
        </p:nvSpPr>
        <p:spPr>
          <a:xfrm>
            <a:off x="179388" y="333375"/>
            <a:ext cx="8435975" cy="5864225"/>
          </a:xfrm>
        </p:spPr>
        <p:txBody>
          <a:bodyPr/>
          <a:lstStyle/>
          <a:p>
            <a:pPr marL="0" indent="0" eaLnBrk="1" hangingPunct="1">
              <a:buFont typeface="Wingdings 2" pitchFamily="18" charset="2"/>
              <a:buNone/>
            </a:pPr>
            <a:r>
              <a:rPr lang="en-US" altLang="zh-CN" sz="3200" b="1" smtClean="0"/>
              <a:t>Example 1:</a:t>
            </a:r>
          </a:p>
          <a:p>
            <a:pPr marL="0" indent="0" eaLnBrk="1" hangingPunct="1">
              <a:buFont typeface="Wingdings 2" pitchFamily="18" charset="2"/>
              <a:buNone/>
            </a:pPr>
            <a:endParaRPr lang="en-US" altLang="zh-CN" sz="3200" smtClean="0"/>
          </a:p>
          <a:p>
            <a:pPr marL="0" indent="0" eaLnBrk="1" hangingPunct="1">
              <a:buFont typeface="Wingdings 2" pitchFamily="18" charset="2"/>
              <a:buNone/>
            </a:pPr>
            <a:r>
              <a:rPr lang="en-US" altLang="zh-CN" sz="3200" smtClean="0"/>
              <a:t>rejected </a:t>
            </a:r>
            <a:r>
              <a:rPr lang="en-US" altLang="zh-CN" sz="3200" smtClean="0">
                <a:solidFill>
                  <a:srgbClr val="FF0000"/>
                </a:solidFill>
              </a:rPr>
              <a:t>bkg</a:t>
            </a:r>
            <a:endParaRPr lang="zh-CN" altLang="zh-CN" sz="3200" smtClean="0">
              <a:solidFill>
                <a:srgbClr val="FF0000"/>
              </a:solidFill>
            </a:endParaRPr>
          </a:p>
          <a:p>
            <a:pPr marL="0" indent="0" eaLnBrk="1" hangingPunct="1">
              <a:buFont typeface="Wingdings 2" pitchFamily="18" charset="2"/>
              <a:buNone/>
            </a:pPr>
            <a:endParaRPr lang="en-US" altLang="zh-CN" sz="3200" smtClean="0"/>
          </a:p>
          <a:p>
            <a:pPr marL="0" indent="0" eaLnBrk="1" hangingPunct="1">
              <a:buFont typeface="Wingdings 2" pitchFamily="18" charset="2"/>
              <a:buNone/>
            </a:pPr>
            <a:endParaRPr lang="zh-CN" altLang="en-US" sz="3200" smtClean="0"/>
          </a:p>
        </p:txBody>
      </p:sp>
    </p:spTree>
    <p:extLst>
      <p:ext uri="{BB962C8B-B14F-4D97-AF65-F5344CB8AC3E}">
        <p14:creationId xmlns:p14="http://schemas.microsoft.com/office/powerpoint/2010/main" val="7734220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1775" y="115888"/>
            <a:ext cx="8891588" cy="6742112"/>
          </a:xfrm>
        </p:spPr>
        <p:txBody>
          <a:bodyPr rtlCol="0">
            <a:normAutofit/>
          </a:bodyPr>
          <a:lstStyle/>
          <a:p>
            <a:pPr marL="0" indent="0" algn="just" eaLnBrk="1" fontAlgn="auto" hangingPunct="1">
              <a:buClr>
                <a:schemeClr val="tx1">
                  <a:lumMod val="75000"/>
                  <a:lumOff val="25000"/>
                </a:schemeClr>
              </a:buClr>
              <a:buFont typeface="Wingdings 2" charset="2"/>
              <a:buNone/>
              <a:defRPr/>
            </a:pPr>
            <a:r>
              <a:rPr lang="en-US" altLang="zh-CN" sz="2400" dirty="0">
                <a:solidFill>
                  <a:schemeClr val="tx1">
                    <a:lumMod val="75000"/>
                    <a:lumOff val="25000"/>
                  </a:schemeClr>
                </a:solidFill>
                <a:latin typeface="Times New Roman" pitchFamily="18" charset="0"/>
                <a:cs typeface="Times New Roman" pitchFamily="18" charset="0"/>
              </a:rPr>
              <a:t>Example </a:t>
            </a:r>
            <a:r>
              <a:rPr lang="en-US" altLang="zh-CN" sz="2400" dirty="0" smtClean="0">
                <a:solidFill>
                  <a:schemeClr val="tx1">
                    <a:lumMod val="75000"/>
                    <a:lumOff val="25000"/>
                  </a:schemeClr>
                </a:solidFill>
                <a:latin typeface="Times New Roman" pitchFamily="18" charset="0"/>
                <a:cs typeface="Times New Roman" pitchFamily="18" charset="0"/>
              </a:rPr>
              <a:t>2:</a:t>
            </a:r>
            <a:endParaRPr lang="zh-CN" altLang="zh-CN" sz="2400" dirty="0">
              <a:solidFill>
                <a:schemeClr val="tx1">
                  <a:lumMod val="75000"/>
                  <a:lumOff val="25000"/>
                </a:schemeClr>
              </a:solidFill>
              <a:latin typeface="Times New Roman" pitchFamily="18" charset="0"/>
              <a:cs typeface="Times New Roman" pitchFamily="18" charset="0"/>
            </a:endParaRPr>
          </a:p>
          <a:p>
            <a:pPr marL="0" indent="0" algn="just" eaLnBrk="1" fontAlgn="auto" hangingPunct="1">
              <a:buClr>
                <a:schemeClr val="tx1">
                  <a:lumMod val="75000"/>
                  <a:lumOff val="25000"/>
                </a:schemeClr>
              </a:buClr>
              <a:buFont typeface="Wingdings 2" charset="2"/>
              <a:buNone/>
              <a:defRPr/>
            </a:pPr>
            <a:r>
              <a:rPr lang="en-US" altLang="zh-CN" sz="2400" dirty="0">
                <a:solidFill>
                  <a:schemeClr val="tx1">
                    <a:lumMod val="75000"/>
                    <a:lumOff val="25000"/>
                  </a:schemeClr>
                </a:solidFill>
                <a:latin typeface="Times New Roman" pitchFamily="18" charset="0"/>
                <a:cs typeface="Times New Roman" pitchFamily="18" charset="0"/>
              </a:rPr>
              <a:t>Dear Sir or Madam,</a:t>
            </a:r>
            <a:endParaRPr lang="zh-CN" altLang="zh-CN" sz="2400" dirty="0">
              <a:solidFill>
                <a:schemeClr val="tx1">
                  <a:lumMod val="75000"/>
                  <a:lumOff val="25000"/>
                </a:schemeClr>
              </a:solidFill>
              <a:latin typeface="Times New Roman" pitchFamily="18" charset="0"/>
              <a:cs typeface="Times New Roman" pitchFamily="18" charset="0"/>
            </a:endParaRPr>
          </a:p>
          <a:p>
            <a:pPr marL="0" indent="0" algn="just" eaLnBrk="1" fontAlgn="auto" hangingPunct="1">
              <a:buClr>
                <a:schemeClr val="tx1">
                  <a:lumMod val="75000"/>
                  <a:lumOff val="25000"/>
                </a:schemeClr>
              </a:buClr>
              <a:buFont typeface="Wingdings 2" charset="2"/>
              <a:buNone/>
              <a:defRPr/>
            </a:pPr>
            <a:r>
              <a:rPr lang="en-US" altLang="zh-CN" sz="2400" dirty="0">
                <a:solidFill>
                  <a:schemeClr val="tx1">
                    <a:lumMod val="75000"/>
                    <a:lumOff val="25000"/>
                  </a:schemeClr>
                </a:solidFill>
                <a:latin typeface="Times New Roman" pitchFamily="18" charset="0"/>
                <a:cs typeface="Times New Roman" pitchFamily="18" charset="0"/>
              </a:rPr>
              <a:t> </a:t>
            </a:r>
            <a:endParaRPr lang="zh-CN" altLang="zh-CN" sz="2400" dirty="0">
              <a:solidFill>
                <a:schemeClr val="tx1">
                  <a:lumMod val="75000"/>
                  <a:lumOff val="25000"/>
                </a:schemeClr>
              </a:solidFill>
              <a:latin typeface="Times New Roman" pitchFamily="18" charset="0"/>
              <a:cs typeface="Times New Roman" pitchFamily="18" charset="0"/>
            </a:endParaRPr>
          </a:p>
          <a:p>
            <a:pPr marL="0" indent="0" algn="just" eaLnBrk="1" fontAlgn="auto" hangingPunct="1">
              <a:buClr>
                <a:schemeClr val="tx1">
                  <a:lumMod val="75000"/>
                  <a:lumOff val="25000"/>
                </a:schemeClr>
              </a:buClr>
              <a:buFont typeface="Wingdings 2" charset="2"/>
              <a:buNone/>
              <a:defRPr/>
            </a:pPr>
            <a:r>
              <a:rPr lang="en-US" altLang="zh-CN" sz="2400" dirty="0">
                <a:solidFill>
                  <a:schemeClr val="tx1">
                    <a:lumMod val="75000"/>
                    <a:lumOff val="25000"/>
                  </a:schemeClr>
                </a:solidFill>
                <a:latin typeface="Times New Roman" pitchFamily="18" charset="0"/>
                <a:cs typeface="Times New Roman" pitchFamily="18" charset="0"/>
              </a:rPr>
              <a:t>I’m sorry to inform you that the late delivery of goods in your letter on 7</a:t>
            </a:r>
            <a:r>
              <a:rPr lang="en-US" altLang="zh-CN" sz="2400" baseline="30000" dirty="0">
                <a:solidFill>
                  <a:schemeClr val="tx1">
                    <a:lumMod val="75000"/>
                    <a:lumOff val="25000"/>
                  </a:schemeClr>
                </a:solidFill>
                <a:latin typeface="Times New Roman" pitchFamily="18" charset="0"/>
                <a:cs typeface="Times New Roman" pitchFamily="18" charset="0"/>
              </a:rPr>
              <a:t>th</a:t>
            </a:r>
            <a:r>
              <a:rPr lang="en-US" altLang="zh-CN" sz="2400" dirty="0">
                <a:solidFill>
                  <a:schemeClr val="tx1">
                    <a:lumMod val="75000"/>
                    <a:lumOff val="25000"/>
                  </a:schemeClr>
                </a:solidFill>
                <a:latin typeface="Times New Roman" pitchFamily="18" charset="0"/>
                <a:cs typeface="Times New Roman" pitchFamily="18" charset="0"/>
              </a:rPr>
              <a:t> of Nov. is unaccepted by our company. Your delay will put us in an embarrassing position, for which we have to make many explanations to our </a:t>
            </a:r>
            <a:r>
              <a:rPr lang="en-US" altLang="zh-CN" sz="2400" dirty="0" smtClean="0">
                <a:solidFill>
                  <a:schemeClr val="tx1">
                    <a:lumMod val="75000"/>
                    <a:lumOff val="25000"/>
                  </a:schemeClr>
                </a:solidFill>
                <a:latin typeface="Times New Roman" pitchFamily="18" charset="0"/>
                <a:cs typeface="Times New Roman" pitchFamily="18" charset="0"/>
              </a:rPr>
              <a:t>customers</a:t>
            </a:r>
            <a:r>
              <a:rPr lang="en-US" altLang="zh-CN" sz="2400" dirty="0">
                <a:solidFill>
                  <a:schemeClr val="tx1">
                    <a:lumMod val="75000"/>
                    <a:lumOff val="25000"/>
                  </a:schemeClr>
                </a:solidFill>
                <a:latin typeface="Times New Roman" pitchFamily="18" charset="0"/>
                <a:cs typeface="Times New Roman" pitchFamily="18" charset="0"/>
              </a:rPr>
              <a:t>. And the confidence of our company will be greatly affected.</a:t>
            </a:r>
            <a:endParaRPr lang="zh-CN" altLang="zh-CN" sz="2400" dirty="0">
              <a:solidFill>
                <a:schemeClr val="tx1">
                  <a:lumMod val="75000"/>
                  <a:lumOff val="25000"/>
                </a:schemeClr>
              </a:solidFill>
              <a:latin typeface="Times New Roman" pitchFamily="18" charset="0"/>
              <a:cs typeface="Times New Roman" pitchFamily="18" charset="0"/>
            </a:endParaRPr>
          </a:p>
          <a:p>
            <a:pPr marL="0" indent="0" algn="just" eaLnBrk="1" fontAlgn="auto" hangingPunct="1">
              <a:buClr>
                <a:schemeClr val="tx1">
                  <a:lumMod val="75000"/>
                  <a:lumOff val="25000"/>
                </a:schemeClr>
              </a:buClr>
              <a:buFont typeface="Wingdings 2" charset="2"/>
              <a:buNone/>
              <a:defRPr/>
            </a:pPr>
            <a:r>
              <a:rPr lang="en-US" altLang="zh-CN" sz="2400" dirty="0">
                <a:solidFill>
                  <a:schemeClr val="tx1">
                    <a:lumMod val="75000"/>
                    <a:lumOff val="25000"/>
                  </a:schemeClr>
                </a:solidFill>
                <a:latin typeface="Times New Roman" pitchFamily="18" charset="0"/>
                <a:cs typeface="Times New Roman" pitchFamily="18" charset="0"/>
              </a:rPr>
              <a:t> </a:t>
            </a:r>
            <a:endParaRPr lang="zh-CN" altLang="zh-CN" sz="2400" dirty="0">
              <a:solidFill>
                <a:schemeClr val="tx1">
                  <a:lumMod val="75000"/>
                  <a:lumOff val="25000"/>
                </a:schemeClr>
              </a:solidFill>
              <a:latin typeface="Times New Roman" pitchFamily="18" charset="0"/>
              <a:cs typeface="Times New Roman" pitchFamily="18" charset="0"/>
            </a:endParaRPr>
          </a:p>
          <a:p>
            <a:pPr marL="0" indent="0" algn="just" eaLnBrk="1" fontAlgn="auto" hangingPunct="1">
              <a:buClr>
                <a:schemeClr val="tx1">
                  <a:lumMod val="75000"/>
                  <a:lumOff val="25000"/>
                </a:schemeClr>
              </a:buClr>
              <a:buFont typeface="Wingdings 2" charset="2"/>
              <a:buNone/>
              <a:defRPr/>
            </a:pPr>
            <a:r>
              <a:rPr lang="en-US" altLang="zh-CN" sz="2400" dirty="0">
                <a:solidFill>
                  <a:schemeClr val="tx1">
                    <a:lumMod val="75000"/>
                    <a:lumOff val="25000"/>
                  </a:schemeClr>
                </a:solidFill>
                <a:latin typeface="Times New Roman" pitchFamily="18" charset="0"/>
                <a:cs typeface="Times New Roman" pitchFamily="18" charset="0"/>
              </a:rPr>
              <a:t>We must reiterate the delivery on time to be regarded as an essential condition for us. </a:t>
            </a:r>
            <a:endParaRPr lang="zh-CN" altLang="zh-CN" sz="2400" dirty="0">
              <a:solidFill>
                <a:schemeClr val="tx1">
                  <a:lumMod val="75000"/>
                  <a:lumOff val="25000"/>
                </a:schemeClr>
              </a:solidFill>
              <a:latin typeface="Times New Roman" pitchFamily="18" charset="0"/>
              <a:cs typeface="Times New Roman" pitchFamily="18" charset="0"/>
            </a:endParaRPr>
          </a:p>
          <a:p>
            <a:pPr marL="0" indent="0" algn="just" eaLnBrk="1" fontAlgn="auto" hangingPunct="1">
              <a:buClr>
                <a:schemeClr val="tx1">
                  <a:lumMod val="75000"/>
                  <a:lumOff val="25000"/>
                </a:schemeClr>
              </a:buClr>
              <a:buFont typeface="Wingdings 2" charset="2"/>
              <a:buNone/>
              <a:defRPr/>
            </a:pPr>
            <a:r>
              <a:rPr lang="en-US" altLang="zh-CN" sz="2400" dirty="0">
                <a:solidFill>
                  <a:schemeClr val="tx1">
                    <a:lumMod val="75000"/>
                    <a:lumOff val="25000"/>
                  </a:schemeClr>
                </a:solidFill>
                <a:latin typeface="Times New Roman" pitchFamily="18" charset="0"/>
                <a:cs typeface="Times New Roman" pitchFamily="18" charset="0"/>
              </a:rPr>
              <a:t> </a:t>
            </a:r>
            <a:endParaRPr lang="zh-CN" altLang="zh-CN" sz="2400" dirty="0">
              <a:solidFill>
                <a:schemeClr val="tx1">
                  <a:lumMod val="75000"/>
                  <a:lumOff val="25000"/>
                </a:schemeClr>
              </a:solidFill>
              <a:latin typeface="Times New Roman" pitchFamily="18" charset="0"/>
              <a:cs typeface="Times New Roman" pitchFamily="18" charset="0"/>
            </a:endParaRPr>
          </a:p>
          <a:p>
            <a:pPr marL="0" indent="0" algn="just" eaLnBrk="1" fontAlgn="auto" hangingPunct="1">
              <a:buClr>
                <a:schemeClr val="tx1">
                  <a:lumMod val="75000"/>
                  <a:lumOff val="25000"/>
                </a:schemeClr>
              </a:buClr>
              <a:buFont typeface="Wingdings 2" charset="2"/>
              <a:buNone/>
              <a:defRPr/>
            </a:pPr>
            <a:r>
              <a:rPr lang="en-US" altLang="zh-CN" sz="2400" dirty="0">
                <a:solidFill>
                  <a:schemeClr val="tx1">
                    <a:lumMod val="75000"/>
                    <a:lumOff val="25000"/>
                  </a:schemeClr>
                </a:solidFill>
                <a:latin typeface="Times New Roman" pitchFamily="18" charset="0"/>
                <a:cs typeface="Times New Roman" pitchFamily="18" charset="0"/>
              </a:rPr>
              <a:t>Yours sincerely,</a:t>
            </a:r>
            <a:endParaRPr lang="zh-CN" altLang="zh-CN" sz="2400" dirty="0">
              <a:solidFill>
                <a:schemeClr val="tx1">
                  <a:lumMod val="75000"/>
                  <a:lumOff val="25000"/>
                </a:schemeClr>
              </a:solidFill>
              <a:latin typeface="Times New Roman" pitchFamily="18" charset="0"/>
              <a:cs typeface="Times New Roman" pitchFamily="18" charset="0"/>
            </a:endParaRPr>
          </a:p>
          <a:p>
            <a:pPr marL="0" indent="0" algn="just" eaLnBrk="1" fontAlgn="auto" hangingPunct="1">
              <a:buClr>
                <a:schemeClr val="tx1">
                  <a:lumMod val="75000"/>
                  <a:lumOff val="25000"/>
                </a:schemeClr>
              </a:buClr>
              <a:buFont typeface="Wingdings 2" charset="2"/>
              <a:buNone/>
              <a:defRPr/>
            </a:pPr>
            <a:r>
              <a:rPr lang="en-US" altLang="zh-CN" sz="2400" dirty="0">
                <a:solidFill>
                  <a:schemeClr val="tx1">
                    <a:lumMod val="75000"/>
                    <a:lumOff val="25000"/>
                  </a:schemeClr>
                </a:solidFill>
                <a:latin typeface="Times New Roman" pitchFamily="18" charset="0"/>
                <a:cs typeface="Times New Roman" pitchFamily="18" charset="0"/>
              </a:rPr>
              <a:t>Lily</a:t>
            </a:r>
            <a:endParaRPr lang="zh-CN" altLang="zh-CN" sz="2400" dirty="0">
              <a:solidFill>
                <a:schemeClr val="tx1">
                  <a:lumMod val="75000"/>
                  <a:lumOff val="25000"/>
                </a:schemeClr>
              </a:solidFill>
              <a:latin typeface="Times New Roman" pitchFamily="18" charset="0"/>
              <a:cs typeface="Times New Roman" pitchFamily="18" charset="0"/>
            </a:endParaRPr>
          </a:p>
          <a:p>
            <a:pPr eaLnBrk="1" fontAlgn="auto" hangingPunct="1">
              <a:buClr>
                <a:schemeClr val="tx1">
                  <a:lumMod val="75000"/>
                  <a:lumOff val="25000"/>
                </a:schemeClr>
              </a:buClr>
              <a:buFont typeface="Wingdings 2" charset="2"/>
              <a:buChar char=""/>
              <a:defRPr/>
            </a:pPr>
            <a:endParaRPr lang="zh-CN" altLang="en-US" dirty="0">
              <a:solidFill>
                <a:schemeClr val="tx1">
                  <a:lumMod val="75000"/>
                  <a:lumOff val="25000"/>
                </a:schemeClr>
              </a:solidFill>
              <a:cs typeface="+mn-cs"/>
            </a:endParaRPr>
          </a:p>
        </p:txBody>
      </p:sp>
    </p:spTree>
    <p:extLst>
      <p:ext uri="{BB962C8B-B14F-4D97-AF65-F5344CB8AC3E}">
        <p14:creationId xmlns:p14="http://schemas.microsoft.com/office/powerpoint/2010/main" val="11580644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p:cNvSpPr>
          <p:nvPr>
            <p:ph type="title"/>
          </p:nvPr>
        </p:nvSpPr>
        <p:spPr>
          <a:xfrm>
            <a:off x="539750" y="188913"/>
            <a:ext cx="7124700" cy="923925"/>
          </a:xfrm>
        </p:spPr>
        <p:txBody>
          <a:bodyPr/>
          <a:lstStyle/>
          <a:p>
            <a:pPr eaLnBrk="1" hangingPunct="1"/>
            <a:r>
              <a:rPr lang="en-US" altLang="zh-CN" b="1" dirty="0" smtClean="0">
                <a:solidFill>
                  <a:srgbClr val="7030A0"/>
                </a:solidFill>
                <a:cs typeface="Trebuchet MS" pitchFamily="34" charset="0"/>
              </a:rPr>
              <a:t>In-class exercise:</a:t>
            </a:r>
            <a:endParaRPr lang="zh-CN" altLang="en-US" b="1" dirty="0" smtClean="0">
              <a:solidFill>
                <a:srgbClr val="7030A0"/>
              </a:solidFill>
              <a:cs typeface="Trebuchet MS" pitchFamily="34" charset="0"/>
            </a:endParaRPr>
          </a:p>
        </p:txBody>
      </p:sp>
      <p:sp>
        <p:nvSpPr>
          <p:cNvPr id="51202" name="内容占位符 2"/>
          <p:cNvSpPr>
            <a:spLocks noGrp="1"/>
          </p:cNvSpPr>
          <p:nvPr>
            <p:ph idx="1"/>
          </p:nvPr>
        </p:nvSpPr>
        <p:spPr>
          <a:xfrm>
            <a:off x="395536" y="1556792"/>
            <a:ext cx="8424936" cy="4302671"/>
          </a:xfrm>
        </p:spPr>
        <p:txBody>
          <a:bodyPr/>
          <a:lstStyle/>
          <a:p>
            <a:pPr eaLnBrk="1" hangingPunct="1"/>
            <a:r>
              <a:rPr lang="zh-CN" altLang="zh-CN" sz="2800" dirty="0" smtClean="0"/>
              <a:t>收件人：</a:t>
            </a:r>
            <a:r>
              <a:rPr lang="zh-CN" altLang="en-US" sz="2800" dirty="0" smtClean="0"/>
              <a:t>R</a:t>
            </a:r>
            <a:r>
              <a:rPr lang="en-US" altLang="zh-CN" sz="2800" dirty="0" smtClean="0"/>
              <a:t>F team</a:t>
            </a:r>
            <a:endParaRPr lang="zh-CN" altLang="zh-CN" sz="2800" dirty="0" smtClean="0"/>
          </a:p>
          <a:p>
            <a:pPr eaLnBrk="1" hangingPunct="1"/>
            <a:r>
              <a:rPr lang="zh-CN" altLang="zh-CN" sz="2800" dirty="0" smtClean="0"/>
              <a:t>内容：</a:t>
            </a:r>
            <a:r>
              <a:rPr lang="en-US" altLang="zh-CN" sz="2800" dirty="0" smtClean="0"/>
              <a:t>RF team</a:t>
            </a:r>
            <a:r>
              <a:rPr lang="zh-CN" altLang="en-GB" sz="2800" dirty="0" smtClean="0"/>
              <a:t>打算把一个未经分析，无法证明是我们</a:t>
            </a:r>
            <a:r>
              <a:rPr lang="en-US" altLang="zh-CN" sz="2800" dirty="0" smtClean="0"/>
              <a:t>BTSOM</a:t>
            </a:r>
            <a:r>
              <a:rPr lang="zh-CN" altLang="en-GB" sz="2800" dirty="0" smtClean="0"/>
              <a:t>问题的</a:t>
            </a:r>
            <a:r>
              <a:rPr lang="en-US" altLang="zh-CN" sz="2800" dirty="0" smtClean="0"/>
              <a:t>bug</a:t>
            </a:r>
            <a:r>
              <a:rPr lang="zh-CN" altLang="en-GB" sz="2800" dirty="0" smtClean="0"/>
              <a:t>转给我们，果断拒绝</a:t>
            </a:r>
            <a:r>
              <a:rPr lang="en-GB" altLang="zh-CN" sz="2800" dirty="0" smtClean="0"/>
              <a:t>! (</a:t>
            </a:r>
            <a:r>
              <a:rPr lang="zh-CN" altLang="en-GB" sz="2800" dirty="0" smtClean="0"/>
              <a:t>对方觉得是我们的问题，但是没有有说服力的证据</a:t>
            </a:r>
            <a:r>
              <a:rPr lang="zh-CN" altLang="en-US" sz="2800" dirty="0" smtClean="0"/>
              <a:t>）</a:t>
            </a:r>
          </a:p>
        </p:txBody>
      </p:sp>
    </p:spTree>
    <p:extLst>
      <p:ext uri="{BB962C8B-B14F-4D97-AF65-F5344CB8AC3E}">
        <p14:creationId xmlns:p14="http://schemas.microsoft.com/office/powerpoint/2010/main" val="37735020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0"/>
            <a:ext cx="8928992" cy="6741368"/>
          </a:xfrm>
        </p:spPr>
        <p:txBody>
          <a:bodyPr/>
          <a:lstStyle/>
          <a:p>
            <a:r>
              <a:rPr lang="en-US" altLang="zh-CN" sz="2400" dirty="0"/>
              <a:t>Dear RF team members,</a:t>
            </a:r>
            <a:endParaRPr lang="zh-CN" altLang="zh-CN" sz="2400" dirty="0"/>
          </a:p>
          <a:p>
            <a:r>
              <a:rPr lang="en-US" altLang="zh-CN" sz="2400" dirty="0"/>
              <a:t> </a:t>
            </a:r>
            <a:endParaRPr lang="zh-CN" altLang="zh-CN" sz="2400" dirty="0"/>
          </a:p>
          <a:p>
            <a:r>
              <a:rPr lang="en-US" altLang="zh-CN" sz="2400" dirty="0"/>
              <a:t>I’m sorry to inform you that the pronto </a:t>
            </a:r>
            <a:r>
              <a:rPr lang="en-US" altLang="zh-CN" sz="2400" dirty="0" err="1">
                <a:solidFill>
                  <a:srgbClr val="FF0000"/>
                </a:solidFill>
              </a:rPr>
              <a:t>transfered</a:t>
            </a:r>
            <a:r>
              <a:rPr lang="en-US" altLang="zh-CN" sz="2400" dirty="0"/>
              <a:t> to us has to be unaccepted by us. </a:t>
            </a:r>
            <a:endParaRPr lang="zh-CN" altLang="zh-CN" sz="2400" dirty="0"/>
          </a:p>
          <a:p>
            <a:r>
              <a:rPr lang="en-US" altLang="zh-CN" sz="2400" dirty="0"/>
              <a:t> </a:t>
            </a:r>
            <a:endParaRPr lang="zh-CN" altLang="zh-CN" sz="2400" dirty="0"/>
          </a:p>
          <a:p>
            <a:r>
              <a:rPr lang="en-US" altLang="zh-CN" sz="2400" dirty="0"/>
              <a:t>You hadn’t paid any analysis on it before you transferred it. And you can’t confirm it’s a problem with OAM. If you want to transfer to us, please provide your evidence or other reason that can convince us. </a:t>
            </a:r>
            <a:endParaRPr lang="zh-CN" altLang="zh-CN" sz="2400" dirty="0"/>
          </a:p>
          <a:p>
            <a:r>
              <a:rPr lang="en-US" altLang="zh-CN" sz="2400" dirty="0"/>
              <a:t> </a:t>
            </a:r>
            <a:endParaRPr lang="zh-CN" altLang="zh-CN" sz="2400" dirty="0"/>
          </a:p>
          <a:p>
            <a:r>
              <a:rPr lang="en-US" altLang="zh-CN" sz="2400" dirty="0"/>
              <a:t>We must reiterate we are unable to accept this transferring of this pronto. Thanks for your understanding.</a:t>
            </a:r>
            <a:endParaRPr lang="zh-CN" altLang="zh-CN" sz="2400" dirty="0"/>
          </a:p>
          <a:p>
            <a:r>
              <a:rPr lang="en-US" altLang="zh-CN" sz="2400" dirty="0"/>
              <a:t> </a:t>
            </a:r>
            <a:endParaRPr lang="zh-CN" altLang="zh-CN" sz="2400" dirty="0"/>
          </a:p>
          <a:p>
            <a:r>
              <a:rPr lang="en-US" altLang="zh-CN" sz="2400" dirty="0"/>
              <a:t>Yours sincerely,</a:t>
            </a:r>
            <a:endParaRPr lang="zh-CN" altLang="zh-CN" sz="2400" dirty="0"/>
          </a:p>
          <a:p>
            <a:r>
              <a:rPr lang="en-US" altLang="zh-CN" sz="2400" dirty="0"/>
              <a:t>Peter</a:t>
            </a:r>
            <a:endParaRPr lang="zh-CN" altLang="zh-CN" sz="2400" dirty="0"/>
          </a:p>
          <a:p>
            <a:r>
              <a:rPr lang="en-US" altLang="zh-CN" dirty="0"/>
              <a:t> </a:t>
            </a:r>
            <a:endParaRPr lang="zh-CN" altLang="zh-CN" dirty="0"/>
          </a:p>
          <a:p>
            <a:endParaRPr lang="zh-CN" altLang="en-US" dirty="0"/>
          </a:p>
        </p:txBody>
      </p:sp>
      <p:sp>
        <p:nvSpPr>
          <p:cNvPr id="4" name="矩形 3"/>
          <p:cNvSpPr/>
          <p:nvPr/>
        </p:nvSpPr>
        <p:spPr>
          <a:xfrm>
            <a:off x="4572000" y="5182344"/>
            <a:ext cx="252028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solidFill>
                  <a:prstClr val="white"/>
                </a:solidFill>
              </a:rPr>
              <a:t>tough</a:t>
            </a:r>
            <a:endParaRPr lang="zh-CN" altLang="en-US" sz="3200" b="1" dirty="0">
              <a:solidFill>
                <a:prstClr val="white"/>
              </a:solidFill>
            </a:endParaRPr>
          </a:p>
        </p:txBody>
      </p:sp>
    </p:spTree>
    <p:extLst>
      <p:ext uri="{BB962C8B-B14F-4D97-AF65-F5344CB8AC3E}">
        <p14:creationId xmlns:p14="http://schemas.microsoft.com/office/powerpoint/2010/main" val="26617733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16632"/>
            <a:ext cx="9144000" cy="6624736"/>
          </a:xfrm>
        </p:spPr>
        <p:txBody>
          <a:bodyPr/>
          <a:lstStyle/>
          <a:p>
            <a:r>
              <a:rPr lang="en-US" altLang="zh-CN" sz="2400" dirty="0"/>
              <a:t>Hello RF Team,</a:t>
            </a:r>
            <a:endParaRPr lang="zh-CN" altLang="zh-CN" sz="2400" dirty="0"/>
          </a:p>
          <a:p>
            <a:r>
              <a:rPr lang="en-US" altLang="zh-CN" sz="2400" dirty="0"/>
              <a:t> </a:t>
            </a:r>
            <a:endParaRPr lang="zh-CN" altLang="zh-CN" sz="2400" dirty="0"/>
          </a:p>
          <a:p>
            <a:r>
              <a:rPr lang="en-US" altLang="zh-CN" sz="2400" dirty="0"/>
              <a:t>I am from TA team</a:t>
            </a:r>
            <a:r>
              <a:rPr lang="en-US" altLang="zh-CN" sz="2400" dirty="0">
                <a:solidFill>
                  <a:srgbClr val="7030A0"/>
                </a:solidFill>
              </a:rPr>
              <a:t>. I was very concerned when receiving your request  about Bug100. </a:t>
            </a:r>
            <a:r>
              <a:rPr lang="en-US" altLang="zh-CN" sz="2400" dirty="0"/>
              <a:t>But </a:t>
            </a:r>
            <a:r>
              <a:rPr lang="en-US" altLang="zh-CN" sz="2400" dirty="0">
                <a:solidFill>
                  <a:srgbClr val="7030A0"/>
                </a:solidFill>
              </a:rPr>
              <a:t>we are pitiful to tell you </a:t>
            </a:r>
            <a:r>
              <a:rPr lang="en-US" altLang="zh-CN" sz="2400" dirty="0"/>
              <a:t>that we can’t </a:t>
            </a:r>
            <a:r>
              <a:rPr lang="en-US" altLang="zh-CN" sz="2400" dirty="0">
                <a:solidFill>
                  <a:srgbClr val="FF0000"/>
                </a:solidFill>
              </a:rPr>
              <a:t>accept you transfer the bug to us</a:t>
            </a:r>
            <a:r>
              <a:rPr lang="en-US" altLang="zh-CN" sz="2400" dirty="0"/>
              <a:t>. </a:t>
            </a:r>
            <a:r>
              <a:rPr lang="en-US" altLang="zh-CN" sz="2400" dirty="0">
                <a:solidFill>
                  <a:srgbClr val="FF0000"/>
                </a:solidFill>
              </a:rPr>
              <a:t>It is not persuasive reason</a:t>
            </a:r>
            <a:r>
              <a:rPr lang="en-US" altLang="zh-CN" sz="2400" dirty="0"/>
              <a:t>, according to your statements. </a:t>
            </a:r>
            <a:r>
              <a:rPr lang="en-US" altLang="zh-CN" sz="2400" dirty="0">
                <a:solidFill>
                  <a:srgbClr val="FF0000"/>
                </a:solidFill>
              </a:rPr>
              <a:t>we</a:t>
            </a:r>
            <a:r>
              <a:rPr lang="en-US" altLang="zh-CN" sz="2400" dirty="0"/>
              <a:t> can’t get detailed and analyzed log about this bug from you. </a:t>
            </a:r>
            <a:r>
              <a:rPr lang="en-US" altLang="zh-CN" sz="2400" dirty="0">
                <a:solidFill>
                  <a:srgbClr val="7030A0"/>
                </a:solidFill>
              </a:rPr>
              <a:t>If it is urgent to you, you can contact </a:t>
            </a:r>
            <a:r>
              <a:rPr lang="en-US" altLang="zh-CN" sz="2400" dirty="0" err="1">
                <a:solidFill>
                  <a:srgbClr val="7030A0"/>
                </a:solidFill>
              </a:rPr>
              <a:t>Linna</a:t>
            </a:r>
            <a:r>
              <a:rPr lang="en-US" altLang="zh-CN" sz="2400" dirty="0"/>
              <a:t>. She is the  specialist in analyzing bug and can help you locate the resource of problem.</a:t>
            </a:r>
            <a:endParaRPr lang="zh-CN" altLang="zh-CN" sz="2400" dirty="0"/>
          </a:p>
          <a:p>
            <a:r>
              <a:rPr lang="en-US" altLang="zh-CN" sz="2400" dirty="0"/>
              <a:t> </a:t>
            </a:r>
            <a:endParaRPr lang="zh-CN" altLang="zh-CN" sz="2400" dirty="0"/>
          </a:p>
          <a:p>
            <a:r>
              <a:rPr lang="en-US" altLang="zh-CN" sz="2400" dirty="0"/>
              <a:t>We are sorry we can’t be of any assistance to you.</a:t>
            </a:r>
            <a:endParaRPr lang="zh-CN" altLang="zh-CN" sz="2400" dirty="0"/>
          </a:p>
          <a:p>
            <a:r>
              <a:rPr lang="en-US" altLang="zh-CN" sz="2400" dirty="0"/>
              <a:t> </a:t>
            </a:r>
            <a:endParaRPr lang="zh-CN" altLang="zh-CN" sz="2400" dirty="0"/>
          </a:p>
          <a:p>
            <a:r>
              <a:rPr lang="en-US" altLang="zh-CN" sz="2400" dirty="0"/>
              <a:t>Your sincerely,</a:t>
            </a:r>
            <a:endParaRPr lang="zh-CN" altLang="zh-CN" sz="2400" dirty="0"/>
          </a:p>
          <a:p>
            <a:r>
              <a:rPr lang="en-US" altLang="zh-CN" sz="2400" dirty="0" err="1"/>
              <a:t>Skya</a:t>
            </a:r>
            <a:r>
              <a:rPr lang="en-US" altLang="zh-CN" sz="2400" dirty="0"/>
              <a:t> Wang</a:t>
            </a:r>
            <a:endParaRPr lang="zh-CN" altLang="zh-CN" sz="2400" dirty="0"/>
          </a:p>
          <a:p>
            <a:r>
              <a:rPr lang="en-US" altLang="zh-CN" sz="2400" dirty="0"/>
              <a:t> </a:t>
            </a:r>
            <a:endParaRPr lang="zh-CN" altLang="zh-CN" sz="2400" dirty="0"/>
          </a:p>
          <a:p>
            <a:endParaRPr lang="zh-CN" altLang="en-US" dirty="0"/>
          </a:p>
        </p:txBody>
      </p:sp>
      <p:sp>
        <p:nvSpPr>
          <p:cNvPr id="4" name="矩形 3"/>
          <p:cNvSpPr/>
          <p:nvPr/>
        </p:nvSpPr>
        <p:spPr>
          <a:xfrm>
            <a:off x="5292080" y="116632"/>
            <a:ext cx="2088232" cy="817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solidFill>
                  <a:prstClr val="white"/>
                </a:solidFill>
              </a:rPr>
              <a:t>soft</a:t>
            </a:r>
            <a:endParaRPr lang="zh-CN" altLang="en-US" sz="3600" b="1" dirty="0">
              <a:solidFill>
                <a:prstClr val="white"/>
              </a:solidFill>
            </a:endParaRPr>
          </a:p>
        </p:txBody>
      </p:sp>
    </p:spTree>
    <p:extLst>
      <p:ext uri="{BB962C8B-B14F-4D97-AF65-F5344CB8AC3E}">
        <p14:creationId xmlns:p14="http://schemas.microsoft.com/office/powerpoint/2010/main" val="24211243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16632"/>
            <a:ext cx="9144000" cy="6741368"/>
          </a:xfrm>
        </p:spPr>
        <p:txBody>
          <a:bodyPr/>
          <a:lstStyle/>
          <a:p>
            <a:r>
              <a:rPr lang="en-GB" altLang="zh-CN" sz="2400" dirty="0"/>
              <a:t>Dear RF Team,</a:t>
            </a:r>
            <a:endParaRPr lang="zh-CN" altLang="zh-CN" sz="2400" dirty="0"/>
          </a:p>
          <a:p>
            <a:r>
              <a:rPr lang="en-GB" altLang="zh-CN" sz="2400" dirty="0"/>
              <a:t> </a:t>
            </a:r>
            <a:endParaRPr lang="zh-CN" altLang="zh-CN" sz="2400" dirty="0"/>
          </a:p>
          <a:p>
            <a:r>
              <a:rPr lang="en-GB" altLang="zh-CN" sz="2400" dirty="0"/>
              <a:t>I am from OAM team, and thanks for your letter.</a:t>
            </a:r>
            <a:endParaRPr lang="zh-CN" altLang="zh-CN" sz="2400" dirty="0"/>
          </a:p>
          <a:p>
            <a:r>
              <a:rPr lang="en-GB" altLang="zh-CN" sz="2400" dirty="0"/>
              <a:t> </a:t>
            </a:r>
            <a:endParaRPr lang="zh-CN" altLang="zh-CN" sz="2400" dirty="0"/>
          </a:p>
          <a:p>
            <a:r>
              <a:rPr lang="en-GB" altLang="zh-CN" sz="2400" dirty="0"/>
              <a:t>After carefully reviewing all the logs you sent, I am regretful that </a:t>
            </a:r>
            <a:r>
              <a:rPr lang="en-GB" altLang="zh-CN" sz="2400" dirty="0">
                <a:solidFill>
                  <a:srgbClr val="FF0000"/>
                </a:solidFill>
              </a:rPr>
              <a:t>we decided to accept your request. Please wait and hold on,  this bug cannot transfer to us.</a:t>
            </a:r>
            <a:endParaRPr lang="zh-CN" altLang="zh-CN" sz="2400" dirty="0">
              <a:solidFill>
                <a:srgbClr val="FF0000"/>
              </a:solidFill>
            </a:endParaRPr>
          </a:p>
          <a:p>
            <a:r>
              <a:rPr lang="en-GB" altLang="zh-CN" sz="2400" dirty="0"/>
              <a:t>Because there is lack of analysis from your team</a:t>
            </a:r>
            <a:r>
              <a:rPr lang="en-GB" altLang="zh-CN" sz="2400" dirty="0">
                <a:solidFill>
                  <a:srgbClr val="FF0000"/>
                </a:solidFill>
              </a:rPr>
              <a:t>, more important is that,</a:t>
            </a:r>
            <a:r>
              <a:rPr lang="en-GB" altLang="zh-CN" sz="2400" dirty="0"/>
              <a:t> there is no evidence to prove this issue related to OAM.</a:t>
            </a:r>
            <a:endParaRPr lang="zh-CN" altLang="zh-CN" sz="2400" dirty="0"/>
          </a:p>
          <a:p>
            <a:r>
              <a:rPr lang="en-GB" altLang="zh-CN" sz="2400" dirty="0"/>
              <a:t> </a:t>
            </a:r>
            <a:endParaRPr lang="zh-CN" altLang="zh-CN" sz="2400" dirty="0"/>
          </a:p>
          <a:p>
            <a:r>
              <a:rPr lang="en-GB" altLang="zh-CN" sz="2400" dirty="0"/>
              <a:t>I am afraid you should do further investigation, </a:t>
            </a:r>
            <a:r>
              <a:rPr lang="en-GB" altLang="zh-CN" sz="2400" dirty="0">
                <a:solidFill>
                  <a:srgbClr val="FF0000"/>
                </a:solidFill>
              </a:rPr>
              <a:t>however we can give some support from our team if necessary. </a:t>
            </a:r>
            <a:r>
              <a:rPr lang="en-GB" altLang="zh-CN" sz="2400" dirty="0"/>
              <a:t>Thank you for your understanding.</a:t>
            </a:r>
            <a:endParaRPr lang="zh-CN" altLang="zh-CN" sz="2400" dirty="0"/>
          </a:p>
          <a:p>
            <a:r>
              <a:rPr lang="en-GB" altLang="zh-CN" sz="2400" dirty="0"/>
              <a:t> </a:t>
            </a:r>
            <a:endParaRPr lang="zh-CN" altLang="zh-CN" sz="2400" dirty="0"/>
          </a:p>
          <a:p>
            <a:r>
              <a:rPr lang="en-GB" altLang="zh-CN" sz="2400" dirty="0"/>
              <a:t>Best regards, </a:t>
            </a:r>
            <a:endParaRPr lang="zh-CN" altLang="zh-CN" sz="2400" dirty="0"/>
          </a:p>
          <a:p>
            <a:r>
              <a:rPr lang="en-GB" altLang="zh-CN" sz="2400" dirty="0"/>
              <a:t>Tom</a:t>
            </a:r>
            <a:endParaRPr lang="zh-CN" altLang="zh-CN" sz="2400" dirty="0"/>
          </a:p>
          <a:p>
            <a:endParaRPr lang="zh-CN" altLang="en-US" dirty="0"/>
          </a:p>
        </p:txBody>
      </p:sp>
    </p:spTree>
    <p:extLst>
      <p:ext uri="{BB962C8B-B14F-4D97-AF65-F5344CB8AC3E}">
        <p14:creationId xmlns:p14="http://schemas.microsoft.com/office/powerpoint/2010/main" val="3125009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6632"/>
            <a:ext cx="8826946" cy="6624736"/>
          </a:xfrm>
        </p:spPr>
        <p:txBody>
          <a:bodyPr/>
          <a:lstStyle/>
          <a:p>
            <a:r>
              <a:rPr lang="en-US" altLang="zh-CN" sz="2400" dirty="0"/>
              <a:t>Hi RF Team,</a:t>
            </a:r>
            <a:endParaRPr lang="zh-CN" altLang="zh-CN" sz="2400" dirty="0"/>
          </a:p>
          <a:p>
            <a:r>
              <a:rPr lang="en-US" altLang="zh-CN" sz="2400" dirty="0"/>
              <a:t> </a:t>
            </a:r>
            <a:endParaRPr lang="zh-CN" altLang="zh-CN" sz="2400" dirty="0"/>
          </a:p>
          <a:p>
            <a:r>
              <a:rPr lang="en-US" altLang="zh-CN" sz="2400" dirty="0"/>
              <a:t>We are regretful that we would decline this pronto as you can’t prove the issue is on OM side. Could you please analyze this issue further more, and point out the reason that this issue is on OM side but not RF side? Any problems, please don’t hesitate to contact us.</a:t>
            </a:r>
            <a:endParaRPr lang="zh-CN" altLang="zh-CN" sz="2400" dirty="0"/>
          </a:p>
          <a:p>
            <a:r>
              <a:rPr lang="en-US" altLang="zh-CN" sz="2400" dirty="0"/>
              <a:t> </a:t>
            </a:r>
            <a:endParaRPr lang="zh-CN" altLang="zh-CN" sz="2400" dirty="0"/>
          </a:p>
          <a:p>
            <a:r>
              <a:rPr lang="en-US" altLang="zh-CN" sz="2400" dirty="0"/>
              <a:t>We are so sorry for this.</a:t>
            </a:r>
            <a:endParaRPr lang="zh-CN" altLang="zh-CN" sz="2400" dirty="0"/>
          </a:p>
          <a:p>
            <a:r>
              <a:rPr lang="en-US" altLang="zh-CN" sz="2400" dirty="0"/>
              <a:t> </a:t>
            </a:r>
            <a:endParaRPr lang="zh-CN" altLang="zh-CN" sz="2400" dirty="0"/>
          </a:p>
          <a:p>
            <a:r>
              <a:rPr lang="en-US" altLang="zh-CN" sz="2400" dirty="0"/>
              <a:t>Best Regards,</a:t>
            </a:r>
            <a:endParaRPr lang="zh-CN" altLang="zh-CN" sz="2400" dirty="0"/>
          </a:p>
          <a:p>
            <a:r>
              <a:rPr lang="en-US" altLang="zh-CN" sz="2400" dirty="0" err="1"/>
              <a:t>Linna</a:t>
            </a:r>
            <a:endParaRPr lang="zh-CN" altLang="zh-CN" sz="2400" dirty="0"/>
          </a:p>
          <a:p>
            <a:endParaRPr lang="zh-CN" altLang="en-US" dirty="0"/>
          </a:p>
        </p:txBody>
      </p:sp>
    </p:spTree>
    <p:extLst>
      <p:ext uri="{BB962C8B-B14F-4D97-AF65-F5344CB8AC3E}">
        <p14:creationId xmlns:p14="http://schemas.microsoft.com/office/powerpoint/2010/main" val="8639964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07504" y="116632"/>
            <a:ext cx="8928992" cy="6624736"/>
          </a:xfrm>
        </p:spPr>
        <p:txBody>
          <a:bodyPr/>
          <a:lstStyle/>
          <a:p>
            <a:pPr marL="0" indent="0" eaLnBrk="1" hangingPunct="1">
              <a:buFont typeface="Wingdings 2" pitchFamily="18" charset="2"/>
              <a:buNone/>
            </a:pPr>
            <a:r>
              <a:rPr lang="zh-CN" altLang="en-US" sz="2800" dirty="0"/>
              <a:t>收件人</a:t>
            </a:r>
            <a:r>
              <a:rPr lang="zh-CN" altLang="en-US" sz="2800" dirty="0" smtClean="0"/>
              <a:t>：同事</a:t>
            </a:r>
            <a:endParaRPr lang="en-US" altLang="zh-CN" sz="2800" dirty="0" smtClean="0"/>
          </a:p>
          <a:p>
            <a:pPr marL="0" indent="0" eaLnBrk="1" hangingPunct="1">
              <a:buFont typeface="Wingdings 2" pitchFamily="18" charset="2"/>
              <a:buNone/>
            </a:pPr>
            <a:r>
              <a:rPr lang="zh-CN" altLang="en-US" sz="2800" dirty="0" smtClean="0"/>
              <a:t>内容：同事来邮件希望能帮忙写一份报告，但因工作很满，抽不出时间，写封拒绝信</a:t>
            </a:r>
            <a:endParaRPr lang="en-US" altLang="zh-CN" sz="2800" dirty="0" smtClean="0"/>
          </a:p>
          <a:p>
            <a:pPr marL="0" indent="0" eaLnBrk="1" hangingPunct="1">
              <a:buFont typeface="Wingdings 2" pitchFamily="18" charset="2"/>
              <a:buNone/>
            </a:pPr>
            <a:endParaRPr lang="en-US" altLang="zh-CN" sz="2800" dirty="0"/>
          </a:p>
          <a:p>
            <a:pPr marL="0" indent="0" eaLnBrk="1" hangingPunct="1">
              <a:buFont typeface="Wingdings 2" pitchFamily="18" charset="2"/>
              <a:buNone/>
            </a:pPr>
            <a:r>
              <a:rPr lang="en-US" altLang="zh-CN" sz="2800" dirty="0" smtClean="0"/>
              <a:t>Hello </a:t>
            </a:r>
            <a:r>
              <a:rPr lang="en-US" altLang="zh-CN" sz="2800" dirty="0" err="1" smtClean="0"/>
              <a:t>Lino</a:t>
            </a:r>
            <a:r>
              <a:rPr lang="en-US" altLang="zh-CN" sz="2800" dirty="0" smtClean="0"/>
              <a:t>,</a:t>
            </a:r>
          </a:p>
          <a:p>
            <a:pPr marL="0" indent="0" eaLnBrk="1" hangingPunct="1">
              <a:buFont typeface="Wingdings 2" pitchFamily="18" charset="2"/>
              <a:buNone/>
            </a:pPr>
            <a:endParaRPr lang="en-US" altLang="zh-CN" sz="2800" dirty="0"/>
          </a:p>
          <a:p>
            <a:pPr marL="0" indent="0" eaLnBrk="1" hangingPunct="1">
              <a:buFont typeface="Wingdings 2" pitchFamily="18" charset="2"/>
              <a:buNone/>
            </a:pPr>
            <a:r>
              <a:rPr lang="en-US" altLang="zh-CN" sz="2800" dirty="0" smtClean="0"/>
              <a:t>I’m sorry I can’t write the report for you as I’m fully tied up with my work these days.</a:t>
            </a:r>
            <a:r>
              <a:rPr lang="zh-CN" altLang="en-US" sz="2800" dirty="0" smtClean="0"/>
              <a:t> </a:t>
            </a:r>
            <a:r>
              <a:rPr lang="en-US" altLang="zh-CN" sz="2800" dirty="0" smtClean="0"/>
              <a:t>If it’s not urgent, I can help you next week. Or you can ask X team if they can give u a hand. </a:t>
            </a:r>
          </a:p>
          <a:p>
            <a:pPr marL="0" indent="0" eaLnBrk="1" hangingPunct="1">
              <a:buFont typeface="Wingdings 2" pitchFamily="18" charset="2"/>
              <a:buNone/>
            </a:pPr>
            <a:endParaRPr lang="en-US" altLang="zh-CN" sz="2800" dirty="0"/>
          </a:p>
          <a:p>
            <a:pPr marL="0" indent="0" eaLnBrk="1" hangingPunct="1">
              <a:buFont typeface="Wingdings 2" pitchFamily="18" charset="2"/>
              <a:buNone/>
            </a:pPr>
            <a:r>
              <a:rPr lang="en-US" altLang="zh-CN" sz="2800" dirty="0" smtClean="0"/>
              <a:t>Best,</a:t>
            </a:r>
          </a:p>
          <a:p>
            <a:pPr marL="0" indent="0" eaLnBrk="1" hangingPunct="1">
              <a:buFont typeface="Wingdings 2" pitchFamily="18" charset="2"/>
              <a:buNone/>
            </a:pPr>
            <a:r>
              <a:rPr lang="en-US" altLang="zh-CN" sz="2800" dirty="0" smtClean="0"/>
              <a:t>David</a:t>
            </a:r>
          </a:p>
        </p:txBody>
      </p:sp>
    </p:spTree>
    <p:extLst>
      <p:ext uri="{BB962C8B-B14F-4D97-AF65-F5344CB8AC3E}">
        <p14:creationId xmlns:p14="http://schemas.microsoft.com/office/powerpoint/2010/main" val="2303648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0" dur="500"/>
                                        <p:tgtEl>
                                          <p:spTgt spid="3">
                                            <p:txEl>
                                              <p:pRg st="5" end="5"/>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3" dur="500"/>
                                        <p:tgtEl>
                                          <p:spTgt spid="3">
                                            <p:txEl>
                                              <p:pRg st="7" end="7"/>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randombar(horizontal)">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204864"/>
            <a:ext cx="8614228" cy="1143000"/>
          </a:xfrm>
        </p:spPr>
        <p:txBody>
          <a:bodyPr>
            <a:normAutofit fontScale="90000"/>
          </a:bodyPr>
          <a:lstStyle/>
          <a:p>
            <a:r>
              <a:rPr lang="en-US" altLang="zh-CN" dirty="0" smtClean="0"/>
              <a:t>What will China look like after 100 years?</a:t>
            </a:r>
            <a:endParaRPr lang="zh-CN" altLang="en-US" dirty="0"/>
          </a:p>
        </p:txBody>
      </p:sp>
    </p:spTree>
    <p:extLst>
      <p:ext uri="{BB962C8B-B14F-4D97-AF65-F5344CB8AC3E}">
        <p14:creationId xmlns:p14="http://schemas.microsoft.com/office/powerpoint/2010/main" val="8846771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06638"/>
            <a:ext cx="9036496" cy="1143000"/>
          </a:xfrm>
        </p:spPr>
        <p:txBody>
          <a:bodyPr>
            <a:normAutofit/>
          </a:bodyPr>
          <a:lstStyle/>
          <a:p>
            <a:r>
              <a:rPr lang="en-US" altLang="zh-CN" dirty="0" smtClean="0"/>
              <a:t>I want to work in </a:t>
            </a:r>
            <a:r>
              <a:rPr lang="en-US" altLang="zh-CN" dirty="0" err="1" smtClean="0"/>
              <a:t>Tianfu</a:t>
            </a:r>
            <a:r>
              <a:rPr lang="en-US" altLang="zh-CN" dirty="0" smtClean="0"/>
              <a:t> </a:t>
            </a:r>
            <a:r>
              <a:rPr lang="en-US" altLang="zh-CN" dirty="0" smtClean="0"/>
              <a:t>software </a:t>
            </a:r>
            <a:r>
              <a:rPr lang="en-US" altLang="zh-CN" dirty="0" smtClean="0"/>
              <a:t>park?</a:t>
            </a:r>
            <a:endParaRPr lang="zh-CN" altLang="en-US" dirty="0"/>
          </a:p>
        </p:txBody>
      </p:sp>
    </p:spTree>
    <p:extLst>
      <p:ext uri="{BB962C8B-B14F-4D97-AF65-F5344CB8AC3E}">
        <p14:creationId xmlns:p14="http://schemas.microsoft.com/office/powerpoint/2010/main" val="3002648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6632"/>
            <a:ext cx="9036496" cy="6624736"/>
          </a:xfrm>
        </p:spPr>
        <p:txBody>
          <a:bodyPr/>
          <a:lstStyle/>
          <a:p>
            <a:pPr lvl="0" algn="just"/>
            <a:endParaRPr lang="en-US" altLang="zh-CN" sz="2800" dirty="0" smtClean="0"/>
          </a:p>
          <a:p>
            <a:pPr lvl="0" algn="just"/>
            <a:r>
              <a:rPr lang="en-US" altLang="zh-CN" sz="2800" dirty="0" smtClean="0"/>
              <a:t>Luisa</a:t>
            </a:r>
            <a:r>
              <a:rPr lang="en-US" altLang="zh-CN" sz="2800" dirty="0"/>
              <a:t>, thanks for your email about the new brochure and the attached file with the quote from the printers. </a:t>
            </a:r>
            <a:r>
              <a:rPr lang="en-US" altLang="zh-CN" sz="2800" dirty="0">
                <a:solidFill>
                  <a:srgbClr val="FF0000"/>
                </a:solidFill>
              </a:rPr>
              <a:t>It is very expensive. Isn’t it a better </a:t>
            </a:r>
            <a:r>
              <a:rPr lang="en-US" altLang="zh-CN" sz="2800" dirty="0"/>
              <a:t>idea to contact some other printing firms and get some alternative quotes? After all, </a:t>
            </a:r>
            <a:r>
              <a:rPr lang="en-US" altLang="zh-CN" sz="2800" dirty="0">
                <a:solidFill>
                  <a:srgbClr val="FF0000"/>
                </a:solidFill>
              </a:rPr>
              <a:t>we have been very unhappy</a:t>
            </a:r>
            <a:r>
              <a:rPr lang="en-US" altLang="zh-CN" sz="2800" dirty="0"/>
              <a:t> with the quality of their work on the last few jobs. What do you think</a:t>
            </a:r>
            <a:r>
              <a:rPr lang="en-US" altLang="zh-CN" sz="2800" dirty="0" smtClean="0"/>
              <a:t>?</a:t>
            </a:r>
          </a:p>
          <a:p>
            <a:pPr lvl="0" algn="just"/>
            <a:endParaRPr lang="zh-CN" altLang="zh-CN" sz="2800" dirty="0"/>
          </a:p>
          <a:p>
            <a:r>
              <a:rPr lang="en-US" altLang="zh-CN" sz="2800" dirty="0"/>
              <a:t>It seems / I think it’s quite / a bit / a little / rather expensive. </a:t>
            </a:r>
            <a:endParaRPr lang="zh-CN" altLang="zh-CN" sz="2800" dirty="0"/>
          </a:p>
          <a:p>
            <a:r>
              <a:rPr lang="en-US" altLang="zh-CN" sz="2800" dirty="0"/>
              <a:t>Wouldn’t it be a better idea…</a:t>
            </a:r>
            <a:endParaRPr lang="zh-CN" altLang="zh-CN" sz="2800" dirty="0"/>
          </a:p>
          <a:p>
            <a:r>
              <a:rPr lang="en-US" altLang="zh-CN" sz="2800" dirty="0"/>
              <a:t>We haven’t been very happy…</a:t>
            </a:r>
            <a:endParaRPr lang="zh-CN" altLang="zh-CN" sz="2800" dirty="0"/>
          </a:p>
          <a:p>
            <a:endParaRPr lang="zh-CN" altLang="en-US" dirty="0"/>
          </a:p>
        </p:txBody>
      </p:sp>
    </p:spTree>
    <p:extLst>
      <p:ext uri="{BB962C8B-B14F-4D97-AF65-F5344CB8AC3E}">
        <p14:creationId xmlns:p14="http://schemas.microsoft.com/office/powerpoint/2010/main" val="1318150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0" dur="500"/>
                                        <p:tgtEl>
                                          <p:spTgt spid="3">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lstStyle/>
          <a:p>
            <a:pPr lvl="0" algn="just"/>
            <a:endParaRPr lang="en-US" altLang="zh-CN" sz="2800" dirty="0" smtClean="0"/>
          </a:p>
          <a:p>
            <a:pPr lvl="0" algn="just"/>
            <a:r>
              <a:rPr lang="en-US" altLang="zh-CN" sz="2800" dirty="0" smtClean="0"/>
              <a:t>Frank</a:t>
            </a:r>
            <a:r>
              <a:rPr lang="en-US" altLang="zh-CN" sz="2800" dirty="0"/>
              <a:t>, sorry we didn’t have a chance to talk yesterday. Actually</a:t>
            </a:r>
            <a:r>
              <a:rPr lang="en-US" altLang="zh-CN" sz="2800" dirty="0">
                <a:solidFill>
                  <a:srgbClr val="FF0000"/>
                </a:solidFill>
              </a:rPr>
              <a:t>, I have a </a:t>
            </a:r>
            <a:r>
              <a:rPr lang="en-US" altLang="zh-CN" sz="2800" dirty="0" err="1">
                <a:solidFill>
                  <a:srgbClr val="FF0000"/>
                </a:solidFill>
              </a:rPr>
              <a:t>favour</a:t>
            </a:r>
            <a:r>
              <a:rPr lang="en-US" altLang="zh-CN" sz="2800" dirty="0">
                <a:solidFill>
                  <a:srgbClr val="FF0000"/>
                </a:solidFill>
              </a:rPr>
              <a:t> </a:t>
            </a:r>
            <a:r>
              <a:rPr lang="en-US" altLang="zh-CN" sz="2800" dirty="0"/>
              <a:t>to ask. </a:t>
            </a:r>
            <a:r>
              <a:rPr lang="en-US" altLang="zh-CN" sz="2800" dirty="0">
                <a:solidFill>
                  <a:srgbClr val="FF0000"/>
                </a:solidFill>
              </a:rPr>
              <a:t>I wonder if you can </a:t>
            </a:r>
            <a:r>
              <a:rPr lang="en-US" altLang="zh-CN" sz="2800" dirty="0"/>
              <a:t>have a word with Sandra in Human Resources about when the position of Sales Director is going to be advertised. </a:t>
            </a:r>
            <a:r>
              <a:rPr lang="en-US" altLang="zh-CN" sz="2800" dirty="0">
                <a:solidFill>
                  <a:srgbClr val="FF0000"/>
                </a:solidFill>
              </a:rPr>
              <a:t>It’s delicate for me, </a:t>
            </a:r>
            <a:r>
              <a:rPr lang="en-US" altLang="zh-CN" sz="2800" dirty="0"/>
              <a:t>as I’m sure you understand, because there is a </a:t>
            </a:r>
            <a:r>
              <a:rPr lang="en-US" altLang="zh-CN" sz="2800" dirty="0">
                <a:solidFill>
                  <a:srgbClr val="FF0000"/>
                </a:solidFill>
              </a:rPr>
              <a:t>chance I will be </a:t>
            </a:r>
            <a:r>
              <a:rPr lang="en-US" altLang="zh-CN" sz="2800" dirty="0"/>
              <a:t>one of the candidates. Thanks. </a:t>
            </a:r>
            <a:endParaRPr lang="en-US" altLang="zh-CN" sz="2800" dirty="0" smtClean="0"/>
          </a:p>
          <a:p>
            <a:pPr lvl="0" algn="just"/>
            <a:endParaRPr lang="zh-CN" altLang="zh-CN" sz="2800" dirty="0"/>
          </a:p>
          <a:p>
            <a:r>
              <a:rPr lang="en-US" altLang="zh-CN" sz="2800" dirty="0"/>
              <a:t>Actually, I have small </a:t>
            </a:r>
            <a:r>
              <a:rPr lang="en-US" altLang="zh-CN" sz="2800" dirty="0" err="1"/>
              <a:t>favour</a:t>
            </a:r>
            <a:r>
              <a:rPr lang="en-US" altLang="zh-CN" sz="2800" dirty="0"/>
              <a:t> to ask.</a:t>
            </a:r>
            <a:endParaRPr lang="zh-CN" altLang="zh-CN" sz="2800" dirty="0"/>
          </a:p>
          <a:p>
            <a:r>
              <a:rPr lang="en-US" altLang="zh-CN" sz="2800" dirty="0"/>
              <a:t>I was wondering if you could …</a:t>
            </a:r>
            <a:endParaRPr lang="zh-CN" altLang="zh-CN" sz="2800" dirty="0"/>
          </a:p>
          <a:p>
            <a:r>
              <a:rPr lang="en-US" altLang="zh-CN" sz="2800" dirty="0"/>
              <a:t>It’s a bit delicate for me.</a:t>
            </a:r>
            <a:endParaRPr lang="zh-CN" altLang="zh-CN" sz="2800" dirty="0"/>
          </a:p>
          <a:p>
            <a:r>
              <a:rPr lang="en-US" altLang="zh-CN" sz="2800" dirty="0"/>
              <a:t>I might / may be one of the candidates.</a:t>
            </a:r>
            <a:endParaRPr lang="zh-CN" altLang="zh-CN" sz="2800" dirty="0"/>
          </a:p>
          <a:p>
            <a:endParaRPr lang="zh-CN" altLang="en-US" dirty="0"/>
          </a:p>
        </p:txBody>
      </p:sp>
    </p:spTree>
    <p:extLst>
      <p:ext uri="{BB962C8B-B14F-4D97-AF65-F5344CB8AC3E}">
        <p14:creationId xmlns:p14="http://schemas.microsoft.com/office/powerpoint/2010/main" val="3947561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0" dur="500"/>
                                        <p:tgtEl>
                                          <p:spTgt spid="3">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3" dur="500"/>
                                        <p:tgtEl>
                                          <p:spTgt spid="3">
                                            <p:txEl>
                                              <p:pRg st="5" end="5"/>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lstStyle/>
          <a:p>
            <a:pPr lvl="0"/>
            <a:endParaRPr lang="en-US" altLang="zh-CN" sz="2800" dirty="0" smtClean="0"/>
          </a:p>
          <a:p>
            <a:pPr lvl="0"/>
            <a:r>
              <a:rPr lang="en-US" altLang="zh-CN" sz="2800" dirty="0" smtClean="0"/>
              <a:t>Steven</a:t>
            </a:r>
            <a:r>
              <a:rPr lang="en-US" altLang="zh-CN" sz="2800" dirty="0"/>
              <a:t>, thanks for sending the suggestions on how to price our new range of accessories. </a:t>
            </a:r>
            <a:r>
              <a:rPr lang="en-US" altLang="zh-CN" sz="2800" dirty="0">
                <a:solidFill>
                  <a:srgbClr val="FF0000"/>
                </a:solidFill>
              </a:rPr>
              <a:t>I don’t agree with you. </a:t>
            </a:r>
            <a:r>
              <a:rPr lang="en-US" altLang="zh-CN" sz="2800" dirty="0"/>
              <a:t>The prices you suggest </a:t>
            </a:r>
            <a:r>
              <a:rPr lang="en-US" altLang="zh-CN" sz="2800" dirty="0">
                <a:solidFill>
                  <a:srgbClr val="FF0000"/>
                </a:solidFill>
              </a:rPr>
              <a:t>are too high for </a:t>
            </a:r>
            <a:r>
              <a:rPr lang="en-US" altLang="zh-CN" sz="2800" dirty="0"/>
              <a:t>the market. </a:t>
            </a:r>
            <a:r>
              <a:rPr lang="en-US" altLang="zh-CN" sz="2800" dirty="0">
                <a:solidFill>
                  <a:srgbClr val="FF0000"/>
                </a:solidFill>
              </a:rPr>
              <a:t>Don’t you think </a:t>
            </a:r>
            <a:r>
              <a:rPr lang="en-US" altLang="zh-CN" sz="2800" dirty="0"/>
              <a:t>a lower price </a:t>
            </a:r>
            <a:r>
              <a:rPr lang="en-US" altLang="zh-CN" sz="2800" dirty="0">
                <a:solidFill>
                  <a:srgbClr val="FF0000"/>
                </a:solidFill>
              </a:rPr>
              <a:t>will</a:t>
            </a:r>
            <a:r>
              <a:rPr lang="en-US" altLang="zh-CN" sz="2800" dirty="0"/>
              <a:t> result in higher sales and therefore higher profits? Let me know what you think. </a:t>
            </a:r>
            <a:endParaRPr lang="zh-CN" altLang="zh-CN" sz="2800" dirty="0"/>
          </a:p>
          <a:p>
            <a:pPr marL="0" indent="0">
              <a:buNone/>
            </a:pPr>
            <a:endParaRPr lang="zh-CN" altLang="zh-CN" sz="2800" dirty="0"/>
          </a:p>
          <a:p>
            <a:r>
              <a:rPr lang="en-US" altLang="zh-CN" sz="2800" dirty="0"/>
              <a:t>To be honest, I’m not sure I agree with you.</a:t>
            </a:r>
            <a:endParaRPr lang="zh-CN" altLang="zh-CN" sz="2800" dirty="0"/>
          </a:p>
          <a:p>
            <a:r>
              <a:rPr lang="en-US" altLang="zh-CN" sz="2800" dirty="0"/>
              <a:t>The prices you suggest seem to be / might be quite / a bit / a little / too high for the market. </a:t>
            </a:r>
            <a:endParaRPr lang="zh-CN" altLang="zh-CN" sz="2800" dirty="0"/>
          </a:p>
          <a:p>
            <a:r>
              <a:rPr lang="en-US" altLang="zh-CN" sz="2800" dirty="0"/>
              <a:t>Don’t you think a lower price would result in ….</a:t>
            </a:r>
            <a:endParaRPr lang="zh-CN" altLang="zh-CN" sz="2800" dirty="0"/>
          </a:p>
          <a:p>
            <a:endParaRPr lang="zh-CN" altLang="en-US" dirty="0"/>
          </a:p>
        </p:txBody>
      </p:sp>
    </p:spTree>
    <p:extLst>
      <p:ext uri="{BB962C8B-B14F-4D97-AF65-F5344CB8AC3E}">
        <p14:creationId xmlns:p14="http://schemas.microsoft.com/office/powerpoint/2010/main" val="2431892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0" dur="500"/>
                                        <p:tgtEl>
                                          <p:spTgt spid="3">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2155</Words>
  <Application>Microsoft Office PowerPoint</Application>
  <PresentationFormat>On-screen Show (4:3)</PresentationFormat>
  <Paragraphs>288</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主题</vt:lpstr>
      <vt:lpstr>Chapter Ten</vt:lpstr>
      <vt:lpstr>If I have a billion dollars, I will…</vt:lpstr>
      <vt:lpstr>As an IT worker, I ….</vt:lpstr>
      <vt:lpstr>Describe Chengdu based on your understanding</vt:lpstr>
      <vt:lpstr>What will China look like after 100 years?</vt:lpstr>
      <vt:lpstr>I want to work in Tianfu software park?</vt:lpstr>
      <vt:lpstr>PowerPoint Presentation</vt:lpstr>
      <vt:lpstr>PowerPoint Presentation</vt:lpstr>
      <vt:lpstr>PowerPoint Presentation</vt:lpstr>
      <vt:lpstr>IT Vocabulary</vt:lpstr>
      <vt:lpstr>PowerPoint Presentation</vt:lpstr>
      <vt:lpstr>PowerPoint Presentation</vt:lpstr>
      <vt:lpstr>PowerPoint Presentation</vt:lpstr>
      <vt:lpstr>Meeting</vt:lpstr>
      <vt:lpstr>Types of meeting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Opening the meeting </vt:lpstr>
      <vt:lpstr>Welcoming and introducing participants </vt:lpstr>
      <vt:lpstr>Giving apologies for someone who is absent </vt:lpstr>
      <vt:lpstr>Stating the principal objectives</vt:lpstr>
      <vt:lpstr>Practice</vt:lpstr>
      <vt:lpstr>III. Topic: Refusal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In-class exercise: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Ten</dc:title>
  <dc:creator>罗惠</dc:creator>
  <cp:lastModifiedBy>ts</cp:lastModifiedBy>
  <cp:revision>8</cp:revision>
  <dcterms:created xsi:type="dcterms:W3CDTF">2015-05-19T05:30:55Z</dcterms:created>
  <dcterms:modified xsi:type="dcterms:W3CDTF">2015-05-25T06:03:25Z</dcterms:modified>
</cp:coreProperties>
</file>