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5" r:id="rId3"/>
    <p:sldId id="286" r:id="rId4"/>
    <p:sldId id="287" r:id="rId5"/>
    <p:sldId id="288"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83"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4"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2015/5/26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2015/5/26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2015/5/26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2015/5/26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Chapter Eleven</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336398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5786454"/>
            <a:ext cx="8229600" cy="857248"/>
          </a:xfrm>
        </p:spPr>
        <p:txBody>
          <a:bodyPr/>
          <a:lstStyle/>
          <a:p>
            <a:r>
              <a:rPr lang="en-US" altLang="zh-CN" dirty="0" smtClean="0"/>
              <a:t>What’s the picture about?</a:t>
            </a:r>
            <a:endParaRPr lang="zh-CN" altLang="en-US" dirty="0"/>
          </a:p>
        </p:txBody>
      </p:sp>
      <p:pic>
        <p:nvPicPr>
          <p:cNvPr id="1026" name="Picture 2" descr="http://upload.gdtv.cn/2013/0729/1375064220390.jpg"/>
          <p:cNvPicPr>
            <a:picLocks noChangeAspect="1" noChangeArrowheads="1"/>
          </p:cNvPicPr>
          <p:nvPr/>
        </p:nvPicPr>
        <p:blipFill>
          <a:blip r:embed="rId2"/>
          <a:srcRect/>
          <a:stretch>
            <a:fillRect/>
          </a:stretch>
        </p:blipFill>
        <p:spPr bwMode="auto">
          <a:xfrm>
            <a:off x="193273" y="71438"/>
            <a:ext cx="8679237" cy="5589810"/>
          </a:xfrm>
          <a:prstGeom prst="rect">
            <a:avLst/>
          </a:prstGeom>
          <a:noFill/>
        </p:spPr>
      </p:pic>
      <p:sp>
        <p:nvSpPr>
          <p:cNvPr id="5" name="标题 1"/>
          <p:cNvSpPr txBox="1">
            <a:spLocks/>
          </p:cNvSpPr>
          <p:nvPr/>
        </p:nvSpPr>
        <p:spPr>
          <a:xfrm>
            <a:off x="642910" y="5786454"/>
            <a:ext cx="82296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smtClean="0">
                <a:ln>
                  <a:noFill/>
                </a:ln>
                <a:solidFill>
                  <a:schemeClr val="tx1"/>
                </a:solidFill>
                <a:effectLst/>
                <a:uLnTx/>
                <a:uFillTx/>
                <a:latin typeface="+mj-lt"/>
                <a:ea typeface="+mj-ea"/>
                <a:cs typeface="+mj-cs"/>
              </a:rPr>
              <a:t>Stating</a:t>
            </a:r>
            <a:r>
              <a:rPr kumimoji="0" lang="en-US" altLang="zh-CN" sz="4400" b="0" i="0" u="none" strike="noStrike" kern="1200" cap="none" spc="0" normalizeH="0" noProof="0" dirty="0" smtClean="0">
                <a:ln>
                  <a:noFill/>
                </a:ln>
                <a:solidFill>
                  <a:schemeClr val="tx1"/>
                </a:solidFill>
                <a:effectLst/>
                <a:uLnTx/>
                <a:uFillTx/>
                <a:latin typeface="+mj-lt"/>
                <a:ea typeface="+mj-ea"/>
                <a:cs typeface="+mj-cs"/>
              </a:rPr>
              <a:t> different ideas!</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标题 1"/>
          <p:cNvSpPr txBox="1">
            <a:spLocks/>
          </p:cNvSpPr>
          <p:nvPr/>
        </p:nvSpPr>
        <p:spPr>
          <a:xfrm>
            <a:off x="642910" y="5786454"/>
            <a:ext cx="82296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smtClean="0">
                <a:ln>
                  <a:noFill/>
                </a:ln>
                <a:solidFill>
                  <a:schemeClr val="tx1"/>
                </a:solidFill>
                <a:effectLst/>
                <a:uLnTx/>
                <a:uFillTx/>
                <a:latin typeface="+mj-lt"/>
                <a:ea typeface="+mj-ea"/>
                <a:cs typeface="+mj-cs"/>
              </a:rPr>
              <a:t>Giving</a:t>
            </a:r>
            <a:r>
              <a:rPr kumimoji="0" lang="en-US" altLang="zh-CN" sz="4400" b="0" i="0" u="none" strike="noStrike" kern="1200" cap="none" spc="0" normalizeH="0" noProof="0" dirty="0" smtClean="0">
                <a:ln>
                  <a:noFill/>
                </a:ln>
                <a:solidFill>
                  <a:schemeClr val="tx1"/>
                </a:solidFill>
                <a:effectLst/>
                <a:uLnTx/>
                <a:uFillTx/>
                <a:latin typeface="+mj-lt"/>
                <a:ea typeface="+mj-ea"/>
                <a:cs typeface="+mj-cs"/>
              </a:rPr>
              <a:t> suggestions!</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4265804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xit" presetSubtype="10" fill="hold" grpId="1" nodeType="clickEffect">
                                  <p:stCondLst>
                                    <p:cond delay="0"/>
                                  </p:stCondLst>
                                  <p:childTnLst>
                                    <p:animEffect transition="out" filter="blinds(horizontal)">
                                      <p:cBhvr>
                                        <p:cTn id="12" dur="500"/>
                                        <p:tgtEl>
                                          <p:spTgt spid="2"/>
                                        </p:tgtEl>
                                      </p:cBhvr>
                                    </p:animEffect>
                                    <p:set>
                                      <p:cBhvr>
                                        <p:cTn id="13" dur="1" fill="hold">
                                          <p:stCondLst>
                                            <p:cond delay="499"/>
                                          </p:stCondLst>
                                        </p:cTn>
                                        <p:tgtEl>
                                          <p:spTgt spid="2"/>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1" nodeType="clickEffect">
                                  <p:stCondLst>
                                    <p:cond delay="0"/>
                                  </p:stCondLst>
                                  <p:childTnLst>
                                    <p:anim calcmode="lin" valueType="num">
                                      <p:cBhvr additive="base">
                                        <p:cTn id="23" dur="500"/>
                                        <p:tgtEl>
                                          <p:spTgt spid="5"/>
                                        </p:tgtEl>
                                        <p:attrNameLst>
                                          <p:attrName>ppt_x</p:attrName>
                                        </p:attrNameLst>
                                      </p:cBhvr>
                                      <p:tavLst>
                                        <p:tav tm="0">
                                          <p:val>
                                            <p:strVal val="ppt_x"/>
                                          </p:val>
                                        </p:tav>
                                        <p:tav tm="100000">
                                          <p:val>
                                            <p:strVal val="ppt_x"/>
                                          </p:val>
                                        </p:tav>
                                      </p:tavLst>
                                    </p:anim>
                                    <p:anim calcmode="lin" valueType="num">
                                      <p:cBhvr additive="base">
                                        <p:cTn id="24" dur="500"/>
                                        <p:tgtEl>
                                          <p:spTgt spid="5"/>
                                        </p:tgtEl>
                                        <p:attrNameLst>
                                          <p:attrName>ppt_y</p:attrName>
                                        </p:attrNameLst>
                                      </p:cBhvr>
                                      <p:tavLst>
                                        <p:tav tm="0">
                                          <p:val>
                                            <p:strVal val="ppt_y"/>
                                          </p:val>
                                        </p:tav>
                                        <p:tav tm="100000">
                                          <p:val>
                                            <p:strVal val="1+ppt_h/2"/>
                                          </p:val>
                                        </p:tav>
                                      </p:tavLst>
                                    </p:anim>
                                    <p:set>
                                      <p:cBhvr>
                                        <p:cTn id="25" dur="1" fill="hold">
                                          <p:stCondLst>
                                            <p:cond delay="499"/>
                                          </p:stCondLst>
                                        </p:cTn>
                                        <p:tgtEl>
                                          <p:spTgt spid="5"/>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8" presetClass="entr" presetSubtype="16"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diamond(in)">
                                      <p:cBhvr>
                                        <p:cTn id="3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bldP spid="5" grpId="1"/>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854" y="2060848"/>
            <a:ext cx="8729634" cy="900106"/>
          </a:xfrm>
        </p:spPr>
        <p:txBody>
          <a:bodyPr vert="horz" lIns="91440" tIns="45720" rIns="91440" bIns="45720" rtlCol="0" anchor="ctr">
            <a:normAutofit fontScale="77500" lnSpcReduction="20000"/>
          </a:bodyPr>
          <a:lstStyle/>
          <a:p>
            <a:pPr>
              <a:spcBef>
                <a:spcPct val="0"/>
              </a:spcBef>
              <a:buNone/>
            </a:pPr>
            <a:r>
              <a:rPr lang="en-US" altLang="zh-CN" sz="4400" b="1" dirty="0">
                <a:solidFill>
                  <a:srgbClr val="00B050"/>
                </a:solidFill>
                <a:latin typeface="Adobe 黑体 Std R" pitchFamily="34" charset="-122"/>
                <a:ea typeface="Adobe 黑体 Std R" pitchFamily="34" charset="-122"/>
                <a:cs typeface="+mj-cs"/>
              </a:rPr>
              <a:t>              </a:t>
            </a:r>
            <a:r>
              <a:rPr lang="en-US" altLang="zh-CN" sz="4400" b="1" dirty="0" smtClean="0">
                <a:solidFill>
                  <a:srgbClr val="00B050"/>
                </a:solidFill>
                <a:latin typeface="Adobe 黑体 Std R" pitchFamily="34" charset="-122"/>
                <a:ea typeface="Adobe 黑体 Std R" pitchFamily="34" charset="-122"/>
                <a:cs typeface="+mj-cs"/>
              </a:rPr>
              <a:t> Positive </a:t>
            </a:r>
            <a:r>
              <a:rPr lang="en-US" altLang="zh-CN" sz="4400" b="1" dirty="0">
                <a:solidFill>
                  <a:srgbClr val="00B050"/>
                </a:solidFill>
                <a:latin typeface="Adobe 黑体 Std R" pitchFamily="34" charset="-122"/>
                <a:ea typeface="Adobe 黑体 Std R" pitchFamily="34" charset="-122"/>
                <a:cs typeface="+mj-cs"/>
              </a:rPr>
              <a:t>and negative answers</a:t>
            </a:r>
            <a:endParaRPr lang="zh-CN" altLang="en-US" sz="4400" b="1" dirty="0">
              <a:solidFill>
                <a:srgbClr val="00B050"/>
              </a:solidFill>
              <a:latin typeface="Adobe 黑体 Std R" pitchFamily="34" charset="-122"/>
              <a:ea typeface="Adobe 黑体 Std R" pitchFamily="34" charset="-122"/>
              <a:cs typeface="+mj-cs"/>
            </a:endParaRPr>
          </a:p>
          <a:p>
            <a:pPr algn="ctr">
              <a:spcBef>
                <a:spcPct val="0"/>
              </a:spcBef>
              <a:buNone/>
            </a:pPr>
            <a:endParaRPr lang="zh-CN" altLang="en-US" sz="4400" b="1" dirty="0">
              <a:solidFill>
                <a:srgbClr val="00B050"/>
              </a:solidFill>
              <a:latin typeface="Adobe 黑体 Std R" pitchFamily="34" charset="-122"/>
              <a:ea typeface="Adobe 黑体 Std R" pitchFamily="34" charset="-122"/>
              <a:cs typeface="+mj-cs"/>
            </a:endParaRPr>
          </a:p>
        </p:txBody>
      </p:sp>
    </p:spTree>
    <p:extLst>
      <p:ext uri="{BB962C8B-B14F-4D97-AF65-F5344CB8AC3E}">
        <p14:creationId xmlns:p14="http://schemas.microsoft.com/office/powerpoint/2010/main" val="1603431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0"/>
            <a:ext cx="8229600" cy="1143000"/>
          </a:xfrm>
        </p:spPr>
        <p:txBody>
          <a:bodyPr/>
          <a:lstStyle/>
          <a:p>
            <a:r>
              <a:rPr lang="en-US" altLang="zh-CN" dirty="0" smtClean="0"/>
              <a:t>Expressing agreement</a:t>
            </a:r>
            <a:endParaRPr lang="zh-CN" altLang="en-US" dirty="0"/>
          </a:p>
        </p:txBody>
      </p:sp>
      <p:sp>
        <p:nvSpPr>
          <p:cNvPr id="3" name="内容占位符 2"/>
          <p:cNvSpPr>
            <a:spLocks noGrp="1"/>
          </p:cNvSpPr>
          <p:nvPr>
            <p:ph idx="1"/>
          </p:nvPr>
        </p:nvSpPr>
        <p:spPr>
          <a:xfrm>
            <a:off x="0" y="1214422"/>
            <a:ext cx="8572528" cy="5143536"/>
          </a:xfrm>
        </p:spPr>
        <p:txBody>
          <a:bodyPr>
            <a:normAutofit/>
          </a:bodyPr>
          <a:lstStyle/>
          <a:p>
            <a:r>
              <a:rPr lang="en-US" altLang="zh-CN" dirty="0" smtClean="0"/>
              <a:t>That’s an excellent idea.</a:t>
            </a:r>
          </a:p>
          <a:p>
            <a:r>
              <a:rPr lang="en-US" altLang="zh-CN" dirty="0" smtClean="0"/>
              <a:t>That’s a good idea.</a:t>
            </a:r>
          </a:p>
          <a:p>
            <a:r>
              <a:rPr lang="en-US" altLang="zh-CN" dirty="0" smtClean="0"/>
              <a:t>That’s a very valuable point.</a:t>
            </a:r>
          </a:p>
          <a:p>
            <a:endParaRPr lang="en-US" altLang="zh-CN" dirty="0"/>
          </a:p>
          <a:p>
            <a:r>
              <a:rPr lang="en-US" altLang="zh-CN" dirty="0" smtClean="0"/>
              <a:t>I think you argued your case extremely well.</a:t>
            </a:r>
          </a:p>
          <a:p>
            <a:r>
              <a:rPr lang="en-US" altLang="zh-CN" dirty="0" smtClean="0"/>
              <a:t>I’m impressed with your thoughts.</a:t>
            </a:r>
          </a:p>
          <a:p>
            <a:pPr marL="0" indent="0">
              <a:buNone/>
            </a:pPr>
            <a:endParaRPr lang="en-US" altLang="zh-CN" dirty="0"/>
          </a:p>
          <a:p>
            <a:endParaRPr lang="zh-CN" altLang="en-US" dirty="0"/>
          </a:p>
        </p:txBody>
      </p:sp>
    </p:spTree>
    <p:extLst>
      <p:ext uri="{BB962C8B-B14F-4D97-AF65-F5344CB8AC3E}">
        <p14:creationId xmlns:p14="http://schemas.microsoft.com/office/powerpoint/2010/main" val="36458652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214290"/>
            <a:ext cx="8229600" cy="1143000"/>
          </a:xfrm>
        </p:spPr>
        <p:txBody>
          <a:bodyPr/>
          <a:lstStyle/>
          <a:p>
            <a:r>
              <a:rPr lang="en-US" altLang="zh-CN" dirty="0" smtClean="0"/>
              <a:t>Agreeing with reservations</a:t>
            </a:r>
            <a:endParaRPr lang="zh-CN" altLang="en-US" dirty="0"/>
          </a:p>
        </p:txBody>
      </p:sp>
      <p:sp>
        <p:nvSpPr>
          <p:cNvPr id="3" name="内容占位符 2"/>
          <p:cNvSpPr>
            <a:spLocks noGrp="1"/>
          </p:cNvSpPr>
          <p:nvPr>
            <p:ph idx="1"/>
          </p:nvPr>
        </p:nvSpPr>
        <p:spPr>
          <a:xfrm>
            <a:off x="0" y="1357298"/>
            <a:ext cx="8929718" cy="5214974"/>
          </a:xfrm>
        </p:spPr>
        <p:txBody>
          <a:bodyPr/>
          <a:lstStyle/>
          <a:p>
            <a:r>
              <a:rPr lang="en-US" altLang="zh-CN" dirty="0" smtClean="0"/>
              <a:t>I need to consider this.</a:t>
            </a:r>
          </a:p>
          <a:p>
            <a:r>
              <a:rPr lang="en-US" altLang="zh-CN" dirty="0" smtClean="0"/>
              <a:t>I want to mull this over.</a:t>
            </a:r>
          </a:p>
          <a:p>
            <a:r>
              <a:rPr lang="en-US" altLang="zh-CN" dirty="0" smtClean="0"/>
              <a:t>Give me a moment to think about this. </a:t>
            </a:r>
          </a:p>
        </p:txBody>
      </p:sp>
    </p:spTree>
    <p:extLst>
      <p:ext uri="{BB962C8B-B14F-4D97-AF65-F5344CB8AC3E}">
        <p14:creationId xmlns:p14="http://schemas.microsoft.com/office/powerpoint/2010/main" val="42190613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214290"/>
            <a:ext cx="8229600" cy="1143000"/>
          </a:xfrm>
        </p:spPr>
        <p:txBody>
          <a:bodyPr/>
          <a:lstStyle/>
          <a:p>
            <a:r>
              <a:rPr lang="en-US" altLang="zh-CN" dirty="0" smtClean="0"/>
              <a:t>Euphemistic disagreement</a:t>
            </a:r>
            <a:endParaRPr lang="zh-CN" altLang="en-US" dirty="0"/>
          </a:p>
        </p:txBody>
      </p:sp>
      <p:sp>
        <p:nvSpPr>
          <p:cNvPr id="4" name="内容占位符 2"/>
          <p:cNvSpPr>
            <a:spLocks noGrp="1"/>
          </p:cNvSpPr>
          <p:nvPr>
            <p:ph idx="1"/>
          </p:nvPr>
        </p:nvSpPr>
        <p:spPr>
          <a:xfrm>
            <a:off x="214282" y="1285860"/>
            <a:ext cx="8786842" cy="5072098"/>
          </a:xfrm>
        </p:spPr>
        <p:txBody>
          <a:bodyPr>
            <a:normAutofit/>
          </a:bodyPr>
          <a:lstStyle/>
          <a:p>
            <a:r>
              <a:rPr lang="en-US" altLang="zh-CN" dirty="0" smtClean="0"/>
              <a:t>I see your point.</a:t>
            </a:r>
          </a:p>
          <a:p>
            <a:r>
              <a:rPr lang="en-US" altLang="zh-CN" dirty="0" smtClean="0"/>
              <a:t>I am not sure I agree with you.</a:t>
            </a:r>
          </a:p>
          <a:p>
            <a:r>
              <a:rPr lang="en-US" altLang="zh-CN" dirty="0" smtClean="0"/>
              <a:t>I’m not comfortable with your idea.</a:t>
            </a:r>
          </a:p>
          <a:p>
            <a:r>
              <a:rPr lang="en-US" altLang="zh-CN" dirty="0" smtClean="0"/>
              <a:t>I’m afraid I refuse to accept your idea.</a:t>
            </a:r>
            <a:endParaRPr lang="zh-CN" altLang="en-US" dirty="0"/>
          </a:p>
        </p:txBody>
      </p:sp>
    </p:spTree>
    <p:extLst>
      <p:ext uri="{BB962C8B-B14F-4D97-AF65-F5344CB8AC3E}">
        <p14:creationId xmlns:p14="http://schemas.microsoft.com/office/powerpoint/2010/main" val="37535430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0"/>
            <a:ext cx="8229600" cy="1143000"/>
          </a:xfrm>
        </p:spPr>
        <p:txBody>
          <a:bodyPr/>
          <a:lstStyle/>
          <a:p>
            <a:r>
              <a:rPr lang="en-US" altLang="zh-CN" dirty="0" smtClean="0"/>
              <a:t>Stating reason</a:t>
            </a:r>
            <a:endParaRPr lang="zh-CN" altLang="en-US" dirty="0"/>
          </a:p>
        </p:txBody>
      </p:sp>
      <p:sp>
        <p:nvSpPr>
          <p:cNvPr id="4" name="内容占位符 2"/>
          <p:cNvSpPr>
            <a:spLocks noGrp="1"/>
          </p:cNvSpPr>
          <p:nvPr>
            <p:ph idx="1"/>
          </p:nvPr>
        </p:nvSpPr>
        <p:spPr>
          <a:xfrm>
            <a:off x="0" y="1071546"/>
            <a:ext cx="9144000" cy="5572164"/>
          </a:xfrm>
        </p:spPr>
        <p:txBody>
          <a:bodyPr>
            <a:normAutofit/>
          </a:bodyPr>
          <a:lstStyle/>
          <a:p>
            <a:r>
              <a:rPr lang="en-US" altLang="zh-CN" dirty="0" smtClean="0"/>
              <a:t>I think your idea is a bit one-sided.</a:t>
            </a:r>
          </a:p>
          <a:p>
            <a:r>
              <a:rPr lang="en-US" altLang="zh-CN" dirty="0" smtClean="0"/>
              <a:t>I think you paint a rather negative picture.</a:t>
            </a:r>
          </a:p>
          <a:p>
            <a:r>
              <a:rPr lang="en-US" altLang="zh-CN" dirty="0" smtClean="0"/>
              <a:t>I think you oversimplify the issue.</a:t>
            </a:r>
          </a:p>
          <a:p>
            <a:pPr>
              <a:buNone/>
            </a:pPr>
            <a:endParaRPr lang="en-US" altLang="zh-CN" dirty="0" smtClean="0"/>
          </a:p>
          <a:p>
            <a:r>
              <a:rPr lang="en-US" altLang="zh-CN" dirty="0" smtClean="0"/>
              <a:t>What surprised me was that…</a:t>
            </a:r>
          </a:p>
          <a:p>
            <a:r>
              <a:rPr lang="en-US" altLang="zh-CN" dirty="0" smtClean="0"/>
              <a:t>What I don’t agree with was that…</a:t>
            </a:r>
          </a:p>
          <a:p>
            <a:endParaRPr lang="en-US" altLang="zh-CN" dirty="0" smtClean="0"/>
          </a:p>
          <a:p>
            <a:endParaRPr lang="zh-CN" altLang="en-US" dirty="0"/>
          </a:p>
        </p:txBody>
      </p:sp>
    </p:spTree>
    <p:extLst>
      <p:ext uri="{BB962C8B-B14F-4D97-AF65-F5344CB8AC3E}">
        <p14:creationId xmlns:p14="http://schemas.microsoft.com/office/powerpoint/2010/main" val="9322675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36866" name="Picture 2" descr="http://images.junostatic.com/full/CS1773084-02A-BIG.jpg"/>
          <p:cNvPicPr>
            <a:picLocks noChangeAspect="1" noChangeArrowheads="1"/>
          </p:cNvPicPr>
          <p:nvPr/>
        </p:nvPicPr>
        <p:blipFill>
          <a:blip r:embed="rId2"/>
          <a:srcRect/>
          <a:stretch>
            <a:fillRect/>
          </a:stretch>
        </p:blipFill>
        <p:spPr bwMode="auto">
          <a:xfrm>
            <a:off x="1381105" y="1"/>
            <a:ext cx="6857999" cy="6858000"/>
          </a:xfrm>
          <a:prstGeom prst="rect">
            <a:avLst/>
          </a:prstGeom>
          <a:noFill/>
        </p:spPr>
      </p:pic>
      <p:sp>
        <p:nvSpPr>
          <p:cNvPr id="5" name="TextBox 4"/>
          <p:cNvSpPr txBox="1"/>
          <p:nvPr/>
        </p:nvSpPr>
        <p:spPr>
          <a:xfrm>
            <a:off x="1428728" y="5500702"/>
            <a:ext cx="6786610" cy="369332"/>
          </a:xfrm>
          <a:prstGeom prst="rect">
            <a:avLst/>
          </a:prstGeom>
          <a:solidFill>
            <a:schemeClr val="tx1"/>
          </a:solidFill>
        </p:spPr>
        <p:txBody>
          <a:bodyPr wrap="square" rtlCol="0">
            <a:spAutoFit/>
          </a:bodyPr>
          <a:lstStyle/>
          <a:p>
            <a:endParaRPr lang="zh-CN" altLang="en-US" dirty="0"/>
          </a:p>
        </p:txBody>
      </p:sp>
      <p:sp>
        <p:nvSpPr>
          <p:cNvPr id="6" name="TextBox 5"/>
          <p:cNvSpPr txBox="1"/>
          <p:nvPr/>
        </p:nvSpPr>
        <p:spPr>
          <a:xfrm>
            <a:off x="1428728" y="6000768"/>
            <a:ext cx="6786610" cy="369332"/>
          </a:xfrm>
          <a:prstGeom prst="rect">
            <a:avLst/>
          </a:prstGeom>
          <a:solidFill>
            <a:schemeClr val="tx1"/>
          </a:solidFill>
        </p:spPr>
        <p:txBody>
          <a:bodyPr wrap="square" rtlCol="0">
            <a:spAutoFit/>
          </a:bodyPr>
          <a:lstStyle/>
          <a:p>
            <a:endParaRPr lang="zh-CN" altLang="en-US" dirty="0"/>
          </a:p>
        </p:txBody>
      </p:sp>
    </p:spTree>
    <p:extLst>
      <p:ext uri="{BB962C8B-B14F-4D97-AF65-F5344CB8AC3E}">
        <p14:creationId xmlns:p14="http://schemas.microsoft.com/office/powerpoint/2010/main" val="21695805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fontScale="85000" lnSpcReduction="10000"/>
          </a:bodyPr>
          <a:lstStyle/>
          <a:p>
            <a:r>
              <a:rPr lang="en-US" dirty="0" smtClean="0"/>
              <a:t>You cannot improve your past, but you can improve your future. Once time is wasted, life is wasted.</a:t>
            </a:r>
          </a:p>
          <a:p>
            <a:r>
              <a:rPr lang="en-US" dirty="0" smtClean="0"/>
              <a:t>Clothes make the man. </a:t>
            </a:r>
          </a:p>
          <a:p>
            <a:r>
              <a:rPr lang="en-US" dirty="0" smtClean="0"/>
              <a:t>The best preparation for tomorrow is to do your best today.</a:t>
            </a:r>
          </a:p>
          <a:p>
            <a:r>
              <a:rPr lang="en-US" dirty="0" smtClean="0"/>
              <a:t>What pains us trains us. </a:t>
            </a:r>
          </a:p>
          <a:p>
            <a:r>
              <a:rPr lang="en-US" dirty="0" smtClean="0"/>
              <a:t>Believe not all that you see nor half what you hear. </a:t>
            </a:r>
          </a:p>
          <a:p>
            <a:r>
              <a:rPr lang="en-US" dirty="0" smtClean="0"/>
              <a:t>The wealth of the mind is the only wealth. </a:t>
            </a:r>
          </a:p>
          <a:p>
            <a:r>
              <a:rPr lang="en-US" dirty="0" smtClean="0"/>
              <a:t>Apart from tears, only time could wear everything away. </a:t>
            </a:r>
          </a:p>
          <a:p>
            <a:r>
              <a:rPr lang="en-US" dirty="0" smtClean="0"/>
              <a:t>A bad beginning makes a bad ending.</a:t>
            </a:r>
          </a:p>
          <a:p>
            <a:r>
              <a:rPr lang="en-US" dirty="0" smtClean="0"/>
              <a:t>Habit cures habit. </a:t>
            </a:r>
          </a:p>
          <a:p>
            <a:r>
              <a:rPr lang="en-US" dirty="0" smtClean="0"/>
              <a:t>Love me little and love me long.</a:t>
            </a:r>
          </a:p>
          <a:p>
            <a:r>
              <a:rPr lang="en-US" altLang="zh-CN" dirty="0"/>
              <a:t>Work to live, don't live to work.</a:t>
            </a:r>
            <a:br>
              <a:rPr lang="en-US" altLang="zh-CN" dirty="0"/>
            </a:br>
            <a:r>
              <a:rPr lang="en-US" dirty="0" smtClean="0"/>
              <a:t/>
            </a:r>
            <a:br>
              <a:rPr lang="en-US" dirty="0" smtClean="0"/>
            </a:br>
            <a:r>
              <a:rPr lang="en-US" dirty="0" smtClean="0"/>
              <a:t/>
            </a:r>
            <a:br>
              <a:rPr lang="en-US" dirty="0" smtClean="0"/>
            </a:br>
            <a:endParaRPr lang="zh-CN" altLang="en-US" dirty="0"/>
          </a:p>
        </p:txBody>
      </p:sp>
    </p:spTree>
    <p:extLst>
      <p:ext uri="{BB962C8B-B14F-4D97-AF65-F5344CB8AC3E}">
        <p14:creationId xmlns:p14="http://schemas.microsoft.com/office/powerpoint/2010/main" val="15874960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Practice </a:t>
            </a:r>
            <a:endParaRPr lang="zh-CN" altLang="en-US" dirty="0"/>
          </a:p>
        </p:txBody>
      </p:sp>
      <p:sp>
        <p:nvSpPr>
          <p:cNvPr id="3" name="内容占位符 2"/>
          <p:cNvSpPr>
            <a:spLocks noGrp="1"/>
          </p:cNvSpPr>
          <p:nvPr>
            <p:ph idx="1"/>
          </p:nvPr>
        </p:nvSpPr>
        <p:spPr>
          <a:xfrm>
            <a:off x="107504" y="1340768"/>
            <a:ext cx="9036496" cy="5328592"/>
          </a:xfrm>
        </p:spPr>
        <p:txBody>
          <a:bodyPr/>
          <a:lstStyle/>
          <a:p>
            <a:r>
              <a:rPr lang="en-US" altLang="zh-CN" dirty="0" smtClean="0"/>
              <a:t>Where do you choose to work?</a:t>
            </a:r>
          </a:p>
          <a:p>
            <a:pPr marL="0" indent="0">
              <a:buNone/>
            </a:pPr>
            <a:r>
              <a:rPr lang="en-US" altLang="zh-CN" dirty="0" smtClean="0"/>
              <a:t>    Beijing or Sichuan</a:t>
            </a:r>
            <a:endParaRPr lang="zh-CN" altLang="en-US" dirty="0"/>
          </a:p>
        </p:txBody>
      </p:sp>
    </p:spTree>
    <p:extLst>
      <p:ext uri="{BB962C8B-B14F-4D97-AF65-F5344CB8AC3E}">
        <p14:creationId xmlns:p14="http://schemas.microsoft.com/office/powerpoint/2010/main" val="2145552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3905"/>
            <a:ext cx="8229600" cy="1143000"/>
          </a:xfrm>
        </p:spPr>
        <p:txBody>
          <a:bodyPr vert="horz" lIns="91440" tIns="45720" rIns="91440" bIns="45720" rtlCol="0" anchor="ctr">
            <a:normAutofit/>
          </a:bodyPr>
          <a:lstStyle/>
          <a:p>
            <a:pPr marL="342900" indent="-342900" algn="l">
              <a:buFont typeface="Arial" pitchFamily="34" charset="0"/>
            </a:pPr>
            <a:r>
              <a:rPr lang="en-US" altLang="zh-CN" b="1" dirty="0" smtClean="0">
                <a:solidFill>
                  <a:srgbClr val="00B050"/>
                </a:solidFill>
                <a:latin typeface="Adobe 黑体 Std R" pitchFamily="34" charset="-122"/>
                <a:ea typeface="Adobe 黑体 Std R" pitchFamily="34" charset="-122"/>
              </a:rPr>
              <a:t>Emphasizing </a:t>
            </a:r>
            <a:r>
              <a:rPr lang="en-US" altLang="zh-CN" b="1" dirty="0">
                <a:solidFill>
                  <a:srgbClr val="00B050"/>
                </a:solidFill>
                <a:latin typeface="Adobe 黑体 Std R" pitchFamily="34" charset="-122"/>
                <a:ea typeface="Adobe 黑体 Std R" pitchFamily="34" charset="-122"/>
              </a:rPr>
              <a:t>Personal Points</a:t>
            </a:r>
            <a:endParaRPr lang="zh-CN" altLang="en-US" b="1" dirty="0">
              <a:solidFill>
                <a:srgbClr val="00B050"/>
              </a:solidFill>
              <a:latin typeface="Adobe 黑体 Std R" pitchFamily="34" charset="-122"/>
              <a:ea typeface="Adobe 黑体 Std R" pitchFamily="34" charset="-122"/>
            </a:endParaRPr>
          </a:p>
        </p:txBody>
      </p:sp>
      <p:sp>
        <p:nvSpPr>
          <p:cNvPr id="3" name="内容占位符 2"/>
          <p:cNvSpPr>
            <a:spLocks noGrp="1"/>
          </p:cNvSpPr>
          <p:nvPr>
            <p:ph idx="1"/>
          </p:nvPr>
        </p:nvSpPr>
        <p:spPr>
          <a:xfrm>
            <a:off x="0" y="980728"/>
            <a:ext cx="9144000" cy="5877272"/>
          </a:xfrm>
        </p:spPr>
        <p:txBody>
          <a:bodyPr/>
          <a:lstStyle/>
          <a:p>
            <a:r>
              <a:rPr lang="en-US" altLang="zh-CN" dirty="0" smtClean="0"/>
              <a:t>I’d like to point out that …</a:t>
            </a:r>
          </a:p>
          <a:p>
            <a:r>
              <a:rPr lang="en-US" altLang="zh-CN" dirty="0" smtClean="0"/>
              <a:t>We see no alternative but to …</a:t>
            </a:r>
          </a:p>
          <a:p>
            <a:r>
              <a:rPr lang="en-US" altLang="zh-CN" dirty="0" smtClean="0"/>
              <a:t>Let me emphasize that …</a:t>
            </a:r>
          </a:p>
          <a:p>
            <a:r>
              <a:rPr lang="en-US" altLang="zh-CN" dirty="0" smtClean="0"/>
              <a:t>What we need to do is to…</a:t>
            </a:r>
          </a:p>
          <a:p>
            <a:r>
              <a:rPr lang="en-US" altLang="zh-CN" dirty="0" smtClean="0"/>
              <a:t>The point I’d like to stress is that …</a:t>
            </a:r>
          </a:p>
          <a:p>
            <a:endParaRPr lang="en-US" altLang="zh-CN" dirty="0" smtClean="0"/>
          </a:p>
        </p:txBody>
      </p:sp>
    </p:spTree>
    <p:extLst>
      <p:ext uri="{BB962C8B-B14F-4D97-AF65-F5344CB8AC3E}">
        <p14:creationId xmlns:p14="http://schemas.microsoft.com/office/powerpoint/2010/main" val="16453046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71400"/>
            <a:ext cx="8229600" cy="1143000"/>
          </a:xfrm>
        </p:spPr>
        <p:txBody>
          <a:bodyPr/>
          <a:lstStyle/>
          <a:p>
            <a:r>
              <a:rPr lang="en-US" altLang="zh-CN" dirty="0" smtClean="0"/>
              <a:t>IT Vocabulary</a:t>
            </a:r>
            <a:endParaRPr lang="zh-CN" altLang="en-US" dirty="0"/>
          </a:p>
        </p:txBody>
      </p:sp>
      <p:sp>
        <p:nvSpPr>
          <p:cNvPr id="3" name="内容占位符 2"/>
          <p:cNvSpPr>
            <a:spLocks noGrp="1"/>
          </p:cNvSpPr>
          <p:nvPr>
            <p:ph idx="1"/>
          </p:nvPr>
        </p:nvSpPr>
        <p:spPr>
          <a:xfrm>
            <a:off x="107504" y="836712"/>
            <a:ext cx="8928992" cy="6021288"/>
          </a:xfrm>
        </p:spPr>
        <p:txBody>
          <a:bodyPr/>
          <a:lstStyle/>
          <a:p>
            <a:r>
              <a:rPr lang="en-US" altLang="zh-CN" sz="2800" dirty="0" smtClean="0"/>
              <a:t>Revision</a:t>
            </a:r>
            <a:r>
              <a:rPr lang="zh-CN" altLang="en-US" sz="2800" dirty="0" smtClean="0"/>
              <a:t>修改                        </a:t>
            </a:r>
            <a:r>
              <a:rPr lang="en-US" altLang="zh-CN" sz="2800" dirty="0" smtClean="0"/>
              <a:t>description</a:t>
            </a:r>
            <a:r>
              <a:rPr lang="zh-CN" altLang="en-US" sz="2800" dirty="0" smtClean="0"/>
              <a:t>说明</a:t>
            </a:r>
            <a:endParaRPr lang="en-US" altLang="zh-CN" sz="2800" dirty="0" smtClean="0"/>
          </a:p>
          <a:p>
            <a:r>
              <a:rPr lang="en-US" altLang="zh-CN" sz="2800" dirty="0" smtClean="0"/>
              <a:t>Introduction</a:t>
            </a:r>
            <a:r>
              <a:rPr lang="zh-CN" altLang="en-US" sz="2800" dirty="0" smtClean="0"/>
              <a:t>简介</a:t>
            </a:r>
            <a:r>
              <a:rPr lang="en-US" altLang="zh-CN" sz="2800" dirty="0"/>
              <a:t> </a:t>
            </a:r>
            <a:r>
              <a:rPr lang="en-US" altLang="zh-CN" sz="2800" dirty="0" smtClean="0"/>
              <a:t>                scope</a:t>
            </a:r>
            <a:r>
              <a:rPr lang="zh-CN" altLang="en-US" sz="2800" dirty="0" smtClean="0"/>
              <a:t>范围 </a:t>
            </a:r>
            <a:endParaRPr lang="en-US" altLang="zh-CN" sz="2800" dirty="0" smtClean="0"/>
          </a:p>
          <a:p>
            <a:r>
              <a:rPr lang="en-US" altLang="zh-CN" sz="2800" dirty="0" smtClean="0"/>
              <a:t>Volume </a:t>
            </a:r>
            <a:r>
              <a:rPr lang="zh-CN" altLang="en-US" sz="2800" dirty="0" smtClean="0"/>
              <a:t>容量                         </a:t>
            </a:r>
            <a:r>
              <a:rPr lang="en-US" altLang="zh-CN" sz="2800" dirty="0" smtClean="0"/>
              <a:t>desktop</a:t>
            </a:r>
            <a:r>
              <a:rPr lang="zh-CN" altLang="en-US" sz="2800" dirty="0" smtClean="0"/>
              <a:t>台式机</a:t>
            </a:r>
            <a:endParaRPr lang="en-US" altLang="zh-CN" sz="2800" dirty="0" smtClean="0"/>
          </a:p>
          <a:p>
            <a:r>
              <a:rPr lang="en-US" altLang="zh-CN" sz="2800" dirty="0" smtClean="0"/>
              <a:t>Resource</a:t>
            </a:r>
            <a:r>
              <a:rPr lang="zh-CN" altLang="en-US" sz="2800" dirty="0" smtClean="0"/>
              <a:t>资源                        </a:t>
            </a:r>
            <a:r>
              <a:rPr lang="en-US" altLang="zh-CN" sz="2800" dirty="0" smtClean="0"/>
              <a:t>deliverable </a:t>
            </a:r>
            <a:r>
              <a:rPr lang="zh-CN" altLang="en-US" sz="2800" dirty="0" smtClean="0"/>
              <a:t>成果</a:t>
            </a:r>
            <a:endParaRPr lang="en-US" altLang="zh-CN" sz="2800" dirty="0" smtClean="0"/>
          </a:p>
          <a:p>
            <a:r>
              <a:rPr lang="en-US" altLang="zh-CN" sz="2800" dirty="0" smtClean="0"/>
              <a:t>Resumption</a:t>
            </a:r>
            <a:r>
              <a:rPr lang="zh-CN" altLang="en-US" sz="2800" dirty="0" smtClean="0"/>
              <a:t>恢复                   </a:t>
            </a:r>
            <a:r>
              <a:rPr lang="en-US" altLang="zh-CN" sz="2800" dirty="0" smtClean="0"/>
              <a:t>risk </a:t>
            </a:r>
            <a:r>
              <a:rPr lang="zh-CN" altLang="en-US" sz="2800" dirty="0" smtClean="0"/>
              <a:t>风险 </a:t>
            </a:r>
            <a:endParaRPr lang="en-US" altLang="zh-CN" sz="2800" dirty="0" smtClean="0"/>
          </a:p>
          <a:p>
            <a:r>
              <a:rPr lang="en-US" altLang="zh-CN" sz="2800" dirty="0" smtClean="0"/>
              <a:t>Objective </a:t>
            </a:r>
            <a:r>
              <a:rPr lang="zh-CN" altLang="en-US" sz="2800" dirty="0" smtClean="0"/>
              <a:t>目标                       </a:t>
            </a:r>
            <a:r>
              <a:rPr lang="en-US" altLang="zh-CN" sz="2800" dirty="0" smtClean="0"/>
              <a:t>entry</a:t>
            </a:r>
            <a:r>
              <a:rPr lang="zh-CN" altLang="en-US" sz="2800" dirty="0" smtClean="0"/>
              <a:t>输入</a:t>
            </a:r>
            <a:endParaRPr lang="en-US" altLang="zh-CN" sz="2800" dirty="0" smtClean="0"/>
          </a:p>
          <a:p>
            <a:r>
              <a:rPr lang="en-US" altLang="zh-CN" sz="2800" dirty="0" smtClean="0"/>
              <a:t>Security </a:t>
            </a:r>
            <a:r>
              <a:rPr lang="zh-CN" altLang="en-US" sz="2800" dirty="0" smtClean="0"/>
              <a:t>安全                          </a:t>
            </a:r>
            <a:r>
              <a:rPr lang="en-US" altLang="zh-CN" sz="2800" dirty="0" smtClean="0"/>
              <a:t>recovery</a:t>
            </a:r>
            <a:r>
              <a:rPr lang="zh-CN" altLang="en-US" sz="2800" dirty="0" smtClean="0"/>
              <a:t>恢复</a:t>
            </a:r>
            <a:endParaRPr lang="en-US" altLang="zh-CN" sz="2800" dirty="0" smtClean="0"/>
          </a:p>
          <a:p>
            <a:r>
              <a:rPr lang="en-US" altLang="zh-CN" sz="2800" dirty="0" smtClean="0"/>
              <a:t>Review</a:t>
            </a:r>
            <a:r>
              <a:rPr lang="zh-CN" altLang="en-US" sz="2800" dirty="0" smtClean="0"/>
              <a:t>评估，审查                </a:t>
            </a:r>
            <a:r>
              <a:rPr lang="en-US" altLang="zh-CN" sz="2800" dirty="0" smtClean="0"/>
              <a:t>request</a:t>
            </a:r>
            <a:r>
              <a:rPr lang="zh-CN" altLang="en-US" sz="2800" dirty="0" smtClean="0"/>
              <a:t>请求</a:t>
            </a:r>
            <a:endParaRPr lang="en-US" altLang="zh-CN" sz="2800" dirty="0" smtClean="0"/>
          </a:p>
          <a:p>
            <a:r>
              <a:rPr lang="en-US" altLang="zh-CN" sz="2800" dirty="0" smtClean="0"/>
              <a:t>Suspension</a:t>
            </a:r>
            <a:r>
              <a:rPr lang="zh-CN" altLang="en-US" sz="2800" dirty="0" smtClean="0"/>
              <a:t>中止，暂停        </a:t>
            </a:r>
            <a:r>
              <a:rPr lang="en-US" altLang="zh-CN" sz="2800" dirty="0" smtClean="0"/>
              <a:t>criteria</a:t>
            </a:r>
            <a:r>
              <a:rPr lang="zh-CN" altLang="en-US" sz="2800" dirty="0" smtClean="0"/>
              <a:t>标准 </a:t>
            </a:r>
            <a:endParaRPr lang="en-US" altLang="zh-CN" sz="2800" dirty="0" smtClean="0"/>
          </a:p>
          <a:p>
            <a:r>
              <a:rPr lang="en-US" altLang="zh-CN" sz="2800" dirty="0" smtClean="0"/>
              <a:t>Approval</a:t>
            </a:r>
            <a:r>
              <a:rPr lang="zh-CN" altLang="en-US" sz="2800" dirty="0" smtClean="0"/>
              <a:t>批准                          </a:t>
            </a:r>
            <a:r>
              <a:rPr lang="en-US" altLang="zh-CN" sz="2800" dirty="0" smtClean="0"/>
              <a:t>additional </a:t>
            </a:r>
            <a:r>
              <a:rPr lang="zh-CN" altLang="en-US" sz="2800" dirty="0" smtClean="0"/>
              <a:t>新增的      </a:t>
            </a:r>
            <a:r>
              <a:rPr lang="zh-CN" altLang="en-US" dirty="0" smtClean="0"/>
              <a:t>      </a:t>
            </a:r>
            <a:endParaRPr lang="en-US" altLang="zh-CN" dirty="0" smtClean="0"/>
          </a:p>
          <a:p>
            <a:r>
              <a:rPr lang="en-US" altLang="zh-CN" dirty="0" smtClean="0"/>
              <a:t>Following</a:t>
            </a:r>
            <a:r>
              <a:rPr lang="zh-CN" altLang="en-US" dirty="0" smtClean="0"/>
              <a:t>以下                   </a:t>
            </a:r>
            <a:r>
              <a:rPr lang="en-US" altLang="zh-CN" dirty="0" smtClean="0"/>
              <a:t>direction</a:t>
            </a:r>
            <a:r>
              <a:rPr lang="zh-CN" altLang="en-US" dirty="0" smtClean="0"/>
              <a:t>指示              </a:t>
            </a:r>
            <a:endParaRPr lang="zh-CN" altLang="en-US" dirty="0"/>
          </a:p>
        </p:txBody>
      </p:sp>
    </p:spTree>
    <p:extLst>
      <p:ext uri="{BB962C8B-B14F-4D97-AF65-F5344CB8AC3E}">
        <p14:creationId xmlns:p14="http://schemas.microsoft.com/office/powerpoint/2010/main" val="3814356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16632"/>
            <a:ext cx="8856984" cy="6741368"/>
          </a:xfrm>
        </p:spPr>
        <p:txBody>
          <a:bodyPr>
            <a:normAutofit lnSpcReduction="10000"/>
          </a:bodyPr>
          <a:lstStyle/>
          <a:p>
            <a:r>
              <a:rPr lang="zh-CN" altLang="en-US" sz="2800" dirty="0" smtClean="0"/>
              <a:t>我想指出的是，我们必须对客户信守承诺。</a:t>
            </a:r>
            <a:endParaRPr lang="en-US" altLang="zh-CN" sz="2800" dirty="0" smtClean="0"/>
          </a:p>
          <a:p>
            <a:pPr marL="0" indent="0">
              <a:buNone/>
            </a:pPr>
            <a:r>
              <a:rPr lang="en-US" altLang="zh-CN" sz="2800" dirty="0" smtClean="0"/>
              <a:t>     I’d like to point out that we have to keep our promises for our customers.</a:t>
            </a:r>
          </a:p>
          <a:p>
            <a:r>
              <a:rPr lang="zh-CN" altLang="en-US" sz="2800" dirty="0" smtClean="0"/>
              <a:t>我们认为别无选择，只有寻找替代他的人。</a:t>
            </a:r>
            <a:endParaRPr lang="en-US" altLang="zh-CN" sz="2800" dirty="0" smtClean="0"/>
          </a:p>
          <a:p>
            <a:pPr marL="0" indent="0">
              <a:buNone/>
            </a:pPr>
            <a:r>
              <a:rPr lang="en-US" altLang="zh-CN" sz="2800" dirty="0"/>
              <a:t> </a:t>
            </a:r>
            <a:r>
              <a:rPr lang="en-US" altLang="zh-CN" sz="2800" dirty="0" smtClean="0"/>
              <a:t>    We see no alternatives but to find his replacement.</a:t>
            </a:r>
          </a:p>
          <a:p>
            <a:r>
              <a:rPr lang="zh-CN" altLang="en-US" sz="2800" dirty="0" smtClean="0"/>
              <a:t>我们需要做的是，尽最在努力为我们的客户服务</a:t>
            </a:r>
            <a:endParaRPr lang="en-US" altLang="zh-CN" sz="2800" dirty="0" smtClean="0"/>
          </a:p>
          <a:p>
            <a:pPr marL="0" indent="0">
              <a:buNone/>
            </a:pPr>
            <a:r>
              <a:rPr lang="en-US" altLang="zh-CN" sz="2800" dirty="0"/>
              <a:t> </a:t>
            </a:r>
            <a:r>
              <a:rPr lang="en-US" altLang="zh-CN" sz="2800" dirty="0" smtClean="0"/>
              <a:t>   What we need to do is to try our best to serve our customers.</a:t>
            </a:r>
          </a:p>
          <a:p>
            <a:r>
              <a:rPr lang="zh-CN" altLang="en-US" sz="2800" dirty="0" smtClean="0"/>
              <a:t>我要强调的是，我们员工的工资在这个行为已经是最高了。</a:t>
            </a:r>
            <a:endParaRPr lang="en-US" altLang="zh-CN" sz="2800" dirty="0" smtClean="0"/>
          </a:p>
          <a:p>
            <a:pPr marL="0" indent="0">
              <a:buNone/>
            </a:pPr>
            <a:r>
              <a:rPr lang="en-US" altLang="zh-CN" sz="2800" dirty="0"/>
              <a:t> </a:t>
            </a:r>
            <a:r>
              <a:rPr lang="en-US" altLang="zh-CN" sz="2800" dirty="0" smtClean="0"/>
              <a:t>    Let me emphasize that our workers already receive the highest salary in the industry.</a:t>
            </a:r>
          </a:p>
          <a:p>
            <a:r>
              <a:rPr lang="zh-CN" altLang="en-US" sz="2800" dirty="0" smtClean="0"/>
              <a:t>我要强调的一点是，我们公司面临着更加严峻的困难。</a:t>
            </a:r>
            <a:endParaRPr lang="en-US" altLang="zh-CN" sz="2800" dirty="0" smtClean="0"/>
          </a:p>
          <a:p>
            <a:pPr marL="0" indent="0">
              <a:buNone/>
            </a:pPr>
            <a:r>
              <a:rPr lang="en-US" altLang="zh-CN" sz="2800" dirty="0"/>
              <a:t> </a:t>
            </a:r>
            <a:r>
              <a:rPr lang="en-US" altLang="zh-CN" sz="2800" dirty="0" smtClean="0"/>
              <a:t>    The point I’d like to stress is that our company faces a more serious problem.</a:t>
            </a:r>
          </a:p>
          <a:p>
            <a:pPr marL="0" indent="0">
              <a:buNone/>
            </a:pPr>
            <a:endParaRPr lang="en-US" altLang="zh-CN" sz="2800" dirty="0" smtClean="0"/>
          </a:p>
          <a:p>
            <a:endParaRPr lang="zh-CN" altLang="en-US" sz="2800" dirty="0"/>
          </a:p>
        </p:txBody>
      </p:sp>
    </p:spTree>
    <p:extLst>
      <p:ext uri="{BB962C8B-B14F-4D97-AF65-F5344CB8AC3E}">
        <p14:creationId xmlns:p14="http://schemas.microsoft.com/office/powerpoint/2010/main" val="4026393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randombar(horizontal)">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0"/>
            <a:ext cx="8229600" cy="836712"/>
          </a:xfrm>
        </p:spPr>
        <p:txBody>
          <a:bodyPr vert="horz" lIns="91440" tIns="45720" rIns="91440" bIns="45720" rtlCol="0" anchor="ctr">
            <a:normAutofit/>
          </a:bodyPr>
          <a:lstStyle/>
          <a:p>
            <a:pPr marL="342900" indent="-342900" algn="l">
              <a:buFont typeface="Arial" pitchFamily="34" charset="0"/>
            </a:pPr>
            <a:r>
              <a:rPr lang="en-US" altLang="zh-CN" sz="3600" b="1" dirty="0">
                <a:solidFill>
                  <a:srgbClr val="00B050"/>
                </a:solidFill>
                <a:latin typeface="Adobe 黑体 Std R" pitchFamily="34" charset="-122"/>
                <a:ea typeface="Adobe 黑体 Std R" pitchFamily="34" charset="-122"/>
              </a:rPr>
              <a:t>Stimulating Other People’s Points</a:t>
            </a:r>
            <a:endParaRPr lang="zh-CN" altLang="en-US" sz="3600" b="1" dirty="0">
              <a:solidFill>
                <a:srgbClr val="00B050"/>
              </a:solidFill>
              <a:latin typeface="Adobe 黑体 Std R" pitchFamily="34" charset="-122"/>
              <a:ea typeface="Adobe 黑体 Std R" pitchFamily="34" charset="-122"/>
            </a:endParaRPr>
          </a:p>
        </p:txBody>
      </p:sp>
      <p:sp>
        <p:nvSpPr>
          <p:cNvPr id="3" name="内容占位符 2"/>
          <p:cNvSpPr>
            <a:spLocks noGrp="1"/>
          </p:cNvSpPr>
          <p:nvPr>
            <p:ph idx="1"/>
          </p:nvPr>
        </p:nvSpPr>
        <p:spPr>
          <a:xfrm>
            <a:off x="4506" y="1133533"/>
            <a:ext cx="9031989" cy="5688632"/>
          </a:xfrm>
        </p:spPr>
        <p:txBody>
          <a:bodyPr>
            <a:normAutofit fontScale="77500" lnSpcReduction="20000"/>
          </a:bodyPr>
          <a:lstStyle/>
          <a:p>
            <a:pPr marL="0" indent="0">
              <a:buNone/>
            </a:pPr>
            <a:r>
              <a:rPr lang="en-US" altLang="zh-CN" dirty="0" smtClean="0"/>
              <a:t>I. Ask directly </a:t>
            </a:r>
          </a:p>
          <a:p>
            <a:pPr marL="0" indent="0">
              <a:buNone/>
            </a:pPr>
            <a:r>
              <a:rPr lang="en-US" altLang="zh-CN" dirty="0" smtClean="0"/>
              <a:t>What’s your view?</a:t>
            </a:r>
          </a:p>
          <a:p>
            <a:pPr marL="0" indent="0">
              <a:buNone/>
            </a:pPr>
            <a:r>
              <a:rPr lang="en-US" altLang="zh-CN" dirty="0" smtClean="0"/>
              <a:t>I’d like to hear your views on …’s proposal.</a:t>
            </a:r>
          </a:p>
          <a:p>
            <a:pPr marL="0" indent="0">
              <a:buNone/>
            </a:pPr>
            <a:r>
              <a:rPr lang="en-US" altLang="zh-CN" dirty="0" smtClean="0"/>
              <a:t>What haven’t you told me?</a:t>
            </a:r>
          </a:p>
          <a:p>
            <a:pPr marL="0" indent="0">
              <a:buNone/>
            </a:pPr>
            <a:endParaRPr lang="en-US" altLang="zh-CN" dirty="0" smtClean="0"/>
          </a:p>
          <a:p>
            <a:pPr marL="0" indent="0">
              <a:buNone/>
            </a:pPr>
            <a:r>
              <a:rPr lang="en-US" altLang="zh-CN" dirty="0"/>
              <a:t>II. Creating a free conversation</a:t>
            </a:r>
          </a:p>
          <a:p>
            <a:pPr marL="0" indent="0">
              <a:buNone/>
            </a:pPr>
            <a:r>
              <a:rPr lang="en-US" altLang="zh-CN" dirty="0"/>
              <a:t>I’m open to your suggestions.</a:t>
            </a:r>
          </a:p>
          <a:p>
            <a:pPr marL="0" indent="0">
              <a:buNone/>
            </a:pPr>
            <a:r>
              <a:rPr lang="en-US" altLang="zh-CN" dirty="0"/>
              <a:t>Whatever you’re thinking is OK with me</a:t>
            </a:r>
            <a:r>
              <a:rPr lang="en-US" altLang="zh-CN" dirty="0" smtClean="0"/>
              <a:t>.</a:t>
            </a:r>
          </a:p>
          <a:p>
            <a:pPr marL="0" indent="0">
              <a:buNone/>
            </a:pPr>
            <a:endParaRPr lang="en-US" altLang="zh-CN" dirty="0" smtClean="0"/>
          </a:p>
          <a:p>
            <a:pPr marL="0" indent="0">
              <a:buNone/>
            </a:pPr>
            <a:r>
              <a:rPr lang="en-US" altLang="zh-CN" dirty="0"/>
              <a:t>III. Inciting ideas</a:t>
            </a:r>
          </a:p>
          <a:p>
            <a:pPr marL="0" indent="0">
              <a:buNone/>
            </a:pPr>
            <a:r>
              <a:rPr lang="en-US" altLang="zh-CN" dirty="0"/>
              <a:t>Your thoughts are valuable to us.</a:t>
            </a:r>
          </a:p>
          <a:p>
            <a:pPr marL="0" indent="0">
              <a:buNone/>
            </a:pPr>
            <a:r>
              <a:rPr lang="en-US" altLang="zh-CN" dirty="0"/>
              <a:t>We have to resolve the problem together.</a:t>
            </a:r>
          </a:p>
          <a:p>
            <a:pPr marL="0" indent="0">
              <a:buNone/>
            </a:pPr>
            <a:r>
              <a:rPr lang="en-US" altLang="zh-CN" dirty="0"/>
              <a:t>I want your input.</a:t>
            </a:r>
          </a:p>
          <a:p>
            <a:pPr marL="0" indent="0">
              <a:buNone/>
            </a:pPr>
            <a:r>
              <a:rPr lang="en-US" altLang="zh-CN" dirty="0" smtClean="0"/>
              <a:t> </a:t>
            </a:r>
            <a:endParaRPr lang="en-US" altLang="zh-CN" dirty="0"/>
          </a:p>
          <a:p>
            <a:pPr marL="0" indent="0">
              <a:buNone/>
            </a:pPr>
            <a:endParaRPr lang="en-US" altLang="zh-CN" dirty="0" smtClean="0"/>
          </a:p>
        </p:txBody>
      </p:sp>
    </p:spTree>
    <p:extLst>
      <p:ext uri="{BB962C8B-B14F-4D97-AF65-F5344CB8AC3E}">
        <p14:creationId xmlns:p14="http://schemas.microsoft.com/office/powerpoint/2010/main" val="17488003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0"/>
            <a:ext cx="8229600" cy="1143000"/>
          </a:xfrm>
        </p:spPr>
        <p:txBody>
          <a:bodyPr vert="horz" lIns="91440" tIns="45720" rIns="91440" bIns="45720" rtlCol="0" anchor="ctr">
            <a:normAutofit/>
          </a:bodyPr>
          <a:lstStyle/>
          <a:p>
            <a:pPr marL="342900" indent="-342900" algn="l">
              <a:buFont typeface="Arial" pitchFamily="34" charset="0"/>
            </a:pPr>
            <a:r>
              <a:rPr lang="en-US" altLang="zh-CN" b="1" dirty="0" smtClean="0">
                <a:solidFill>
                  <a:srgbClr val="00B050"/>
                </a:solidFill>
                <a:latin typeface="Adobe 黑体 Std R" pitchFamily="34" charset="-122"/>
                <a:ea typeface="Adobe 黑体 Std R" pitchFamily="34" charset="-122"/>
              </a:rPr>
              <a:t>Raising </a:t>
            </a:r>
            <a:r>
              <a:rPr lang="en-US" altLang="zh-CN" b="1" dirty="0">
                <a:solidFill>
                  <a:srgbClr val="00B050"/>
                </a:solidFill>
                <a:latin typeface="Adobe 黑体 Std R" pitchFamily="34" charset="-122"/>
                <a:ea typeface="Adobe 黑体 Std R" pitchFamily="34" charset="-122"/>
              </a:rPr>
              <a:t>Questions</a:t>
            </a:r>
            <a:endParaRPr lang="zh-CN" altLang="en-US" b="1" dirty="0">
              <a:solidFill>
                <a:srgbClr val="00B050"/>
              </a:solidFill>
              <a:latin typeface="Adobe 黑体 Std R" pitchFamily="34" charset="-122"/>
              <a:ea typeface="Adobe 黑体 Std R" pitchFamily="34" charset="-122"/>
            </a:endParaRPr>
          </a:p>
        </p:txBody>
      </p:sp>
      <p:sp>
        <p:nvSpPr>
          <p:cNvPr id="3" name="内容占位符 2"/>
          <p:cNvSpPr>
            <a:spLocks noGrp="1"/>
          </p:cNvSpPr>
          <p:nvPr>
            <p:ph idx="1"/>
          </p:nvPr>
        </p:nvSpPr>
        <p:spPr>
          <a:xfrm>
            <a:off x="0" y="980728"/>
            <a:ext cx="9144000" cy="5760640"/>
          </a:xfrm>
        </p:spPr>
        <p:txBody>
          <a:bodyPr/>
          <a:lstStyle/>
          <a:p>
            <a:pPr marL="571500" indent="-571500">
              <a:buAutoNum type="romanUcPeriod"/>
            </a:pPr>
            <a:r>
              <a:rPr lang="en-US" altLang="zh-CN" dirty="0" smtClean="0"/>
              <a:t>Asking questions</a:t>
            </a:r>
          </a:p>
          <a:p>
            <a:pPr marL="0" indent="0">
              <a:buNone/>
            </a:pPr>
            <a:r>
              <a:rPr lang="en-US" altLang="zh-CN" dirty="0" smtClean="0"/>
              <a:t>I have a question about…</a:t>
            </a:r>
          </a:p>
          <a:p>
            <a:pPr marL="0" indent="0">
              <a:buNone/>
            </a:pPr>
            <a:r>
              <a:rPr lang="en-US" altLang="zh-CN" dirty="0" smtClean="0"/>
              <a:t>I’d like to ask a question concerning…</a:t>
            </a:r>
          </a:p>
          <a:p>
            <a:pPr marL="0" indent="0">
              <a:buNone/>
            </a:pPr>
            <a:endParaRPr lang="en-US" altLang="zh-CN" dirty="0" smtClean="0"/>
          </a:p>
          <a:p>
            <a:pPr marL="0" indent="0">
              <a:buNone/>
            </a:pPr>
            <a:r>
              <a:rPr lang="en-US" altLang="zh-CN" dirty="0"/>
              <a:t>II. For more details</a:t>
            </a:r>
          </a:p>
          <a:p>
            <a:pPr marL="0" indent="0">
              <a:buNone/>
            </a:pPr>
            <a:r>
              <a:rPr lang="en-US" altLang="zh-CN" dirty="0"/>
              <a:t>What do you mean by…?</a:t>
            </a:r>
          </a:p>
          <a:p>
            <a:pPr marL="0" indent="0">
              <a:buNone/>
            </a:pPr>
            <a:r>
              <a:rPr lang="en-US" altLang="zh-CN" dirty="0"/>
              <a:t>I’m interested to know…</a:t>
            </a:r>
          </a:p>
          <a:p>
            <a:pPr marL="0" indent="0">
              <a:buNone/>
            </a:pPr>
            <a:r>
              <a:rPr lang="en-US" altLang="zh-CN" dirty="0"/>
              <a:t>How are you going to ….?</a:t>
            </a:r>
          </a:p>
          <a:p>
            <a:pPr marL="0" indent="0">
              <a:buNone/>
            </a:pPr>
            <a:r>
              <a:rPr lang="en-US" altLang="zh-CN" dirty="0"/>
              <a:t>How would you go about…?</a:t>
            </a:r>
          </a:p>
          <a:p>
            <a:pPr marL="0" indent="0">
              <a:buNone/>
            </a:pPr>
            <a:endParaRPr lang="zh-CN" altLang="en-US" dirty="0"/>
          </a:p>
        </p:txBody>
      </p:sp>
    </p:spTree>
    <p:extLst>
      <p:ext uri="{BB962C8B-B14F-4D97-AF65-F5344CB8AC3E}">
        <p14:creationId xmlns:p14="http://schemas.microsoft.com/office/powerpoint/2010/main" val="32331117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0"/>
            <a:ext cx="8928992" cy="6669360"/>
          </a:xfrm>
        </p:spPr>
        <p:txBody>
          <a:bodyPr/>
          <a:lstStyle/>
          <a:p>
            <a:pPr marL="0" indent="0">
              <a:buNone/>
            </a:pPr>
            <a:r>
              <a:rPr lang="zh-CN" altLang="en-US" dirty="0" smtClean="0"/>
              <a:t>你说的那个效率是什么意思？</a:t>
            </a:r>
            <a:endParaRPr lang="en-US" altLang="zh-CN" dirty="0" smtClean="0"/>
          </a:p>
          <a:p>
            <a:pPr marL="0" indent="0">
              <a:buNone/>
            </a:pPr>
            <a:r>
              <a:rPr lang="en-US" altLang="zh-CN" dirty="0" smtClean="0"/>
              <a:t>What do you mean by efficiency?</a:t>
            </a:r>
          </a:p>
          <a:p>
            <a:pPr marL="0" indent="0">
              <a:buNone/>
            </a:pPr>
            <a:r>
              <a:rPr lang="zh-CN" altLang="en-US" dirty="0" smtClean="0"/>
              <a:t>我想知道这个项目的意义。</a:t>
            </a:r>
            <a:endParaRPr lang="en-US" altLang="zh-CN" dirty="0" smtClean="0"/>
          </a:p>
          <a:p>
            <a:pPr marL="0" indent="0">
              <a:buNone/>
            </a:pPr>
            <a:r>
              <a:rPr lang="en-US" altLang="zh-CN" dirty="0" smtClean="0"/>
              <a:t>I’m interested to know the meaning of this program.</a:t>
            </a:r>
          </a:p>
          <a:p>
            <a:pPr marL="0" indent="0">
              <a:buNone/>
            </a:pPr>
            <a:r>
              <a:rPr lang="zh-CN" altLang="en-US" dirty="0" smtClean="0"/>
              <a:t>你将如何为新产品进行市场推广？</a:t>
            </a:r>
            <a:endParaRPr lang="en-US" altLang="zh-CN" dirty="0" smtClean="0"/>
          </a:p>
          <a:p>
            <a:pPr marL="0" indent="0">
              <a:buNone/>
            </a:pPr>
            <a:r>
              <a:rPr lang="en-US" altLang="zh-CN" dirty="0" smtClean="0"/>
              <a:t>How are you going to market the new product?</a:t>
            </a:r>
          </a:p>
          <a:p>
            <a:pPr marL="0" indent="0">
              <a:buNone/>
            </a:pPr>
            <a:r>
              <a:rPr lang="zh-CN" altLang="en-US" dirty="0" smtClean="0"/>
              <a:t>你将如何着手落实你的计划？</a:t>
            </a:r>
            <a:endParaRPr lang="en-US" altLang="zh-CN" dirty="0" smtClean="0"/>
          </a:p>
          <a:p>
            <a:pPr marL="0" indent="0">
              <a:buNone/>
            </a:pPr>
            <a:r>
              <a:rPr lang="en-US" altLang="zh-CN" dirty="0" smtClean="0"/>
              <a:t>How would you go about your plan?</a:t>
            </a:r>
          </a:p>
          <a:p>
            <a:pPr marL="0" indent="0">
              <a:buNone/>
            </a:pPr>
            <a:endParaRPr lang="en-US" altLang="zh-CN" dirty="0" smtClean="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354458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036496" cy="6858000"/>
          </a:xfrm>
        </p:spPr>
        <p:txBody>
          <a:bodyPr/>
          <a:lstStyle/>
          <a:p>
            <a:pPr marL="0" indent="0">
              <a:buNone/>
            </a:pPr>
            <a:r>
              <a:rPr lang="en-US" altLang="zh-CN" dirty="0" smtClean="0"/>
              <a:t>III. Confirming</a:t>
            </a:r>
          </a:p>
          <a:p>
            <a:pPr marL="0" indent="0">
              <a:buNone/>
            </a:pPr>
            <a:r>
              <a:rPr lang="en-US" altLang="zh-CN" dirty="0" smtClean="0"/>
              <a:t>Do you mean to say that …?</a:t>
            </a:r>
          </a:p>
          <a:p>
            <a:pPr marL="0" indent="0">
              <a:buNone/>
            </a:pPr>
            <a:r>
              <a:rPr lang="en-US" altLang="zh-CN" dirty="0" smtClean="0"/>
              <a:t>Are you saying that…?</a:t>
            </a:r>
          </a:p>
          <a:p>
            <a:pPr marL="0" indent="0">
              <a:buNone/>
            </a:pPr>
            <a:endParaRPr lang="en-US" altLang="zh-CN" dirty="0"/>
          </a:p>
          <a:p>
            <a:pPr marL="0" indent="0">
              <a:buNone/>
            </a:pPr>
            <a:r>
              <a:rPr lang="en-US" altLang="zh-CN" dirty="0"/>
              <a:t>III. Other types of questions</a:t>
            </a:r>
          </a:p>
          <a:p>
            <a:pPr marL="0" indent="0">
              <a:buNone/>
            </a:pPr>
            <a:r>
              <a:rPr lang="en-US" altLang="zh-CN" dirty="0"/>
              <a:t>What if…?</a:t>
            </a:r>
          </a:p>
          <a:p>
            <a:pPr marL="0" indent="0">
              <a:buNone/>
            </a:pPr>
            <a:r>
              <a:rPr lang="en-US" altLang="zh-CN" dirty="0"/>
              <a:t>What makes you …?</a:t>
            </a:r>
          </a:p>
          <a:p>
            <a:pPr marL="0" indent="0">
              <a:buNone/>
            </a:pPr>
            <a:r>
              <a:rPr lang="en-US" altLang="zh-CN" dirty="0"/>
              <a:t>Is there any chance that…?</a:t>
            </a:r>
          </a:p>
          <a:p>
            <a:pPr marL="0" indent="0">
              <a:buNone/>
            </a:pPr>
            <a:r>
              <a:rPr lang="en-US" altLang="zh-CN" dirty="0"/>
              <a:t>What benefits could we expect from…?</a:t>
            </a:r>
          </a:p>
          <a:p>
            <a:pPr marL="0" indent="0">
              <a:buNone/>
            </a:pPr>
            <a:r>
              <a:rPr lang="en-US" altLang="zh-CN" dirty="0"/>
              <a:t>Could you clarify your point?</a:t>
            </a:r>
          </a:p>
          <a:p>
            <a:pPr marL="0" indent="0">
              <a:buNone/>
            </a:pPr>
            <a:endParaRPr lang="en-US" altLang="zh-CN" dirty="0" smtClean="0"/>
          </a:p>
        </p:txBody>
      </p:sp>
    </p:spTree>
    <p:extLst>
      <p:ext uri="{BB962C8B-B14F-4D97-AF65-F5344CB8AC3E}">
        <p14:creationId xmlns:p14="http://schemas.microsoft.com/office/powerpoint/2010/main" val="25294059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0"/>
            <a:ext cx="8928992" cy="6669360"/>
          </a:xfrm>
        </p:spPr>
        <p:txBody>
          <a:bodyPr/>
          <a:lstStyle/>
          <a:p>
            <a:r>
              <a:rPr lang="zh-CN" altLang="en-US" dirty="0" smtClean="0"/>
              <a:t>万一你不能说服客户呢？</a:t>
            </a:r>
            <a:endParaRPr lang="en-US" altLang="zh-CN" dirty="0" smtClean="0"/>
          </a:p>
          <a:p>
            <a:pPr marL="0" indent="0">
              <a:buNone/>
            </a:pPr>
            <a:r>
              <a:rPr lang="en-US" altLang="zh-CN" dirty="0" smtClean="0"/>
              <a:t>What if you fail to convince your customer?</a:t>
            </a:r>
          </a:p>
          <a:p>
            <a:r>
              <a:rPr lang="zh-CN" altLang="en-US" dirty="0" smtClean="0"/>
              <a:t>你为什么推行此方案？</a:t>
            </a:r>
            <a:endParaRPr lang="en-US" altLang="zh-CN" dirty="0" smtClean="0"/>
          </a:p>
          <a:p>
            <a:pPr marL="0" indent="0">
              <a:buNone/>
            </a:pPr>
            <a:r>
              <a:rPr lang="en-US" altLang="zh-CN" dirty="0" smtClean="0"/>
              <a:t>What makes you pursue the plan?</a:t>
            </a:r>
          </a:p>
          <a:p>
            <a:r>
              <a:rPr lang="zh-CN" altLang="en-US" dirty="0" smtClean="0"/>
              <a:t>我们是否可能与他们达成协议呢？</a:t>
            </a:r>
            <a:endParaRPr lang="en-US" altLang="zh-CN" dirty="0" smtClean="0"/>
          </a:p>
          <a:p>
            <a:pPr marL="0" indent="0">
              <a:buNone/>
            </a:pPr>
            <a:r>
              <a:rPr lang="en-US" altLang="zh-CN" dirty="0" smtClean="0"/>
              <a:t>Is there any chance that we could reach an agreement with them?</a:t>
            </a:r>
          </a:p>
          <a:p>
            <a:r>
              <a:rPr lang="zh-CN" altLang="en-US" dirty="0" smtClean="0"/>
              <a:t>选你们作为我们的供货商有什么好处呢？</a:t>
            </a:r>
            <a:endParaRPr lang="en-US" altLang="zh-CN" dirty="0" smtClean="0"/>
          </a:p>
          <a:p>
            <a:pPr marL="0" indent="0">
              <a:buNone/>
            </a:pPr>
            <a:r>
              <a:rPr lang="en-US" altLang="zh-CN" dirty="0" smtClean="0"/>
              <a:t>What benefits could we expect by choosing you as our vendor?</a:t>
            </a:r>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802306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74638"/>
            <a:ext cx="8572560" cy="1143000"/>
          </a:xfrm>
        </p:spPr>
        <p:txBody>
          <a:bodyPr>
            <a:normAutofit fontScale="90000"/>
          </a:bodyPr>
          <a:lstStyle/>
          <a:p>
            <a:r>
              <a:rPr lang="en-US" altLang="zh-CN" dirty="0" smtClean="0"/>
              <a:t>take         up           out        off        short    </a:t>
            </a:r>
            <a:br>
              <a:rPr lang="en-US" altLang="zh-CN" dirty="0" smtClean="0"/>
            </a:br>
            <a:r>
              <a:rPr lang="en-US" altLang="zh-CN" dirty="0" smtClean="0"/>
              <a:t>on            move            back             rush</a:t>
            </a:r>
            <a:endParaRPr lang="zh-CN" altLang="en-US" dirty="0"/>
          </a:p>
        </p:txBody>
      </p:sp>
      <p:sp>
        <p:nvSpPr>
          <p:cNvPr id="3" name="内容占位符 2"/>
          <p:cNvSpPr>
            <a:spLocks noGrp="1"/>
          </p:cNvSpPr>
          <p:nvPr>
            <p:ph idx="1"/>
          </p:nvPr>
        </p:nvSpPr>
        <p:spPr>
          <a:xfrm>
            <a:off x="0" y="1600200"/>
            <a:ext cx="8929718" cy="5257800"/>
          </a:xfrm>
        </p:spPr>
        <p:txBody>
          <a:bodyPr>
            <a:normAutofit/>
          </a:bodyPr>
          <a:lstStyle/>
          <a:p>
            <a:r>
              <a:rPr lang="en-US" altLang="zh-CN" dirty="0" smtClean="0"/>
              <a:t>We seem to be getting  </a:t>
            </a:r>
            <a:r>
              <a:rPr lang="en-US" altLang="zh-CN" u="sng" dirty="0" smtClean="0"/>
              <a:t>         </a:t>
            </a:r>
            <a:r>
              <a:rPr lang="en-US" altLang="zh-CN" dirty="0" smtClean="0"/>
              <a:t> the point.</a:t>
            </a:r>
          </a:p>
          <a:p>
            <a:r>
              <a:rPr lang="en-US" altLang="zh-CN" dirty="0" smtClean="0"/>
              <a:t>Let’s get  </a:t>
            </a:r>
            <a:r>
              <a:rPr lang="en-US" altLang="zh-CN" u="sng" dirty="0" smtClean="0"/>
              <a:t>        </a:t>
            </a:r>
            <a:r>
              <a:rPr lang="en-US" altLang="zh-CN" dirty="0" smtClean="0"/>
              <a:t>to the agenda.</a:t>
            </a:r>
          </a:p>
          <a:p>
            <a:r>
              <a:rPr lang="en-US" altLang="zh-CN" dirty="0" smtClean="0"/>
              <a:t>I am afraid we are rather </a:t>
            </a:r>
            <a:r>
              <a:rPr lang="en-US" altLang="zh-CN" u="sng" dirty="0" smtClean="0"/>
              <a:t>         </a:t>
            </a:r>
            <a:r>
              <a:rPr lang="en-US" altLang="zh-CN" dirty="0" smtClean="0"/>
              <a:t>of time.</a:t>
            </a:r>
          </a:p>
          <a:p>
            <a:r>
              <a:rPr lang="en-US" altLang="zh-CN" dirty="0" smtClean="0"/>
              <a:t>I suggest we </a:t>
            </a:r>
            <a:r>
              <a:rPr lang="en-US" altLang="zh-CN" u="sng" dirty="0" smtClean="0"/>
              <a:t>         </a:t>
            </a:r>
            <a:r>
              <a:rPr lang="en-US" altLang="zh-CN" dirty="0" smtClean="0"/>
              <a:t>that </a:t>
            </a:r>
            <a:r>
              <a:rPr lang="en-US" altLang="zh-CN" u="sng" dirty="0" smtClean="0"/>
              <a:t>           </a:t>
            </a:r>
            <a:r>
              <a:rPr lang="en-US" altLang="zh-CN" dirty="0" smtClean="0"/>
              <a:t>at another meeting.</a:t>
            </a:r>
          </a:p>
          <a:p>
            <a:r>
              <a:rPr lang="en-US" altLang="zh-CN" dirty="0" smtClean="0"/>
              <a:t>Let’s </a:t>
            </a:r>
            <a:r>
              <a:rPr lang="en-US" altLang="zh-CN" u="sng" dirty="0" smtClean="0"/>
              <a:t>           </a:t>
            </a:r>
            <a:r>
              <a:rPr lang="en-US" altLang="zh-CN" dirty="0" smtClean="0"/>
              <a:t>   </a:t>
            </a:r>
            <a:r>
              <a:rPr lang="en-US" altLang="zh-CN" u="sng" dirty="0" smtClean="0"/>
              <a:t>             </a:t>
            </a:r>
            <a:r>
              <a:rPr lang="en-US" altLang="zh-CN" dirty="0" smtClean="0"/>
              <a:t>to the next point.</a:t>
            </a:r>
          </a:p>
          <a:p>
            <a:r>
              <a:rPr lang="en-US" altLang="zh-CN" dirty="0" smtClean="0"/>
              <a:t>I am afraid we are running </a:t>
            </a:r>
            <a:r>
              <a:rPr lang="en-US" altLang="zh-CN" u="sng" dirty="0" smtClean="0"/>
              <a:t>           </a:t>
            </a:r>
            <a:r>
              <a:rPr lang="en-US" altLang="zh-CN" dirty="0" smtClean="0"/>
              <a:t>of time.</a:t>
            </a:r>
          </a:p>
          <a:p>
            <a:r>
              <a:rPr lang="en-US" altLang="zh-CN" dirty="0" smtClean="0"/>
              <a:t>We need to </a:t>
            </a:r>
            <a:r>
              <a:rPr lang="en-US" altLang="zh-CN" u="sng" dirty="0" smtClean="0"/>
              <a:t>         </a:t>
            </a:r>
            <a:r>
              <a:rPr lang="en-US" altLang="zh-CN" dirty="0" smtClean="0"/>
              <a:t>now.</a:t>
            </a:r>
            <a:endParaRPr lang="zh-CN" altLang="en-US" dirty="0"/>
          </a:p>
        </p:txBody>
      </p:sp>
    </p:spTree>
    <p:extLst>
      <p:ext uri="{BB962C8B-B14F-4D97-AF65-F5344CB8AC3E}">
        <p14:creationId xmlns:p14="http://schemas.microsoft.com/office/powerpoint/2010/main" val="25131769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fontScale="90000"/>
          </a:bodyPr>
          <a:lstStyle/>
          <a:p>
            <a:pPr marL="342900" indent="-342900" algn="l">
              <a:buFont typeface="Arial" pitchFamily="34" charset="0"/>
            </a:pPr>
            <a:r>
              <a:rPr lang="en-US" altLang="zh-CN" b="1" dirty="0">
                <a:solidFill>
                  <a:srgbClr val="00B050"/>
                </a:solidFill>
                <a:latin typeface="Adobe 黑体 Std R" pitchFamily="34" charset="-122"/>
                <a:ea typeface="Adobe 黑体 Std R" pitchFamily="34" charset="-122"/>
              </a:rPr>
              <a:t>Restricting topics</a:t>
            </a:r>
            <a:br>
              <a:rPr lang="en-US" altLang="zh-CN" b="1" dirty="0">
                <a:solidFill>
                  <a:srgbClr val="00B050"/>
                </a:solidFill>
                <a:latin typeface="Adobe 黑体 Std R" pitchFamily="34" charset="-122"/>
                <a:ea typeface="Adobe 黑体 Std R" pitchFamily="34" charset="-122"/>
              </a:rPr>
            </a:br>
            <a:endParaRPr lang="zh-CN" altLang="en-US" b="1" dirty="0">
              <a:solidFill>
                <a:srgbClr val="00B050"/>
              </a:solidFill>
              <a:latin typeface="Adobe 黑体 Std R" pitchFamily="34" charset="-122"/>
              <a:ea typeface="Adobe 黑体 Std R" pitchFamily="34" charset="-122"/>
            </a:endParaRPr>
          </a:p>
        </p:txBody>
      </p:sp>
      <p:sp>
        <p:nvSpPr>
          <p:cNvPr id="3" name="内容占位符 2"/>
          <p:cNvSpPr>
            <a:spLocks noGrp="1"/>
          </p:cNvSpPr>
          <p:nvPr>
            <p:ph idx="1"/>
          </p:nvPr>
        </p:nvSpPr>
        <p:spPr>
          <a:xfrm>
            <a:off x="0" y="1214422"/>
            <a:ext cx="8928992" cy="5400600"/>
          </a:xfrm>
        </p:spPr>
        <p:txBody>
          <a:bodyPr/>
          <a:lstStyle/>
          <a:p>
            <a:r>
              <a:rPr lang="en-US" altLang="zh-CN" dirty="0" smtClean="0"/>
              <a:t>Can we just deal with …?</a:t>
            </a:r>
          </a:p>
          <a:p>
            <a:r>
              <a:rPr lang="en-US" altLang="zh-CN" dirty="0" smtClean="0"/>
              <a:t>Let’s just deal with…</a:t>
            </a:r>
          </a:p>
          <a:p>
            <a:r>
              <a:rPr lang="en-US" altLang="zh-CN" dirty="0" smtClean="0"/>
              <a:t>Why don’t we stay on…?</a:t>
            </a:r>
          </a:p>
          <a:p>
            <a:r>
              <a:rPr lang="en-US" altLang="zh-CN" dirty="0" smtClean="0"/>
              <a:t>We will get back to you in a moment.</a:t>
            </a:r>
          </a:p>
          <a:p>
            <a:r>
              <a:rPr lang="en-US" altLang="zh-CN" dirty="0" smtClean="0"/>
              <a:t>The point is coming up later.</a:t>
            </a:r>
          </a:p>
          <a:p>
            <a:r>
              <a:rPr lang="en-US" altLang="zh-CN" dirty="0" smtClean="0"/>
              <a:t>We come to that soon.</a:t>
            </a:r>
          </a:p>
          <a:p>
            <a:endParaRPr lang="zh-CN" altLang="en-US" dirty="0"/>
          </a:p>
        </p:txBody>
      </p:sp>
    </p:spTree>
    <p:extLst>
      <p:ext uri="{BB962C8B-B14F-4D97-AF65-F5344CB8AC3E}">
        <p14:creationId xmlns:p14="http://schemas.microsoft.com/office/powerpoint/2010/main" val="669180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fontScale="90000"/>
          </a:bodyPr>
          <a:lstStyle/>
          <a:p>
            <a:pPr marL="342900" indent="-342900" algn="l">
              <a:buFont typeface="Arial" pitchFamily="34" charset="0"/>
            </a:pPr>
            <a:r>
              <a:rPr lang="en-US" altLang="zh-CN" b="1" dirty="0">
                <a:solidFill>
                  <a:srgbClr val="00B050"/>
                </a:solidFill>
                <a:latin typeface="Adobe 黑体 Std R" pitchFamily="34" charset="-122"/>
                <a:ea typeface="Adobe 黑体 Std R" pitchFamily="34" charset="-122"/>
              </a:rPr>
              <a:t>Irrelevant but necessary topics</a:t>
            </a:r>
            <a:br>
              <a:rPr lang="en-US" altLang="zh-CN" b="1" dirty="0">
                <a:solidFill>
                  <a:srgbClr val="00B050"/>
                </a:solidFill>
                <a:latin typeface="Adobe 黑体 Std R" pitchFamily="34" charset="-122"/>
                <a:ea typeface="Adobe 黑体 Std R" pitchFamily="34" charset="-122"/>
              </a:rPr>
            </a:br>
            <a:endParaRPr lang="zh-CN" altLang="en-US" b="1" dirty="0">
              <a:solidFill>
                <a:srgbClr val="00B050"/>
              </a:solidFill>
              <a:latin typeface="Adobe 黑体 Std R" pitchFamily="34" charset="-122"/>
              <a:ea typeface="Adobe 黑体 Std R" pitchFamily="34" charset="-122"/>
            </a:endParaRPr>
          </a:p>
        </p:txBody>
      </p:sp>
      <p:sp>
        <p:nvSpPr>
          <p:cNvPr id="3" name="内容占位符 2"/>
          <p:cNvSpPr>
            <a:spLocks noGrp="1"/>
          </p:cNvSpPr>
          <p:nvPr>
            <p:ph idx="1"/>
          </p:nvPr>
        </p:nvSpPr>
        <p:spPr>
          <a:xfrm>
            <a:off x="0" y="1600200"/>
            <a:ext cx="9144000" cy="4525963"/>
          </a:xfrm>
        </p:spPr>
        <p:txBody>
          <a:bodyPr/>
          <a:lstStyle/>
          <a:p>
            <a:r>
              <a:rPr lang="en-US" altLang="zh-CN" dirty="0"/>
              <a:t>I’m afraid your point is not relevant.</a:t>
            </a:r>
          </a:p>
          <a:p>
            <a:r>
              <a:rPr lang="en-US" altLang="zh-CN" dirty="0" smtClean="0"/>
              <a:t>Your remarks seem to be beside the point.</a:t>
            </a:r>
          </a:p>
          <a:p>
            <a:r>
              <a:rPr lang="en-US" altLang="zh-CN" dirty="0" smtClean="0"/>
              <a:t>You seem to be getting off the point.</a:t>
            </a:r>
          </a:p>
          <a:p>
            <a:r>
              <a:rPr lang="en-US" altLang="zh-CN" dirty="0" smtClean="0"/>
              <a:t>It’s not on the agenda, but the issue of … should be dealt with / might be a valuable point to mention / seems to be worth mentioning.</a:t>
            </a:r>
            <a:endParaRPr lang="zh-CN" altLang="en-US" dirty="0"/>
          </a:p>
        </p:txBody>
      </p:sp>
    </p:spTree>
    <p:extLst>
      <p:ext uri="{BB962C8B-B14F-4D97-AF65-F5344CB8AC3E}">
        <p14:creationId xmlns:p14="http://schemas.microsoft.com/office/powerpoint/2010/main" val="1783048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lstStyle/>
          <a:p>
            <a:r>
              <a:rPr lang="zh-CN" altLang="en-US" dirty="0" smtClean="0"/>
              <a:t>我们能否只处理我们要讨论的问题？</a:t>
            </a:r>
            <a:endParaRPr lang="en-US" altLang="zh-CN" dirty="0" smtClean="0"/>
          </a:p>
          <a:p>
            <a:r>
              <a:rPr lang="en-US" altLang="zh-CN" dirty="0" smtClean="0"/>
              <a:t>Can we just deal with what we are expected to discuss?</a:t>
            </a:r>
          </a:p>
          <a:p>
            <a:r>
              <a:rPr lang="zh-CN" altLang="en-US" dirty="0" smtClean="0"/>
              <a:t>我们还是继续讨论质量控制的问题吧！</a:t>
            </a:r>
            <a:endParaRPr lang="en-US" altLang="zh-CN" dirty="0" smtClean="0"/>
          </a:p>
          <a:p>
            <a:r>
              <a:rPr lang="en-US" altLang="zh-CN" dirty="0" smtClean="0"/>
              <a:t>Why don’t we stay on the quality control issue?</a:t>
            </a:r>
          </a:p>
          <a:p>
            <a:r>
              <a:rPr lang="zh-CN" altLang="en-US" dirty="0" smtClean="0"/>
              <a:t>虽然价格问题不在议程中，但值得一提。</a:t>
            </a:r>
            <a:endParaRPr lang="en-US" altLang="zh-CN" dirty="0" smtClean="0"/>
          </a:p>
          <a:p>
            <a:r>
              <a:rPr lang="en-US" altLang="zh-CN" dirty="0" smtClean="0"/>
              <a:t>It’s not on the agenda, but the price factor seems to be worth mentioning.</a:t>
            </a:r>
          </a:p>
          <a:p>
            <a:r>
              <a:rPr lang="zh-CN" altLang="en-US" dirty="0" smtClean="0"/>
              <a:t>你的发言好象跑题了。</a:t>
            </a:r>
            <a:endParaRPr lang="en-US" altLang="zh-CN" dirty="0" smtClean="0"/>
          </a:p>
          <a:p>
            <a:r>
              <a:rPr lang="en-US" altLang="zh-CN" dirty="0" smtClean="0"/>
              <a:t>You seem to be getting off the point.</a:t>
            </a:r>
          </a:p>
          <a:p>
            <a:endParaRPr lang="en-US" altLang="zh-CN" dirty="0" smtClean="0"/>
          </a:p>
          <a:p>
            <a:endParaRPr lang="zh-CN" altLang="en-US" dirty="0"/>
          </a:p>
        </p:txBody>
      </p:sp>
    </p:spTree>
    <p:extLst>
      <p:ext uri="{BB962C8B-B14F-4D97-AF65-F5344CB8AC3E}">
        <p14:creationId xmlns:p14="http://schemas.microsoft.com/office/powerpoint/2010/main" val="1147278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ox(i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ox(in)">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ox(in)">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lstStyle/>
          <a:p>
            <a:r>
              <a:rPr lang="en-US" altLang="zh-CN" sz="2800" dirty="0" smtClean="0"/>
              <a:t>Option</a:t>
            </a:r>
            <a:r>
              <a:rPr lang="zh-CN" altLang="en-US" sz="2800" dirty="0" smtClean="0"/>
              <a:t>选项                               </a:t>
            </a:r>
            <a:r>
              <a:rPr lang="en-US" altLang="zh-CN" sz="2800" dirty="0" smtClean="0"/>
              <a:t>transaction</a:t>
            </a:r>
            <a:r>
              <a:rPr lang="zh-CN" altLang="en-US" sz="2800" dirty="0" smtClean="0"/>
              <a:t>交易</a:t>
            </a:r>
            <a:endParaRPr lang="en-US" altLang="zh-CN" sz="2800" dirty="0" smtClean="0"/>
          </a:p>
          <a:p>
            <a:r>
              <a:rPr lang="en-US" altLang="zh-CN" sz="2800" dirty="0" smtClean="0"/>
              <a:t>Scenario</a:t>
            </a:r>
            <a:r>
              <a:rPr lang="zh-CN" altLang="en-US" sz="2800" dirty="0" smtClean="0"/>
              <a:t>情景                            </a:t>
            </a:r>
            <a:r>
              <a:rPr lang="en-US" altLang="zh-CN" sz="2800" dirty="0" smtClean="0"/>
              <a:t>verify</a:t>
            </a:r>
            <a:r>
              <a:rPr lang="zh-CN" altLang="en-US" sz="2800" dirty="0" smtClean="0"/>
              <a:t>验证</a:t>
            </a:r>
            <a:endParaRPr lang="en-US" altLang="zh-CN" sz="2800" dirty="0" smtClean="0"/>
          </a:p>
          <a:p>
            <a:r>
              <a:rPr lang="en-US" altLang="zh-CN" sz="2800" dirty="0" smtClean="0"/>
              <a:t>Exceed</a:t>
            </a:r>
            <a:r>
              <a:rPr lang="zh-CN" altLang="en-US" sz="2800" dirty="0" smtClean="0"/>
              <a:t>超出                               </a:t>
            </a:r>
            <a:r>
              <a:rPr lang="en-US" altLang="zh-CN" sz="2800" dirty="0" smtClean="0"/>
              <a:t>unauthorized </a:t>
            </a:r>
            <a:r>
              <a:rPr lang="zh-CN" altLang="en-US" sz="2800" dirty="0" smtClean="0"/>
              <a:t>未授权的</a:t>
            </a:r>
            <a:endParaRPr lang="en-US" altLang="zh-CN" sz="2800" dirty="0" smtClean="0"/>
          </a:p>
          <a:p>
            <a:r>
              <a:rPr lang="en-US" altLang="zh-CN" sz="2800" dirty="0" smtClean="0"/>
              <a:t>Prevent </a:t>
            </a:r>
            <a:r>
              <a:rPr lang="zh-CN" altLang="en-US" sz="2800" dirty="0" smtClean="0"/>
              <a:t>防止                             </a:t>
            </a:r>
            <a:r>
              <a:rPr lang="en-US" altLang="zh-CN" sz="2800" dirty="0" smtClean="0"/>
              <a:t>perform</a:t>
            </a:r>
            <a:r>
              <a:rPr lang="zh-CN" altLang="en-US" sz="2800" dirty="0" smtClean="0"/>
              <a:t>实施</a:t>
            </a:r>
            <a:endParaRPr lang="en-US" altLang="zh-CN" sz="2800" dirty="0" smtClean="0"/>
          </a:p>
          <a:p>
            <a:r>
              <a:rPr lang="en-US" altLang="zh-CN" sz="2800" dirty="0" smtClean="0"/>
              <a:t>Emulate</a:t>
            </a:r>
            <a:r>
              <a:rPr lang="zh-CN" altLang="en-US" sz="2800" dirty="0" smtClean="0"/>
              <a:t>模拟                             </a:t>
            </a:r>
            <a:r>
              <a:rPr lang="en-US" altLang="zh-CN" sz="2800" dirty="0" smtClean="0"/>
              <a:t>workstation</a:t>
            </a:r>
            <a:r>
              <a:rPr lang="zh-CN" altLang="en-US" sz="2800" dirty="0" smtClean="0"/>
              <a:t>工作站</a:t>
            </a:r>
            <a:endParaRPr lang="en-US" altLang="zh-CN" sz="2800" dirty="0" smtClean="0"/>
          </a:p>
          <a:p>
            <a:r>
              <a:rPr lang="en-US" altLang="zh-CN" sz="2800" dirty="0" smtClean="0"/>
              <a:t>Minimum</a:t>
            </a:r>
            <a:r>
              <a:rPr lang="zh-CN" altLang="en-US" sz="2800" dirty="0" smtClean="0"/>
              <a:t>最少，最低             </a:t>
            </a:r>
            <a:r>
              <a:rPr lang="en-US" altLang="zh-CN" sz="2800" dirty="0" smtClean="0"/>
              <a:t>exception</a:t>
            </a:r>
            <a:r>
              <a:rPr lang="zh-CN" altLang="en-US" sz="2800" dirty="0" smtClean="0"/>
              <a:t>异常</a:t>
            </a:r>
            <a:endParaRPr lang="en-US" altLang="zh-CN" sz="2800" dirty="0" smtClean="0"/>
          </a:p>
          <a:p>
            <a:r>
              <a:rPr lang="en-US" altLang="zh-CN" sz="2800" dirty="0" smtClean="0"/>
              <a:t>Consist of </a:t>
            </a:r>
            <a:r>
              <a:rPr lang="zh-CN" altLang="en-US" sz="2800" dirty="0" smtClean="0"/>
              <a:t>由</a:t>
            </a:r>
            <a:r>
              <a:rPr lang="en-US" altLang="zh-CN" sz="2800" dirty="0" smtClean="0"/>
              <a:t>…</a:t>
            </a:r>
            <a:r>
              <a:rPr lang="zh-CN" altLang="en-US" sz="2800" dirty="0" smtClean="0"/>
              <a:t>组成                  </a:t>
            </a:r>
            <a:r>
              <a:rPr lang="en-US" altLang="zh-CN" sz="2800" dirty="0" smtClean="0"/>
              <a:t>limitation</a:t>
            </a:r>
            <a:r>
              <a:rPr lang="zh-CN" altLang="en-US" sz="2800" dirty="0" smtClean="0"/>
              <a:t>局限性</a:t>
            </a:r>
            <a:endParaRPr lang="en-US" altLang="zh-CN" sz="2800" dirty="0" smtClean="0"/>
          </a:p>
          <a:p>
            <a:r>
              <a:rPr lang="en-US" altLang="zh-CN" sz="2800" dirty="0" smtClean="0"/>
              <a:t>Capability</a:t>
            </a:r>
            <a:r>
              <a:rPr lang="zh-CN" altLang="en-US" sz="2800" dirty="0" smtClean="0"/>
              <a:t>能力                           </a:t>
            </a:r>
            <a:r>
              <a:rPr lang="en-US" altLang="zh-CN" sz="2800" dirty="0" smtClean="0"/>
              <a:t>focus on</a:t>
            </a:r>
            <a:r>
              <a:rPr lang="zh-CN" altLang="en-US" sz="2800" dirty="0" smtClean="0"/>
              <a:t>关注于</a:t>
            </a:r>
            <a:endParaRPr lang="en-US" altLang="zh-CN" sz="2800" dirty="0" smtClean="0"/>
          </a:p>
          <a:p>
            <a:r>
              <a:rPr lang="en-US" altLang="zh-CN" sz="2800" dirty="0" smtClean="0"/>
              <a:t>Ensure</a:t>
            </a:r>
            <a:r>
              <a:rPr lang="zh-CN" altLang="en-US" sz="2800" dirty="0" smtClean="0"/>
              <a:t>保证                                 </a:t>
            </a:r>
            <a:r>
              <a:rPr lang="en-US" altLang="zh-CN" sz="2800" dirty="0" smtClean="0"/>
              <a:t>confidential</a:t>
            </a:r>
            <a:r>
              <a:rPr lang="zh-CN" altLang="en-US" sz="2800" dirty="0" smtClean="0"/>
              <a:t>保密的</a:t>
            </a:r>
            <a:endParaRPr lang="en-US" altLang="zh-CN" sz="2800" dirty="0" smtClean="0"/>
          </a:p>
          <a:p>
            <a:r>
              <a:rPr lang="en-US" altLang="zh-CN" sz="2800" dirty="0" smtClean="0"/>
              <a:t>A suite of </a:t>
            </a:r>
            <a:r>
              <a:rPr lang="zh-CN" altLang="en-US" sz="2800" dirty="0" smtClean="0"/>
              <a:t>一组，一套              </a:t>
            </a:r>
            <a:r>
              <a:rPr lang="en-US" altLang="zh-CN" sz="2800" dirty="0" smtClean="0"/>
              <a:t>critical</a:t>
            </a:r>
            <a:r>
              <a:rPr lang="zh-CN" altLang="en-US" sz="2800" dirty="0" smtClean="0"/>
              <a:t>致命的，重要的</a:t>
            </a:r>
            <a:endParaRPr lang="en-US" altLang="zh-CN" sz="2800" dirty="0" smtClean="0"/>
          </a:p>
          <a:p>
            <a:r>
              <a:rPr lang="en-US" altLang="zh-CN" sz="2800" dirty="0" smtClean="0"/>
              <a:t>Ramp up </a:t>
            </a:r>
            <a:r>
              <a:rPr lang="zh-CN" altLang="en-US" sz="2800" dirty="0" smtClean="0"/>
              <a:t>提升                            </a:t>
            </a:r>
            <a:r>
              <a:rPr lang="en-US" altLang="zh-CN" sz="2800" dirty="0" smtClean="0"/>
              <a:t>processor </a:t>
            </a:r>
            <a:r>
              <a:rPr lang="zh-CN" altLang="en-US" sz="2800" dirty="0" smtClean="0"/>
              <a:t>处理器</a:t>
            </a:r>
            <a:endParaRPr lang="en-US" altLang="zh-CN" sz="2800" dirty="0" smtClean="0"/>
          </a:p>
          <a:p>
            <a:r>
              <a:rPr lang="en-US" altLang="zh-CN" sz="2800" dirty="0" smtClean="0"/>
              <a:t>Integrate</a:t>
            </a:r>
            <a:r>
              <a:rPr lang="zh-CN" altLang="en-US" sz="2800" dirty="0" smtClean="0"/>
              <a:t>集成，整合                </a:t>
            </a:r>
            <a:r>
              <a:rPr lang="en-US" altLang="zh-CN" sz="2800" dirty="0" smtClean="0"/>
              <a:t>regression</a:t>
            </a:r>
            <a:r>
              <a:rPr lang="zh-CN" altLang="en-US" sz="2800" dirty="0" smtClean="0"/>
              <a:t>回归</a:t>
            </a:r>
            <a:endParaRPr lang="en-US" altLang="zh-CN" sz="2800" dirty="0" smtClean="0"/>
          </a:p>
          <a:p>
            <a:r>
              <a:rPr lang="en-US" altLang="zh-CN" sz="2800" dirty="0" smtClean="0"/>
              <a:t>Uncover </a:t>
            </a:r>
            <a:r>
              <a:rPr lang="zh-CN" altLang="en-US" sz="2800" dirty="0" smtClean="0"/>
              <a:t>发现                             </a:t>
            </a:r>
            <a:r>
              <a:rPr lang="en-US" altLang="zh-CN" sz="2800" dirty="0" smtClean="0"/>
              <a:t>measure</a:t>
            </a:r>
            <a:r>
              <a:rPr lang="zh-CN" altLang="en-US" sz="2800" dirty="0" smtClean="0"/>
              <a:t>衡量</a:t>
            </a:r>
            <a:endParaRPr lang="en-US" altLang="zh-CN" sz="2800" dirty="0" smtClean="0"/>
          </a:p>
          <a:p>
            <a:endParaRPr lang="zh-CN" altLang="en-US" dirty="0"/>
          </a:p>
        </p:txBody>
      </p:sp>
    </p:spTree>
    <p:extLst>
      <p:ext uri="{BB962C8B-B14F-4D97-AF65-F5344CB8AC3E}">
        <p14:creationId xmlns:p14="http://schemas.microsoft.com/office/powerpoint/2010/main" val="818010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fontScale="90000"/>
          </a:bodyPr>
          <a:lstStyle/>
          <a:p>
            <a:pPr marL="342900" indent="-342900" algn="l">
              <a:buFont typeface="Arial" pitchFamily="34" charset="0"/>
            </a:pPr>
            <a:r>
              <a:rPr lang="en-US" altLang="zh-CN" b="1" dirty="0">
                <a:solidFill>
                  <a:srgbClr val="00B050"/>
                </a:solidFill>
                <a:latin typeface="Adobe 黑体 Std R" pitchFamily="34" charset="-122"/>
                <a:ea typeface="Adobe 黑体 Std R" pitchFamily="34" charset="-122"/>
              </a:rPr>
              <a:t>Reminding time</a:t>
            </a:r>
            <a:br>
              <a:rPr lang="en-US" altLang="zh-CN" b="1" dirty="0">
                <a:solidFill>
                  <a:srgbClr val="00B050"/>
                </a:solidFill>
                <a:latin typeface="Adobe 黑体 Std R" pitchFamily="34" charset="-122"/>
                <a:ea typeface="Adobe 黑体 Std R" pitchFamily="34" charset="-122"/>
              </a:rPr>
            </a:br>
            <a:endParaRPr lang="zh-CN" altLang="en-US" b="1" dirty="0">
              <a:solidFill>
                <a:srgbClr val="00B050"/>
              </a:solidFill>
              <a:latin typeface="Adobe 黑体 Std R" pitchFamily="34" charset="-122"/>
              <a:ea typeface="Adobe 黑体 Std R" pitchFamily="34" charset="-122"/>
            </a:endParaRPr>
          </a:p>
        </p:txBody>
      </p:sp>
      <p:sp>
        <p:nvSpPr>
          <p:cNvPr id="3" name="内容占位符 2"/>
          <p:cNvSpPr>
            <a:spLocks noGrp="1"/>
          </p:cNvSpPr>
          <p:nvPr>
            <p:ph idx="1"/>
          </p:nvPr>
        </p:nvSpPr>
        <p:spPr/>
        <p:txBody>
          <a:bodyPr/>
          <a:lstStyle/>
          <a:p>
            <a:r>
              <a:rPr lang="en-US" altLang="zh-CN" dirty="0" smtClean="0"/>
              <a:t>We need to rush now.</a:t>
            </a:r>
          </a:p>
          <a:p>
            <a:r>
              <a:rPr lang="en-US" altLang="zh-CN" dirty="0" smtClean="0"/>
              <a:t>I’m afraid we are running out of time.</a:t>
            </a:r>
          </a:p>
          <a:p>
            <a:r>
              <a:rPr lang="en-US" altLang="zh-CN" dirty="0" smtClean="0"/>
              <a:t>We haven’t got much time left.</a:t>
            </a:r>
          </a:p>
          <a:p>
            <a:r>
              <a:rPr lang="en-US" altLang="zh-CN" dirty="0" smtClean="0"/>
              <a:t>I am afraid we are rather short of time.</a:t>
            </a:r>
            <a:endParaRPr lang="zh-CN" altLang="en-US" dirty="0"/>
          </a:p>
        </p:txBody>
      </p:sp>
    </p:spTree>
    <p:extLst>
      <p:ext uri="{BB962C8B-B14F-4D97-AF65-F5344CB8AC3E}">
        <p14:creationId xmlns:p14="http://schemas.microsoft.com/office/powerpoint/2010/main" val="153184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3905"/>
            <a:ext cx="8229600" cy="1143000"/>
          </a:xfrm>
        </p:spPr>
        <p:txBody>
          <a:bodyPr vert="horz" lIns="91440" tIns="45720" rIns="91440" bIns="45720" rtlCol="0" anchor="ctr">
            <a:normAutofit/>
          </a:bodyPr>
          <a:lstStyle/>
          <a:p>
            <a:pPr marL="342900" indent="-342900" algn="l">
              <a:buFont typeface="Arial" pitchFamily="34" charset="0"/>
            </a:pPr>
            <a:r>
              <a:rPr lang="en-US" altLang="zh-CN" b="1" dirty="0">
                <a:solidFill>
                  <a:srgbClr val="00B050"/>
                </a:solidFill>
                <a:latin typeface="Adobe 黑体 Std R" pitchFamily="34" charset="-122"/>
                <a:ea typeface="Adobe 黑体 Std R" pitchFamily="34" charset="-122"/>
              </a:rPr>
              <a:t>Interrupt</a:t>
            </a:r>
            <a:endParaRPr lang="zh-CN" altLang="en-US" b="1" dirty="0">
              <a:solidFill>
                <a:srgbClr val="00B050"/>
              </a:solidFill>
              <a:latin typeface="Adobe 黑体 Std R" pitchFamily="34" charset="-122"/>
              <a:ea typeface="Adobe 黑体 Std R" pitchFamily="34" charset="-122"/>
            </a:endParaRPr>
          </a:p>
        </p:txBody>
      </p:sp>
      <p:sp>
        <p:nvSpPr>
          <p:cNvPr id="3" name="内容占位符 2"/>
          <p:cNvSpPr>
            <a:spLocks noGrp="1"/>
          </p:cNvSpPr>
          <p:nvPr>
            <p:ph idx="1"/>
          </p:nvPr>
        </p:nvSpPr>
        <p:spPr>
          <a:xfrm>
            <a:off x="107504" y="1196752"/>
            <a:ext cx="9036496" cy="4929411"/>
          </a:xfrm>
        </p:spPr>
        <p:txBody>
          <a:bodyPr>
            <a:normAutofit/>
          </a:bodyPr>
          <a:lstStyle/>
          <a:p>
            <a:r>
              <a:rPr lang="en-US" altLang="zh-CN" sz="2800" dirty="0" smtClean="0"/>
              <a:t>Excuse me. May I interrupt?</a:t>
            </a:r>
          </a:p>
          <a:p>
            <a:r>
              <a:rPr lang="en-US" altLang="zh-CN" sz="2800" dirty="0" smtClean="0"/>
              <a:t>I’m very sorry to interrupt, but would you…?</a:t>
            </a:r>
          </a:p>
          <a:p>
            <a:r>
              <a:rPr lang="en-US" altLang="zh-CN" sz="2800" dirty="0" smtClean="0"/>
              <a:t>Do you mind if I interrupt you for a moment?</a:t>
            </a:r>
          </a:p>
          <a:p>
            <a:endParaRPr lang="en-US" altLang="zh-CN" sz="2800" dirty="0"/>
          </a:p>
          <a:p>
            <a:r>
              <a:rPr lang="en-US" altLang="zh-CN" sz="2800" dirty="0" smtClean="0"/>
              <a:t>Yes, go ahead.              May I just finish?</a:t>
            </a:r>
          </a:p>
          <a:p>
            <a:r>
              <a:rPr lang="en-US" altLang="zh-CN" sz="2800" dirty="0" smtClean="0"/>
              <a:t>Yes, you may.               Sorry, just let me finish my point.</a:t>
            </a:r>
          </a:p>
          <a:p>
            <a:r>
              <a:rPr lang="en-US" altLang="zh-CN" sz="2800" dirty="0"/>
              <a:t>N</a:t>
            </a:r>
            <a:r>
              <a:rPr lang="en-US" altLang="zh-CN" sz="2800" dirty="0" smtClean="0"/>
              <a:t>o, I don’t mind.         Please allow me to finish.</a:t>
            </a:r>
          </a:p>
          <a:p>
            <a:endParaRPr lang="zh-CN" altLang="en-US" dirty="0"/>
          </a:p>
        </p:txBody>
      </p:sp>
    </p:spTree>
    <p:extLst>
      <p:ext uri="{BB962C8B-B14F-4D97-AF65-F5344CB8AC3E}">
        <p14:creationId xmlns:p14="http://schemas.microsoft.com/office/powerpoint/2010/main" val="242181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88640"/>
            <a:ext cx="8579296" cy="5937523"/>
          </a:xfrm>
        </p:spPr>
        <p:txBody>
          <a:bodyPr/>
          <a:lstStyle/>
          <a:p>
            <a:pPr marL="0" indent="0">
              <a:buNone/>
            </a:pPr>
            <a:endParaRPr lang="en-US" altLang="zh-CN" dirty="0" smtClean="0"/>
          </a:p>
          <a:p>
            <a:pPr marL="0" indent="0">
              <a:buNone/>
            </a:pPr>
            <a:r>
              <a:rPr lang="en-US" altLang="zh-CN" sz="3600" b="1" dirty="0" smtClean="0"/>
              <a:t>Topic: </a:t>
            </a:r>
            <a:r>
              <a:rPr lang="en-US" altLang="zh-CN" sz="3600" dirty="0" smtClean="0"/>
              <a:t>English Training</a:t>
            </a:r>
          </a:p>
          <a:p>
            <a:pPr marL="0" indent="0">
              <a:buNone/>
            </a:pPr>
            <a:r>
              <a:rPr lang="en-US" altLang="zh-CN" sz="3600" b="1" dirty="0" smtClean="0"/>
              <a:t>Items: </a:t>
            </a:r>
            <a:r>
              <a:rPr lang="en-US" altLang="zh-CN" sz="3600" dirty="0" smtClean="0"/>
              <a:t>Training Contents</a:t>
            </a:r>
          </a:p>
          <a:p>
            <a:pPr marL="0" indent="0">
              <a:buNone/>
            </a:pPr>
            <a:r>
              <a:rPr lang="en-US" altLang="zh-CN" sz="3600" dirty="0"/>
              <a:t> </a:t>
            </a:r>
            <a:r>
              <a:rPr lang="en-US" altLang="zh-CN" sz="3600" dirty="0" smtClean="0"/>
              <a:t>           Training Time</a:t>
            </a:r>
          </a:p>
          <a:p>
            <a:pPr marL="0" indent="0">
              <a:buNone/>
            </a:pPr>
            <a:r>
              <a:rPr lang="en-US" altLang="zh-CN" sz="3600" dirty="0"/>
              <a:t> </a:t>
            </a:r>
            <a:r>
              <a:rPr lang="en-US" altLang="zh-CN" sz="3600" dirty="0" smtClean="0"/>
              <a:t>           Training Cost </a:t>
            </a:r>
            <a:endParaRPr lang="zh-CN" altLang="en-US" sz="3600" dirty="0"/>
          </a:p>
        </p:txBody>
      </p:sp>
    </p:spTree>
    <p:extLst>
      <p:ext uri="{BB962C8B-B14F-4D97-AF65-F5344CB8AC3E}">
        <p14:creationId xmlns:p14="http://schemas.microsoft.com/office/powerpoint/2010/main" val="38186527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348880"/>
            <a:ext cx="8229600" cy="1143000"/>
          </a:xfrm>
        </p:spPr>
        <p:txBody>
          <a:bodyPr/>
          <a:lstStyle/>
          <a:p>
            <a:r>
              <a:rPr lang="en-US" altLang="zh-CN" dirty="0" err="1" smtClean="0"/>
              <a:t>Chinglish</a:t>
            </a:r>
            <a:r>
              <a:rPr lang="en-US" altLang="zh-CN" dirty="0" smtClean="0"/>
              <a:t> </a:t>
            </a:r>
            <a:endParaRPr lang="zh-CN" altLang="en-US" dirty="0"/>
          </a:p>
        </p:txBody>
      </p:sp>
    </p:spTree>
    <p:extLst>
      <p:ext uri="{BB962C8B-B14F-4D97-AF65-F5344CB8AC3E}">
        <p14:creationId xmlns:p14="http://schemas.microsoft.com/office/powerpoint/2010/main" val="223487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fontScale="92500"/>
          </a:bodyPr>
          <a:lstStyle/>
          <a:p>
            <a:pPr algn="just"/>
            <a:r>
              <a:rPr lang="en-US" altLang="zh-CN" sz="2800" dirty="0" smtClean="0"/>
              <a:t>The test strategy consists of a series of different tests. They will fully examine the payroll system. The primary purpose of these tests is to uncover the system’s limitations and measure its full capabilities. A list of the various planned tests and a brief explanation follow below. </a:t>
            </a:r>
          </a:p>
          <a:p>
            <a:pPr algn="just"/>
            <a:r>
              <a:rPr lang="en-US" altLang="zh-CN" sz="2800" dirty="0" smtClean="0"/>
              <a:t>System test </a:t>
            </a:r>
          </a:p>
          <a:p>
            <a:pPr marL="0" indent="0" algn="just">
              <a:buNone/>
            </a:pPr>
            <a:r>
              <a:rPr lang="en-US" altLang="zh-CN" sz="2800" dirty="0"/>
              <a:t> </a:t>
            </a:r>
            <a:r>
              <a:rPr lang="en-US" altLang="zh-CN" sz="2800" dirty="0" smtClean="0"/>
              <a:t>    The system tests will focus on the behavior of the payroll system. User scenarios will be executed against the system as well as screen mapping and error message testing.  The system tests will test the integrated system and verify that it meets the requirements defined in the requirements document. </a:t>
            </a:r>
          </a:p>
          <a:p>
            <a:pPr algn="just"/>
            <a:r>
              <a:rPr lang="en-US" altLang="zh-CN" sz="2800" dirty="0" smtClean="0"/>
              <a:t>Performance test</a:t>
            </a:r>
          </a:p>
          <a:p>
            <a:pPr marL="0" indent="0" algn="just">
              <a:buNone/>
            </a:pPr>
            <a:r>
              <a:rPr lang="en-US" altLang="zh-CN" sz="2800" dirty="0"/>
              <a:t> </a:t>
            </a:r>
            <a:r>
              <a:rPr lang="en-US" altLang="zh-CN" sz="2800" dirty="0" smtClean="0"/>
              <a:t>   Performance tests will be conducted to ensure the payroll system’s response time meets the user’s expectations and does not exceed the specified performance criteria. During these tests, response time will be measured under heavy stress or volume.</a:t>
            </a:r>
          </a:p>
          <a:p>
            <a:pPr marL="0" indent="0" algn="just">
              <a:buNone/>
            </a:pPr>
            <a:endParaRPr lang="zh-CN" altLang="en-US" sz="2800" dirty="0"/>
          </a:p>
        </p:txBody>
      </p:sp>
    </p:spTree>
    <p:extLst>
      <p:ext uri="{BB962C8B-B14F-4D97-AF65-F5344CB8AC3E}">
        <p14:creationId xmlns:p14="http://schemas.microsoft.com/office/powerpoint/2010/main" val="2474044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0"/>
            <a:ext cx="8928992" cy="6741368"/>
          </a:xfrm>
        </p:spPr>
        <p:txBody>
          <a:bodyPr>
            <a:normAutofit/>
          </a:bodyPr>
          <a:lstStyle/>
          <a:p>
            <a:pPr algn="just"/>
            <a:r>
              <a:rPr lang="en-US" altLang="zh-CN" sz="2800" dirty="0" smtClean="0"/>
              <a:t>Security test</a:t>
            </a:r>
          </a:p>
          <a:p>
            <a:pPr marL="0" indent="0" algn="just">
              <a:buNone/>
            </a:pPr>
            <a:r>
              <a:rPr lang="en-US" altLang="zh-CN" sz="2800" dirty="0"/>
              <a:t> </a:t>
            </a:r>
            <a:r>
              <a:rPr lang="en-US" altLang="zh-CN" sz="2800" dirty="0" smtClean="0"/>
              <a:t>   Security tests will determine how secure the new payroll system is. The tests will verify that an unauthorized user cannot access to the confidential data. </a:t>
            </a:r>
          </a:p>
          <a:p>
            <a:pPr algn="just"/>
            <a:r>
              <a:rPr lang="en-US" altLang="zh-CN" sz="2800" dirty="0" smtClean="0"/>
              <a:t>Automated test </a:t>
            </a:r>
          </a:p>
          <a:p>
            <a:pPr marL="0" indent="0" algn="just">
              <a:buNone/>
            </a:pPr>
            <a:r>
              <a:rPr lang="en-US" altLang="zh-CN" sz="2800" dirty="0" smtClean="0"/>
              <a:t>    A suit of automated tests will be developed in order to test the basic functionality of the payroll system. They will also perform regression testing on areas of the systems where previously critical / major defects are found. It will also assist us in executing user scenarios and simulating several users.  </a:t>
            </a:r>
            <a:endParaRPr lang="zh-CN" altLang="en-US" sz="2800" dirty="0"/>
          </a:p>
        </p:txBody>
      </p:sp>
    </p:spTree>
    <p:extLst>
      <p:ext uri="{BB962C8B-B14F-4D97-AF65-F5344CB8AC3E}">
        <p14:creationId xmlns:p14="http://schemas.microsoft.com/office/powerpoint/2010/main" val="3962147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636912"/>
            <a:ext cx="8229600" cy="1143000"/>
          </a:xfrm>
        </p:spPr>
        <p:txBody>
          <a:bodyPr>
            <a:normAutofit/>
          </a:bodyPr>
          <a:lstStyle/>
          <a:p>
            <a:r>
              <a:rPr lang="en-US" altLang="zh-CN" b="1" dirty="0" smtClean="0">
                <a:solidFill>
                  <a:srgbClr val="00B050"/>
                </a:solidFill>
                <a:latin typeface="Adobe 黑体 Std R" pitchFamily="34" charset="-122"/>
                <a:ea typeface="Adobe 黑体 Std R" pitchFamily="34" charset="-122"/>
              </a:rPr>
              <a:t>Discussing in meeting</a:t>
            </a:r>
            <a:endParaRPr lang="zh-CN" altLang="en-US" b="1" dirty="0">
              <a:solidFill>
                <a:srgbClr val="00B050"/>
              </a:solidFill>
              <a:latin typeface="Adobe 黑体 Std R" pitchFamily="34" charset="-122"/>
              <a:ea typeface="Adobe 黑体 Std R" pitchFamily="34" charset="-122"/>
            </a:endParaRPr>
          </a:p>
        </p:txBody>
      </p:sp>
    </p:spTree>
    <p:extLst>
      <p:ext uri="{BB962C8B-B14F-4D97-AF65-F5344CB8AC3E}">
        <p14:creationId xmlns:p14="http://schemas.microsoft.com/office/powerpoint/2010/main" val="41731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2132856"/>
            <a:ext cx="9036496" cy="4371957"/>
          </a:xfrm>
        </p:spPr>
        <p:txBody>
          <a:bodyPr/>
          <a:lstStyle/>
          <a:p>
            <a:pPr marL="0" indent="0"/>
            <a:r>
              <a:rPr lang="en-US" altLang="zh-CN" dirty="0" smtClean="0">
                <a:latin typeface="宋体"/>
                <a:ea typeface="宋体"/>
              </a:rPr>
              <a:t> I think that…</a:t>
            </a:r>
          </a:p>
          <a:p>
            <a:pPr marL="0" indent="0"/>
            <a:r>
              <a:rPr lang="en-US" altLang="zh-CN" dirty="0" smtClean="0">
                <a:latin typeface="宋体"/>
                <a:ea typeface="宋体"/>
              </a:rPr>
              <a:t> I feel that... </a:t>
            </a:r>
            <a:endParaRPr lang="en-US" altLang="zh-CN" dirty="0" smtClean="0"/>
          </a:p>
          <a:p>
            <a:pPr marL="0" indent="0"/>
            <a:r>
              <a:rPr lang="en-US" altLang="zh-CN" dirty="0" smtClean="0">
                <a:latin typeface="宋体"/>
                <a:ea typeface="宋体"/>
              </a:rPr>
              <a:t> I believe that… </a:t>
            </a:r>
          </a:p>
          <a:p>
            <a:pPr marL="0" indent="0"/>
            <a:r>
              <a:rPr lang="en-US" altLang="zh-CN" dirty="0" smtClean="0">
                <a:latin typeface="宋体"/>
                <a:ea typeface="宋体"/>
              </a:rPr>
              <a:t> It seems to me that…</a:t>
            </a:r>
          </a:p>
          <a:p>
            <a:pPr marL="0" indent="0"/>
            <a:r>
              <a:rPr lang="en-US" altLang="zh-CN" dirty="0" smtClean="0">
                <a:latin typeface="宋体"/>
                <a:ea typeface="宋体"/>
              </a:rPr>
              <a:t> In my view / opinion,…</a:t>
            </a:r>
          </a:p>
          <a:p>
            <a:pPr marL="0" indent="0"/>
            <a:r>
              <a:rPr lang="en-US" altLang="zh-CN" dirty="0" smtClean="0">
                <a:latin typeface="宋体"/>
                <a:ea typeface="宋体"/>
              </a:rPr>
              <a:t> As far as I am concerned…</a:t>
            </a:r>
          </a:p>
          <a:p>
            <a:pPr marL="0" indent="0">
              <a:buNone/>
            </a:pPr>
            <a:endParaRPr lang="en-US" altLang="zh-CN" dirty="0" smtClean="0">
              <a:latin typeface="宋体"/>
              <a:ea typeface="宋体"/>
            </a:endParaRPr>
          </a:p>
          <a:p>
            <a:pPr marL="0" indent="0">
              <a:buNone/>
            </a:pPr>
            <a:endParaRPr lang="en-US" altLang="zh-CN" dirty="0" smtClean="0">
              <a:latin typeface="宋体"/>
              <a:ea typeface="宋体"/>
            </a:endParaRPr>
          </a:p>
          <a:p>
            <a:pPr marL="0" indent="0">
              <a:buNone/>
            </a:pPr>
            <a:endParaRPr lang="en-US" altLang="zh-CN" dirty="0" smtClean="0">
              <a:latin typeface="宋体"/>
              <a:ea typeface="宋体"/>
            </a:endParaRPr>
          </a:p>
        </p:txBody>
      </p:sp>
      <p:sp>
        <p:nvSpPr>
          <p:cNvPr id="4" name="标题 1"/>
          <p:cNvSpPr>
            <a:spLocks noGrp="1"/>
          </p:cNvSpPr>
          <p:nvPr>
            <p:ph type="title"/>
          </p:nvPr>
        </p:nvSpPr>
        <p:spPr>
          <a:xfrm>
            <a:off x="539552" y="620688"/>
            <a:ext cx="8229600" cy="1143000"/>
          </a:xfrm>
        </p:spPr>
        <p:txBody>
          <a:bodyPr vert="horz" lIns="91440" tIns="45720" rIns="91440" bIns="45720" rtlCol="0" anchor="ctr">
            <a:normAutofit/>
          </a:bodyPr>
          <a:lstStyle/>
          <a:p>
            <a:r>
              <a:rPr lang="en-US" altLang="zh-CN" b="1" dirty="0" smtClean="0">
                <a:solidFill>
                  <a:srgbClr val="00B050"/>
                </a:solidFill>
                <a:latin typeface="Adobe 黑体 Std R" pitchFamily="34" charset="-122"/>
                <a:ea typeface="Adobe 黑体 Std R" pitchFamily="34" charset="-122"/>
              </a:rPr>
              <a:t> How </a:t>
            </a:r>
            <a:r>
              <a:rPr lang="en-US" altLang="zh-CN" b="1" dirty="0">
                <a:solidFill>
                  <a:srgbClr val="00B050"/>
                </a:solidFill>
                <a:latin typeface="Adobe 黑体 Std R" pitchFamily="34" charset="-122"/>
                <a:ea typeface="Adobe 黑体 Std R" pitchFamily="34" charset="-122"/>
              </a:rPr>
              <a:t>to state your ideas?</a:t>
            </a:r>
            <a:endParaRPr lang="zh-CN" altLang="en-US" b="1" dirty="0">
              <a:solidFill>
                <a:srgbClr val="00B050"/>
              </a:solidFill>
              <a:latin typeface="Adobe 黑体 Std R" pitchFamily="34" charset="-122"/>
              <a:ea typeface="Adobe 黑体 Std R" pitchFamily="34" charset="-122"/>
            </a:endParaRPr>
          </a:p>
        </p:txBody>
      </p:sp>
    </p:spTree>
    <p:extLst>
      <p:ext uri="{BB962C8B-B14F-4D97-AF65-F5344CB8AC3E}">
        <p14:creationId xmlns:p14="http://schemas.microsoft.com/office/powerpoint/2010/main" val="4250923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a:bodyPr>
          <a:lstStyle/>
          <a:p>
            <a:endParaRPr lang="en-US" altLang="zh-CN" dirty="0" smtClean="0"/>
          </a:p>
          <a:p>
            <a:pPr marL="0" indent="0"/>
            <a:r>
              <a:rPr lang="en-US" altLang="zh-CN" dirty="0" smtClean="0">
                <a:latin typeface="宋体"/>
              </a:rPr>
              <a:t> I would say that…</a:t>
            </a:r>
          </a:p>
          <a:p>
            <a:pPr marL="0" indent="0"/>
            <a:r>
              <a:rPr lang="en-US" altLang="zh-CN" dirty="0" smtClean="0">
                <a:latin typeface="宋体"/>
              </a:rPr>
              <a:t> My guess is that…</a:t>
            </a:r>
          </a:p>
          <a:p>
            <a:pPr>
              <a:buNone/>
            </a:pPr>
            <a:endParaRPr lang="en-US" altLang="zh-CN" dirty="0" smtClean="0"/>
          </a:p>
          <a:p>
            <a:endParaRPr lang="en-US" altLang="zh-CN" dirty="0" smtClean="0"/>
          </a:p>
          <a:p>
            <a:endParaRPr lang="en-US" altLang="zh-CN" dirty="0" smtClean="0"/>
          </a:p>
          <a:p>
            <a:endParaRPr lang="en-US" altLang="zh-CN" dirty="0" smtClean="0"/>
          </a:p>
          <a:p>
            <a:pPr marL="0" indent="0"/>
            <a:r>
              <a:rPr lang="en-US" altLang="zh-CN" dirty="0" smtClean="0"/>
              <a:t> It’s obvious that…</a:t>
            </a:r>
          </a:p>
          <a:p>
            <a:pPr marL="0" indent="0"/>
            <a:r>
              <a:rPr lang="en-US" altLang="zh-CN" dirty="0" smtClean="0"/>
              <a:t> It’s clear to me that…</a:t>
            </a:r>
          </a:p>
          <a:p>
            <a:pPr marL="0" indent="0"/>
            <a:r>
              <a:rPr lang="en-US" altLang="zh-CN" dirty="0" smtClean="0"/>
              <a:t> Obviously / Clearly, …</a:t>
            </a:r>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zh-CN" altLang="en-US" dirty="0"/>
          </a:p>
        </p:txBody>
      </p:sp>
      <p:sp>
        <p:nvSpPr>
          <p:cNvPr id="4" name="右大括号 3"/>
          <p:cNvSpPr/>
          <p:nvPr/>
        </p:nvSpPr>
        <p:spPr>
          <a:xfrm>
            <a:off x="4286248" y="4286256"/>
            <a:ext cx="875528" cy="1440160"/>
          </a:xfrm>
          <a:prstGeom prst="rightBrace">
            <a:avLst/>
          </a:prstGeom>
          <a:ln w="38100">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TextBox 4"/>
          <p:cNvSpPr txBox="1"/>
          <p:nvPr/>
        </p:nvSpPr>
        <p:spPr>
          <a:xfrm>
            <a:off x="5643570" y="4643446"/>
            <a:ext cx="1512168" cy="584775"/>
          </a:xfrm>
          <a:prstGeom prst="rect">
            <a:avLst/>
          </a:prstGeom>
          <a:noFill/>
        </p:spPr>
        <p:txBody>
          <a:bodyPr wrap="square" rtlCol="0">
            <a:spAutoFit/>
          </a:bodyPr>
          <a:lstStyle/>
          <a:p>
            <a:r>
              <a:rPr lang="en-US" altLang="zh-CN" sz="3200" dirty="0" smtClean="0">
                <a:solidFill>
                  <a:srgbClr val="0066FF"/>
                </a:solidFill>
              </a:rPr>
              <a:t>Active </a:t>
            </a:r>
            <a:endParaRPr lang="zh-CN" altLang="en-US" sz="3200" dirty="0">
              <a:solidFill>
                <a:srgbClr val="0066FF"/>
              </a:solidFill>
            </a:endParaRPr>
          </a:p>
        </p:txBody>
      </p:sp>
      <p:sp>
        <p:nvSpPr>
          <p:cNvPr id="8" name="右大括号 7"/>
          <p:cNvSpPr/>
          <p:nvPr/>
        </p:nvSpPr>
        <p:spPr>
          <a:xfrm>
            <a:off x="4357686" y="642918"/>
            <a:ext cx="480743" cy="914400"/>
          </a:xfrm>
          <a:prstGeom prst="rightBrace">
            <a:avLst/>
          </a:prstGeom>
          <a:ln w="38100">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B050"/>
              </a:solidFill>
            </a:endParaRPr>
          </a:p>
        </p:txBody>
      </p:sp>
      <p:sp>
        <p:nvSpPr>
          <p:cNvPr id="9" name="TextBox 8"/>
          <p:cNvSpPr txBox="1"/>
          <p:nvPr/>
        </p:nvSpPr>
        <p:spPr>
          <a:xfrm>
            <a:off x="5214942" y="857232"/>
            <a:ext cx="2016224" cy="584775"/>
          </a:xfrm>
          <a:prstGeom prst="rect">
            <a:avLst/>
          </a:prstGeom>
          <a:noFill/>
        </p:spPr>
        <p:txBody>
          <a:bodyPr wrap="square" rtlCol="0">
            <a:spAutoFit/>
          </a:bodyPr>
          <a:lstStyle/>
          <a:p>
            <a:r>
              <a:rPr lang="en-US" altLang="zh-CN" sz="3200" dirty="0" smtClean="0">
                <a:solidFill>
                  <a:srgbClr val="0066FF"/>
                </a:solidFill>
              </a:rPr>
              <a:t>Passive</a:t>
            </a:r>
            <a:endParaRPr lang="zh-CN" altLang="en-US" sz="3200" dirty="0">
              <a:solidFill>
                <a:srgbClr val="0066FF"/>
              </a:solidFill>
            </a:endParaRPr>
          </a:p>
        </p:txBody>
      </p:sp>
    </p:spTree>
    <p:extLst>
      <p:ext uri="{BB962C8B-B14F-4D97-AF65-F5344CB8AC3E}">
        <p14:creationId xmlns:p14="http://schemas.microsoft.com/office/powerpoint/2010/main" val="39730002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16632"/>
            <a:ext cx="9036496" cy="6552728"/>
          </a:xfrm>
        </p:spPr>
        <p:txBody>
          <a:bodyPr>
            <a:normAutofit fontScale="92500" lnSpcReduction="10000"/>
          </a:bodyPr>
          <a:lstStyle/>
          <a:p>
            <a:r>
              <a:rPr lang="en-US" altLang="zh-CN" dirty="0" smtClean="0"/>
              <a:t>Why don’t…?</a:t>
            </a:r>
          </a:p>
          <a:p>
            <a:r>
              <a:rPr lang="en-US" altLang="zh-CN" dirty="0" smtClean="0"/>
              <a:t>What about / How about…?</a:t>
            </a:r>
          </a:p>
          <a:p>
            <a:endParaRPr lang="en-US" altLang="zh-CN" dirty="0" smtClean="0"/>
          </a:p>
          <a:p>
            <a:endParaRPr lang="en-US" altLang="zh-CN" dirty="0" smtClean="0"/>
          </a:p>
          <a:p>
            <a:endParaRPr lang="en-US" altLang="zh-CN" dirty="0" smtClean="0"/>
          </a:p>
          <a:p>
            <a:r>
              <a:rPr lang="en-US" altLang="zh-CN" dirty="0" smtClean="0"/>
              <a:t>Perhaps we should …</a:t>
            </a:r>
          </a:p>
          <a:p>
            <a:r>
              <a:rPr lang="en-US" altLang="zh-CN" dirty="0" smtClean="0"/>
              <a:t>Maybe we could…</a:t>
            </a:r>
            <a:endParaRPr lang="zh-CN" altLang="en-US" dirty="0" smtClean="0"/>
          </a:p>
          <a:p>
            <a:endParaRPr lang="en-US" altLang="zh-CN" dirty="0" smtClean="0"/>
          </a:p>
          <a:p>
            <a:endParaRPr lang="en-US" altLang="zh-CN" dirty="0" smtClean="0"/>
          </a:p>
          <a:p>
            <a:endParaRPr lang="en-US" altLang="zh-CN" dirty="0" smtClean="0"/>
          </a:p>
          <a:p>
            <a:r>
              <a:rPr lang="en-US" altLang="zh-CN" dirty="0" smtClean="0"/>
              <a:t>I’d recommend…</a:t>
            </a:r>
          </a:p>
          <a:p>
            <a:r>
              <a:rPr lang="en-US" altLang="zh-CN" dirty="0" smtClean="0"/>
              <a:t>I’d suggest…</a:t>
            </a:r>
          </a:p>
          <a:p>
            <a:r>
              <a:rPr lang="en-US" altLang="zh-CN" dirty="0" smtClean="0"/>
              <a:t>I’d propose…</a:t>
            </a:r>
            <a:endParaRPr lang="zh-CN" altLang="en-US" dirty="0" smtClean="0"/>
          </a:p>
          <a:p>
            <a:endParaRPr lang="zh-CN" altLang="en-US" dirty="0"/>
          </a:p>
        </p:txBody>
      </p:sp>
      <p:sp>
        <p:nvSpPr>
          <p:cNvPr id="4" name="右大括号 3"/>
          <p:cNvSpPr/>
          <p:nvPr/>
        </p:nvSpPr>
        <p:spPr>
          <a:xfrm>
            <a:off x="5091514" y="116632"/>
            <a:ext cx="587496" cy="936104"/>
          </a:xfrm>
          <a:prstGeom prst="rightBrace">
            <a:avLst>
              <a:gd name="adj1" fmla="val 0"/>
              <a:gd name="adj2" fmla="val 50000"/>
            </a:avLst>
          </a:prstGeom>
          <a:ln w="38100">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TextBox 4"/>
          <p:cNvSpPr txBox="1"/>
          <p:nvPr/>
        </p:nvSpPr>
        <p:spPr>
          <a:xfrm>
            <a:off x="5868144" y="129410"/>
            <a:ext cx="3275856" cy="1077218"/>
          </a:xfrm>
          <a:prstGeom prst="rect">
            <a:avLst/>
          </a:prstGeom>
          <a:noFill/>
        </p:spPr>
        <p:txBody>
          <a:bodyPr wrap="square" rtlCol="0">
            <a:spAutoFit/>
          </a:bodyPr>
          <a:lstStyle/>
          <a:p>
            <a:r>
              <a:rPr lang="en-US" altLang="zh-CN" sz="3200" dirty="0" smtClean="0">
                <a:solidFill>
                  <a:srgbClr val="0066FF"/>
                </a:solidFill>
              </a:rPr>
              <a:t>Interrogative words</a:t>
            </a:r>
            <a:endParaRPr lang="zh-CN" altLang="en-US" sz="3200" dirty="0">
              <a:solidFill>
                <a:srgbClr val="0066FF"/>
              </a:solidFill>
            </a:endParaRPr>
          </a:p>
        </p:txBody>
      </p:sp>
      <p:sp>
        <p:nvSpPr>
          <p:cNvPr id="6" name="右大括号 5"/>
          <p:cNvSpPr/>
          <p:nvPr/>
        </p:nvSpPr>
        <p:spPr>
          <a:xfrm>
            <a:off x="3643306" y="5072074"/>
            <a:ext cx="587496" cy="1440160"/>
          </a:xfrm>
          <a:prstGeom prst="rightBrace">
            <a:avLst>
              <a:gd name="adj1" fmla="val 0"/>
              <a:gd name="adj2" fmla="val 50000"/>
            </a:avLst>
          </a:prstGeom>
          <a:ln w="38100">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4643438" y="5500702"/>
            <a:ext cx="2664296" cy="584775"/>
          </a:xfrm>
          <a:prstGeom prst="rect">
            <a:avLst/>
          </a:prstGeom>
          <a:noFill/>
        </p:spPr>
        <p:txBody>
          <a:bodyPr wrap="square" rtlCol="0">
            <a:spAutoFit/>
          </a:bodyPr>
          <a:lstStyle/>
          <a:p>
            <a:r>
              <a:rPr lang="en-US" altLang="zh-CN" sz="3200" dirty="0">
                <a:solidFill>
                  <a:srgbClr val="0066FF"/>
                </a:solidFill>
              </a:rPr>
              <a:t>A</a:t>
            </a:r>
            <a:r>
              <a:rPr lang="en-US" altLang="zh-CN" sz="3200" dirty="0" smtClean="0">
                <a:solidFill>
                  <a:srgbClr val="0066FF"/>
                </a:solidFill>
              </a:rPr>
              <a:t>dvise</a:t>
            </a:r>
            <a:endParaRPr lang="zh-CN" altLang="en-US" sz="3200" dirty="0">
              <a:solidFill>
                <a:srgbClr val="0066FF"/>
              </a:solidFill>
            </a:endParaRPr>
          </a:p>
        </p:txBody>
      </p:sp>
      <p:sp>
        <p:nvSpPr>
          <p:cNvPr id="8" name="右大括号 7"/>
          <p:cNvSpPr/>
          <p:nvPr/>
        </p:nvSpPr>
        <p:spPr>
          <a:xfrm>
            <a:off x="4143372" y="2714620"/>
            <a:ext cx="587496" cy="936104"/>
          </a:xfrm>
          <a:prstGeom prst="rightBrace">
            <a:avLst>
              <a:gd name="adj1" fmla="val 0"/>
              <a:gd name="adj2" fmla="val 50000"/>
            </a:avLst>
          </a:prstGeom>
          <a:ln w="38100">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5072066" y="2928934"/>
            <a:ext cx="2880320" cy="584775"/>
          </a:xfrm>
          <a:prstGeom prst="rect">
            <a:avLst/>
          </a:prstGeom>
          <a:noFill/>
        </p:spPr>
        <p:txBody>
          <a:bodyPr wrap="square" rtlCol="0">
            <a:spAutoFit/>
          </a:bodyPr>
          <a:lstStyle/>
          <a:p>
            <a:r>
              <a:rPr lang="en-US" altLang="zh-CN" sz="3200" dirty="0" smtClean="0">
                <a:solidFill>
                  <a:srgbClr val="0066FF"/>
                </a:solidFill>
              </a:rPr>
              <a:t>Auxiliary verb</a:t>
            </a:r>
            <a:endParaRPr lang="zh-CN" altLang="en-US" sz="3200" dirty="0">
              <a:solidFill>
                <a:srgbClr val="0066FF"/>
              </a:solidFill>
            </a:endParaRPr>
          </a:p>
        </p:txBody>
      </p:sp>
    </p:spTree>
    <p:extLst>
      <p:ext uri="{BB962C8B-B14F-4D97-AF65-F5344CB8AC3E}">
        <p14:creationId xmlns:p14="http://schemas.microsoft.com/office/powerpoint/2010/main" val="9499783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TotalTime>
  <Words>1568</Words>
  <Application>Microsoft Office PowerPoint</Application>
  <PresentationFormat>全屏显示(4:3)</PresentationFormat>
  <Paragraphs>233</Paragraphs>
  <Slides>33</Slides>
  <Notes>0</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Office 主题</vt:lpstr>
      <vt:lpstr>Chapter Eleven</vt:lpstr>
      <vt:lpstr>IT Vocabulary</vt:lpstr>
      <vt:lpstr>PowerPoint 演示文稿</vt:lpstr>
      <vt:lpstr>PowerPoint 演示文稿</vt:lpstr>
      <vt:lpstr>PowerPoint 演示文稿</vt:lpstr>
      <vt:lpstr>Discussing in meeting</vt:lpstr>
      <vt:lpstr> How to state your ideas?</vt:lpstr>
      <vt:lpstr>PowerPoint 演示文稿</vt:lpstr>
      <vt:lpstr>PowerPoint 演示文稿</vt:lpstr>
      <vt:lpstr>What’s the picture about?</vt:lpstr>
      <vt:lpstr>PowerPoint 演示文稿</vt:lpstr>
      <vt:lpstr>Expressing agreement</vt:lpstr>
      <vt:lpstr>Agreeing with reservations</vt:lpstr>
      <vt:lpstr>Euphemistic disagreement</vt:lpstr>
      <vt:lpstr>Stating reason</vt:lpstr>
      <vt:lpstr>PowerPoint 演示文稿</vt:lpstr>
      <vt:lpstr>PowerPoint 演示文稿</vt:lpstr>
      <vt:lpstr>Practice </vt:lpstr>
      <vt:lpstr>Emphasizing Personal Points</vt:lpstr>
      <vt:lpstr>PowerPoint 演示文稿</vt:lpstr>
      <vt:lpstr>Stimulating Other People’s Points</vt:lpstr>
      <vt:lpstr>Raising Questions</vt:lpstr>
      <vt:lpstr>PowerPoint 演示文稿</vt:lpstr>
      <vt:lpstr>PowerPoint 演示文稿</vt:lpstr>
      <vt:lpstr>PowerPoint 演示文稿</vt:lpstr>
      <vt:lpstr>take         up           out        off        short     on            move            back             rush</vt:lpstr>
      <vt:lpstr>Restricting topics </vt:lpstr>
      <vt:lpstr>Irrelevant but necessary topics </vt:lpstr>
      <vt:lpstr>PowerPoint 演示文稿</vt:lpstr>
      <vt:lpstr>Reminding time </vt:lpstr>
      <vt:lpstr>Interrupt</vt:lpstr>
      <vt:lpstr>PowerPoint 演示文稿</vt:lpstr>
      <vt:lpstr>Chinglish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Eleven</dc:title>
  <dc:creator>罗惠</dc:creator>
  <cp:lastModifiedBy>tfsp</cp:lastModifiedBy>
  <cp:revision>9</cp:revision>
  <dcterms:created xsi:type="dcterms:W3CDTF">2015-05-26T02:56:50Z</dcterms:created>
  <dcterms:modified xsi:type="dcterms:W3CDTF">2015-05-26T06:58:27Z</dcterms:modified>
</cp:coreProperties>
</file>