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97" r:id="rId3"/>
    <p:sldId id="298" r:id="rId4"/>
    <p:sldId id="299" r:id="rId5"/>
    <p:sldId id="300" r:id="rId6"/>
    <p:sldId id="301" r:id="rId7"/>
    <p:sldId id="302" r:id="rId8"/>
    <p:sldId id="257" r:id="rId9"/>
    <p:sldId id="258" r:id="rId10"/>
    <p:sldId id="259" r:id="rId11"/>
    <p:sldId id="260" r:id="rId12"/>
    <p:sldId id="261" r:id="rId13"/>
    <p:sldId id="273" r:id="rId14"/>
    <p:sldId id="274" r:id="rId15"/>
    <p:sldId id="275" r:id="rId16"/>
    <p:sldId id="262" r:id="rId17"/>
    <p:sldId id="263" r:id="rId18"/>
    <p:sldId id="264" r:id="rId19"/>
    <p:sldId id="265" r:id="rId20"/>
    <p:sldId id="269" r:id="rId21"/>
    <p:sldId id="270" r:id="rId22"/>
    <p:sldId id="271" r:id="rId23"/>
    <p:sldId id="272"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42711-A5C9-411C-B938-8427DD2DF0E7}" type="datetimeFigureOut">
              <a:rPr lang="zh-CN" altLang="en-US" smtClean="0"/>
              <a:t>2015/7/2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A19790-11C3-4B49-928D-CFD4878E2604}" type="slidenum">
              <a:rPr lang="zh-CN" altLang="en-US" smtClean="0"/>
              <a:t>‹#›</a:t>
            </a:fld>
            <a:endParaRPr lang="zh-CN" altLang="en-US"/>
          </a:p>
        </p:txBody>
      </p:sp>
    </p:spTree>
    <p:extLst>
      <p:ext uri="{BB962C8B-B14F-4D97-AF65-F5344CB8AC3E}">
        <p14:creationId xmlns:p14="http://schemas.microsoft.com/office/powerpoint/2010/main" val="2636662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cs typeface="Arial Unicode MS"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cs typeface="Arial Unicode MS"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cs typeface="Arial Unicode MS"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cs typeface="Arial Unicode MS"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cs typeface="Arial Unicode MS"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cs typeface="Arial Unicode MS"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cs typeface="Arial Unicode MS"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cs typeface="Arial Unicode MS"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cs typeface="Arial Unicode MS" charset="0"/>
              </a:defRPr>
            </a:lvl9pPr>
          </a:lstStyle>
          <a:p>
            <a:pPr eaLnBrk="1"/>
            <a:fld id="{B4BBCF4B-D6DC-4A45-93D7-046DF94A9451}" type="slidenum">
              <a:rPr lang="en-US" altLang="zh-CN">
                <a:solidFill>
                  <a:srgbClr val="000000"/>
                </a:solidFill>
                <a:latin typeface="Times New Roman" pitchFamily="16" charset="0"/>
                <a:cs typeface="Tahoma" charset="0"/>
              </a:rPr>
              <a:pPr eaLnBrk="1"/>
              <a:t>9</a:t>
            </a:fld>
            <a:endParaRPr lang="en-US" altLang="zh-CN">
              <a:solidFill>
                <a:srgbClr val="000000"/>
              </a:solidFill>
              <a:latin typeface="Times New Roman" pitchFamily="16" charset="0"/>
              <a:cs typeface="Tahoma" charset="0"/>
            </a:endParaRPr>
          </a:p>
        </p:txBody>
      </p:sp>
      <p:sp>
        <p:nvSpPr>
          <p:cNvPr id="16387" name="Rectangle 1"/>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Rectangle 2"/>
          <p:cNvSpPr txBox="1">
            <a:spLocks noGrp="1" noChangeArrowheads="1"/>
          </p:cNvSpPr>
          <p:nvPr>
            <p:ph type="body" idx="1"/>
          </p:nvPr>
        </p:nvSpPr>
        <p:spPr>
          <a:xfrm>
            <a:off x="686360" y="4342535"/>
            <a:ext cx="5486681"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2015/7/2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2015/7/2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2015/7/2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2015/7/2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Chapter Thirteen </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2040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052736"/>
          </a:xfrm>
        </p:spPr>
        <p:txBody>
          <a:bodyPr>
            <a:normAutofit/>
          </a:bodyPr>
          <a:lstStyle/>
          <a:p>
            <a:r>
              <a:rPr lang="en-US" altLang="zh-CN" dirty="0" smtClean="0"/>
              <a:t>Making a Complaint</a:t>
            </a:r>
            <a:endParaRPr lang="zh-CN" altLang="en-US" dirty="0"/>
          </a:p>
        </p:txBody>
      </p:sp>
      <p:sp>
        <p:nvSpPr>
          <p:cNvPr id="3" name="内容占位符 2"/>
          <p:cNvSpPr>
            <a:spLocks noGrp="1"/>
          </p:cNvSpPr>
          <p:nvPr>
            <p:ph idx="1"/>
          </p:nvPr>
        </p:nvSpPr>
        <p:spPr>
          <a:xfrm>
            <a:off x="251520" y="908720"/>
            <a:ext cx="8640960" cy="5949280"/>
          </a:xfrm>
        </p:spPr>
        <p:txBody>
          <a:bodyPr>
            <a:normAutofit/>
          </a:bodyPr>
          <a:lstStyle/>
          <a:p>
            <a:r>
              <a:rPr lang="en-US" altLang="zh-CN" dirty="0" smtClean="0"/>
              <a:t>I’m afraid…/I’m sorry</a:t>
            </a:r>
          </a:p>
          <a:p>
            <a:r>
              <a:rPr lang="en-US" altLang="zh-CN" dirty="0" smtClean="0"/>
              <a:t>I don’t mean to complain, but…</a:t>
            </a:r>
          </a:p>
          <a:p>
            <a:r>
              <a:rPr lang="en-US" altLang="zh-CN" dirty="0" smtClean="0"/>
              <a:t>Excuse me, there seems / appears to be something wrong with…</a:t>
            </a:r>
          </a:p>
          <a:p>
            <a:r>
              <a:rPr lang="en-US" altLang="zh-CN" dirty="0" smtClean="0"/>
              <a:t>I was expecting…</a:t>
            </a:r>
          </a:p>
          <a:p>
            <a:r>
              <a:rPr lang="en-US" altLang="zh-CN" dirty="0" smtClean="0"/>
              <a:t>…was far from satisfactory.</a:t>
            </a:r>
          </a:p>
          <a:p>
            <a:r>
              <a:rPr lang="en-US" altLang="zh-CN" dirty="0" smtClean="0"/>
              <a:t>It is regrettable to see that </a:t>
            </a:r>
          </a:p>
          <a:p>
            <a:r>
              <a:rPr lang="en-US" altLang="zh-CN" dirty="0" smtClean="0"/>
              <a:t>I’m calling about the problem of …</a:t>
            </a:r>
          </a:p>
          <a:p>
            <a:endParaRPr lang="en-US" altLang="zh-CN" dirty="0" smtClean="0"/>
          </a:p>
          <a:p>
            <a:endParaRPr lang="zh-CN" altLang="en-US" dirty="0"/>
          </a:p>
        </p:txBody>
      </p:sp>
    </p:spTree>
    <p:extLst>
      <p:ext uri="{BB962C8B-B14F-4D97-AF65-F5344CB8AC3E}">
        <p14:creationId xmlns:p14="http://schemas.microsoft.com/office/powerpoint/2010/main" val="1791112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856984" cy="6480720"/>
          </a:xfrm>
        </p:spPr>
        <p:txBody>
          <a:bodyPr/>
          <a:lstStyle/>
          <a:p>
            <a:pPr marL="0" indent="0" algn="ctr">
              <a:buNone/>
            </a:pPr>
            <a:r>
              <a:rPr lang="en-US" altLang="zh-CN" sz="4400" dirty="0" smtClean="0"/>
              <a:t>Steps for Solving Complaints</a:t>
            </a:r>
          </a:p>
          <a:p>
            <a:endParaRPr lang="en-US" altLang="zh-CN" dirty="0"/>
          </a:p>
          <a:p>
            <a:r>
              <a:rPr lang="en-US" altLang="zh-CN" dirty="0" smtClean="0"/>
              <a:t>Expressing sorry</a:t>
            </a:r>
          </a:p>
          <a:p>
            <a:r>
              <a:rPr lang="en-US" altLang="zh-CN" dirty="0" smtClean="0"/>
              <a:t>Getting to know details</a:t>
            </a:r>
          </a:p>
          <a:p>
            <a:r>
              <a:rPr lang="en-US" altLang="zh-CN" dirty="0" smtClean="0"/>
              <a:t>Giving solutions and promises</a:t>
            </a:r>
            <a:endParaRPr lang="zh-CN" altLang="en-US" dirty="0"/>
          </a:p>
        </p:txBody>
      </p:sp>
    </p:spTree>
    <p:extLst>
      <p:ext uri="{BB962C8B-B14F-4D97-AF65-F5344CB8AC3E}">
        <p14:creationId xmlns:p14="http://schemas.microsoft.com/office/powerpoint/2010/main" val="20360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936104"/>
          </a:xfrm>
        </p:spPr>
        <p:txBody>
          <a:bodyPr/>
          <a:lstStyle/>
          <a:p>
            <a:r>
              <a:rPr lang="en-US" altLang="zh-CN" dirty="0" smtClean="0"/>
              <a:t>Receiving a Complaint</a:t>
            </a:r>
            <a:endParaRPr lang="zh-CN" altLang="en-US" dirty="0"/>
          </a:p>
        </p:txBody>
      </p:sp>
      <p:sp>
        <p:nvSpPr>
          <p:cNvPr id="3" name="内容占位符 2"/>
          <p:cNvSpPr>
            <a:spLocks noGrp="1"/>
          </p:cNvSpPr>
          <p:nvPr>
            <p:ph idx="1"/>
          </p:nvPr>
        </p:nvSpPr>
        <p:spPr>
          <a:xfrm>
            <a:off x="179512" y="908720"/>
            <a:ext cx="8964488" cy="5832648"/>
          </a:xfrm>
        </p:spPr>
        <p:txBody>
          <a:bodyPr>
            <a:normAutofit lnSpcReduction="10000"/>
          </a:bodyPr>
          <a:lstStyle/>
          <a:p>
            <a:pPr marL="565150" indent="-457200">
              <a:buSzPct val="45000"/>
              <a:tabLst>
                <a:tab pos="723900" algn="l"/>
                <a:tab pos="1447800" algn="l"/>
                <a:tab pos="2171700" algn="l"/>
                <a:tab pos="2895600" algn="l"/>
                <a:tab pos="3619500" algn="l"/>
              </a:tabLst>
            </a:pPr>
            <a:r>
              <a:rPr lang="en-US" altLang="zh-CN" dirty="0"/>
              <a:t>I’m really sorry about what happened.</a:t>
            </a:r>
          </a:p>
          <a:p>
            <a:pPr marL="565150" indent="-457200">
              <a:buSzPct val="45000"/>
              <a:tabLst>
                <a:tab pos="723900" algn="l"/>
                <a:tab pos="1447800" algn="l"/>
                <a:tab pos="2171700" algn="l"/>
                <a:tab pos="2895600" algn="l"/>
                <a:tab pos="3619500" algn="l"/>
              </a:tabLst>
            </a:pPr>
            <a:r>
              <a:rPr lang="en-US" altLang="zh-CN" dirty="0" smtClean="0"/>
              <a:t>I </a:t>
            </a:r>
            <a:r>
              <a:rPr lang="en-US" altLang="zh-CN" dirty="0"/>
              <a:t>wish that had never happened.</a:t>
            </a:r>
          </a:p>
          <a:p>
            <a:pPr marL="565150" indent="-457200">
              <a:buSzPct val="45000"/>
              <a:tabLst>
                <a:tab pos="723900" algn="l"/>
                <a:tab pos="1447800" algn="l"/>
                <a:tab pos="2171700" algn="l"/>
                <a:tab pos="2895600" algn="l"/>
                <a:tab pos="3619500" algn="l"/>
              </a:tabLst>
            </a:pPr>
            <a:r>
              <a:rPr lang="en-US" altLang="zh-CN" dirty="0" smtClean="0"/>
              <a:t>I'm sorry</a:t>
            </a:r>
            <a:r>
              <a:rPr lang="en-US" altLang="zh-CN" dirty="0"/>
              <a:t> </a:t>
            </a:r>
            <a:r>
              <a:rPr lang="en-US" altLang="zh-CN" dirty="0" smtClean="0"/>
              <a:t>that we didn't meet your expectations. </a:t>
            </a:r>
          </a:p>
          <a:p>
            <a:pPr marL="565150" indent="-457200">
              <a:buSzPct val="45000"/>
              <a:tabLst>
                <a:tab pos="723900" algn="l"/>
                <a:tab pos="1447800" algn="l"/>
                <a:tab pos="2171700" algn="l"/>
                <a:tab pos="2895600" algn="l"/>
                <a:tab pos="3619500" algn="l"/>
              </a:tabLst>
            </a:pPr>
            <a:r>
              <a:rPr lang="en-US" altLang="zh-CN" dirty="0" smtClean="0"/>
              <a:t>From what you have said I can understand why you feel the way you do.</a:t>
            </a:r>
          </a:p>
          <a:p>
            <a:pPr marL="565150" indent="-457200">
              <a:buSzPct val="45000"/>
              <a:tabLst>
                <a:tab pos="723900" algn="l"/>
                <a:tab pos="1447800" algn="l"/>
                <a:tab pos="2171700" algn="l"/>
                <a:tab pos="2895600" algn="l"/>
                <a:tab pos="3619500" algn="l"/>
              </a:tabLst>
            </a:pPr>
            <a:r>
              <a:rPr lang="en-US" altLang="zh-CN" dirty="0" smtClean="0"/>
              <a:t>We’re </a:t>
            </a:r>
            <a:r>
              <a:rPr lang="en-US" altLang="zh-CN" dirty="0"/>
              <a:t>extremely sorry to have inconvenienced </a:t>
            </a:r>
            <a:r>
              <a:rPr lang="en-US" altLang="zh-CN" dirty="0" smtClean="0"/>
              <a:t>you.</a:t>
            </a:r>
          </a:p>
          <a:p>
            <a:pPr marL="565150" indent="-457200">
              <a:buSzPct val="45000"/>
              <a:tabLst>
                <a:tab pos="723900" algn="l"/>
                <a:tab pos="1447800" algn="l"/>
                <a:tab pos="2171700" algn="l"/>
                <a:tab pos="2895600" algn="l"/>
                <a:tab pos="3619500" algn="l"/>
              </a:tabLst>
            </a:pPr>
            <a:r>
              <a:rPr lang="en-US" altLang="zh-CN" dirty="0" smtClean="0"/>
              <a:t>We </a:t>
            </a:r>
            <a:r>
              <a:rPr lang="en-US" altLang="zh-CN" dirty="0"/>
              <a:t>apologize to you for our </a:t>
            </a:r>
            <a:r>
              <a:rPr lang="en-US" altLang="zh-CN" dirty="0" smtClean="0"/>
              <a:t>mistake.</a:t>
            </a:r>
          </a:p>
          <a:p>
            <a:pPr marL="565150" indent="-457200">
              <a:buSzPct val="45000"/>
              <a:tabLst>
                <a:tab pos="723900" algn="l"/>
                <a:tab pos="1447800" algn="l"/>
                <a:tab pos="2171700" algn="l"/>
                <a:tab pos="2895600" algn="l"/>
                <a:tab pos="3619500" algn="l"/>
              </a:tabLst>
            </a:pPr>
            <a:r>
              <a:rPr lang="en-US" altLang="zh-CN" dirty="0" smtClean="0"/>
              <a:t>It </a:t>
            </a:r>
            <a:r>
              <a:rPr lang="en-US" altLang="zh-CN" dirty="0"/>
              <a:t>was very careless of </a:t>
            </a:r>
            <a:r>
              <a:rPr lang="en-US" altLang="zh-CN" dirty="0" smtClean="0"/>
              <a:t>me.</a:t>
            </a:r>
          </a:p>
          <a:p>
            <a:pPr marL="565150" indent="-457200">
              <a:buSzPct val="45000"/>
              <a:tabLst>
                <a:tab pos="723900" algn="l"/>
                <a:tab pos="1447800" algn="l"/>
                <a:tab pos="2171700" algn="l"/>
                <a:tab pos="2895600" algn="l"/>
                <a:tab pos="3619500" algn="l"/>
              </a:tabLst>
            </a:pPr>
            <a:r>
              <a:rPr lang="en-US" altLang="zh-CN" dirty="0" smtClean="0"/>
              <a:t>I’m </a:t>
            </a:r>
            <a:r>
              <a:rPr lang="en-US" altLang="zh-CN" dirty="0"/>
              <a:t>terribly sorry not to have done it in time</a:t>
            </a:r>
            <a:r>
              <a:rPr lang="en-US" altLang="zh-CN" dirty="0" smtClean="0"/>
              <a:t>.</a:t>
            </a:r>
          </a:p>
          <a:p>
            <a:pPr marL="565150" indent="-457200">
              <a:buSzPct val="45000"/>
              <a:tabLst>
                <a:tab pos="723900" algn="l"/>
                <a:tab pos="1447800" algn="l"/>
                <a:tab pos="2171700" algn="l"/>
                <a:tab pos="2895600" algn="l"/>
                <a:tab pos="3619500" algn="l"/>
              </a:tabLst>
            </a:pPr>
            <a:r>
              <a:rPr lang="en-US" altLang="zh-CN" dirty="0" smtClean="0"/>
              <a:t>I can hear how upset you are about this. </a:t>
            </a:r>
            <a:endParaRPr lang="zh-CN" altLang="en-US" dirty="0"/>
          </a:p>
          <a:p>
            <a:pPr marL="431800" indent="-323850">
              <a:buSzPct val="45000"/>
              <a:buFont typeface="StarSymbol" charset="0"/>
              <a:buChar char="●"/>
              <a:tabLst>
                <a:tab pos="723900" algn="l"/>
                <a:tab pos="1447800" algn="l"/>
                <a:tab pos="2171700" algn="l"/>
                <a:tab pos="2895600" algn="l"/>
                <a:tab pos="3619500" algn="l"/>
              </a:tabLst>
            </a:pPr>
            <a:endParaRPr lang="en-US" altLang="zh-CN" dirty="0"/>
          </a:p>
          <a:p>
            <a:pPr marL="431800" indent="-323850">
              <a:buSzPct val="45000"/>
              <a:buFont typeface="StarSymbol" charset="0"/>
              <a:buChar char="●"/>
              <a:tabLst>
                <a:tab pos="723900" algn="l"/>
                <a:tab pos="1447800" algn="l"/>
                <a:tab pos="2171700" algn="l"/>
                <a:tab pos="2895600" algn="l"/>
                <a:tab pos="3619500" algn="l"/>
              </a:tabLst>
            </a:pPr>
            <a:endParaRPr lang="en-US" altLang="zh-CN" dirty="0"/>
          </a:p>
        </p:txBody>
      </p:sp>
    </p:spTree>
    <p:extLst>
      <p:ext uri="{BB962C8B-B14F-4D97-AF65-F5344CB8AC3E}">
        <p14:creationId xmlns:p14="http://schemas.microsoft.com/office/powerpoint/2010/main" val="3621375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778098"/>
          </a:xfrm>
        </p:spPr>
        <p:txBody>
          <a:bodyPr/>
          <a:lstStyle/>
          <a:p>
            <a:r>
              <a:rPr lang="en-US" altLang="zh-CN" dirty="0" smtClean="0"/>
              <a:t>Solving Problems</a:t>
            </a:r>
            <a:endParaRPr lang="zh-CN" altLang="en-US" dirty="0"/>
          </a:p>
        </p:txBody>
      </p:sp>
      <p:sp>
        <p:nvSpPr>
          <p:cNvPr id="3" name="内容占位符 2"/>
          <p:cNvSpPr>
            <a:spLocks noGrp="1"/>
          </p:cNvSpPr>
          <p:nvPr>
            <p:ph idx="1"/>
          </p:nvPr>
        </p:nvSpPr>
        <p:spPr>
          <a:xfrm>
            <a:off x="179512" y="908720"/>
            <a:ext cx="8856984" cy="5760640"/>
          </a:xfrm>
        </p:spPr>
        <p:txBody>
          <a:bodyPr>
            <a:normAutofit fontScale="70000" lnSpcReduction="20000"/>
          </a:bodyPr>
          <a:lstStyle/>
          <a:p>
            <a:r>
              <a:rPr lang="en-US" altLang="zh-CN" dirty="0" smtClean="0"/>
              <a:t>What is the problem</a:t>
            </a:r>
            <a:r>
              <a:rPr lang="en-US" altLang="zh-CN" dirty="0"/>
              <a:t>?/What’s gone wrong</a:t>
            </a:r>
            <a:r>
              <a:rPr lang="en-US" altLang="zh-CN" dirty="0" smtClean="0"/>
              <a:t>?</a:t>
            </a:r>
          </a:p>
          <a:p>
            <a:r>
              <a:rPr lang="en-US" altLang="zh-CN" dirty="0"/>
              <a:t>What do you want us to do</a:t>
            </a:r>
            <a:r>
              <a:rPr lang="en-US" altLang="zh-CN" dirty="0" smtClean="0"/>
              <a:t>?</a:t>
            </a:r>
          </a:p>
          <a:p>
            <a:r>
              <a:rPr lang="en-US" altLang="zh-CN" dirty="0"/>
              <a:t>How can we make it up to you?</a:t>
            </a:r>
          </a:p>
          <a:p>
            <a:r>
              <a:rPr lang="en-US" altLang="zh-CN" dirty="0"/>
              <a:t>Is there anything we can do for you</a:t>
            </a:r>
            <a:r>
              <a:rPr lang="en-US" altLang="zh-CN" dirty="0" smtClean="0"/>
              <a:t>?</a:t>
            </a:r>
          </a:p>
          <a:p>
            <a:r>
              <a:rPr lang="en-US" altLang="zh-CN" dirty="0" smtClean="0"/>
              <a:t>Let us talk about some possible solutions for the concern that you are currently facing </a:t>
            </a:r>
          </a:p>
          <a:p>
            <a:endParaRPr lang="en-US" altLang="zh-CN" dirty="0" smtClean="0"/>
          </a:p>
          <a:p>
            <a:r>
              <a:rPr lang="en-US" altLang="zh-CN" dirty="0" smtClean="0"/>
              <a:t>Could you check again to be certain it is missing?</a:t>
            </a:r>
          </a:p>
          <a:p>
            <a:r>
              <a:rPr lang="en-US" altLang="zh-CN" dirty="0"/>
              <a:t>Is there any way you could bring it in to be looked at</a:t>
            </a:r>
            <a:r>
              <a:rPr lang="en-US" altLang="zh-CN" dirty="0" smtClean="0"/>
              <a:t>?</a:t>
            </a:r>
          </a:p>
          <a:p>
            <a:pPr marL="0" indent="0">
              <a:buNone/>
            </a:pPr>
            <a:endParaRPr lang="en-US" altLang="zh-CN" dirty="0" smtClean="0"/>
          </a:p>
          <a:p>
            <a:r>
              <a:rPr lang="en-US" altLang="zh-CN" dirty="0" smtClean="0"/>
              <a:t>Please tell me your name, address and telephone number. We’ll send someone to your office to repair it.</a:t>
            </a:r>
          </a:p>
          <a:p>
            <a:r>
              <a:rPr lang="en-US" altLang="zh-CN" dirty="0" smtClean="0"/>
              <a:t>We will send you the revised one immediately.</a:t>
            </a:r>
          </a:p>
          <a:p>
            <a:r>
              <a:rPr lang="en-US" altLang="zh-CN" dirty="0" smtClean="0"/>
              <a:t>We’ll send you a replacement right away.</a:t>
            </a:r>
          </a:p>
          <a:p>
            <a:r>
              <a:rPr lang="en-US" altLang="zh-CN" dirty="0"/>
              <a:t>I assure you that the </a:t>
            </a:r>
            <a:r>
              <a:rPr lang="en-US" altLang="zh-CN" dirty="0" smtClean="0"/>
              <a:t>system will be fixed tonight</a:t>
            </a:r>
            <a:r>
              <a:rPr lang="en-US" altLang="zh-CN" dirty="0"/>
              <a:t>.</a:t>
            </a:r>
          </a:p>
          <a:p>
            <a:r>
              <a:rPr lang="en-US" altLang="zh-CN" dirty="0"/>
              <a:t>There seems to be a problem in the system</a:t>
            </a:r>
            <a:r>
              <a:rPr lang="en-US" altLang="zh-CN" dirty="0" smtClean="0"/>
              <a:t>.</a:t>
            </a:r>
          </a:p>
          <a:p>
            <a:endParaRPr lang="zh-CN" altLang="en-US" dirty="0"/>
          </a:p>
        </p:txBody>
      </p:sp>
    </p:spTree>
    <p:extLst>
      <p:ext uri="{BB962C8B-B14F-4D97-AF65-F5344CB8AC3E}">
        <p14:creationId xmlns:p14="http://schemas.microsoft.com/office/powerpoint/2010/main" val="121177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9036496" cy="6624736"/>
          </a:xfrm>
        </p:spPr>
        <p:txBody>
          <a:bodyPr>
            <a:normAutofit/>
          </a:bodyPr>
          <a:lstStyle/>
          <a:p>
            <a:r>
              <a:rPr lang="en-US" altLang="zh-CN" sz="2800" dirty="0" smtClean="0"/>
              <a:t>I </a:t>
            </a:r>
            <a:r>
              <a:rPr lang="en-US" altLang="zh-CN" sz="2800" dirty="0"/>
              <a:t>will look into the matter</a:t>
            </a:r>
            <a:r>
              <a:rPr lang="en-US" altLang="zh-CN" sz="2800" dirty="0" smtClean="0"/>
              <a:t>.</a:t>
            </a:r>
          </a:p>
          <a:p>
            <a:r>
              <a:rPr lang="en-US" altLang="zh-CN" sz="2800" dirty="0" smtClean="0"/>
              <a:t>Let me do some research and get back with you tomorrow. </a:t>
            </a:r>
          </a:p>
          <a:p>
            <a:r>
              <a:rPr lang="en-US" altLang="zh-CN" sz="2800" dirty="0" smtClean="0"/>
              <a:t>We’ll settle it immediately.</a:t>
            </a:r>
          </a:p>
          <a:p>
            <a:r>
              <a:rPr lang="en-US" altLang="zh-CN" sz="2800" dirty="0" smtClean="0"/>
              <a:t>We won’t let it happen again.</a:t>
            </a:r>
          </a:p>
          <a:p>
            <a:r>
              <a:rPr lang="en-US" altLang="zh-CN" sz="2800" dirty="0" smtClean="0"/>
              <a:t>Thank you for making us aware of your experience.</a:t>
            </a:r>
          </a:p>
          <a:p>
            <a:r>
              <a:rPr lang="en-US" altLang="zh-CN" sz="2800" dirty="0" smtClean="0"/>
              <a:t>Thank you for telling us how we can better serve you the next time round.</a:t>
            </a:r>
          </a:p>
          <a:p>
            <a:endParaRPr lang="zh-CN" altLang="en-US" dirty="0"/>
          </a:p>
        </p:txBody>
      </p:sp>
    </p:spTree>
    <p:extLst>
      <p:ext uri="{BB962C8B-B14F-4D97-AF65-F5344CB8AC3E}">
        <p14:creationId xmlns:p14="http://schemas.microsoft.com/office/powerpoint/2010/main" val="3039578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Rejecting / Delaying a Complaint</a:t>
            </a:r>
            <a:endParaRPr lang="zh-CN" altLang="en-US" dirty="0"/>
          </a:p>
        </p:txBody>
      </p:sp>
      <p:sp>
        <p:nvSpPr>
          <p:cNvPr id="3" name="内容占位符 2"/>
          <p:cNvSpPr>
            <a:spLocks noGrp="1"/>
          </p:cNvSpPr>
          <p:nvPr>
            <p:ph idx="1"/>
          </p:nvPr>
        </p:nvSpPr>
        <p:spPr/>
        <p:txBody>
          <a:bodyPr>
            <a:normAutofit fontScale="92500" lnSpcReduction="20000"/>
          </a:bodyPr>
          <a:lstStyle/>
          <a:p>
            <a:pPr marL="431800" indent="-323850">
              <a:buSzPct val="45000"/>
              <a:buFont typeface="StarSymbol" charset="0"/>
              <a:buChar char="●"/>
              <a:tabLst>
                <a:tab pos="723900" algn="l"/>
                <a:tab pos="1447800" algn="l"/>
                <a:tab pos="2171700" algn="l"/>
                <a:tab pos="2895600" algn="l"/>
                <a:tab pos="3619500" algn="l"/>
              </a:tabLst>
            </a:pPr>
            <a:r>
              <a:rPr lang="en-US" altLang="zh-CN" dirty="0"/>
              <a:t>I'm afraid there's nothing we can do for you.</a:t>
            </a:r>
          </a:p>
          <a:p>
            <a:pPr marL="431800" indent="-323850">
              <a:buSzPct val="45000"/>
              <a:buFont typeface="StarSymbol" charset="0"/>
              <a:buChar char="●"/>
              <a:tabLst>
                <a:tab pos="723900" algn="l"/>
                <a:tab pos="1447800" algn="l"/>
                <a:tab pos="2171700" algn="l"/>
                <a:tab pos="2895600" algn="l"/>
                <a:tab pos="3619500" algn="l"/>
              </a:tabLst>
            </a:pPr>
            <a:r>
              <a:rPr lang="en-US" altLang="zh-CN" dirty="0"/>
              <a:t>I suggest you leave it to us to see what can be done. </a:t>
            </a:r>
          </a:p>
          <a:p>
            <a:pPr marL="431800" indent="-323850">
              <a:buSzPct val="45000"/>
              <a:buFont typeface="StarSymbol" charset="0"/>
              <a:buChar char="●"/>
              <a:tabLst>
                <a:tab pos="723900" algn="l"/>
                <a:tab pos="1447800" algn="l"/>
                <a:tab pos="2171700" algn="l"/>
                <a:tab pos="2895600" algn="l"/>
                <a:tab pos="3619500" algn="l"/>
              </a:tabLst>
            </a:pPr>
            <a:r>
              <a:rPr lang="en-US" altLang="zh-CN" dirty="0"/>
              <a:t>I'm afraid the boss/manager isn't in at the moment</a:t>
            </a:r>
            <a:r>
              <a:rPr lang="en-US" altLang="zh-CN" dirty="0" smtClean="0"/>
              <a:t>. Could you call later?</a:t>
            </a:r>
            <a:endParaRPr lang="en-US" altLang="zh-CN" dirty="0"/>
          </a:p>
          <a:p>
            <a:pPr marL="431800" indent="-323850">
              <a:buSzPct val="45000"/>
              <a:buFont typeface="StarSymbol" charset="0"/>
              <a:buChar char="●"/>
              <a:tabLst>
                <a:tab pos="723900" algn="l"/>
                <a:tab pos="1447800" algn="l"/>
                <a:tab pos="2171700" algn="l"/>
                <a:tab pos="2895600" algn="l"/>
                <a:tab pos="3619500" algn="l"/>
              </a:tabLst>
            </a:pPr>
            <a:r>
              <a:rPr lang="en-US" altLang="zh-CN" dirty="0"/>
              <a:t>Perhaps you could come back later?</a:t>
            </a:r>
          </a:p>
          <a:p>
            <a:pPr marL="431800" indent="-323850">
              <a:buSzPct val="45000"/>
              <a:buFont typeface="StarSymbol" charset="0"/>
              <a:buChar char="●"/>
              <a:tabLst>
                <a:tab pos="723900" algn="l"/>
                <a:tab pos="1447800" algn="l"/>
                <a:tab pos="2171700" algn="l"/>
                <a:tab pos="2895600" algn="l"/>
                <a:tab pos="3619500" algn="l"/>
              </a:tabLst>
            </a:pPr>
            <a:r>
              <a:rPr lang="en-US" altLang="zh-CN" dirty="0" smtClean="0"/>
              <a:t>I’m afraid we can’t help you at the moment. Could </a:t>
            </a:r>
            <a:r>
              <a:rPr lang="en-US" altLang="zh-CN" dirty="0"/>
              <a:t>you leave your contact and address? We'll contact you soon.</a:t>
            </a:r>
          </a:p>
          <a:p>
            <a:pPr marL="431800" indent="-323850">
              <a:buSzPct val="45000"/>
              <a:buFont typeface="StarSymbol" charset="0"/>
              <a:buChar char="●"/>
              <a:tabLst>
                <a:tab pos="723900" algn="l"/>
                <a:tab pos="1447800" algn="l"/>
                <a:tab pos="2171700" algn="l"/>
                <a:tab pos="2895600" algn="l"/>
                <a:tab pos="3619500" algn="l"/>
              </a:tabLst>
            </a:pPr>
            <a:r>
              <a:rPr lang="en-US" altLang="zh-CN" dirty="0"/>
              <a:t>Our apologies, but this is just the way it is.</a:t>
            </a:r>
          </a:p>
          <a:p>
            <a:endParaRPr lang="zh-CN" altLang="en-US" dirty="0"/>
          </a:p>
        </p:txBody>
      </p:sp>
    </p:spTree>
    <p:extLst>
      <p:ext uri="{BB962C8B-B14F-4D97-AF65-F5344CB8AC3E}">
        <p14:creationId xmlns:p14="http://schemas.microsoft.com/office/powerpoint/2010/main" val="816075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2586" y="3861048"/>
            <a:ext cx="8784976" cy="2204864"/>
          </a:xfrm>
        </p:spPr>
        <p:txBody>
          <a:bodyPr/>
          <a:lstStyle/>
          <a:p>
            <a:r>
              <a:rPr lang="en-US" altLang="zh-CN" dirty="0" smtClean="0"/>
              <a:t>I don’t mean to complain, but the strap is broken when I take it off. </a:t>
            </a:r>
            <a:endParaRPr lang="zh-CN" altLang="en-US" dirty="0"/>
          </a:p>
        </p:txBody>
      </p:sp>
      <p:pic>
        <p:nvPicPr>
          <p:cNvPr id="1026" name="Picture 2" descr="http://img.sootuu.com/vector/2006-4/200642404925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4" y="188640"/>
            <a:ext cx="3734446"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55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zcool.com.cn/2012/12/51/93/b_135678842831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9952" y="188640"/>
            <a:ext cx="4826000" cy="3162300"/>
          </a:xfrm>
          <a:prstGeom prst="rect">
            <a:avLst/>
          </a:prstGeom>
          <a:noFill/>
          <a:extLst>
            <a:ext uri="{909E8E84-426E-40DD-AFC4-6F175D3DCCD1}">
              <a14:hiddenFill xmlns:a14="http://schemas.microsoft.com/office/drawing/2010/main">
                <a:solidFill>
                  <a:srgbClr val="FFFFFF"/>
                </a:solidFill>
              </a14:hiddenFill>
            </a:ext>
          </a:extLst>
        </p:spPr>
      </p:pic>
      <p:sp>
        <p:nvSpPr>
          <p:cNvPr id="5" name="云形标注 4"/>
          <p:cNvSpPr/>
          <p:nvPr/>
        </p:nvSpPr>
        <p:spPr>
          <a:xfrm>
            <a:off x="251520" y="398055"/>
            <a:ext cx="2520280" cy="1548752"/>
          </a:xfrm>
          <a:prstGeom prst="cloudCallout">
            <a:avLst>
              <a:gd name="adj1" fmla="val 97780"/>
              <a:gd name="adj2" fmla="val 4938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b="1" dirty="0">
                <a:solidFill>
                  <a:schemeClr val="accent5">
                    <a:lumMod val="75000"/>
                  </a:schemeClr>
                </a:solidFill>
                <a:latin typeface="方正舒体" pitchFamily="2" charset="-122"/>
                <a:ea typeface="方正舒体" pitchFamily="2" charset="-122"/>
              </a:rPr>
              <a:t>怎么是粉色的？</a:t>
            </a:r>
          </a:p>
        </p:txBody>
      </p:sp>
      <p:sp>
        <p:nvSpPr>
          <p:cNvPr id="6" name="TextBox 5"/>
          <p:cNvSpPr txBox="1"/>
          <p:nvPr/>
        </p:nvSpPr>
        <p:spPr>
          <a:xfrm>
            <a:off x="251520" y="4437112"/>
            <a:ext cx="8748464" cy="1200329"/>
          </a:xfrm>
          <a:prstGeom prst="rect">
            <a:avLst/>
          </a:prstGeom>
          <a:noFill/>
        </p:spPr>
        <p:txBody>
          <a:bodyPr wrap="square" rtlCol="0">
            <a:spAutoFit/>
          </a:bodyPr>
          <a:lstStyle/>
          <a:p>
            <a:r>
              <a:rPr lang="en-US" altLang="zh-CN" sz="3600" dirty="0" smtClean="0"/>
              <a:t>I was very disappointed to find that you sent us a pink sofa but we ordered a blue one.</a:t>
            </a:r>
            <a:endParaRPr lang="zh-CN" altLang="en-US" sz="3600" dirty="0"/>
          </a:p>
        </p:txBody>
      </p:sp>
    </p:spTree>
    <p:extLst>
      <p:ext uri="{BB962C8B-B14F-4D97-AF65-F5344CB8AC3E}">
        <p14:creationId xmlns:p14="http://schemas.microsoft.com/office/powerpoint/2010/main" val="212818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941168"/>
            <a:ext cx="8856984" cy="1224136"/>
          </a:xfrm>
        </p:spPr>
        <p:txBody>
          <a:bodyPr>
            <a:normAutofit fontScale="92500"/>
          </a:bodyPr>
          <a:lstStyle/>
          <a:p>
            <a:pPr marL="0" indent="0">
              <a:buNone/>
            </a:pPr>
            <a:r>
              <a:rPr lang="en-US" altLang="zh-CN" dirty="0" smtClean="0"/>
              <a:t>Your service was far from satisfactory.  Our computers should have reached our destination a week ago.</a:t>
            </a:r>
            <a:endParaRPr lang="zh-CN" altLang="en-US" dirty="0"/>
          </a:p>
        </p:txBody>
      </p:sp>
      <p:pic>
        <p:nvPicPr>
          <p:cNvPr id="3074" name="Picture 2" descr="http://pica.nipic.com/2007-08-08/200788113314861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9994"/>
            <a:ext cx="6480720" cy="32209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95936" y="4077072"/>
            <a:ext cx="4104456" cy="523220"/>
          </a:xfrm>
          <a:prstGeom prst="rect">
            <a:avLst/>
          </a:prstGeom>
          <a:noFill/>
        </p:spPr>
        <p:txBody>
          <a:bodyPr wrap="square" rtlCol="0">
            <a:spAutoFit/>
          </a:bodyPr>
          <a:lstStyle/>
          <a:p>
            <a:r>
              <a:rPr lang="zh-CN" altLang="en-US" sz="2800" b="1" dirty="0" smtClean="0">
                <a:latin typeface="华文楷体" pitchFamily="2" charset="-122"/>
                <a:ea typeface="华文楷体" pitchFamily="2" charset="-122"/>
              </a:rPr>
              <a:t>一周前就该到货了呀！！</a:t>
            </a:r>
            <a:endParaRPr lang="zh-CN" altLang="en-US" sz="2800" b="1" dirty="0">
              <a:latin typeface="华文楷体" pitchFamily="2" charset="-122"/>
              <a:ea typeface="华文楷体" pitchFamily="2" charset="-122"/>
            </a:endParaRPr>
          </a:p>
        </p:txBody>
      </p:sp>
    </p:spTree>
    <p:extLst>
      <p:ext uri="{BB962C8B-B14F-4D97-AF65-F5344CB8AC3E}">
        <p14:creationId xmlns:p14="http://schemas.microsoft.com/office/powerpoint/2010/main" val="161101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3657600"/>
            <a:ext cx="8229600" cy="1143000"/>
          </a:xfrm>
        </p:spPr>
        <p:txBody>
          <a:bodyPr>
            <a:normAutofit/>
          </a:bodyPr>
          <a:lstStyle/>
          <a:p>
            <a:r>
              <a:rPr lang="zh-CN" altLang="en-US" sz="3200" dirty="0" smtClean="0"/>
              <a:t>怎么货跟样品不一样呢？</a:t>
            </a:r>
            <a:endParaRPr lang="zh-CN" altLang="en-US" sz="3200" dirty="0"/>
          </a:p>
        </p:txBody>
      </p:sp>
      <p:sp>
        <p:nvSpPr>
          <p:cNvPr id="3" name="内容占位符 2"/>
          <p:cNvSpPr>
            <a:spLocks noGrp="1"/>
          </p:cNvSpPr>
          <p:nvPr>
            <p:ph idx="1"/>
          </p:nvPr>
        </p:nvSpPr>
        <p:spPr>
          <a:xfrm>
            <a:off x="107504" y="4653136"/>
            <a:ext cx="8856984" cy="1473027"/>
          </a:xfrm>
        </p:spPr>
        <p:txBody>
          <a:bodyPr>
            <a:normAutofit lnSpcReduction="10000"/>
          </a:bodyPr>
          <a:lstStyle/>
          <a:p>
            <a:pPr marL="0" indent="0">
              <a:buNone/>
            </a:pPr>
            <a:r>
              <a:rPr lang="en-US" altLang="zh-CN" dirty="0" smtClean="0"/>
              <a:t>On comparing the goods received with the sample supplied, it is regrettable to see the great differences in the designs of the machines. </a:t>
            </a:r>
            <a:endParaRPr lang="zh-CN" altLang="en-US" dirty="0"/>
          </a:p>
        </p:txBody>
      </p:sp>
      <p:pic>
        <p:nvPicPr>
          <p:cNvPr id="4098" name="Picture 2" descr="http://img4.duitang.com/uploads/item/201110/10/20111010073841_4t2xZ.thumb.600_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2387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9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764704"/>
          </a:xfrm>
        </p:spPr>
        <p:txBody>
          <a:bodyPr/>
          <a:lstStyle/>
          <a:p>
            <a:r>
              <a:rPr lang="en-US" altLang="zh-CN" dirty="0" smtClean="0"/>
              <a:t>IT Vocabulary</a:t>
            </a:r>
            <a:endParaRPr lang="zh-CN" altLang="en-US" dirty="0"/>
          </a:p>
        </p:txBody>
      </p:sp>
      <p:sp>
        <p:nvSpPr>
          <p:cNvPr id="3" name="内容占位符 2"/>
          <p:cNvSpPr>
            <a:spLocks noGrp="1"/>
          </p:cNvSpPr>
          <p:nvPr>
            <p:ph idx="1"/>
          </p:nvPr>
        </p:nvSpPr>
        <p:spPr>
          <a:xfrm>
            <a:off x="107504" y="620688"/>
            <a:ext cx="8928992" cy="6120680"/>
          </a:xfrm>
        </p:spPr>
        <p:txBody>
          <a:bodyPr>
            <a:normAutofit lnSpcReduction="10000"/>
          </a:bodyPr>
          <a:lstStyle/>
          <a:p>
            <a:r>
              <a:rPr lang="en-US" altLang="zh-CN" sz="2800" dirty="0" smtClean="0"/>
              <a:t>Bug</a:t>
            </a:r>
            <a:r>
              <a:rPr lang="zh-CN" altLang="en-US" sz="2800" dirty="0" smtClean="0"/>
              <a:t>缺陷，错误                       </a:t>
            </a:r>
            <a:r>
              <a:rPr lang="en-US" altLang="zh-CN" sz="2800" dirty="0" smtClean="0"/>
              <a:t>achieve</a:t>
            </a:r>
            <a:r>
              <a:rPr lang="zh-CN" altLang="en-US" sz="2800" dirty="0" smtClean="0"/>
              <a:t>取得</a:t>
            </a:r>
            <a:endParaRPr lang="en-US" altLang="zh-CN" sz="2800" dirty="0" smtClean="0"/>
          </a:p>
          <a:p>
            <a:r>
              <a:rPr lang="en-US" altLang="zh-CN" sz="2800" dirty="0" smtClean="0"/>
              <a:t>Identify</a:t>
            </a:r>
            <a:r>
              <a:rPr lang="zh-CN" altLang="en-US" sz="2800" dirty="0" smtClean="0"/>
              <a:t>分辨，认定                </a:t>
            </a:r>
            <a:r>
              <a:rPr lang="en-US" altLang="zh-CN" sz="2800" dirty="0" smtClean="0"/>
              <a:t>effective</a:t>
            </a:r>
            <a:r>
              <a:rPr lang="zh-CN" altLang="en-US" sz="2800" dirty="0" smtClean="0"/>
              <a:t>有效的</a:t>
            </a:r>
            <a:endParaRPr lang="en-US" altLang="zh-CN" sz="2800" dirty="0" smtClean="0"/>
          </a:p>
          <a:p>
            <a:r>
              <a:rPr lang="en-US" altLang="zh-CN" sz="2800" dirty="0" smtClean="0"/>
              <a:t>Irreproducible</a:t>
            </a:r>
            <a:r>
              <a:rPr lang="zh-CN" altLang="en-US" sz="2800" dirty="0" smtClean="0"/>
              <a:t>不可复现的     </a:t>
            </a:r>
            <a:r>
              <a:rPr lang="en-US" altLang="zh-CN" sz="2800" dirty="0" smtClean="0"/>
              <a:t>morale</a:t>
            </a:r>
            <a:r>
              <a:rPr lang="zh-CN" altLang="en-US" sz="2800" dirty="0" smtClean="0"/>
              <a:t>士气</a:t>
            </a:r>
            <a:endParaRPr lang="en-US" altLang="zh-CN" sz="2800" dirty="0" smtClean="0"/>
          </a:p>
          <a:p>
            <a:r>
              <a:rPr lang="en-US" altLang="zh-CN" sz="2800" dirty="0" smtClean="0"/>
              <a:t>Distinguish</a:t>
            </a:r>
            <a:r>
              <a:rPr lang="zh-CN" altLang="en-US" sz="2800" dirty="0" smtClean="0"/>
              <a:t>区分                        </a:t>
            </a:r>
            <a:r>
              <a:rPr lang="en-US" altLang="zh-CN" sz="2800" dirty="0" smtClean="0"/>
              <a:t>average</a:t>
            </a:r>
            <a:r>
              <a:rPr lang="zh-CN" altLang="en-US" sz="2800" dirty="0" smtClean="0"/>
              <a:t>平均的</a:t>
            </a:r>
            <a:endParaRPr lang="en-US" altLang="zh-CN" sz="2800" dirty="0" smtClean="0"/>
          </a:p>
          <a:p>
            <a:r>
              <a:rPr lang="en-US" altLang="zh-CN" sz="2800" dirty="0" smtClean="0"/>
              <a:t>Technique</a:t>
            </a:r>
            <a:r>
              <a:rPr lang="zh-CN" altLang="en-US" sz="2800" dirty="0" smtClean="0"/>
              <a:t>技术                          </a:t>
            </a:r>
            <a:r>
              <a:rPr lang="en-US" altLang="zh-CN" sz="2800" dirty="0" smtClean="0"/>
              <a:t>unique</a:t>
            </a:r>
            <a:r>
              <a:rPr lang="zh-CN" altLang="en-US" sz="2800" dirty="0" smtClean="0"/>
              <a:t>唯一的</a:t>
            </a:r>
            <a:endParaRPr lang="en-US" altLang="zh-CN" sz="2800" dirty="0" smtClean="0"/>
          </a:p>
          <a:p>
            <a:r>
              <a:rPr lang="en-US" altLang="zh-CN" sz="2800" dirty="0" smtClean="0"/>
              <a:t>Minimum</a:t>
            </a:r>
            <a:r>
              <a:rPr lang="zh-CN" altLang="en-US" sz="2800" dirty="0" smtClean="0"/>
              <a:t>最少的                       </a:t>
            </a:r>
            <a:r>
              <a:rPr lang="en-US" altLang="zh-CN" sz="2800" dirty="0" smtClean="0"/>
              <a:t>multiple</a:t>
            </a:r>
            <a:r>
              <a:rPr lang="zh-CN" altLang="en-US" sz="2800" dirty="0" smtClean="0"/>
              <a:t>多个的</a:t>
            </a:r>
            <a:endParaRPr lang="en-US" altLang="zh-CN" sz="2800" dirty="0" smtClean="0"/>
          </a:p>
          <a:p>
            <a:r>
              <a:rPr lang="en-US" altLang="zh-CN" sz="2800" dirty="0" smtClean="0"/>
              <a:t>Template</a:t>
            </a:r>
            <a:r>
              <a:rPr lang="zh-CN" altLang="en-US" sz="2800" dirty="0" smtClean="0"/>
              <a:t>模板                            </a:t>
            </a:r>
            <a:r>
              <a:rPr lang="en-US" altLang="zh-CN" sz="2800" dirty="0" smtClean="0"/>
              <a:t>version</a:t>
            </a:r>
            <a:r>
              <a:rPr lang="zh-CN" altLang="en-US" sz="2800" dirty="0" smtClean="0"/>
              <a:t>版本</a:t>
            </a:r>
            <a:endParaRPr lang="en-US" altLang="zh-CN" sz="2800" dirty="0" smtClean="0"/>
          </a:p>
          <a:p>
            <a:r>
              <a:rPr lang="en-US" altLang="zh-CN" sz="2800" dirty="0" smtClean="0"/>
              <a:t>Operating system</a:t>
            </a:r>
            <a:r>
              <a:rPr lang="zh-CN" altLang="en-US" sz="2800" dirty="0" smtClean="0"/>
              <a:t>操作系统     </a:t>
            </a:r>
            <a:r>
              <a:rPr lang="en-US" altLang="zh-CN" sz="2800" dirty="0" smtClean="0"/>
              <a:t>applicable</a:t>
            </a:r>
            <a:r>
              <a:rPr lang="zh-CN" altLang="en-US" sz="2800" dirty="0" smtClean="0"/>
              <a:t>适用的</a:t>
            </a:r>
            <a:endParaRPr lang="en-US" altLang="zh-CN" sz="2800" dirty="0" smtClean="0"/>
          </a:p>
          <a:p>
            <a:r>
              <a:rPr lang="en-US" altLang="zh-CN" sz="2800" dirty="0" smtClean="0"/>
              <a:t>Permit</a:t>
            </a:r>
            <a:r>
              <a:rPr lang="zh-CN" altLang="en-US" sz="2800" dirty="0" smtClean="0"/>
              <a:t>允许                                 </a:t>
            </a:r>
            <a:r>
              <a:rPr lang="en-US" altLang="zh-CN" sz="2800" dirty="0" smtClean="0"/>
              <a:t>impact</a:t>
            </a:r>
            <a:r>
              <a:rPr lang="zh-CN" altLang="en-US" sz="2800" dirty="0" smtClean="0"/>
              <a:t>影响</a:t>
            </a:r>
            <a:endParaRPr lang="en-US" altLang="zh-CN" sz="2800" dirty="0" smtClean="0"/>
          </a:p>
          <a:p>
            <a:r>
              <a:rPr lang="en-US" altLang="zh-CN" sz="2800" dirty="0" smtClean="0"/>
              <a:t>Loss</a:t>
            </a:r>
            <a:r>
              <a:rPr lang="zh-CN" altLang="en-US" sz="2800" dirty="0" smtClean="0"/>
              <a:t>丧失                                     </a:t>
            </a:r>
            <a:r>
              <a:rPr lang="en-US" altLang="zh-CN" sz="2800" dirty="0" smtClean="0"/>
              <a:t>existing</a:t>
            </a:r>
            <a:r>
              <a:rPr lang="zh-CN" altLang="en-US" sz="2800" dirty="0" smtClean="0"/>
              <a:t>现存的</a:t>
            </a:r>
            <a:endParaRPr lang="en-US" altLang="zh-CN" sz="2800" dirty="0" smtClean="0"/>
          </a:p>
          <a:p>
            <a:r>
              <a:rPr lang="en-US" altLang="zh-CN" sz="2800" dirty="0" smtClean="0"/>
              <a:t>Skip</a:t>
            </a:r>
            <a:r>
              <a:rPr lang="zh-CN" altLang="en-US" sz="2800" dirty="0" smtClean="0"/>
              <a:t>跳过，省略                        </a:t>
            </a:r>
            <a:r>
              <a:rPr lang="en-US" altLang="zh-CN" sz="2800" dirty="0" smtClean="0"/>
              <a:t>summarize</a:t>
            </a:r>
            <a:r>
              <a:rPr lang="zh-CN" altLang="en-US" sz="2800" dirty="0" smtClean="0"/>
              <a:t>总结</a:t>
            </a:r>
            <a:endParaRPr lang="en-US" altLang="zh-CN" sz="2800" dirty="0" smtClean="0"/>
          </a:p>
          <a:p>
            <a:r>
              <a:rPr lang="en-US" altLang="zh-CN" sz="2800" dirty="0" smtClean="0"/>
              <a:t>Priority</a:t>
            </a:r>
            <a:r>
              <a:rPr lang="zh-CN" altLang="en-US" sz="2800" dirty="0" smtClean="0"/>
              <a:t>优先度                           </a:t>
            </a:r>
            <a:r>
              <a:rPr lang="en-US" altLang="zh-CN" sz="2800" dirty="0" smtClean="0"/>
              <a:t>severity</a:t>
            </a:r>
            <a:r>
              <a:rPr lang="zh-CN" altLang="en-US" sz="2800" dirty="0" smtClean="0"/>
              <a:t>严重性</a:t>
            </a:r>
            <a:endParaRPr lang="en-US" altLang="zh-CN" sz="2800" dirty="0" smtClean="0"/>
          </a:p>
          <a:p>
            <a:r>
              <a:rPr lang="en-US" altLang="zh-CN" sz="2800" dirty="0" smtClean="0"/>
              <a:t>Trivial</a:t>
            </a:r>
            <a:r>
              <a:rPr lang="zh-CN" altLang="en-US" sz="2800" dirty="0" smtClean="0"/>
              <a:t>微不足道的                     </a:t>
            </a:r>
            <a:r>
              <a:rPr lang="en-US" altLang="zh-CN" sz="2800" dirty="0" smtClean="0"/>
              <a:t>enhancement</a:t>
            </a:r>
            <a:r>
              <a:rPr lang="zh-CN" altLang="en-US" sz="2800" dirty="0" smtClean="0"/>
              <a:t>提高，增强</a:t>
            </a:r>
            <a:endParaRPr lang="zh-CN" altLang="en-US" sz="2800" dirty="0"/>
          </a:p>
        </p:txBody>
      </p:sp>
    </p:spTree>
    <p:extLst>
      <p:ext uri="{BB962C8B-B14F-4D97-AF65-F5344CB8AC3E}">
        <p14:creationId xmlns:p14="http://schemas.microsoft.com/office/powerpoint/2010/main" val="2550938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036496" cy="6624736"/>
          </a:xfrm>
        </p:spPr>
        <p:txBody>
          <a:bodyPr>
            <a:normAutofit lnSpcReduction="10000"/>
          </a:bodyPr>
          <a:lstStyle/>
          <a:p>
            <a:pPr marL="0" indent="0">
              <a:buNone/>
            </a:pPr>
            <a:r>
              <a:rPr lang="en-US" altLang="zh-CN" sz="2800" dirty="0" smtClean="0"/>
              <a:t>A: How can I help you sir?</a:t>
            </a:r>
          </a:p>
          <a:p>
            <a:pPr marL="0" indent="0">
              <a:buNone/>
            </a:pPr>
            <a:r>
              <a:rPr lang="en-US" altLang="zh-CN" sz="2800" dirty="0" smtClean="0"/>
              <a:t>B: It’s about this watch.</a:t>
            </a:r>
          </a:p>
          <a:p>
            <a:pPr marL="0" indent="0">
              <a:buNone/>
            </a:pPr>
            <a:r>
              <a:rPr lang="en-US" altLang="zh-CN" sz="2800" dirty="0" smtClean="0"/>
              <a:t>A: </a:t>
            </a:r>
            <a:r>
              <a:rPr lang="en-US" altLang="zh-CN" sz="2800" dirty="0">
                <a:solidFill>
                  <a:srgbClr val="FF0000"/>
                </a:solidFill>
              </a:rPr>
              <a:t>Oh, I'm sorry about </a:t>
            </a:r>
            <a:r>
              <a:rPr lang="en-US" altLang="zh-CN" sz="2800" dirty="0" smtClean="0">
                <a:solidFill>
                  <a:srgbClr val="FF0000"/>
                </a:solidFill>
              </a:rPr>
              <a:t>that. What seems to be the problem?</a:t>
            </a:r>
          </a:p>
          <a:p>
            <a:pPr marL="0" indent="0">
              <a:buNone/>
            </a:pPr>
            <a:r>
              <a:rPr lang="en-US" altLang="zh-CN" sz="2800" dirty="0" smtClean="0"/>
              <a:t>B: The alarm doesn’t work and the strap leaves a green mark on my wrist when I take it off.</a:t>
            </a:r>
          </a:p>
          <a:p>
            <a:pPr marL="0" indent="0">
              <a:buNone/>
            </a:pPr>
            <a:r>
              <a:rPr lang="en-US" altLang="zh-CN" sz="2800" dirty="0" smtClean="0"/>
              <a:t>A: </a:t>
            </a:r>
            <a:r>
              <a:rPr lang="en-US" altLang="zh-CN" sz="2800" dirty="0" smtClean="0">
                <a:solidFill>
                  <a:srgbClr val="FF0000"/>
                </a:solidFill>
              </a:rPr>
              <a:t>Have you worn the watch in the shower perhaps sir?</a:t>
            </a:r>
          </a:p>
          <a:p>
            <a:pPr marL="0" indent="0">
              <a:buNone/>
            </a:pPr>
            <a:r>
              <a:rPr lang="en-US" altLang="zh-CN" sz="2800" dirty="0" smtClean="0"/>
              <a:t>B: No and I only bought it two weeks ago. It’s still under guarantee but I must say, for the amount of money I paid for it, I’m very disappointed.</a:t>
            </a:r>
          </a:p>
          <a:p>
            <a:pPr marL="0" indent="0">
              <a:buNone/>
            </a:pPr>
            <a:r>
              <a:rPr lang="en-US" altLang="zh-CN" sz="2800" dirty="0" smtClean="0"/>
              <a:t>A: </a:t>
            </a:r>
            <a:r>
              <a:rPr lang="en-US" altLang="zh-CN" sz="2800" dirty="0" smtClean="0">
                <a:solidFill>
                  <a:srgbClr val="FF0000"/>
                </a:solidFill>
              </a:rPr>
              <a:t>I’m so sorry you’ve been inconvenienced. Would you like a refund?</a:t>
            </a:r>
          </a:p>
          <a:p>
            <a:pPr marL="0" indent="0">
              <a:buNone/>
            </a:pPr>
            <a:r>
              <a:rPr lang="en-US" altLang="zh-CN" sz="2800" dirty="0" smtClean="0"/>
              <a:t>B: No, I’d rather have the watch replaced please.</a:t>
            </a:r>
          </a:p>
          <a:p>
            <a:pPr marL="0" indent="0">
              <a:buNone/>
            </a:pPr>
            <a:r>
              <a:rPr lang="en-US" altLang="zh-CN" sz="2800" dirty="0" smtClean="0"/>
              <a:t>A: Right, well, I’ll just take down your purchasing details and we’ll get this watch changed for you in no time at all. </a:t>
            </a:r>
            <a:endParaRPr lang="zh-CN" altLang="en-US" sz="2800" dirty="0"/>
          </a:p>
        </p:txBody>
      </p:sp>
    </p:spTree>
    <p:extLst>
      <p:ext uri="{BB962C8B-B14F-4D97-AF65-F5344CB8AC3E}">
        <p14:creationId xmlns:p14="http://schemas.microsoft.com/office/powerpoint/2010/main" val="142895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836712"/>
          </a:xfrm>
        </p:spPr>
        <p:txBody>
          <a:bodyPr/>
          <a:lstStyle/>
          <a:p>
            <a:r>
              <a:rPr lang="en-US" altLang="zh-CN" dirty="0"/>
              <a:t>Work-related </a:t>
            </a:r>
            <a:r>
              <a:rPr lang="en-US" altLang="zh-CN" dirty="0" smtClean="0"/>
              <a:t>Practice</a:t>
            </a:r>
            <a:endParaRPr lang="zh-CN" altLang="en-US" dirty="0"/>
          </a:p>
        </p:txBody>
      </p:sp>
      <p:sp>
        <p:nvSpPr>
          <p:cNvPr id="3" name="内容占位符 2"/>
          <p:cNvSpPr>
            <a:spLocks noGrp="1"/>
          </p:cNvSpPr>
          <p:nvPr>
            <p:ph idx="1"/>
          </p:nvPr>
        </p:nvSpPr>
        <p:spPr>
          <a:xfrm>
            <a:off x="0" y="692696"/>
            <a:ext cx="9144000" cy="6165304"/>
          </a:xfrm>
        </p:spPr>
        <p:txBody>
          <a:bodyPr>
            <a:normAutofit lnSpcReduction="10000"/>
          </a:bodyPr>
          <a:lstStyle/>
          <a:p>
            <a:pPr marL="0" indent="0">
              <a:buNone/>
            </a:pPr>
            <a:r>
              <a:rPr lang="en-US" altLang="zh-CN" dirty="0" smtClean="0"/>
              <a:t>Situation 1:</a:t>
            </a:r>
          </a:p>
          <a:p>
            <a:pPr marL="0" indent="0">
              <a:buNone/>
            </a:pPr>
            <a:r>
              <a:rPr lang="zh-CN" altLang="en-US" dirty="0" smtClean="0"/>
              <a:t>客户</a:t>
            </a:r>
            <a:r>
              <a:rPr lang="zh-CN" altLang="en-US" dirty="0"/>
              <a:t>：</a:t>
            </a:r>
            <a:endParaRPr lang="en-US" altLang="zh-CN" dirty="0" smtClean="0"/>
          </a:p>
          <a:p>
            <a:pPr lvl="0"/>
            <a:r>
              <a:rPr lang="zh-CN" altLang="zh-CN" dirty="0" smtClean="0"/>
              <a:t>询问项目</a:t>
            </a:r>
            <a:r>
              <a:rPr lang="zh-CN" altLang="zh-CN" dirty="0"/>
              <a:t>的进展</a:t>
            </a:r>
          </a:p>
          <a:p>
            <a:pPr lvl="0"/>
            <a:r>
              <a:rPr lang="zh-CN" altLang="zh-CN" dirty="0" smtClean="0"/>
              <a:t>投诉</a:t>
            </a:r>
            <a:r>
              <a:rPr lang="zh-CN" altLang="zh-CN" dirty="0"/>
              <a:t>其组员的</a:t>
            </a:r>
            <a:r>
              <a:rPr lang="en-US" altLang="zh-CN" dirty="0"/>
              <a:t>Domain Knowledge</a:t>
            </a:r>
            <a:r>
              <a:rPr lang="zh-CN" altLang="zh-CN" dirty="0"/>
              <a:t>不够专业</a:t>
            </a:r>
          </a:p>
          <a:p>
            <a:pPr lvl="0"/>
            <a:r>
              <a:rPr lang="zh-CN" altLang="zh-CN" dirty="0" smtClean="0"/>
              <a:t>询问是否</a:t>
            </a:r>
            <a:r>
              <a:rPr lang="zh-CN" altLang="zh-CN" dirty="0"/>
              <a:t>有解决方案</a:t>
            </a:r>
          </a:p>
          <a:p>
            <a:pPr lvl="0"/>
            <a:r>
              <a:rPr lang="zh-CN" altLang="zh-CN" dirty="0" smtClean="0"/>
              <a:t>其他</a:t>
            </a:r>
            <a:endParaRPr lang="en-US" altLang="zh-CN" dirty="0" smtClean="0"/>
          </a:p>
          <a:p>
            <a:pPr marL="0" lvl="0" indent="0">
              <a:buNone/>
            </a:pPr>
            <a:r>
              <a:rPr lang="en-US" altLang="zh-CN" dirty="0" smtClean="0"/>
              <a:t>Situation 2:</a:t>
            </a:r>
          </a:p>
          <a:p>
            <a:r>
              <a:rPr lang="zh-CN" altLang="zh-CN" dirty="0" smtClean="0"/>
              <a:t>询问项目</a:t>
            </a:r>
            <a:r>
              <a:rPr lang="zh-CN" altLang="zh-CN" dirty="0"/>
              <a:t>的进展</a:t>
            </a:r>
          </a:p>
          <a:p>
            <a:r>
              <a:rPr lang="zh-CN" altLang="zh-CN" dirty="0" smtClean="0"/>
              <a:t>向投诉</a:t>
            </a:r>
            <a:r>
              <a:rPr lang="zh-CN" altLang="zh-CN" dirty="0"/>
              <a:t>其组员的工作责任心不强</a:t>
            </a:r>
          </a:p>
          <a:p>
            <a:r>
              <a:rPr lang="zh-CN" altLang="zh-CN" dirty="0" smtClean="0"/>
              <a:t>询问是否</a:t>
            </a:r>
            <a:r>
              <a:rPr lang="zh-CN" altLang="zh-CN" dirty="0"/>
              <a:t>有解决方案</a:t>
            </a:r>
          </a:p>
          <a:p>
            <a:r>
              <a:rPr lang="zh-CN" altLang="zh-CN" dirty="0" smtClean="0"/>
              <a:t>其他</a:t>
            </a:r>
            <a:endParaRPr lang="zh-CN" altLang="zh-CN" dirty="0"/>
          </a:p>
          <a:p>
            <a:pPr marL="0" lvl="0" indent="0">
              <a:buNone/>
            </a:pPr>
            <a:endParaRPr lang="en-US" altLang="zh-CN" dirty="0" smtClean="0"/>
          </a:p>
          <a:p>
            <a:endParaRPr lang="zh-CN" altLang="zh-CN" dirty="0"/>
          </a:p>
          <a:p>
            <a:pPr marL="0" indent="0">
              <a:buNone/>
            </a:pPr>
            <a:endParaRPr lang="zh-CN" altLang="en-US" dirty="0"/>
          </a:p>
        </p:txBody>
      </p:sp>
    </p:spTree>
    <p:extLst>
      <p:ext uri="{BB962C8B-B14F-4D97-AF65-F5344CB8AC3E}">
        <p14:creationId xmlns:p14="http://schemas.microsoft.com/office/powerpoint/2010/main" val="2398463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6858000"/>
          </a:xfrm>
        </p:spPr>
        <p:txBody>
          <a:bodyPr/>
          <a:lstStyle/>
          <a:p>
            <a:pPr marL="0" indent="0">
              <a:buNone/>
            </a:pPr>
            <a:r>
              <a:rPr lang="en-US" altLang="zh-CN" dirty="0" smtClean="0"/>
              <a:t>Situation 3:</a:t>
            </a:r>
          </a:p>
          <a:p>
            <a:r>
              <a:rPr lang="zh-CN" altLang="zh-CN" dirty="0"/>
              <a:t>询问</a:t>
            </a:r>
            <a:r>
              <a:rPr lang="en-US" altLang="zh-CN" dirty="0"/>
              <a:t>T</a:t>
            </a:r>
            <a:r>
              <a:rPr lang="zh-CN" altLang="zh-CN" dirty="0"/>
              <a:t>项目的进展</a:t>
            </a:r>
          </a:p>
          <a:p>
            <a:r>
              <a:rPr lang="zh-CN" altLang="zh-CN" dirty="0" smtClean="0"/>
              <a:t>投诉</a:t>
            </a:r>
            <a:r>
              <a:rPr lang="zh-CN" altLang="zh-CN" dirty="0"/>
              <a:t>其组员很难沟通，</a:t>
            </a:r>
            <a:r>
              <a:rPr lang="zh-CN" altLang="zh-CN" dirty="0" smtClean="0"/>
              <a:t>他们</a:t>
            </a:r>
            <a:r>
              <a:rPr lang="en-US" altLang="zh-CN" dirty="0" smtClean="0"/>
              <a:t>Communication </a:t>
            </a:r>
            <a:r>
              <a:rPr lang="en-US" altLang="zh-CN" dirty="0"/>
              <a:t>Skill</a:t>
            </a:r>
            <a:r>
              <a:rPr lang="zh-CN" altLang="zh-CN" dirty="0"/>
              <a:t>很不专业</a:t>
            </a:r>
          </a:p>
          <a:p>
            <a:r>
              <a:rPr lang="zh-CN" altLang="zh-CN" dirty="0" smtClean="0"/>
              <a:t>询问是否</a:t>
            </a:r>
            <a:r>
              <a:rPr lang="zh-CN" altLang="zh-CN" dirty="0"/>
              <a:t>有解决方案</a:t>
            </a:r>
          </a:p>
          <a:p>
            <a:r>
              <a:rPr lang="zh-CN" altLang="zh-CN" dirty="0" smtClean="0"/>
              <a:t>其他</a:t>
            </a:r>
            <a:endParaRPr lang="en-US" altLang="zh-CN" dirty="0" smtClean="0"/>
          </a:p>
          <a:p>
            <a:pPr marL="0" indent="0">
              <a:buNone/>
            </a:pPr>
            <a:r>
              <a:rPr lang="en-US" altLang="zh-CN" dirty="0"/>
              <a:t>Situation </a:t>
            </a:r>
            <a:r>
              <a:rPr lang="en-US" altLang="zh-CN" dirty="0" smtClean="0"/>
              <a:t>4:</a:t>
            </a:r>
            <a:endParaRPr lang="en-US" altLang="zh-CN" dirty="0"/>
          </a:p>
          <a:p>
            <a:r>
              <a:rPr lang="zh-CN" altLang="zh-CN" dirty="0"/>
              <a:t>询问</a:t>
            </a:r>
            <a:r>
              <a:rPr lang="en-US" altLang="zh-CN" dirty="0"/>
              <a:t>T</a:t>
            </a:r>
            <a:r>
              <a:rPr lang="zh-CN" altLang="zh-CN" dirty="0"/>
              <a:t>项目的进展</a:t>
            </a:r>
          </a:p>
          <a:p>
            <a:r>
              <a:rPr lang="zh-CN" altLang="zh-CN" dirty="0" smtClean="0"/>
              <a:t>投诉</a:t>
            </a:r>
            <a:r>
              <a:rPr lang="zh-CN" altLang="zh-CN" dirty="0"/>
              <a:t>其组员的英语不好，很难沟通</a:t>
            </a:r>
          </a:p>
          <a:p>
            <a:r>
              <a:rPr lang="zh-CN" altLang="zh-CN" dirty="0" smtClean="0"/>
              <a:t>询问是否</a:t>
            </a:r>
            <a:r>
              <a:rPr lang="zh-CN" altLang="zh-CN" dirty="0"/>
              <a:t>有解决方案</a:t>
            </a:r>
          </a:p>
          <a:p>
            <a:r>
              <a:rPr lang="zh-CN" altLang="zh-CN" dirty="0" smtClean="0"/>
              <a:t>其他</a:t>
            </a:r>
            <a:endParaRPr lang="zh-CN" altLang="zh-CN" dirty="0"/>
          </a:p>
          <a:p>
            <a:pPr marL="0" indent="0">
              <a:buNone/>
            </a:pPr>
            <a:endParaRPr lang="zh-CN" altLang="zh-CN" dirty="0"/>
          </a:p>
          <a:p>
            <a:pPr marL="0" indent="0">
              <a:buNone/>
            </a:pPr>
            <a:endParaRPr lang="zh-CN" altLang="en-US" dirty="0"/>
          </a:p>
        </p:txBody>
      </p:sp>
    </p:spTree>
    <p:extLst>
      <p:ext uri="{BB962C8B-B14F-4D97-AF65-F5344CB8AC3E}">
        <p14:creationId xmlns:p14="http://schemas.microsoft.com/office/powerpoint/2010/main" val="3193428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8640"/>
            <a:ext cx="9144000" cy="6669360"/>
          </a:xfrm>
        </p:spPr>
        <p:txBody>
          <a:bodyPr/>
          <a:lstStyle/>
          <a:p>
            <a:pPr marL="0" indent="0">
              <a:buNone/>
            </a:pPr>
            <a:r>
              <a:rPr lang="en-US" altLang="zh-CN" dirty="0" smtClean="0"/>
              <a:t>Situation </a:t>
            </a:r>
            <a:r>
              <a:rPr lang="en-US" altLang="zh-CN" dirty="0"/>
              <a:t>5</a:t>
            </a:r>
            <a:r>
              <a:rPr lang="en-US" altLang="zh-CN" dirty="0" smtClean="0"/>
              <a:t>:</a:t>
            </a:r>
          </a:p>
          <a:p>
            <a:r>
              <a:rPr lang="zh-CN" altLang="zh-CN" dirty="0" smtClean="0"/>
              <a:t>询问项目</a:t>
            </a:r>
            <a:r>
              <a:rPr lang="zh-CN" altLang="zh-CN" dirty="0"/>
              <a:t>的进展</a:t>
            </a:r>
          </a:p>
          <a:p>
            <a:r>
              <a:rPr lang="zh-CN" altLang="zh-CN" dirty="0" smtClean="0"/>
              <a:t>投诉</a:t>
            </a:r>
            <a:r>
              <a:rPr lang="zh-CN" altLang="zh-CN" dirty="0"/>
              <a:t>其组员过于死板，不肯学习和接受工作中新的想法和方法</a:t>
            </a:r>
          </a:p>
          <a:p>
            <a:r>
              <a:rPr lang="zh-CN" altLang="zh-CN" dirty="0" smtClean="0"/>
              <a:t>询问是否</a:t>
            </a:r>
            <a:r>
              <a:rPr lang="zh-CN" altLang="zh-CN" dirty="0"/>
              <a:t>有解决方案</a:t>
            </a:r>
          </a:p>
          <a:p>
            <a:r>
              <a:rPr lang="zh-CN" altLang="zh-CN" dirty="0" smtClean="0"/>
              <a:t>其他</a:t>
            </a:r>
            <a:endParaRPr lang="zh-CN" altLang="zh-CN" dirty="0"/>
          </a:p>
          <a:p>
            <a:endParaRPr lang="zh-CN" altLang="zh-CN" dirty="0"/>
          </a:p>
          <a:p>
            <a:pPr marL="0" indent="0">
              <a:buNone/>
            </a:pPr>
            <a:endParaRPr lang="zh-CN" altLang="en-US" dirty="0"/>
          </a:p>
        </p:txBody>
      </p:sp>
    </p:spTree>
    <p:extLst>
      <p:ext uri="{BB962C8B-B14F-4D97-AF65-F5344CB8AC3E}">
        <p14:creationId xmlns:p14="http://schemas.microsoft.com/office/powerpoint/2010/main" val="257572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36912"/>
            <a:ext cx="8229600" cy="1143000"/>
          </a:xfrm>
        </p:spPr>
        <p:txBody>
          <a:bodyPr/>
          <a:lstStyle/>
          <a:p>
            <a:r>
              <a:rPr lang="en-US" altLang="zh-CN" dirty="0" smtClean="0"/>
              <a:t>Meeting minutes </a:t>
            </a:r>
            <a:endParaRPr lang="zh-CN" altLang="en-US" dirty="0"/>
          </a:p>
        </p:txBody>
      </p:sp>
    </p:spTree>
    <p:extLst>
      <p:ext uri="{BB962C8B-B14F-4D97-AF65-F5344CB8AC3E}">
        <p14:creationId xmlns:p14="http://schemas.microsoft.com/office/powerpoint/2010/main" val="12151696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517" y="103518"/>
            <a:ext cx="8932979" cy="6637850"/>
          </a:xfrm>
        </p:spPr>
        <p:txBody>
          <a:bodyPr/>
          <a:lstStyle/>
          <a:p>
            <a:pPr marL="0" indent="0">
              <a:buNone/>
            </a:pPr>
            <a:r>
              <a:rPr lang="en-US" altLang="zh-CN" dirty="0" smtClean="0"/>
              <a:t>Meeting Type:</a:t>
            </a:r>
          </a:p>
          <a:p>
            <a:pPr marL="0" indent="0">
              <a:buNone/>
            </a:pPr>
            <a:r>
              <a:rPr lang="en-US" altLang="zh-CN" dirty="0" smtClean="0"/>
              <a:t>Date:</a:t>
            </a:r>
          </a:p>
          <a:p>
            <a:pPr marL="0" indent="0">
              <a:buNone/>
            </a:pPr>
            <a:r>
              <a:rPr lang="en-US" altLang="zh-CN" dirty="0" smtClean="0"/>
              <a:t>Location:</a:t>
            </a:r>
          </a:p>
          <a:p>
            <a:pPr marL="0" indent="0">
              <a:buNone/>
            </a:pPr>
            <a:r>
              <a:rPr lang="en-US" altLang="zh-CN" dirty="0" smtClean="0"/>
              <a:t>Attendance:</a:t>
            </a:r>
          </a:p>
          <a:p>
            <a:pPr marL="0" indent="0">
              <a:buNone/>
            </a:pPr>
            <a:r>
              <a:rPr lang="en-US" altLang="zh-CN" dirty="0">
                <a:solidFill>
                  <a:srgbClr val="FF0000"/>
                </a:solidFill>
              </a:rPr>
              <a:t> </a:t>
            </a:r>
            <a:r>
              <a:rPr lang="en-US" altLang="zh-CN" dirty="0" smtClean="0">
                <a:solidFill>
                  <a:srgbClr val="FF0000"/>
                </a:solidFill>
              </a:rPr>
              <a:t>                   (Present:    /   Absent:)</a:t>
            </a:r>
          </a:p>
          <a:p>
            <a:pPr marL="0" indent="0">
              <a:buNone/>
            </a:pPr>
            <a:r>
              <a:rPr lang="en-US" altLang="zh-CN" dirty="0" smtClean="0"/>
              <a:t>Minutes Prepared by: </a:t>
            </a:r>
          </a:p>
          <a:p>
            <a:pPr marL="0" indent="0">
              <a:buNone/>
            </a:pPr>
            <a:r>
              <a:rPr lang="en-US" altLang="zh-CN" dirty="0" smtClean="0"/>
              <a:t>                     </a:t>
            </a:r>
            <a:r>
              <a:rPr lang="en-US" altLang="zh-CN" dirty="0" smtClean="0">
                <a:solidFill>
                  <a:srgbClr val="FF0000"/>
                </a:solidFill>
              </a:rPr>
              <a:t>(Recorder:)</a:t>
            </a:r>
          </a:p>
          <a:p>
            <a:pPr marL="0" indent="0">
              <a:buNone/>
            </a:pPr>
            <a:r>
              <a:rPr lang="en-US" altLang="zh-CN" dirty="0" smtClean="0"/>
              <a:t>Meeting Agenda: </a:t>
            </a:r>
          </a:p>
          <a:p>
            <a:pPr marL="0" indent="0">
              <a:buNone/>
            </a:pPr>
            <a:r>
              <a:rPr lang="en-US" altLang="zh-CN" dirty="0" smtClean="0"/>
              <a:t>Meeting Decisions: </a:t>
            </a:r>
          </a:p>
          <a:p>
            <a:pPr marL="0" indent="0">
              <a:buNone/>
            </a:pPr>
            <a:r>
              <a:rPr lang="en-US" altLang="zh-CN" dirty="0" smtClean="0"/>
              <a:t>Action Items: </a:t>
            </a:r>
          </a:p>
          <a:p>
            <a:pPr marL="0" indent="0">
              <a:buNone/>
            </a:pPr>
            <a:r>
              <a:rPr lang="en-US" altLang="zh-CN" dirty="0"/>
              <a:t> </a:t>
            </a:r>
            <a:r>
              <a:rPr lang="en-US" altLang="zh-CN" dirty="0" smtClean="0"/>
              <a:t>                    </a:t>
            </a:r>
            <a:r>
              <a:rPr lang="en-US" altLang="zh-CN" dirty="0" smtClean="0">
                <a:solidFill>
                  <a:srgbClr val="FF0000"/>
                </a:solidFill>
              </a:rPr>
              <a:t> (Action Plan)</a:t>
            </a:r>
            <a:endParaRPr lang="zh-CN" altLang="en-US" dirty="0">
              <a:solidFill>
                <a:srgbClr val="FF0000"/>
              </a:solidFill>
            </a:endParaRPr>
          </a:p>
        </p:txBody>
      </p:sp>
    </p:spTree>
    <p:extLst>
      <p:ext uri="{BB962C8B-B14F-4D97-AF65-F5344CB8AC3E}">
        <p14:creationId xmlns:p14="http://schemas.microsoft.com/office/powerpoint/2010/main" val="2188775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036496" cy="5373216"/>
          </a:xfrm>
        </p:spPr>
        <p:txBody>
          <a:bodyPr/>
          <a:lstStyle/>
          <a:p>
            <a:pPr marL="514350" indent="-514350">
              <a:buAutoNum type="arabicPeriod"/>
            </a:pPr>
            <a:r>
              <a:rPr lang="zh-CN" altLang="en-US" dirty="0" smtClean="0"/>
              <a:t>语气要正式；</a:t>
            </a:r>
            <a:endParaRPr lang="en-US" altLang="zh-CN" dirty="0" smtClean="0"/>
          </a:p>
          <a:p>
            <a:pPr marL="514350" indent="-514350">
              <a:buAutoNum type="arabicPeriod"/>
            </a:pPr>
            <a:r>
              <a:rPr lang="zh-CN" altLang="en-US" dirty="0" smtClean="0"/>
              <a:t>动词一般采用被动式；</a:t>
            </a:r>
            <a:endParaRPr lang="en-US" altLang="zh-CN" dirty="0" smtClean="0"/>
          </a:p>
          <a:p>
            <a:pPr marL="514350" indent="-514350">
              <a:buAutoNum type="arabicPeriod"/>
            </a:pPr>
            <a:r>
              <a:rPr lang="zh-CN" altLang="en-US" dirty="0" smtClean="0"/>
              <a:t>措辞尽量采用常用词</a:t>
            </a:r>
            <a:endParaRPr lang="zh-CN" altLang="en-US" dirty="0"/>
          </a:p>
        </p:txBody>
      </p:sp>
    </p:spTree>
    <p:extLst>
      <p:ext uri="{BB962C8B-B14F-4D97-AF65-F5344CB8AC3E}">
        <p14:creationId xmlns:p14="http://schemas.microsoft.com/office/powerpoint/2010/main" val="3237434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zh-CN" altLang="en-US" dirty="0" smtClean="0"/>
              <a:t>避免缩略语，用全称</a:t>
            </a:r>
            <a:endParaRPr lang="en-US" altLang="zh-CN" dirty="0" smtClean="0"/>
          </a:p>
          <a:p>
            <a:pPr marL="0" indent="0">
              <a:buNone/>
            </a:pPr>
            <a:r>
              <a:rPr lang="en-US" altLang="zh-CN" dirty="0"/>
              <a:t> </a:t>
            </a:r>
            <a:r>
              <a:rPr lang="en-US" altLang="zh-CN" dirty="0" smtClean="0"/>
              <a:t>    </a:t>
            </a:r>
            <a:r>
              <a:rPr lang="en-US" altLang="zh-CN" dirty="0" smtClean="0">
                <a:solidFill>
                  <a:srgbClr val="FF0000"/>
                </a:solidFill>
              </a:rPr>
              <a:t>aren’t                                 are not</a:t>
            </a:r>
          </a:p>
          <a:p>
            <a:pPr marL="0" indent="0">
              <a:buNone/>
            </a:pPr>
            <a:r>
              <a:rPr lang="en-US" altLang="zh-CN" dirty="0">
                <a:solidFill>
                  <a:srgbClr val="FF0000"/>
                </a:solidFill>
              </a:rPr>
              <a:t> </a:t>
            </a:r>
            <a:r>
              <a:rPr lang="en-US" altLang="zh-CN" dirty="0" smtClean="0">
                <a:solidFill>
                  <a:srgbClr val="FF0000"/>
                </a:solidFill>
              </a:rPr>
              <a:t>    She’s                                   She is </a:t>
            </a:r>
            <a:endParaRPr lang="en-US" altLang="zh-CN" dirty="0">
              <a:solidFill>
                <a:srgbClr val="FF0000"/>
              </a:solidFill>
            </a:endParaRPr>
          </a:p>
          <a:p>
            <a:r>
              <a:rPr lang="zh-CN" altLang="en-US" dirty="0" smtClean="0"/>
              <a:t>避免缩写，用其整体</a:t>
            </a:r>
            <a:endParaRPr lang="en-US" altLang="zh-CN" dirty="0" smtClean="0"/>
          </a:p>
          <a:p>
            <a:pPr marL="0" indent="0">
              <a:buNone/>
            </a:pPr>
            <a:r>
              <a:rPr lang="en-US" altLang="zh-CN" dirty="0"/>
              <a:t> </a:t>
            </a:r>
            <a:r>
              <a:rPr lang="en-US" altLang="zh-CN" dirty="0" smtClean="0"/>
              <a:t>   </a:t>
            </a:r>
            <a:r>
              <a:rPr lang="en-US" altLang="zh-CN" dirty="0" smtClean="0">
                <a:solidFill>
                  <a:srgbClr val="FF0000"/>
                </a:solidFill>
              </a:rPr>
              <a:t>Dept.                                    Department</a:t>
            </a:r>
          </a:p>
          <a:p>
            <a:pPr marL="0" indent="0">
              <a:buNone/>
            </a:pPr>
            <a:r>
              <a:rPr lang="en-US" altLang="zh-CN" dirty="0">
                <a:solidFill>
                  <a:srgbClr val="FF0000"/>
                </a:solidFill>
              </a:rPr>
              <a:t> </a:t>
            </a:r>
            <a:r>
              <a:rPr lang="en-US" altLang="zh-CN" dirty="0" smtClean="0">
                <a:solidFill>
                  <a:srgbClr val="FF0000"/>
                </a:solidFill>
              </a:rPr>
              <a:t>   Corp.                                    Corporation</a:t>
            </a:r>
          </a:p>
          <a:p>
            <a:r>
              <a:rPr lang="zh-CN" altLang="en-US" dirty="0" smtClean="0"/>
              <a:t>避免使用人称，用非人称术语</a:t>
            </a:r>
            <a:endParaRPr lang="en-US" altLang="zh-CN" dirty="0" smtClean="0"/>
          </a:p>
          <a:p>
            <a:pPr marL="0" indent="0">
              <a:buNone/>
            </a:pPr>
            <a:r>
              <a:rPr lang="en-US" altLang="zh-CN" dirty="0">
                <a:solidFill>
                  <a:srgbClr val="FF0000"/>
                </a:solidFill>
              </a:rPr>
              <a:t> </a:t>
            </a:r>
            <a:r>
              <a:rPr lang="en-US" altLang="zh-CN" dirty="0" smtClean="0">
                <a:solidFill>
                  <a:srgbClr val="FF0000"/>
                </a:solidFill>
              </a:rPr>
              <a:t>   Our idea                               the company’s proposal</a:t>
            </a:r>
          </a:p>
          <a:p>
            <a:pPr marL="0" indent="0">
              <a:buNone/>
            </a:pPr>
            <a:r>
              <a:rPr lang="en-US" altLang="zh-CN" dirty="0">
                <a:solidFill>
                  <a:srgbClr val="FF0000"/>
                </a:solidFill>
              </a:rPr>
              <a:t> </a:t>
            </a:r>
            <a:r>
              <a:rPr lang="en-US" altLang="zh-CN" dirty="0" smtClean="0">
                <a:solidFill>
                  <a:srgbClr val="FF0000"/>
                </a:solidFill>
              </a:rPr>
              <a:t>   We wanted                          the corporation required</a:t>
            </a:r>
          </a:p>
          <a:p>
            <a:pPr marL="0" indent="0">
              <a:buNone/>
            </a:pPr>
            <a:endParaRPr lang="en-US" altLang="zh-CN" dirty="0" smtClean="0"/>
          </a:p>
        </p:txBody>
      </p:sp>
    </p:spTree>
    <p:extLst>
      <p:ext uri="{BB962C8B-B14F-4D97-AF65-F5344CB8AC3E}">
        <p14:creationId xmlns:p14="http://schemas.microsoft.com/office/powerpoint/2010/main" val="19080980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zh-CN" altLang="en-US" dirty="0" smtClean="0"/>
              <a:t>被动语态</a:t>
            </a:r>
            <a:endParaRPr lang="en-US" altLang="zh-CN" dirty="0" smtClean="0"/>
          </a:p>
          <a:p>
            <a:pPr marL="0" indent="0">
              <a:buNone/>
            </a:pPr>
            <a:r>
              <a:rPr lang="en-US" altLang="zh-CN" dirty="0"/>
              <a:t> </a:t>
            </a:r>
            <a:r>
              <a:rPr lang="en-US" altLang="zh-CN" dirty="0" smtClean="0"/>
              <a:t>   Mr. XXX proposed a salary cut.</a:t>
            </a:r>
          </a:p>
          <a:p>
            <a:pPr marL="0" indent="0">
              <a:buNone/>
            </a:pPr>
            <a:r>
              <a:rPr lang="en-US" altLang="zh-CN" dirty="0">
                <a:solidFill>
                  <a:srgbClr val="FF0000"/>
                </a:solidFill>
              </a:rPr>
              <a:t> </a:t>
            </a:r>
            <a:r>
              <a:rPr lang="en-US" altLang="zh-CN" dirty="0" smtClean="0">
                <a:solidFill>
                  <a:srgbClr val="FF0000"/>
                </a:solidFill>
              </a:rPr>
              <a:t>   A salary cut was proposed</a:t>
            </a:r>
          </a:p>
          <a:p>
            <a:r>
              <a:rPr lang="zh-CN" altLang="en-US" dirty="0" smtClean="0"/>
              <a:t>态度</a:t>
            </a:r>
            <a:endParaRPr lang="en-US" altLang="zh-CN" dirty="0" smtClean="0"/>
          </a:p>
          <a:p>
            <a:pPr marL="0" indent="0">
              <a:buNone/>
            </a:pPr>
            <a:r>
              <a:rPr lang="en-US" altLang="zh-CN" dirty="0"/>
              <a:t> </a:t>
            </a:r>
            <a:r>
              <a:rPr lang="en-US" altLang="zh-CN" dirty="0" smtClean="0"/>
              <a:t>  </a:t>
            </a:r>
            <a:r>
              <a:rPr lang="zh-CN" altLang="en-US" dirty="0" smtClean="0"/>
              <a:t>对上级用尊敬，对同事用礼貌，对下级用权威命令语气，区别主要体现在动词上：</a:t>
            </a:r>
            <a:endParaRPr lang="en-US" altLang="zh-CN" dirty="0" smtClean="0"/>
          </a:p>
          <a:p>
            <a:pPr marL="0" indent="0">
              <a:buNone/>
            </a:pPr>
            <a:r>
              <a:rPr lang="en-US" altLang="zh-CN" dirty="0"/>
              <a:t> </a:t>
            </a:r>
            <a:r>
              <a:rPr lang="en-US" altLang="zh-CN" dirty="0" smtClean="0"/>
              <a:t>        </a:t>
            </a:r>
            <a:r>
              <a:rPr lang="zh-CN" altLang="en-US" dirty="0" smtClean="0"/>
              <a:t>对上级                                            对下级</a:t>
            </a:r>
            <a:endParaRPr lang="en-US" altLang="zh-CN" dirty="0" smtClean="0"/>
          </a:p>
          <a:p>
            <a:pPr marL="0" indent="0">
              <a:buNone/>
            </a:pPr>
            <a:r>
              <a:rPr lang="en-US" altLang="zh-CN" dirty="0">
                <a:solidFill>
                  <a:srgbClr val="FF0000"/>
                </a:solidFill>
              </a:rPr>
              <a:t> </a:t>
            </a:r>
            <a:r>
              <a:rPr lang="en-US" altLang="zh-CN" dirty="0" smtClean="0">
                <a:solidFill>
                  <a:srgbClr val="FF0000"/>
                </a:solidFill>
              </a:rPr>
              <a:t>      could be                                                  is</a:t>
            </a:r>
          </a:p>
          <a:p>
            <a:pPr marL="0" indent="0">
              <a:buNone/>
            </a:pPr>
            <a:r>
              <a:rPr lang="en-US" altLang="zh-CN" dirty="0">
                <a:solidFill>
                  <a:srgbClr val="FF0000"/>
                </a:solidFill>
              </a:rPr>
              <a:t> </a:t>
            </a:r>
            <a:r>
              <a:rPr lang="en-US" altLang="zh-CN" dirty="0" smtClean="0">
                <a:solidFill>
                  <a:srgbClr val="FF0000"/>
                </a:solidFill>
              </a:rPr>
              <a:t>      should be                                                is</a:t>
            </a:r>
          </a:p>
          <a:p>
            <a:pPr marL="0" indent="0">
              <a:buNone/>
            </a:pPr>
            <a:r>
              <a:rPr lang="en-US" altLang="zh-CN" dirty="0">
                <a:solidFill>
                  <a:srgbClr val="FF0000"/>
                </a:solidFill>
              </a:rPr>
              <a:t> </a:t>
            </a:r>
            <a:r>
              <a:rPr lang="en-US" altLang="zh-CN" dirty="0" smtClean="0">
                <a:solidFill>
                  <a:srgbClr val="FF0000"/>
                </a:solidFill>
              </a:rPr>
              <a:t>      would be                                                 will</a:t>
            </a:r>
          </a:p>
          <a:p>
            <a:pPr marL="0" indent="0">
              <a:buNone/>
            </a:pPr>
            <a:r>
              <a:rPr lang="en-US" altLang="zh-CN" dirty="0">
                <a:solidFill>
                  <a:srgbClr val="FF0000"/>
                </a:solidFill>
              </a:rPr>
              <a:t> </a:t>
            </a:r>
            <a:r>
              <a:rPr lang="en-US" altLang="zh-CN" dirty="0" smtClean="0">
                <a:solidFill>
                  <a:srgbClr val="FF0000"/>
                </a:solidFill>
              </a:rPr>
              <a:t>      might / may be                                       will</a:t>
            </a:r>
            <a:endParaRPr lang="zh-CN" altLang="en-US" dirty="0">
              <a:solidFill>
                <a:srgbClr val="FF0000"/>
              </a:solidFill>
            </a:endParaRPr>
          </a:p>
        </p:txBody>
      </p:sp>
    </p:spTree>
    <p:extLst>
      <p:ext uri="{BB962C8B-B14F-4D97-AF65-F5344CB8AC3E}">
        <p14:creationId xmlns:p14="http://schemas.microsoft.com/office/powerpoint/2010/main" val="2021894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marL="0" indent="0">
              <a:buNone/>
            </a:pPr>
            <a:r>
              <a:rPr lang="en-US" altLang="zh-CN" dirty="0" smtClean="0"/>
              <a:t>    </a:t>
            </a:r>
            <a:r>
              <a:rPr lang="en-US" altLang="zh-CN" dirty="0" smtClean="0">
                <a:solidFill>
                  <a:srgbClr val="FF0000"/>
                </a:solidFill>
              </a:rPr>
              <a:t>seems to be                                     is </a:t>
            </a:r>
          </a:p>
          <a:p>
            <a:pPr marL="0" indent="0">
              <a:buNone/>
            </a:pPr>
            <a:r>
              <a:rPr lang="en-US" altLang="zh-CN" dirty="0">
                <a:solidFill>
                  <a:srgbClr val="FF0000"/>
                </a:solidFill>
              </a:rPr>
              <a:t> </a:t>
            </a:r>
            <a:r>
              <a:rPr lang="en-US" altLang="zh-CN" dirty="0" smtClean="0">
                <a:solidFill>
                  <a:srgbClr val="FF0000"/>
                </a:solidFill>
              </a:rPr>
              <a:t>   looks as if                                         is </a:t>
            </a:r>
          </a:p>
          <a:p>
            <a:pPr marL="0" indent="0">
              <a:buNone/>
            </a:pPr>
            <a:r>
              <a:rPr lang="en-US" altLang="zh-CN" dirty="0">
                <a:solidFill>
                  <a:srgbClr val="FF0000"/>
                </a:solidFill>
              </a:rPr>
              <a:t> </a:t>
            </a:r>
            <a:r>
              <a:rPr lang="en-US" altLang="zh-CN" dirty="0" smtClean="0">
                <a:solidFill>
                  <a:srgbClr val="FF0000"/>
                </a:solidFill>
              </a:rPr>
              <a:t>   appears                                             is</a:t>
            </a:r>
          </a:p>
          <a:p>
            <a:pPr marL="0" indent="0">
              <a:buNone/>
            </a:pPr>
            <a:r>
              <a:rPr lang="en-US" altLang="zh-CN" dirty="0">
                <a:solidFill>
                  <a:srgbClr val="FF0000"/>
                </a:solidFill>
              </a:rPr>
              <a:t> </a:t>
            </a:r>
            <a:r>
              <a:rPr lang="en-US" altLang="zh-CN" dirty="0" smtClean="0">
                <a:solidFill>
                  <a:srgbClr val="FF0000"/>
                </a:solidFill>
              </a:rPr>
              <a:t>   almost decided                               </a:t>
            </a:r>
            <a:r>
              <a:rPr lang="en-US" altLang="zh-CN" dirty="0" err="1" smtClean="0">
                <a:solidFill>
                  <a:srgbClr val="FF0000"/>
                </a:solidFill>
              </a:rPr>
              <a:t>decided</a:t>
            </a:r>
            <a:r>
              <a:rPr lang="en-US" altLang="zh-CN" dirty="0" smtClean="0">
                <a:solidFill>
                  <a:srgbClr val="FF0000"/>
                </a:solidFill>
              </a:rPr>
              <a:t> </a:t>
            </a:r>
          </a:p>
          <a:p>
            <a:pPr marL="0" indent="0">
              <a:buNone/>
            </a:pPr>
            <a:r>
              <a:rPr lang="en-US" altLang="zh-CN" dirty="0">
                <a:solidFill>
                  <a:srgbClr val="FF0000"/>
                </a:solidFill>
              </a:rPr>
              <a:t> </a:t>
            </a:r>
            <a:r>
              <a:rPr lang="en-US" altLang="zh-CN" dirty="0" smtClean="0">
                <a:solidFill>
                  <a:srgbClr val="FF0000"/>
                </a:solidFill>
              </a:rPr>
              <a:t>   about certain                                  </a:t>
            </a:r>
            <a:r>
              <a:rPr lang="en-US" altLang="zh-CN" dirty="0" err="1" smtClean="0">
                <a:solidFill>
                  <a:srgbClr val="FF0000"/>
                </a:solidFill>
              </a:rPr>
              <a:t>certain</a:t>
            </a:r>
            <a:endParaRPr lang="en-US" altLang="zh-CN" dirty="0" smtClean="0">
              <a:solidFill>
                <a:srgbClr val="FF0000"/>
              </a:solidFill>
            </a:endParaRPr>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3794143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en-US" altLang="zh-CN" sz="2800" dirty="0" smtClean="0"/>
              <a:t>Blank</a:t>
            </a:r>
            <a:r>
              <a:rPr lang="zh-CN" altLang="en-US" sz="2800" dirty="0" smtClean="0"/>
              <a:t>空白                                         </a:t>
            </a:r>
            <a:r>
              <a:rPr lang="en-US" altLang="zh-CN" sz="2800" dirty="0" smtClean="0"/>
              <a:t>create</a:t>
            </a:r>
            <a:r>
              <a:rPr lang="zh-CN" altLang="en-US" sz="2800" dirty="0" smtClean="0"/>
              <a:t>创建</a:t>
            </a:r>
            <a:endParaRPr lang="en-US" altLang="zh-CN" sz="2800" dirty="0" smtClean="0"/>
          </a:p>
          <a:p>
            <a:r>
              <a:rPr lang="en-US" altLang="zh-CN" sz="2800" dirty="0" smtClean="0"/>
              <a:t>Prompt</a:t>
            </a:r>
            <a:r>
              <a:rPr lang="zh-CN" altLang="en-US" sz="2800" dirty="0" smtClean="0"/>
              <a:t>提示                                      </a:t>
            </a:r>
            <a:r>
              <a:rPr lang="en-US" altLang="zh-CN" sz="2800" dirty="0" smtClean="0"/>
              <a:t>path</a:t>
            </a:r>
            <a:r>
              <a:rPr lang="zh-CN" altLang="en-US" sz="2800" dirty="0" smtClean="0"/>
              <a:t>路径</a:t>
            </a:r>
            <a:endParaRPr lang="en-US" altLang="zh-CN" sz="2800" dirty="0" smtClean="0"/>
          </a:p>
          <a:p>
            <a:r>
              <a:rPr lang="en-US" altLang="zh-CN" sz="2800" dirty="0" smtClean="0"/>
              <a:t>Save</a:t>
            </a:r>
            <a:r>
              <a:rPr lang="zh-CN" altLang="en-US" sz="2800" dirty="0" smtClean="0"/>
              <a:t>保存                                           </a:t>
            </a:r>
            <a:r>
              <a:rPr lang="en-US" altLang="zh-CN" sz="2800" dirty="0" smtClean="0"/>
              <a:t>medium</a:t>
            </a:r>
            <a:r>
              <a:rPr lang="zh-CN" altLang="en-US" sz="2800" dirty="0" smtClean="0"/>
              <a:t>中等的</a:t>
            </a:r>
            <a:endParaRPr lang="en-US" altLang="zh-CN" sz="2800" dirty="0" smtClean="0"/>
          </a:p>
          <a:p>
            <a:r>
              <a:rPr lang="en-US" altLang="zh-CN" sz="2800" dirty="0" smtClean="0"/>
              <a:t>Assigned to ..</a:t>
            </a:r>
            <a:r>
              <a:rPr lang="zh-CN" altLang="en-US" sz="2800" dirty="0" smtClean="0"/>
              <a:t>分派给</a:t>
            </a:r>
            <a:r>
              <a:rPr lang="en-US" altLang="zh-CN" sz="2800" dirty="0" smtClean="0"/>
              <a:t>…                    reported on</a:t>
            </a:r>
            <a:r>
              <a:rPr lang="zh-CN" altLang="en-US" sz="2800" dirty="0" smtClean="0"/>
              <a:t>报告日期</a:t>
            </a:r>
            <a:endParaRPr lang="en-US" altLang="zh-CN" sz="2800" dirty="0" smtClean="0"/>
          </a:p>
          <a:p>
            <a:r>
              <a:rPr lang="en-US" altLang="zh-CN" sz="2800" dirty="0" smtClean="0"/>
              <a:t>Hence</a:t>
            </a:r>
            <a:r>
              <a:rPr lang="zh-CN" altLang="en-US" sz="2800" dirty="0" smtClean="0"/>
              <a:t>所以，因此                           </a:t>
            </a:r>
            <a:r>
              <a:rPr lang="en-US" altLang="zh-CN" sz="2800" dirty="0" smtClean="0"/>
              <a:t>insert</a:t>
            </a:r>
            <a:r>
              <a:rPr lang="zh-CN" altLang="en-US" sz="2800" dirty="0" smtClean="0"/>
              <a:t>插入</a:t>
            </a:r>
            <a:endParaRPr lang="en-US" altLang="zh-CN" sz="2800" dirty="0" smtClean="0"/>
          </a:p>
          <a:p>
            <a:r>
              <a:rPr lang="en-US" altLang="zh-CN" sz="2800" dirty="0" smtClean="0"/>
              <a:t>Screen shot</a:t>
            </a:r>
            <a:r>
              <a:rPr lang="zh-CN" altLang="en-US" sz="2800" dirty="0" smtClean="0"/>
              <a:t>截图                               </a:t>
            </a:r>
            <a:r>
              <a:rPr lang="en-US" altLang="zh-CN" sz="2800" dirty="0" smtClean="0"/>
              <a:t>further</a:t>
            </a:r>
            <a:r>
              <a:rPr lang="zh-CN" altLang="en-US" sz="2800" dirty="0" smtClean="0"/>
              <a:t>进一步的</a:t>
            </a:r>
            <a:endParaRPr lang="en-US" altLang="zh-CN" sz="2800" dirty="0" smtClean="0"/>
          </a:p>
          <a:p>
            <a:r>
              <a:rPr lang="en-US" altLang="zh-CN" sz="2800" dirty="0" smtClean="0"/>
              <a:t>Respective</a:t>
            </a:r>
            <a:r>
              <a:rPr lang="zh-CN" altLang="en-US" sz="2800" dirty="0" smtClean="0"/>
              <a:t>相关的                            </a:t>
            </a:r>
            <a:r>
              <a:rPr lang="en-US" altLang="zh-CN" sz="2800" dirty="0" smtClean="0"/>
              <a:t>reject</a:t>
            </a:r>
            <a:r>
              <a:rPr lang="zh-CN" altLang="en-US" sz="2800" dirty="0" smtClean="0"/>
              <a:t>拒绝</a:t>
            </a:r>
            <a:endParaRPr lang="en-US" altLang="zh-CN" sz="2800" dirty="0" smtClean="0"/>
          </a:p>
          <a:p>
            <a:r>
              <a:rPr lang="en-US" altLang="zh-CN" sz="2800" dirty="0" smtClean="0"/>
              <a:t>Record </a:t>
            </a:r>
            <a:r>
              <a:rPr lang="zh-CN" altLang="en-US" sz="2800" dirty="0" smtClean="0"/>
              <a:t>记录                                       </a:t>
            </a:r>
            <a:r>
              <a:rPr lang="en-US" altLang="zh-CN" sz="2800" dirty="0" smtClean="0"/>
              <a:t>essay</a:t>
            </a:r>
            <a:r>
              <a:rPr lang="zh-CN" altLang="en-US" sz="2800" dirty="0" smtClean="0"/>
              <a:t>文章</a:t>
            </a:r>
            <a:endParaRPr lang="en-US" altLang="zh-CN" sz="2800" dirty="0" smtClean="0"/>
          </a:p>
          <a:p>
            <a:r>
              <a:rPr lang="en-US" altLang="zh-CN" sz="2800" dirty="0" smtClean="0"/>
              <a:t>To the point</a:t>
            </a:r>
            <a:r>
              <a:rPr lang="zh-CN" altLang="en-US" sz="2800" dirty="0" smtClean="0"/>
              <a:t>抓住要点                      </a:t>
            </a:r>
            <a:r>
              <a:rPr lang="en-US" altLang="zh-CN" sz="2800" dirty="0" smtClean="0"/>
              <a:t>reopen</a:t>
            </a:r>
            <a:r>
              <a:rPr lang="zh-CN" altLang="en-US" sz="2800" dirty="0" smtClean="0"/>
              <a:t>重开                            </a:t>
            </a:r>
            <a:endParaRPr lang="zh-CN" altLang="en-US" sz="2800" dirty="0"/>
          </a:p>
        </p:txBody>
      </p:sp>
    </p:spTree>
    <p:extLst>
      <p:ext uri="{BB962C8B-B14F-4D97-AF65-F5344CB8AC3E}">
        <p14:creationId xmlns:p14="http://schemas.microsoft.com/office/powerpoint/2010/main" val="371573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marL="0" indent="0">
              <a:buNone/>
            </a:pPr>
            <a:endParaRPr lang="zh-CN" altLang="zh-CN" dirty="0"/>
          </a:p>
          <a:p>
            <a:r>
              <a:rPr lang="en-US" altLang="zh-CN" b="1" dirty="0"/>
              <a:t>Meeting Type: </a:t>
            </a:r>
            <a:r>
              <a:rPr lang="en-US" altLang="zh-CN" dirty="0" smtClean="0">
                <a:solidFill>
                  <a:srgbClr val="FF0000"/>
                </a:solidFill>
              </a:rPr>
              <a:t>Radio Team Weekly Meeting</a:t>
            </a:r>
            <a:endParaRPr lang="zh-CN" altLang="zh-CN" dirty="0">
              <a:solidFill>
                <a:srgbClr val="FF0000"/>
              </a:solidFill>
            </a:endParaRPr>
          </a:p>
          <a:p>
            <a:r>
              <a:rPr lang="en-US" altLang="zh-CN" b="1" dirty="0"/>
              <a:t>Time: </a:t>
            </a:r>
            <a:r>
              <a:rPr lang="en-US" altLang="zh-CN" dirty="0" smtClean="0">
                <a:solidFill>
                  <a:srgbClr val="FF0000"/>
                </a:solidFill>
              </a:rPr>
              <a:t>18:00 – 19:00, Aug. 19</a:t>
            </a:r>
            <a:r>
              <a:rPr lang="en-US" altLang="zh-CN" baseline="30000" dirty="0" smtClean="0">
                <a:solidFill>
                  <a:srgbClr val="FF0000"/>
                </a:solidFill>
              </a:rPr>
              <a:t>th</a:t>
            </a:r>
            <a:r>
              <a:rPr lang="en-US" altLang="zh-CN" dirty="0" smtClean="0">
                <a:solidFill>
                  <a:srgbClr val="FF0000"/>
                </a:solidFill>
              </a:rPr>
              <a:t>, 2014</a:t>
            </a:r>
            <a:endParaRPr lang="zh-CN" altLang="zh-CN" dirty="0">
              <a:solidFill>
                <a:srgbClr val="FF0000"/>
              </a:solidFill>
            </a:endParaRPr>
          </a:p>
          <a:p>
            <a:r>
              <a:rPr lang="en-US" altLang="zh-CN" b="1" dirty="0"/>
              <a:t>Location: </a:t>
            </a:r>
            <a:r>
              <a:rPr lang="en-US" altLang="zh-CN" dirty="0" smtClean="0">
                <a:solidFill>
                  <a:srgbClr val="FF0000"/>
                </a:solidFill>
              </a:rPr>
              <a:t>the 2</a:t>
            </a:r>
            <a:r>
              <a:rPr lang="en-US" altLang="zh-CN" baseline="30000" dirty="0" smtClean="0">
                <a:solidFill>
                  <a:srgbClr val="FF0000"/>
                </a:solidFill>
              </a:rPr>
              <a:t>nd</a:t>
            </a:r>
            <a:r>
              <a:rPr lang="en-US" altLang="zh-CN" dirty="0">
                <a:solidFill>
                  <a:srgbClr val="FF0000"/>
                </a:solidFill>
              </a:rPr>
              <a:t> </a:t>
            </a:r>
            <a:r>
              <a:rPr lang="en-US" altLang="zh-CN" dirty="0" smtClean="0">
                <a:solidFill>
                  <a:srgbClr val="FF0000"/>
                </a:solidFill>
              </a:rPr>
              <a:t>Meeting Room</a:t>
            </a:r>
            <a:endParaRPr lang="zh-CN" altLang="zh-CN" dirty="0">
              <a:solidFill>
                <a:srgbClr val="FF0000"/>
              </a:solidFill>
            </a:endParaRPr>
          </a:p>
          <a:p>
            <a:r>
              <a:rPr lang="en-US" altLang="zh-CN" b="1" dirty="0"/>
              <a:t>Attendance at Meeting: </a:t>
            </a:r>
            <a:r>
              <a:rPr lang="en-US" altLang="zh-CN" dirty="0" smtClean="0">
                <a:solidFill>
                  <a:srgbClr val="FF0000"/>
                </a:solidFill>
              </a:rPr>
              <a:t>XXX, XX, XXX, XX</a:t>
            </a:r>
            <a:endParaRPr lang="zh-CN" altLang="zh-CN" dirty="0">
              <a:solidFill>
                <a:srgbClr val="FF0000"/>
              </a:solidFill>
            </a:endParaRPr>
          </a:p>
          <a:p>
            <a:r>
              <a:rPr lang="en-US" altLang="zh-CN" b="1" dirty="0"/>
              <a:t>Minutes Prepared By: </a:t>
            </a:r>
            <a:r>
              <a:rPr lang="en-US" altLang="zh-CN" dirty="0" smtClean="0">
                <a:solidFill>
                  <a:srgbClr val="FF0000"/>
                </a:solidFill>
              </a:rPr>
              <a:t>Jane</a:t>
            </a:r>
            <a:endParaRPr lang="zh-CN" altLang="zh-CN" dirty="0">
              <a:solidFill>
                <a:srgbClr val="FF0000"/>
              </a:solidFill>
            </a:endParaRPr>
          </a:p>
          <a:p>
            <a:endParaRPr lang="zh-CN" altLang="en-US" dirty="0"/>
          </a:p>
        </p:txBody>
      </p:sp>
    </p:spTree>
    <p:extLst>
      <p:ext uri="{BB962C8B-B14F-4D97-AF65-F5344CB8AC3E}">
        <p14:creationId xmlns:p14="http://schemas.microsoft.com/office/powerpoint/2010/main" val="24063090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92500" lnSpcReduction="10000"/>
          </a:bodyPr>
          <a:lstStyle/>
          <a:p>
            <a:pPr lvl="0"/>
            <a:r>
              <a:rPr lang="en-US" altLang="zh-CN" b="1" dirty="0"/>
              <a:t>Meeting Agenda</a:t>
            </a:r>
            <a:endParaRPr lang="zh-CN" altLang="zh-CN" dirty="0"/>
          </a:p>
          <a:p>
            <a:pPr lvl="0"/>
            <a:r>
              <a:rPr lang="zh-CN" altLang="zh-CN" dirty="0"/>
              <a:t>本周工作总结 </a:t>
            </a:r>
          </a:p>
          <a:p>
            <a:pPr marL="0" indent="0">
              <a:buNone/>
            </a:pPr>
            <a:r>
              <a:rPr lang="en-US" altLang="zh-CN" dirty="0"/>
              <a:t> </a:t>
            </a:r>
            <a:r>
              <a:rPr lang="en-US" altLang="zh-CN" dirty="0" smtClean="0"/>
              <a:t>    </a:t>
            </a:r>
            <a:r>
              <a:rPr lang="en-US" altLang="zh-CN" dirty="0" smtClean="0">
                <a:solidFill>
                  <a:srgbClr val="FF0000"/>
                </a:solidFill>
              </a:rPr>
              <a:t>Weekly work conclusion;</a:t>
            </a:r>
          </a:p>
          <a:p>
            <a:pPr marL="0" indent="0">
              <a:buNone/>
            </a:pPr>
            <a:r>
              <a:rPr lang="en-US" altLang="zh-CN" dirty="0">
                <a:solidFill>
                  <a:srgbClr val="FF0000"/>
                </a:solidFill>
              </a:rPr>
              <a:t> </a:t>
            </a:r>
            <a:r>
              <a:rPr lang="en-US" altLang="zh-CN" dirty="0" smtClean="0">
                <a:solidFill>
                  <a:srgbClr val="FF0000"/>
                </a:solidFill>
              </a:rPr>
              <a:t>    Conclude / brief weekly work;</a:t>
            </a:r>
            <a:endParaRPr lang="zh-CN" altLang="zh-CN" dirty="0">
              <a:solidFill>
                <a:srgbClr val="FF0000"/>
              </a:solidFill>
            </a:endParaRPr>
          </a:p>
          <a:p>
            <a:pPr lvl="0"/>
            <a:r>
              <a:rPr lang="zh-CN" altLang="zh-CN" dirty="0"/>
              <a:t>本周存在的问题已经修正计划 </a:t>
            </a:r>
          </a:p>
          <a:p>
            <a:pPr marL="0" indent="0">
              <a:buNone/>
            </a:pPr>
            <a:r>
              <a:rPr lang="en-US" altLang="zh-CN" dirty="0"/>
              <a:t> </a:t>
            </a:r>
            <a:r>
              <a:rPr lang="en-US" altLang="zh-CN" dirty="0" smtClean="0"/>
              <a:t>    </a:t>
            </a:r>
            <a:r>
              <a:rPr lang="en-US" altLang="zh-CN" dirty="0" smtClean="0">
                <a:solidFill>
                  <a:srgbClr val="FF0000"/>
                </a:solidFill>
              </a:rPr>
              <a:t>Personal plan </a:t>
            </a:r>
            <a:r>
              <a:rPr lang="en-US" altLang="zh-CN" dirty="0">
                <a:solidFill>
                  <a:srgbClr val="FF0000"/>
                </a:solidFill>
              </a:rPr>
              <a:t>for problems this </a:t>
            </a:r>
            <a:r>
              <a:rPr lang="en-US" altLang="zh-CN" dirty="0" smtClean="0">
                <a:solidFill>
                  <a:srgbClr val="FF0000"/>
                </a:solidFill>
              </a:rPr>
              <a:t>week;</a:t>
            </a:r>
          </a:p>
          <a:p>
            <a:pPr marL="0" indent="0">
              <a:buNone/>
            </a:pPr>
            <a:r>
              <a:rPr lang="en-US" altLang="zh-CN" dirty="0">
                <a:solidFill>
                  <a:srgbClr val="FF0000"/>
                </a:solidFill>
              </a:rPr>
              <a:t> </a:t>
            </a:r>
            <a:r>
              <a:rPr lang="en-US" altLang="zh-CN" dirty="0" smtClean="0">
                <a:solidFill>
                  <a:srgbClr val="FF0000"/>
                </a:solidFill>
              </a:rPr>
              <a:t>    Share / present / raise own plan for problems this week; </a:t>
            </a:r>
            <a:endParaRPr lang="zh-CN" altLang="zh-CN" dirty="0">
              <a:solidFill>
                <a:srgbClr val="FF0000"/>
              </a:solidFill>
            </a:endParaRPr>
          </a:p>
          <a:p>
            <a:pPr lvl="0"/>
            <a:r>
              <a:rPr lang="zh-CN" altLang="zh-CN" dirty="0"/>
              <a:t>下周计划，以及需要得到哪些</a:t>
            </a:r>
            <a:r>
              <a:rPr lang="zh-CN" altLang="zh-CN" dirty="0" smtClean="0"/>
              <a:t>支持</a:t>
            </a:r>
            <a:endParaRPr lang="en-US" altLang="zh-CN" dirty="0" smtClean="0"/>
          </a:p>
          <a:p>
            <a:pPr marL="0" lvl="0" indent="0">
              <a:buNone/>
            </a:pPr>
            <a:r>
              <a:rPr lang="en-US" altLang="zh-CN" dirty="0" smtClean="0"/>
              <a:t>     </a:t>
            </a:r>
            <a:r>
              <a:rPr lang="en-US" altLang="zh-CN" dirty="0" smtClean="0">
                <a:solidFill>
                  <a:srgbClr val="FF0000"/>
                </a:solidFill>
              </a:rPr>
              <a:t>Plan for next week and support needed; </a:t>
            </a:r>
          </a:p>
          <a:p>
            <a:pPr marL="0" lvl="0" indent="0">
              <a:buNone/>
            </a:pPr>
            <a:r>
              <a:rPr lang="en-US" altLang="zh-CN" dirty="0">
                <a:solidFill>
                  <a:srgbClr val="FF0000"/>
                </a:solidFill>
              </a:rPr>
              <a:t> </a:t>
            </a:r>
            <a:r>
              <a:rPr lang="en-US" altLang="zh-CN" dirty="0" smtClean="0">
                <a:solidFill>
                  <a:srgbClr val="FF0000"/>
                </a:solidFill>
              </a:rPr>
              <a:t>    Put forward / propose next week’s plan and support needed; </a:t>
            </a:r>
          </a:p>
          <a:p>
            <a:pPr marL="0" lvl="0" indent="0">
              <a:buNone/>
            </a:pPr>
            <a:r>
              <a:rPr lang="en-US" altLang="zh-CN" dirty="0"/>
              <a:t> </a:t>
            </a:r>
            <a:r>
              <a:rPr lang="en-US" altLang="zh-CN" dirty="0" smtClean="0"/>
              <a:t>    </a:t>
            </a:r>
          </a:p>
          <a:p>
            <a:pPr marL="0" lvl="0" indent="0">
              <a:buNone/>
            </a:pPr>
            <a:r>
              <a:rPr lang="en-US" altLang="zh-CN" dirty="0"/>
              <a:t> </a:t>
            </a:r>
            <a:r>
              <a:rPr lang="en-US" altLang="zh-CN" dirty="0" smtClean="0"/>
              <a:t>    </a:t>
            </a:r>
            <a:endParaRPr lang="zh-CN" altLang="zh-CN" dirty="0"/>
          </a:p>
          <a:p>
            <a:endParaRPr lang="zh-CN" altLang="en-US" dirty="0"/>
          </a:p>
        </p:txBody>
      </p:sp>
    </p:spTree>
    <p:extLst>
      <p:ext uri="{BB962C8B-B14F-4D97-AF65-F5344CB8AC3E}">
        <p14:creationId xmlns:p14="http://schemas.microsoft.com/office/powerpoint/2010/main" val="390903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92500"/>
          </a:bodyPr>
          <a:lstStyle/>
          <a:p>
            <a:pPr lvl="0"/>
            <a:r>
              <a:rPr lang="en-US" altLang="zh-CN" sz="2200" b="1" dirty="0"/>
              <a:t>Meeting Decisions</a:t>
            </a:r>
            <a:endParaRPr lang="zh-CN" altLang="zh-CN" sz="2200" dirty="0"/>
          </a:p>
          <a:p>
            <a:pPr lvl="0"/>
            <a:r>
              <a:rPr lang="zh-CN" altLang="zh-CN" sz="2200" b="1" dirty="0"/>
              <a:t>启动软件质量</a:t>
            </a:r>
            <a:r>
              <a:rPr lang="zh-CN" altLang="zh-CN" sz="2200" b="1" dirty="0" smtClean="0"/>
              <a:t>月</a:t>
            </a:r>
            <a:r>
              <a:rPr lang="en-US" altLang="zh-CN" sz="2200" b="1" dirty="0" smtClean="0"/>
              <a:t> </a:t>
            </a:r>
          </a:p>
          <a:p>
            <a:pPr marL="0" lvl="0" indent="0">
              <a:buNone/>
            </a:pPr>
            <a:r>
              <a:rPr lang="en-US" altLang="zh-CN" sz="2200" b="1" dirty="0">
                <a:solidFill>
                  <a:srgbClr val="FF0000"/>
                </a:solidFill>
              </a:rPr>
              <a:t> </a:t>
            </a:r>
            <a:r>
              <a:rPr lang="en-US" altLang="zh-CN" sz="2200" b="1" dirty="0" smtClean="0">
                <a:solidFill>
                  <a:srgbClr val="FF0000"/>
                </a:solidFill>
              </a:rPr>
              <a:t>      </a:t>
            </a:r>
            <a:r>
              <a:rPr lang="en-US" altLang="zh-CN" sz="2200" dirty="0" smtClean="0">
                <a:solidFill>
                  <a:srgbClr val="FF0000"/>
                </a:solidFill>
              </a:rPr>
              <a:t>Launch software quality month</a:t>
            </a:r>
            <a:endParaRPr lang="zh-CN" altLang="zh-CN" sz="2200" dirty="0">
              <a:solidFill>
                <a:srgbClr val="FF0000"/>
              </a:solidFill>
            </a:endParaRPr>
          </a:p>
          <a:p>
            <a:pPr lvl="1"/>
            <a:r>
              <a:rPr lang="zh-CN" altLang="zh-CN" sz="2200" dirty="0"/>
              <a:t>大家需要在平时多使用本司手机，发现问题及时提出来</a:t>
            </a:r>
          </a:p>
          <a:p>
            <a:r>
              <a:rPr lang="en-US" altLang="zh-CN" sz="2200" dirty="0">
                <a:solidFill>
                  <a:srgbClr val="FF0000"/>
                </a:solidFill>
              </a:rPr>
              <a:t> </a:t>
            </a:r>
            <a:r>
              <a:rPr lang="en-US" altLang="zh-CN" sz="2200" dirty="0" smtClean="0">
                <a:solidFill>
                  <a:srgbClr val="FF0000"/>
                </a:solidFill>
              </a:rPr>
              <a:t>Use internal MS as much as possible in spare time and report problems once there are; </a:t>
            </a:r>
            <a:endParaRPr lang="zh-CN" altLang="zh-CN" sz="2200" dirty="0">
              <a:solidFill>
                <a:srgbClr val="FF0000"/>
              </a:solidFill>
            </a:endParaRPr>
          </a:p>
          <a:p>
            <a:pPr lvl="1"/>
            <a:r>
              <a:rPr lang="zh-CN" altLang="zh-CN" sz="2200" dirty="0"/>
              <a:t>组长必须</a:t>
            </a:r>
            <a:r>
              <a:rPr lang="en-US" altLang="zh-CN" sz="2200" dirty="0"/>
              <a:t>review</a:t>
            </a:r>
            <a:r>
              <a:rPr lang="zh-CN" altLang="zh-CN" sz="2200" dirty="0"/>
              <a:t>本组所有</a:t>
            </a:r>
            <a:r>
              <a:rPr lang="en-US" altLang="zh-CN" sz="2200" dirty="0"/>
              <a:t>PR,</a:t>
            </a:r>
            <a:r>
              <a:rPr lang="zh-CN" altLang="zh-CN" sz="2200" dirty="0"/>
              <a:t>然后在</a:t>
            </a:r>
            <a:r>
              <a:rPr lang="en-US" altLang="zh-CN" sz="2200" dirty="0"/>
              <a:t>PR</a:t>
            </a:r>
            <a:r>
              <a:rPr lang="zh-CN" altLang="zh-CN" sz="2200" dirty="0"/>
              <a:t>的</a:t>
            </a:r>
            <a:r>
              <a:rPr lang="en-US" altLang="zh-CN" sz="2200" dirty="0"/>
              <a:t>comment</a:t>
            </a:r>
            <a:r>
              <a:rPr lang="zh-CN" altLang="zh-CN" sz="2200" dirty="0"/>
              <a:t>里面签上自己的名字</a:t>
            </a:r>
          </a:p>
          <a:p>
            <a:r>
              <a:rPr lang="en-US" altLang="zh-CN" sz="2200" dirty="0"/>
              <a:t> </a:t>
            </a:r>
            <a:r>
              <a:rPr lang="en-US" altLang="zh-CN" sz="2200" dirty="0" smtClean="0">
                <a:solidFill>
                  <a:srgbClr val="FF0000"/>
                </a:solidFill>
              </a:rPr>
              <a:t>All PRs must be reviewed by team leader with a name signed on the comment;</a:t>
            </a:r>
          </a:p>
          <a:p>
            <a:pPr marL="0" indent="0">
              <a:buNone/>
            </a:pPr>
            <a:r>
              <a:rPr lang="en-US" altLang="zh-CN" sz="2200" dirty="0" smtClean="0">
                <a:solidFill>
                  <a:srgbClr val="FF0000"/>
                </a:solidFill>
              </a:rPr>
              <a:t>     Team leaders must review all PRs and sign his name on the comment; </a:t>
            </a:r>
            <a:endParaRPr lang="zh-CN" altLang="zh-CN" sz="2200" dirty="0">
              <a:solidFill>
                <a:srgbClr val="FF0000"/>
              </a:solidFill>
            </a:endParaRPr>
          </a:p>
          <a:p>
            <a:pPr lvl="0"/>
            <a:r>
              <a:rPr lang="zh-CN" altLang="zh-CN" sz="2200" b="1" dirty="0"/>
              <a:t>在下周一之前完成半年度</a:t>
            </a:r>
            <a:r>
              <a:rPr lang="en-US" altLang="zh-CN" sz="2200" b="1" dirty="0"/>
              <a:t>KPI</a:t>
            </a:r>
            <a:r>
              <a:rPr lang="zh-CN" altLang="zh-CN" sz="2200" b="1" dirty="0"/>
              <a:t>数据收集</a:t>
            </a:r>
            <a:endParaRPr lang="zh-CN" altLang="zh-CN" sz="2200" dirty="0"/>
          </a:p>
          <a:p>
            <a:pPr marL="0" indent="0">
              <a:buNone/>
            </a:pPr>
            <a:r>
              <a:rPr lang="en-US" altLang="zh-CN" sz="2200" dirty="0">
                <a:solidFill>
                  <a:srgbClr val="FF0000"/>
                </a:solidFill>
              </a:rPr>
              <a:t> </a:t>
            </a:r>
            <a:r>
              <a:rPr lang="en-US" altLang="zh-CN" sz="2200" dirty="0" smtClean="0">
                <a:solidFill>
                  <a:srgbClr val="FF0000"/>
                </a:solidFill>
              </a:rPr>
              <a:t>    Collect KPI figures of the first half year by next Monday; </a:t>
            </a:r>
          </a:p>
          <a:p>
            <a:pPr marL="0" indent="0">
              <a:buNone/>
            </a:pPr>
            <a:r>
              <a:rPr lang="en-US" altLang="zh-CN" sz="2200" dirty="0">
                <a:solidFill>
                  <a:srgbClr val="FF0000"/>
                </a:solidFill>
              </a:rPr>
              <a:t> </a:t>
            </a:r>
            <a:r>
              <a:rPr lang="en-US" altLang="zh-CN" sz="2200" dirty="0" smtClean="0">
                <a:solidFill>
                  <a:srgbClr val="FF0000"/>
                </a:solidFill>
              </a:rPr>
              <a:t>    KPI </a:t>
            </a:r>
            <a:r>
              <a:rPr lang="en-US" altLang="zh-CN" sz="2200" dirty="0">
                <a:solidFill>
                  <a:srgbClr val="FF0000"/>
                </a:solidFill>
              </a:rPr>
              <a:t>figures of the first half </a:t>
            </a:r>
            <a:r>
              <a:rPr lang="en-US" altLang="zh-CN" sz="2200" dirty="0" smtClean="0">
                <a:solidFill>
                  <a:srgbClr val="FF0000"/>
                </a:solidFill>
              </a:rPr>
              <a:t>year must be collected by next Monday; </a:t>
            </a:r>
            <a:endParaRPr lang="zh-CN" altLang="zh-CN" sz="2200" dirty="0">
              <a:solidFill>
                <a:srgbClr val="FF0000"/>
              </a:solidFill>
            </a:endParaRPr>
          </a:p>
          <a:p>
            <a:pPr lvl="0"/>
            <a:r>
              <a:rPr lang="en-US" altLang="zh-CN" sz="2200" b="1" dirty="0"/>
              <a:t>Frank</a:t>
            </a:r>
            <a:r>
              <a:rPr lang="zh-CN" altLang="zh-CN" sz="2200" b="1" dirty="0"/>
              <a:t>下周有</a:t>
            </a:r>
            <a:r>
              <a:rPr lang="en-US" altLang="zh-CN" sz="2200" b="1" dirty="0"/>
              <a:t>2</a:t>
            </a:r>
            <a:r>
              <a:rPr lang="zh-CN" altLang="zh-CN" sz="2200" b="1" dirty="0"/>
              <a:t>天休假，他这两天的工作就由</a:t>
            </a:r>
            <a:r>
              <a:rPr lang="en-US" altLang="zh-CN" sz="2200" b="1" dirty="0"/>
              <a:t>Wendy</a:t>
            </a:r>
            <a:r>
              <a:rPr lang="zh-CN" altLang="zh-CN" sz="2200" b="1" dirty="0"/>
              <a:t>和</a:t>
            </a:r>
            <a:r>
              <a:rPr lang="en-US" altLang="zh-CN" sz="2200" b="1" dirty="0"/>
              <a:t>Lora</a:t>
            </a:r>
            <a:r>
              <a:rPr lang="zh-CN" altLang="zh-CN" sz="2200" b="1" dirty="0"/>
              <a:t>来分担</a:t>
            </a:r>
            <a:endParaRPr lang="zh-CN" altLang="zh-CN" sz="2200" dirty="0"/>
          </a:p>
          <a:p>
            <a:pPr marL="0" indent="0">
              <a:buNone/>
            </a:pPr>
            <a:r>
              <a:rPr lang="en-US" altLang="zh-CN" sz="2200" dirty="0">
                <a:solidFill>
                  <a:srgbClr val="FF0000"/>
                </a:solidFill>
              </a:rPr>
              <a:t> </a:t>
            </a:r>
            <a:r>
              <a:rPr lang="en-US" altLang="zh-CN" sz="2200" dirty="0" smtClean="0">
                <a:solidFill>
                  <a:srgbClr val="FF0000"/>
                </a:solidFill>
              </a:rPr>
              <a:t>    Frank will take two day’s leave next week. Wendy and Lora will take over his job during the two days. </a:t>
            </a:r>
            <a:r>
              <a:rPr lang="en-US" altLang="zh-CN" sz="2200" dirty="0">
                <a:solidFill>
                  <a:srgbClr val="FF0000"/>
                </a:solidFill>
              </a:rPr>
              <a:t> </a:t>
            </a:r>
            <a:endParaRPr lang="zh-CN" altLang="zh-CN" sz="2200" dirty="0">
              <a:solidFill>
                <a:srgbClr val="FF0000"/>
              </a:solidFill>
            </a:endParaRPr>
          </a:p>
          <a:p>
            <a:pPr lvl="0"/>
            <a:r>
              <a:rPr lang="zh-CN" altLang="zh-CN" sz="2200" b="1" dirty="0"/>
              <a:t>需要整理出小组的物料分配</a:t>
            </a:r>
            <a:r>
              <a:rPr lang="zh-CN" altLang="zh-CN" sz="2200" b="1" dirty="0" smtClean="0"/>
              <a:t>情况</a:t>
            </a:r>
            <a:endParaRPr lang="en-US" altLang="zh-CN" sz="2200" b="1" dirty="0" smtClean="0"/>
          </a:p>
          <a:p>
            <a:pPr marL="0" lvl="0" indent="0">
              <a:buNone/>
            </a:pPr>
            <a:r>
              <a:rPr lang="en-US" altLang="zh-CN" sz="2200" b="1" dirty="0"/>
              <a:t> </a:t>
            </a:r>
            <a:r>
              <a:rPr lang="en-US" altLang="zh-CN" sz="2200" b="1" dirty="0" smtClean="0"/>
              <a:t>    </a:t>
            </a:r>
            <a:r>
              <a:rPr lang="en-US" altLang="zh-CN" sz="2200" dirty="0">
                <a:solidFill>
                  <a:srgbClr val="FF0000"/>
                </a:solidFill>
              </a:rPr>
              <a:t>N</a:t>
            </a:r>
            <a:r>
              <a:rPr lang="en-US" altLang="zh-CN" sz="2200" dirty="0" smtClean="0">
                <a:solidFill>
                  <a:srgbClr val="FF0000"/>
                </a:solidFill>
              </a:rPr>
              <a:t>eed to sort out team’s resource distribution; </a:t>
            </a:r>
          </a:p>
          <a:p>
            <a:pPr marL="0" lvl="0" indent="0">
              <a:buNone/>
            </a:pPr>
            <a:r>
              <a:rPr lang="en-US" altLang="zh-CN" sz="2200" dirty="0">
                <a:solidFill>
                  <a:srgbClr val="FF0000"/>
                </a:solidFill>
              </a:rPr>
              <a:t> </a:t>
            </a:r>
            <a:r>
              <a:rPr lang="en-US" altLang="zh-CN" sz="2200" dirty="0" smtClean="0">
                <a:solidFill>
                  <a:srgbClr val="FF0000"/>
                </a:solidFill>
              </a:rPr>
              <a:t>     Team’s resource distribution needs to be sorted out; </a:t>
            </a:r>
          </a:p>
          <a:p>
            <a:pPr lvl="0"/>
            <a:endParaRPr lang="zh-CN" altLang="zh-CN" dirty="0"/>
          </a:p>
          <a:p>
            <a:endParaRPr lang="zh-CN" altLang="en-US" dirty="0"/>
          </a:p>
        </p:txBody>
      </p:sp>
    </p:spTree>
    <p:extLst>
      <p:ext uri="{BB962C8B-B14F-4D97-AF65-F5344CB8AC3E}">
        <p14:creationId xmlns:p14="http://schemas.microsoft.com/office/powerpoint/2010/main" val="72911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42" dur="500"/>
                                        <p:tgtEl>
                                          <p:spTgt spid="3">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animEffect transition="in" filter="randombar(horizontal)">
                                      <p:cBhvr>
                                        <p:cTn id="4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ext uri="{D42A27DB-BD31-4B8C-83A1-F6EECF244321}">
                <p14:modId xmlns:p14="http://schemas.microsoft.com/office/powerpoint/2010/main" val="868214610"/>
              </p:ext>
            </p:extLst>
          </p:nvPr>
        </p:nvGraphicFramePr>
        <p:xfrm>
          <a:off x="467544" y="1268760"/>
          <a:ext cx="8064896" cy="2670003"/>
        </p:xfrm>
        <a:graphic>
          <a:graphicData uri="http://schemas.openxmlformats.org/drawingml/2006/table">
            <a:tbl>
              <a:tblPr firstRow="1" firstCol="1" bandRow="1">
                <a:tableStyleId>{5940675A-B579-460E-94D1-54222C63F5DA}</a:tableStyleId>
              </a:tblPr>
              <a:tblGrid>
                <a:gridCol w="2740421"/>
                <a:gridCol w="1702480"/>
                <a:gridCol w="2037819"/>
                <a:gridCol w="1584176"/>
              </a:tblGrid>
              <a:tr h="678754">
                <a:tc>
                  <a:txBody>
                    <a:bodyPr/>
                    <a:lstStyle/>
                    <a:p>
                      <a:pPr algn="just">
                        <a:spcAft>
                          <a:spcPts val="0"/>
                        </a:spcAft>
                      </a:pPr>
                      <a:r>
                        <a:rPr lang="en-US" sz="2400" kern="100" dirty="0">
                          <a:effectLst/>
                        </a:rPr>
                        <a:t>Action</a:t>
                      </a:r>
                      <a:endParaRPr lang="zh-CN" sz="2400" kern="100" dirty="0">
                        <a:effectLst/>
                        <a:latin typeface="Calibri"/>
                        <a:ea typeface="宋体"/>
                        <a:cs typeface="Times New Roman"/>
                      </a:endParaRPr>
                    </a:p>
                  </a:txBody>
                  <a:tcPr marL="68580" marR="68580" marT="0" marB="0"/>
                </a:tc>
                <a:tc>
                  <a:txBody>
                    <a:bodyPr/>
                    <a:lstStyle/>
                    <a:p>
                      <a:pPr algn="just">
                        <a:spcAft>
                          <a:spcPts val="0"/>
                        </a:spcAft>
                      </a:pPr>
                      <a:r>
                        <a:rPr lang="en-US" sz="2400" kern="100" dirty="0">
                          <a:effectLst/>
                        </a:rPr>
                        <a:t>Assigned to</a:t>
                      </a:r>
                      <a:endParaRPr lang="zh-CN" sz="2400" kern="100" dirty="0">
                        <a:effectLst/>
                        <a:latin typeface="Calibri"/>
                        <a:ea typeface="宋体"/>
                        <a:cs typeface="Times New Roman"/>
                      </a:endParaRPr>
                    </a:p>
                  </a:txBody>
                  <a:tcPr marL="68580" marR="68580" marT="0" marB="0"/>
                </a:tc>
                <a:tc>
                  <a:txBody>
                    <a:bodyPr/>
                    <a:lstStyle/>
                    <a:p>
                      <a:pPr algn="just">
                        <a:spcAft>
                          <a:spcPts val="0"/>
                        </a:spcAft>
                      </a:pPr>
                      <a:r>
                        <a:rPr lang="en-US" sz="2400" kern="100">
                          <a:effectLst/>
                        </a:rPr>
                        <a:t>Finish Date</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dirty="0">
                          <a:effectLst/>
                        </a:rPr>
                        <a:t>Status</a:t>
                      </a:r>
                      <a:endParaRPr lang="zh-CN" sz="2400" kern="100" dirty="0">
                        <a:effectLst/>
                        <a:latin typeface="Calibri"/>
                        <a:ea typeface="宋体"/>
                        <a:cs typeface="Times New Roman"/>
                      </a:endParaRPr>
                    </a:p>
                  </a:txBody>
                  <a:tcPr marL="68580" marR="68580" marT="0" marB="0"/>
                </a:tc>
              </a:tr>
              <a:tr h="893969">
                <a:tc>
                  <a:txBody>
                    <a:bodyPr/>
                    <a:lstStyle/>
                    <a:p>
                      <a:pPr algn="just">
                        <a:spcAft>
                          <a:spcPts val="0"/>
                        </a:spcAft>
                      </a:pPr>
                      <a:r>
                        <a:rPr lang="zh-CN" sz="2400" kern="100">
                          <a:effectLst/>
                        </a:rPr>
                        <a:t>完成本小组的上半年</a:t>
                      </a:r>
                      <a:r>
                        <a:rPr lang="en-US" sz="2400" kern="100">
                          <a:effectLst/>
                        </a:rPr>
                        <a:t>KPI</a:t>
                      </a:r>
                      <a:r>
                        <a:rPr lang="zh-CN" sz="2400" kern="100">
                          <a:effectLst/>
                        </a:rPr>
                        <a:t>数据统计</a:t>
                      </a:r>
                    </a:p>
                    <a:p>
                      <a:pPr algn="just">
                        <a:spcAft>
                          <a:spcPts val="0"/>
                        </a:spcAft>
                      </a:pPr>
                      <a:r>
                        <a:rPr lang="en-US" sz="2400" kern="100">
                          <a:effectLst/>
                        </a:rPr>
                        <a:t> </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 </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 </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 </a:t>
                      </a:r>
                      <a:endParaRPr lang="zh-CN" sz="2400" kern="100">
                        <a:effectLst/>
                        <a:latin typeface="Calibri"/>
                        <a:ea typeface="宋体"/>
                        <a:cs typeface="Times New Roman"/>
                      </a:endParaRPr>
                    </a:p>
                  </a:txBody>
                  <a:tcPr marL="68580" marR="68580" marT="0" marB="0"/>
                </a:tc>
              </a:tr>
              <a:tr h="893969">
                <a:tc>
                  <a:txBody>
                    <a:bodyPr/>
                    <a:lstStyle/>
                    <a:p>
                      <a:pPr algn="just">
                        <a:spcAft>
                          <a:spcPts val="0"/>
                        </a:spcAft>
                      </a:pPr>
                      <a:r>
                        <a:rPr lang="zh-CN" sz="2400" kern="100">
                          <a:effectLst/>
                        </a:rPr>
                        <a:t>整理物料分配表</a:t>
                      </a:r>
                    </a:p>
                    <a:p>
                      <a:pPr algn="just">
                        <a:spcAft>
                          <a:spcPts val="0"/>
                        </a:spcAft>
                      </a:pPr>
                      <a:r>
                        <a:rPr lang="en-US" sz="2400" kern="100">
                          <a:effectLst/>
                        </a:rPr>
                        <a:t> </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dirty="0">
                          <a:effectLst/>
                        </a:rPr>
                        <a:t> </a:t>
                      </a:r>
                      <a:endParaRPr lang="zh-CN" sz="2400" kern="100" dirty="0">
                        <a:effectLst/>
                        <a:latin typeface="Calibri"/>
                        <a:ea typeface="宋体"/>
                        <a:cs typeface="Times New Roman"/>
                      </a:endParaRPr>
                    </a:p>
                  </a:txBody>
                  <a:tcPr marL="68580" marR="68580" marT="0" marB="0"/>
                </a:tc>
                <a:tc>
                  <a:txBody>
                    <a:bodyPr/>
                    <a:lstStyle/>
                    <a:p>
                      <a:pPr algn="just">
                        <a:spcAft>
                          <a:spcPts val="0"/>
                        </a:spcAft>
                      </a:pPr>
                      <a:r>
                        <a:rPr lang="en-US" sz="2400" kern="100">
                          <a:effectLst/>
                        </a:rPr>
                        <a:t> </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dirty="0">
                          <a:effectLst/>
                        </a:rPr>
                        <a:t> </a:t>
                      </a:r>
                      <a:endParaRPr lang="zh-CN" sz="2400" kern="100" dirty="0">
                        <a:effectLst/>
                        <a:latin typeface="Calibri"/>
                        <a:ea typeface="宋体"/>
                        <a:cs typeface="Times New Roman"/>
                      </a:endParaRPr>
                    </a:p>
                  </a:txBody>
                  <a:tcPr marL="68580" marR="68580" marT="0" marB="0"/>
                </a:tc>
              </a:tr>
            </a:tbl>
          </a:graphicData>
        </a:graphic>
      </p:graphicFrame>
      <p:sp>
        <p:nvSpPr>
          <p:cNvPr id="4" name="Rectangle 1"/>
          <p:cNvSpPr>
            <a:spLocks noChangeArrowheads="1"/>
          </p:cNvSpPr>
          <p:nvPr/>
        </p:nvSpPr>
        <p:spPr bwMode="auto">
          <a:xfrm>
            <a:off x="251520" y="188640"/>
            <a:ext cx="28335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sz="36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Action Items</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0232763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8000" dirty="0" smtClean="0">
                <a:solidFill>
                  <a:srgbClr val="0000FF"/>
                </a:solidFill>
                <a:latin typeface="Forte" pitchFamily="66" charset="0"/>
              </a:rPr>
              <a:t>Weekly Report</a:t>
            </a:r>
            <a:endParaRPr lang="zh-CN" altLang="en-US" sz="8000" dirty="0">
              <a:solidFill>
                <a:srgbClr val="0000FF"/>
              </a:solidFill>
              <a:latin typeface="Forte" pitchFamily="66" charset="0"/>
            </a:endParaRP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761908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I. Length of Headline</a:t>
            </a:r>
            <a:endParaRPr lang="zh-CN" altLang="en-US" dirty="0">
              <a:solidFill>
                <a:srgbClr val="FF0000"/>
              </a:solidFill>
            </a:endParaRPr>
          </a:p>
        </p:txBody>
      </p:sp>
      <p:sp>
        <p:nvSpPr>
          <p:cNvPr id="3" name="内容占位符 2"/>
          <p:cNvSpPr>
            <a:spLocks noGrp="1"/>
          </p:cNvSpPr>
          <p:nvPr>
            <p:ph idx="1"/>
          </p:nvPr>
        </p:nvSpPr>
        <p:spPr>
          <a:xfrm>
            <a:off x="0" y="1600200"/>
            <a:ext cx="9144000" cy="4525963"/>
          </a:xfrm>
        </p:spPr>
        <p:txBody>
          <a:bodyPr/>
          <a:lstStyle/>
          <a:p>
            <a:r>
              <a:rPr lang="en-US" altLang="zh-CN" dirty="0" smtClean="0"/>
              <a:t>Increase </a:t>
            </a:r>
            <a:r>
              <a:rPr lang="en-US" altLang="zh-CN" dirty="0"/>
              <a:t>of Economic Crimes in Developing Countries Causing More Arrests </a:t>
            </a:r>
            <a:endParaRPr lang="en-US" altLang="zh-CN" dirty="0" smtClean="0"/>
          </a:p>
          <a:p>
            <a:r>
              <a:rPr lang="en-US" altLang="zh-CN" dirty="0"/>
              <a:t>Arrests up for Economic Crimes</a:t>
            </a:r>
            <a:endParaRPr lang="zh-CN" altLang="zh-CN" dirty="0"/>
          </a:p>
          <a:p>
            <a:r>
              <a:rPr lang="en-US" altLang="zh-CN" dirty="0" smtClean="0"/>
              <a:t>Heavy </a:t>
            </a:r>
            <a:r>
              <a:rPr lang="en-US" altLang="zh-CN" dirty="0"/>
              <a:t>Snow Falls over Shandong and Stops Traffic Yesterday</a:t>
            </a:r>
            <a:endParaRPr lang="zh-CN" altLang="zh-CN" dirty="0"/>
          </a:p>
          <a:p>
            <a:r>
              <a:rPr lang="en-US" altLang="zh-CN" dirty="0" smtClean="0"/>
              <a:t>Heavy </a:t>
            </a:r>
            <a:r>
              <a:rPr lang="en-US" altLang="zh-CN" dirty="0"/>
              <a:t>Snow Stops Traffic </a:t>
            </a:r>
            <a:endParaRPr lang="zh-CN" altLang="zh-CN" dirty="0"/>
          </a:p>
          <a:p>
            <a:endParaRPr lang="zh-CN" altLang="en-US" dirty="0"/>
          </a:p>
        </p:txBody>
      </p:sp>
    </p:spTree>
    <p:extLst>
      <p:ext uri="{BB962C8B-B14F-4D97-AF65-F5344CB8AC3E}">
        <p14:creationId xmlns:p14="http://schemas.microsoft.com/office/powerpoint/2010/main" val="279432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II. Structure of Headline</a:t>
            </a:r>
            <a:endParaRPr lang="zh-CN" altLang="en-US" dirty="0">
              <a:solidFill>
                <a:srgbClr val="FF0000"/>
              </a:solidFill>
            </a:endParaRPr>
          </a:p>
        </p:txBody>
      </p:sp>
      <p:sp>
        <p:nvSpPr>
          <p:cNvPr id="3" name="内容占位符 2"/>
          <p:cNvSpPr>
            <a:spLocks noGrp="1"/>
          </p:cNvSpPr>
          <p:nvPr>
            <p:ph idx="1"/>
          </p:nvPr>
        </p:nvSpPr>
        <p:spPr/>
        <p:txBody>
          <a:bodyPr>
            <a:normAutofit fontScale="92500" lnSpcReduction="20000"/>
          </a:bodyPr>
          <a:lstStyle/>
          <a:p>
            <a:r>
              <a:rPr lang="en-US" altLang="zh-CN" dirty="0" smtClean="0"/>
              <a:t>Noun Phrase + Prepositional Phrase</a:t>
            </a:r>
          </a:p>
          <a:p>
            <a:pPr marL="0" indent="0">
              <a:buNone/>
            </a:pPr>
            <a:endParaRPr lang="en-US" altLang="zh-CN" dirty="0" smtClean="0"/>
          </a:p>
          <a:p>
            <a:endParaRPr lang="en-US" altLang="zh-CN" dirty="0"/>
          </a:p>
          <a:p>
            <a:pPr marL="0" indent="0">
              <a:buNone/>
            </a:pPr>
            <a:r>
              <a:rPr lang="en-US" altLang="zh-CN" dirty="0" smtClean="0"/>
              <a:t>            noun                      preposition      </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a:t> </a:t>
            </a:r>
            <a:r>
              <a:rPr lang="en-US" altLang="zh-CN" dirty="0" smtClean="0"/>
              <a:t>                                   </a:t>
            </a:r>
            <a:r>
              <a:rPr lang="en-US" altLang="zh-CN" sz="4000" b="1" dirty="0" smtClean="0">
                <a:solidFill>
                  <a:srgbClr val="0000FF"/>
                </a:solidFill>
              </a:rPr>
              <a:t>or </a:t>
            </a:r>
            <a:endParaRPr lang="zh-CN" altLang="en-US" sz="4000" b="1" dirty="0">
              <a:solidFill>
                <a:srgbClr val="0000FF"/>
              </a:solidFill>
            </a:endParaRPr>
          </a:p>
        </p:txBody>
      </p:sp>
      <p:cxnSp>
        <p:nvCxnSpPr>
          <p:cNvPr id="5" name="直接箭头连接符 4"/>
          <p:cNvCxnSpPr/>
          <p:nvPr/>
        </p:nvCxnSpPr>
        <p:spPr>
          <a:xfrm>
            <a:off x="2042411" y="2060848"/>
            <a:ext cx="0" cy="864096"/>
          </a:xfrm>
          <a:prstGeom prst="straightConnector1">
            <a:avLst/>
          </a:prstGeom>
          <a:ln w="762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148064" y="2060848"/>
            <a:ext cx="0" cy="864096"/>
          </a:xfrm>
          <a:prstGeom prst="straightConnector1">
            <a:avLst/>
          </a:prstGeom>
          <a:ln w="762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411760" y="3645024"/>
            <a:ext cx="2448271" cy="720080"/>
          </a:xfrm>
          <a:prstGeom prst="ellipse">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rPr>
              <a:t>Key word</a:t>
            </a:r>
            <a:endParaRPr lang="zh-CN" altLang="en-US" sz="2800" b="1" dirty="0">
              <a:solidFill>
                <a:srgbClr val="FF0000"/>
              </a:solidFill>
            </a:endParaRPr>
          </a:p>
        </p:txBody>
      </p:sp>
      <p:sp>
        <p:nvSpPr>
          <p:cNvPr id="13" name="椭圆 12"/>
          <p:cNvSpPr/>
          <p:nvPr/>
        </p:nvSpPr>
        <p:spPr>
          <a:xfrm>
            <a:off x="818275" y="5241522"/>
            <a:ext cx="2448271" cy="720080"/>
          </a:xfrm>
          <a:prstGeom prst="ellipse">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rgbClr val="FF0000"/>
                </a:solidFill>
              </a:rPr>
              <a:t>V+ing</a:t>
            </a:r>
            <a:endParaRPr lang="zh-CN" altLang="en-US" sz="2800" b="1" dirty="0">
              <a:solidFill>
                <a:srgbClr val="FF0000"/>
              </a:solidFill>
            </a:endParaRPr>
          </a:p>
        </p:txBody>
      </p:sp>
      <p:sp>
        <p:nvSpPr>
          <p:cNvPr id="14" name="椭圆 13"/>
          <p:cNvSpPr/>
          <p:nvPr/>
        </p:nvSpPr>
        <p:spPr>
          <a:xfrm>
            <a:off x="4499992" y="5258403"/>
            <a:ext cx="2448271" cy="720080"/>
          </a:xfrm>
          <a:prstGeom prst="ellipse">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rPr>
              <a:t>To do</a:t>
            </a:r>
            <a:endParaRPr lang="zh-CN" altLang="en-US" sz="2800" b="1" dirty="0">
              <a:solidFill>
                <a:srgbClr val="FF0000"/>
              </a:solidFill>
            </a:endParaRPr>
          </a:p>
        </p:txBody>
      </p:sp>
    </p:spTree>
    <p:extLst>
      <p:ext uri="{BB962C8B-B14F-4D97-AF65-F5344CB8AC3E}">
        <p14:creationId xmlns:p14="http://schemas.microsoft.com/office/powerpoint/2010/main" val="12590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2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20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4000" dirty="0"/>
              <a:t>More Wage Cuts </a:t>
            </a:r>
            <a:endParaRPr lang="en-US" altLang="zh-CN" sz="4000" dirty="0" smtClean="0"/>
          </a:p>
          <a:p>
            <a:r>
              <a:rPr lang="en-US" altLang="zh-CN" sz="4000" dirty="0" smtClean="0"/>
              <a:t>Holiday </a:t>
            </a:r>
            <a:r>
              <a:rPr lang="en-US" altLang="zh-CN" sz="4000" dirty="0"/>
              <a:t>Hotel Death </a:t>
            </a:r>
            <a:endParaRPr lang="en-US" altLang="zh-CN" sz="4000" dirty="0" smtClean="0"/>
          </a:p>
          <a:p>
            <a:r>
              <a:rPr lang="en-US" altLang="zh-CN" sz="4000" dirty="0" smtClean="0"/>
              <a:t>Britain </a:t>
            </a:r>
            <a:r>
              <a:rPr lang="en-US" altLang="zh-CN" sz="4000" dirty="0"/>
              <a:t>Getting Warmer </a:t>
            </a:r>
            <a:endParaRPr lang="en-US" altLang="zh-CN" sz="4000" dirty="0" smtClean="0"/>
          </a:p>
          <a:p>
            <a:r>
              <a:rPr lang="en-US" altLang="zh-CN" sz="4000" dirty="0" smtClean="0"/>
              <a:t>Trade </a:t>
            </a:r>
            <a:r>
              <a:rPr lang="en-US" altLang="zh-CN" sz="4000" dirty="0"/>
              <a:t>Figures Improving </a:t>
            </a:r>
            <a:endParaRPr lang="en-US" altLang="zh-CN" sz="4000" dirty="0" smtClean="0"/>
          </a:p>
          <a:p>
            <a:r>
              <a:rPr lang="en-US" altLang="zh-CN" sz="4000" dirty="0" smtClean="0"/>
              <a:t>PM </a:t>
            </a:r>
            <a:r>
              <a:rPr lang="en-US" altLang="zh-CN" sz="4000" dirty="0"/>
              <a:t>to Visit Australia </a:t>
            </a:r>
            <a:endParaRPr lang="en-US" altLang="zh-CN" sz="4000" dirty="0" smtClean="0"/>
          </a:p>
          <a:p>
            <a:r>
              <a:rPr lang="en-US" altLang="zh-CN" sz="4000" dirty="0" smtClean="0"/>
              <a:t>Hospitals </a:t>
            </a:r>
            <a:r>
              <a:rPr lang="en-US" altLang="zh-CN" sz="4000" dirty="0"/>
              <a:t>to Take Fewer </a:t>
            </a:r>
            <a:r>
              <a:rPr lang="en-US" altLang="zh-CN" sz="4000" dirty="0" smtClean="0"/>
              <a:t>Patients</a:t>
            </a:r>
            <a:endParaRPr lang="zh-CN" altLang="en-US" sz="4000" dirty="0"/>
          </a:p>
        </p:txBody>
      </p:sp>
    </p:spTree>
    <p:extLst>
      <p:ext uri="{BB962C8B-B14F-4D97-AF65-F5344CB8AC3E}">
        <p14:creationId xmlns:p14="http://schemas.microsoft.com/office/powerpoint/2010/main" val="442538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669360"/>
          </a:xfrm>
        </p:spPr>
        <p:txBody>
          <a:bodyPr>
            <a:normAutofit lnSpcReduction="10000"/>
          </a:bodyPr>
          <a:lstStyle/>
          <a:p>
            <a:r>
              <a:rPr lang="en-US" altLang="zh-CN" dirty="0"/>
              <a:t>Murder Hunt: Man </a:t>
            </a:r>
            <a:r>
              <a:rPr lang="en-US" altLang="zh-CN" dirty="0">
                <a:solidFill>
                  <a:srgbClr val="FF0000"/>
                </a:solidFill>
              </a:rPr>
              <a:t>Held</a:t>
            </a:r>
            <a:r>
              <a:rPr lang="en-US" altLang="zh-CN" dirty="0"/>
              <a:t> </a:t>
            </a:r>
            <a:endParaRPr lang="en-US" altLang="zh-CN" dirty="0" smtClean="0"/>
          </a:p>
          <a:p>
            <a:pPr marL="0" indent="0">
              <a:buNone/>
            </a:pPr>
            <a:r>
              <a:rPr lang="en-US" altLang="zh-CN" dirty="0">
                <a:solidFill>
                  <a:srgbClr val="0000FF"/>
                </a:solidFill>
              </a:rPr>
              <a:t> </a:t>
            </a:r>
            <a:r>
              <a:rPr lang="en-US" altLang="zh-CN" dirty="0" smtClean="0">
                <a:solidFill>
                  <a:srgbClr val="0000FF"/>
                </a:solidFill>
              </a:rPr>
              <a:t>    (</a:t>
            </a:r>
            <a:r>
              <a:rPr lang="en-US" altLang="zh-CN" dirty="0">
                <a:solidFill>
                  <a:srgbClr val="0000FF"/>
                </a:solidFill>
              </a:rPr>
              <a:t>a man is being held by police) </a:t>
            </a:r>
            <a:endParaRPr lang="en-US" altLang="zh-CN" dirty="0" smtClean="0">
              <a:solidFill>
                <a:srgbClr val="0000FF"/>
              </a:solidFill>
            </a:endParaRPr>
          </a:p>
          <a:p>
            <a:r>
              <a:rPr lang="en-US" altLang="zh-CN" dirty="0" smtClean="0"/>
              <a:t>Six </a:t>
            </a:r>
            <a:r>
              <a:rPr lang="en-US" altLang="zh-CN" dirty="0">
                <a:solidFill>
                  <a:srgbClr val="FF0000"/>
                </a:solidFill>
              </a:rPr>
              <a:t>Killed</a:t>
            </a:r>
            <a:r>
              <a:rPr lang="en-US" altLang="zh-CN" dirty="0"/>
              <a:t> in Explosion </a:t>
            </a:r>
            <a:endParaRPr lang="en-US" altLang="zh-CN" dirty="0" smtClean="0"/>
          </a:p>
          <a:p>
            <a:pPr marL="0" indent="0">
              <a:buNone/>
            </a:pPr>
            <a:r>
              <a:rPr lang="en-US" altLang="zh-CN" dirty="0">
                <a:solidFill>
                  <a:srgbClr val="0000FF"/>
                </a:solidFill>
              </a:rPr>
              <a:t> </a:t>
            </a:r>
            <a:r>
              <a:rPr lang="en-US" altLang="zh-CN" dirty="0" smtClean="0">
                <a:solidFill>
                  <a:srgbClr val="0000FF"/>
                </a:solidFill>
              </a:rPr>
              <a:t>     (</a:t>
            </a:r>
            <a:r>
              <a:rPr lang="en-US" altLang="zh-CN" dirty="0">
                <a:solidFill>
                  <a:srgbClr val="0000FF"/>
                </a:solidFill>
              </a:rPr>
              <a:t>Six people have been killed</a:t>
            </a:r>
            <a:r>
              <a:rPr lang="en-US" altLang="zh-CN" dirty="0" smtClean="0">
                <a:solidFill>
                  <a:srgbClr val="0000FF"/>
                </a:solidFill>
              </a:rPr>
              <a:t>…)</a:t>
            </a:r>
          </a:p>
          <a:p>
            <a:r>
              <a:rPr lang="en-US" altLang="zh-CN" dirty="0" smtClean="0"/>
              <a:t>President </a:t>
            </a:r>
            <a:r>
              <a:rPr lang="en-US" altLang="zh-CN" dirty="0" smtClean="0">
                <a:solidFill>
                  <a:srgbClr val="FF0000"/>
                </a:solidFill>
              </a:rPr>
              <a:t>Attacked</a:t>
            </a:r>
            <a:r>
              <a:rPr lang="en-US" altLang="zh-CN" dirty="0" smtClean="0"/>
              <a:t> </a:t>
            </a:r>
          </a:p>
          <a:p>
            <a:pPr marL="0" indent="0">
              <a:buNone/>
            </a:pPr>
            <a:r>
              <a:rPr lang="en-US" altLang="zh-CN" dirty="0" smtClean="0">
                <a:solidFill>
                  <a:srgbClr val="0000FF"/>
                </a:solidFill>
              </a:rPr>
              <a:t>      (</a:t>
            </a:r>
            <a:r>
              <a:rPr lang="en-US" altLang="zh-CN" dirty="0">
                <a:solidFill>
                  <a:srgbClr val="0000FF"/>
                </a:solidFill>
              </a:rPr>
              <a:t>the President has been attacked…) </a:t>
            </a:r>
            <a:endParaRPr lang="en-US" altLang="zh-CN" dirty="0" smtClean="0">
              <a:solidFill>
                <a:srgbClr val="0000FF"/>
              </a:solidFill>
            </a:endParaRPr>
          </a:p>
          <a:p>
            <a:r>
              <a:rPr lang="en-US" altLang="zh-CN" dirty="0" smtClean="0"/>
              <a:t>President </a:t>
            </a:r>
            <a:r>
              <a:rPr lang="en-US" altLang="zh-CN" dirty="0">
                <a:solidFill>
                  <a:srgbClr val="FF0000"/>
                </a:solidFill>
              </a:rPr>
              <a:t>Attacks</a:t>
            </a:r>
            <a:r>
              <a:rPr lang="en-US" altLang="zh-CN" dirty="0"/>
              <a:t> Critics </a:t>
            </a:r>
            <a:endParaRPr lang="en-US" altLang="zh-CN" dirty="0" smtClean="0"/>
          </a:p>
          <a:p>
            <a:pPr marL="0" indent="0">
              <a:buNone/>
            </a:pPr>
            <a:r>
              <a:rPr lang="en-US" altLang="zh-CN" dirty="0">
                <a:solidFill>
                  <a:srgbClr val="0000FF"/>
                </a:solidFill>
              </a:rPr>
              <a:t> </a:t>
            </a:r>
            <a:r>
              <a:rPr lang="en-US" altLang="zh-CN" dirty="0" smtClean="0">
                <a:solidFill>
                  <a:srgbClr val="0000FF"/>
                </a:solidFill>
              </a:rPr>
              <a:t>     (</a:t>
            </a:r>
            <a:r>
              <a:rPr lang="en-US" altLang="zh-CN" dirty="0">
                <a:solidFill>
                  <a:srgbClr val="0000FF"/>
                </a:solidFill>
              </a:rPr>
              <a:t>the President has attacked her critics) </a:t>
            </a:r>
            <a:endParaRPr lang="en-US" altLang="zh-CN" dirty="0" smtClean="0">
              <a:solidFill>
                <a:srgbClr val="0000FF"/>
              </a:solidFill>
            </a:endParaRPr>
          </a:p>
          <a:p>
            <a:r>
              <a:rPr lang="en-US" altLang="zh-CN" dirty="0" smtClean="0"/>
              <a:t>Boy </a:t>
            </a:r>
            <a:r>
              <a:rPr lang="en-US" altLang="zh-CN" dirty="0">
                <a:solidFill>
                  <a:srgbClr val="FF0000"/>
                </a:solidFill>
              </a:rPr>
              <a:t>Found</a:t>
            </a:r>
            <a:r>
              <a:rPr lang="en-US" altLang="zh-CN" dirty="0"/>
              <a:t> Safe </a:t>
            </a:r>
            <a:endParaRPr lang="en-US" altLang="zh-CN" dirty="0" smtClean="0"/>
          </a:p>
          <a:p>
            <a:pPr marL="0" indent="0">
              <a:buNone/>
            </a:pPr>
            <a:r>
              <a:rPr lang="en-US" altLang="zh-CN" dirty="0">
                <a:solidFill>
                  <a:srgbClr val="0000FF"/>
                </a:solidFill>
              </a:rPr>
              <a:t> </a:t>
            </a:r>
            <a:r>
              <a:rPr lang="en-US" altLang="zh-CN" dirty="0" smtClean="0">
                <a:solidFill>
                  <a:srgbClr val="0000FF"/>
                </a:solidFill>
              </a:rPr>
              <a:t>     (</a:t>
            </a:r>
            <a:r>
              <a:rPr lang="en-US" altLang="zh-CN" dirty="0">
                <a:solidFill>
                  <a:srgbClr val="0000FF"/>
                </a:solidFill>
              </a:rPr>
              <a:t>The missing boy has been found safe.) </a:t>
            </a:r>
            <a:endParaRPr lang="en-US" altLang="zh-CN" dirty="0" smtClean="0">
              <a:solidFill>
                <a:srgbClr val="0000FF"/>
              </a:solidFill>
            </a:endParaRPr>
          </a:p>
          <a:p>
            <a:r>
              <a:rPr lang="en-US" altLang="zh-CN" dirty="0" smtClean="0"/>
              <a:t>Boy </a:t>
            </a:r>
            <a:r>
              <a:rPr lang="en-US" altLang="zh-CN" dirty="0">
                <a:solidFill>
                  <a:srgbClr val="FF0000"/>
                </a:solidFill>
              </a:rPr>
              <a:t>Finds</a:t>
            </a:r>
            <a:r>
              <a:rPr lang="en-US" altLang="zh-CN" dirty="0"/>
              <a:t> </a:t>
            </a:r>
            <a:r>
              <a:rPr lang="en-US" altLang="zh-CN" dirty="0" smtClean="0"/>
              <a:t>Safe</a:t>
            </a:r>
          </a:p>
          <a:p>
            <a:pPr marL="0" indent="0">
              <a:buNone/>
            </a:pPr>
            <a:r>
              <a:rPr lang="en-US" altLang="zh-CN" dirty="0"/>
              <a:t> </a:t>
            </a:r>
            <a:r>
              <a:rPr lang="en-US" altLang="zh-CN" dirty="0" smtClean="0"/>
              <a:t>     </a:t>
            </a:r>
            <a:r>
              <a:rPr lang="en-US" altLang="zh-CN" dirty="0">
                <a:solidFill>
                  <a:srgbClr val="0000FF"/>
                </a:solidFill>
              </a:rPr>
              <a:t>(A boy has found a safe</a:t>
            </a:r>
            <a:r>
              <a:rPr lang="en-US" altLang="zh-CN" dirty="0" smtClean="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val="63931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5" dur="500"/>
                                        <p:tgtEl>
                                          <p:spTgt spid="3">
                                            <p:txEl>
                                              <p:pRg st="8" end="8"/>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down)">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wipe(down)">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Question Form </a:t>
            </a:r>
            <a:endParaRPr lang="zh-CN" altLang="en-US" dirty="0">
              <a:solidFill>
                <a:srgbClr val="FF0000"/>
              </a:solidFill>
            </a:endParaRPr>
          </a:p>
        </p:txBody>
      </p:sp>
      <p:sp>
        <p:nvSpPr>
          <p:cNvPr id="3" name="内容占位符 2"/>
          <p:cNvSpPr>
            <a:spLocks noGrp="1"/>
          </p:cNvSpPr>
          <p:nvPr>
            <p:ph idx="1"/>
          </p:nvPr>
        </p:nvSpPr>
        <p:spPr>
          <a:xfrm>
            <a:off x="0" y="1600200"/>
            <a:ext cx="9144000" cy="4525963"/>
          </a:xfrm>
        </p:spPr>
        <p:txBody>
          <a:bodyPr/>
          <a:lstStyle/>
          <a:p>
            <a:r>
              <a:rPr lang="en-US" altLang="zh-CN" sz="4000" dirty="0"/>
              <a:t>Sino – US Relations: for Better, for Worse?</a:t>
            </a:r>
            <a:endParaRPr lang="zh-CN" altLang="zh-CN" sz="4000" dirty="0"/>
          </a:p>
          <a:p>
            <a:r>
              <a:rPr lang="en-US" altLang="zh-CN" sz="4000" dirty="0"/>
              <a:t>Do Electromagnetic Fields Affect the Way Plants Grow?</a:t>
            </a:r>
            <a:endParaRPr lang="zh-CN" altLang="zh-CN" sz="4000" dirty="0"/>
          </a:p>
          <a:p>
            <a:r>
              <a:rPr lang="en-US" altLang="zh-CN" sz="4000" dirty="0"/>
              <a:t>Crisis over by September? </a:t>
            </a:r>
            <a:endParaRPr lang="zh-CN" altLang="zh-CN" sz="4000" dirty="0"/>
          </a:p>
          <a:p>
            <a:endParaRPr lang="zh-CN" altLang="en-US" dirty="0"/>
          </a:p>
        </p:txBody>
      </p:sp>
    </p:spTree>
    <p:extLst>
      <p:ext uri="{BB962C8B-B14F-4D97-AF65-F5344CB8AC3E}">
        <p14:creationId xmlns:p14="http://schemas.microsoft.com/office/powerpoint/2010/main" val="3253590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Why is a bug report good?</a:t>
            </a:r>
          </a:p>
          <a:p>
            <a:pPr marL="0" indent="0" algn="just">
              <a:buNone/>
            </a:pPr>
            <a:r>
              <a:rPr lang="en-US" altLang="zh-CN" sz="2800" dirty="0" smtClean="0"/>
              <a:t>If your bug report is effective, the chances that the bug will get fixed will be higher. So fixing a bug depends on how effectively you report it. Reporting a bug is nothing but a skill and I will tell you how to acquire this skill. </a:t>
            </a:r>
          </a:p>
          <a:p>
            <a:pPr algn="just"/>
            <a:r>
              <a:rPr lang="en-US" altLang="zh-CN" sz="2800" dirty="0" smtClean="0"/>
              <a:t>The point of writing problem report is to get bugs fixed. </a:t>
            </a:r>
          </a:p>
          <a:p>
            <a:pPr marL="0" indent="0" algn="just">
              <a:buNone/>
            </a:pPr>
            <a:r>
              <a:rPr lang="en-US" altLang="zh-CN" sz="2800" dirty="0" smtClean="0"/>
              <a:t>If tester does not report bug correctly, programmer will probably reject this bug, saying it is irreproducible. </a:t>
            </a:r>
          </a:p>
          <a:p>
            <a:pPr algn="just"/>
            <a:r>
              <a:rPr lang="en-US" altLang="zh-CN" sz="2800" dirty="0" smtClean="0"/>
              <a:t>What are the qualities of a good software bug report?</a:t>
            </a:r>
          </a:p>
          <a:p>
            <a:pPr marL="0" indent="0" algn="just">
              <a:buNone/>
            </a:pPr>
            <a:r>
              <a:rPr lang="en-US" altLang="zh-CN" sz="2800" dirty="0" smtClean="0"/>
              <a:t>Anyone can write a bug report, but not everyone can write an effective bug report. You should be able to distinguish between an average bug report and a good bug report. How to distinguish a good or bad bug report? It is simple. Apply the following characteristics and techniques in a bug report. </a:t>
            </a:r>
            <a:endParaRPr lang="zh-CN" altLang="en-US" sz="2800" dirty="0"/>
          </a:p>
        </p:txBody>
      </p:sp>
    </p:spTree>
    <p:extLst>
      <p:ext uri="{BB962C8B-B14F-4D97-AF65-F5344CB8AC3E}">
        <p14:creationId xmlns:p14="http://schemas.microsoft.com/office/powerpoint/2010/main" val="3041303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Colon Structure</a:t>
            </a:r>
            <a:endParaRPr lang="zh-CN" altLang="en-US" dirty="0">
              <a:solidFill>
                <a:srgbClr val="FF0000"/>
              </a:solidFill>
            </a:endParaRPr>
          </a:p>
        </p:txBody>
      </p:sp>
      <p:sp>
        <p:nvSpPr>
          <p:cNvPr id="3" name="内容占位符 2"/>
          <p:cNvSpPr>
            <a:spLocks noGrp="1"/>
          </p:cNvSpPr>
          <p:nvPr>
            <p:ph idx="1"/>
          </p:nvPr>
        </p:nvSpPr>
        <p:spPr/>
        <p:txBody>
          <a:bodyPr>
            <a:normAutofit/>
          </a:bodyPr>
          <a:lstStyle/>
          <a:p>
            <a:r>
              <a:rPr lang="en-US" altLang="zh-CN" sz="4000" dirty="0"/>
              <a:t>Strikes</a:t>
            </a:r>
            <a:r>
              <a:rPr lang="en-US" altLang="zh-CN" sz="4000" dirty="0">
                <a:solidFill>
                  <a:srgbClr val="0000FF"/>
                </a:solidFill>
              </a:rPr>
              <a:t>:</a:t>
            </a:r>
            <a:r>
              <a:rPr lang="en-US" altLang="zh-CN" sz="4000" dirty="0"/>
              <a:t> PM to Act </a:t>
            </a:r>
            <a:endParaRPr lang="en-US" altLang="zh-CN" sz="4000" dirty="0" smtClean="0"/>
          </a:p>
          <a:p>
            <a:pPr marL="0" indent="0">
              <a:buNone/>
            </a:pPr>
            <a:endParaRPr lang="en-US" altLang="zh-CN" sz="4000" dirty="0" smtClean="0"/>
          </a:p>
          <a:p>
            <a:r>
              <a:rPr lang="en-US" altLang="zh-CN" sz="4000" dirty="0" smtClean="0"/>
              <a:t>Motorway </a:t>
            </a:r>
            <a:r>
              <a:rPr lang="en-US" altLang="zh-CN" sz="4000" dirty="0"/>
              <a:t>Crash</a:t>
            </a:r>
            <a:r>
              <a:rPr lang="en-US" altLang="zh-CN" sz="4000" dirty="0">
                <a:solidFill>
                  <a:srgbClr val="0000FF"/>
                </a:solidFill>
              </a:rPr>
              <a:t>:</a:t>
            </a:r>
            <a:r>
              <a:rPr lang="en-US" altLang="zh-CN" sz="4000" dirty="0"/>
              <a:t> Death Toll </a:t>
            </a:r>
            <a:r>
              <a:rPr lang="en-US" altLang="zh-CN" sz="4000" dirty="0" smtClean="0"/>
              <a:t>Rises</a:t>
            </a:r>
            <a:endParaRPr lang="zh-CN" altLang="en-US" sz="4000" dirty="0"/>
          </a:p>
        </p:txBody>
      </p:sp>
    </p:spTree>
    <p:extLst>
      <p:ext uri="{BB962C8B-B14F-4D97-AF65-F5344CB8AC3E}">
        <p14:creationId xmlns:p14="http://schemas.microsoft.com/office/powerpoint/2010/main" val="28891237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9036496" cy="6858000"/>
          </a:xfrm>
        </p:spPr>
        <p:txBody>
          <a:bodyPr/>
          <a:lstStyle/>
          <a:p>
            <a:pPr lvl="0"/>
            <a:r>
              <a:rPr lang="zh-CN" altLang="zh-CN" dirty="0"/>
              <a:t>一男子在山上遇刺身亡 </a:t>
            </a:r>
          </a:p>
          <a:p>
            <a:r>
              <a:rPr lang="en-US" altLang="zh-CN" dirty="0"/>
              <a:t>Man Killed on Mountain</a:t>
            </a:r>
            <a:endParaRPr lang="zh-CN" altLang="zh-CN" dirty="0"/>
          </a:p>
          <a:p>
            <a:pPr lvl="0"/>
            <a:r>
              <a:rPr lang="zh-CN" altLang="zh-CN" dirty="0"/>
              <a:t>五岁女孩遭到绑架</a:t>
            </a:r>
          </a:p>
          <a:p>
            <a:r>
              <a:rPr lang="en-US" altLang="zh-CN" dirty="0"/>
              <a:t>Five-year-old Boy Kidnapped</a:t>
            </a:r>
            <a:endParaRPr lang="zh-CN" altLang="zh-CN" dirty="0"/>
          </a:p>
          <a:p>
            <a:pPr lvl="0"/>
            <a:r>
              <a:rPr lang="zh-CN" altLang="zh-CN" dirty="0"/>
              <a:t>饭店大火成灾</a:t>
            </a:r>
          </a:p>
          <a:p>
            <a:r>
              <a:rPr lang="en-US" altLang="zh-CN" dirty="0"/>
              <a:t>Hotel Fire Disaster</a:t>
            </a:r>
            <a:endParaRPr lang="zh-CN" altLang="zh-CN" dirty="0"/>
          </a:p>
          <a:p>
            <a:pPr lvl="0"/>
            <a:r>
              <a:rPr lang="zh-CN" altLang="zh-CN" dirty="0"/>
              <a:t>银行发生却案，匪徒抢走十万美金</a:t>
            </a:r>
          </a:p>
          <a:p>
            <a:r>
              <a:rPr lang="en-US" altLang="zh-CN" dirty="0"/>
              <a:t>Bank Robbery: Robbers </a:t>
            </a:r>
            <a:r>
              <a:rPr lang="en-US" altLang="zh-CN" dirty="0" smtClean="0"/>
              <a:t>took </a:t>
            </a:r>
            <a:r>
              <a:rPr lang="en-US" altLang="zh-CN" dirty="0"/>
              <a:t>$100,000</a:t>
            </a:r>
            <a:endParaRPr lang="zh-CN" altLang="zh-CN" dirty="0"/>
          </a:p>
          <a:p>
            <a:pPr lvl="0"/>
            <a:r>
              <a:rPr lang="zh-CN" altLang="zh-CN" dirty="0"/>
              <a:t>经理即将辞职</a:t>
            </a:r>
          </a:p>
          <a:p>
            <a:r>
              <a:rPr lang="en-US" altLang="zh-CN" dirty="0"/>
              <a:t>Manager Resigning Soon</a:t>
            </a:r>
            <a:endParaRPr lang="zh-CN" altLang="zh-CN" dirty="0"/>
          </a:p>
          <a:p>
            <a:endParaRPr lang="zh-CN" altLang="en-US" dirty="0"/>
          </a:p>
        </p:txBody>
      </p:sp>
    </p:spTree>
    <p:extLst>
      <p:ext uri="{BB962C8B-B14F-4D97-AF65-F5344CB8AC3E}">
        <p14:creationId xmlns:p14="http://schemas.microsoft.com/office/powerpoint/2010/main" val="125504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96752"/>
          </a:xfrm>
        </p:spPr>
        <p:txBody>
          <a:bodyPr>
            <a:normAutofit/>
          </a:bodyPr>
          <a:lstStyle/>
          <a:p>
            <a:r>
              <a:rPr lang="en-US" altLang="zh-CN" dirty="0" smtClean="0">
                <a:solidFill>
                  <a:srgbClr val="FF0000"/>
                </a:solidFill>
              </a:rPr>
              <a:t>Examples</a:t>
            </a:r>
            <a:endParaRPr lang="zh-CN" altLang="en-US" dirty="0">
              <a:solidFill>
                <a:srgbClr val="FF0000"/>
              </a:solidFill>
            </a:endParaRPr>
          </a:p>
        </p:txBody>
      </p:sp>
      <p:sp>
        <p:nvSpPr>
          <p:cNvPr id="3" name="内容占位符 2"/>
          <p:cNvSpPr>
            <a:spLocks noGrp="1"/>
          </p:cNvSpPr>
          <p:nvPr>
            <p:ph idx="1"/>
          </p:nvPr>
        </p:nvSpPr>
        <p:spPr>
          <a:xfrm>
            <a:off x="107504" y="980728"/>
            <a:ext cx="9036496" cy="5877272"/>
          </a:xfrm>
        </p:spPr>
        <p:txBody>
          <a:bodyPr>
            <a:normAutofit/>
          </a:bodyPr>
          <a:lstStyle/>
          <a:p>
            <a:r>
              <a:rPr lang="en-US" altLang="zh-CN" dirty="0" smtClean="0"/>
              <a:t>Bug</a:t>
            </a:r>
            <a:r>
              <a:rPr lang="zh-CN" altLang="en-US" dirty="0"/>
              <a:t>修复</a:t>
            </a:r>
            <a:r>
              <a:rPr lang="en-US" altLang="zh-CN" dirty="0"/>
              <a:t>(2.2d 100%) </a:t>
            </a:r>
            <a:endParaRPr lang="en-US" altLang="zh-CN" dirty="0" smtClean="0"/>
          </a:p>
          <a:p>
            <a:pPr marL="0" indent="0">
              <a:buNone/>
            </a:pPr>
            <a:r>
              <a:rPr lang="en-US" altLang="zh-CN" dirty="0">
                <a:solidFill>
                  <a:srgbClr val="FF0000"/>
                </a:solidFill>
              </a:rPr>
              <a:t>Fix bugs(2.2d 100%) </a:t>
            </a:r>
          </a:p>
          <a:p>
            <a:pPr marL="0" indent="0">
              <a:buNone/>
            </a:pPr>
            <a:r>
              <a:rPr lang="en-US" altLang="zh-CN" dirty="0" smtClean="0">
                <a:solidFill>
                  <a:srgbClr val="0000FF"/>
                </a:solidFill>
              </a:rPr>
              <a:t>Bug fixing / Fixing bugs</a:t>
            </a:r>
            <a:endParaRPr lang="zh-CN" altLang="en-US" dirty="0">
              <a:solidFill>
                <a:srgbClr val="0000FF"/>
              </a:solidFill>
            </a:endParaRPr>
          </a:p>
          <a:p>
            <a:r>
              <a:rPr lang="zh-CN" altLang="en-US" dirty="0"/>
              <a:t>点击</a:t>
            </a:r>
            <a:r>
              <a:rPr lang="en-US" altLang="zh-CN" dirty="0"/>
              <a:t>J </a:t>
            </a:r>
            <a:r>
              <a:rPr lang="zh-CN" altLang="en-US" dirty="0"/>
              <a:t>和 </a:t>
            </a:r>
            <a:r>
              <a:rPr lang="en-US" altLang="zh-CN" dirty="0" err="1"/>
              <a:t>Ctrl+J</a:t>
            </a:r>
            <a:r>
              <a:rPr lang="zh-CN" altLang="en-US" dirty="0"/>
              <a:t>时的点位</a:t>
            </a:r>
            <a:r>
              <a:rPr lang="zh-CN" altLang="en-US" dirty="0" smtClean="0"/>
              <a:t>切换 </a:t>
            </a:r>
            <a:endParaRPr lang="zh-CN" altLang="en-US" dirty="0"/>
          </a:p>
          <a:p>
            <a:pPr marL="0" indent="0">
              <a:buNone/>
            </a:pPr>
            <a:r>
              <a:rPr lang="en-US" altLang="zh-CN" dirty="0">
                <a:solidFill>
                  <a:srgbClr val="FF0000"/>
                </a:solidFill>
              </a:rPr>
              <a:t>Point switch when click J and </a:t>
            </a:r>
            <a:r>
              <a:rPr lang="en-US" altLang="zh-CN" dirty="0" err="1">
                <a:solidFill>
                  <a:srgbClr val="FF0000"/>
                </a:solidFill>
              </a:rPr>
              <a:t>Ctrl+J</a:t>
            </a:r>
            <a:r>
              <a:rPr lang="en-US" altLang="zh-CN" dirty="0">
                <a:solidFill>
                  <a:srgbClr val="FF0000"/>
                </a:solidFill>
              </a:rPr>
              <a:t> </a:t>
            </a:r>
            <a:endParaRPr lang="en-US" altLang="zh-CN" dirty="0" smtClean="0">
              <a:solidFill>
                <a:srgbClr val="FF0000"/>
              </a:solidFill>
            </a:endParaRPr>
          </a:p>
          <a:p>
            <a:pPr marL="0" indent="0">
              <a:buNone/>
            </a:pPr>
            <a:r>
              <a:rPr lang="en-US" altLang="zh-CN" dirty="0" smtClean="0">
                <a:solidFill>
                  <a:srgbClr val="0000FF"/>
                </a:solidFill>
              </a:rPr>
              <a:t>Point switch when clicking J and </a:t>
            </a:r>
            <a:r>
              <a:rPr lang="en-US" altLang="zh-CN" dirty="0" err="1" smtClean="0">
                <a:solidFill>
                  <a:srgbClr val="0000FF"/>
                </a:solidFill>
              </a:rPr>
              <a:t>Ctrl+J</a:t>
            </a:r>
            <a:r>
              <a:rPr lang="zh-CN" altLang="en-US" dirty="0" smtClean="0">
                <a:solidFill>
                  <a:srgbClr val="0000FF"/>
                </a:solidFill>
              </a:rPr>
              <a:t> </a:t>
            </a:r>
            <a:endParaRPr lang="zh-CN" altLang="en-US" dirty="0">
              <a:solidFill>
                <a:srgbClr val="0000FF"/>
              </a:solidFill>
            </a:endParaRPr>
          </a:p>
          <a:p>
            <a:r>
              <a:rPr lang="zh-CN" altLang="en-US" dirty="0"/>
              <a:t>添加新分支时未添加改变</a:t>
            </a:r>
            <a:r>
              <a:rPr lang="zh-CN" altLang="en-US" dirty="0" smtClean="0"/>
              <a:t>标志 </a:t>
            </a:r>
            <a:endParaRPr lang="zh-CN" altLang="en-US" dirty="0"/>
          </a:p>
          <a:p>
            <a:pPr marL="0" indent="0">
              <a:buNone/>
            </a:pPr>
            <a:r>
              <a:rPr lang="en-US" altLang="zh-CN" dirty="0">
                <a:solidFill>
                  <a:srgbClr val="FF0000"/>
                </a:solidFill>
              </a:rPr>
              <a:t>The change sign when add new </a:t>
            </a:r>
            <a:r>
              <a:rPr lang="en-US" altLang="zh-CN" dirty="0" smtClean="0">
                <a:solidFill>
                  <a:srgbClr val="FF0000"/>
                </a:solidFill>
              </a:rPr>
              <a:t>branch</a:t>
            </a:r>
          </a:p>
          <a:p>
            <a:pPr marL="0" indent="0">
              <a:buNone/>
            </a:pPr>
            <a:r>
              <a:rPr lang="en-US" altLang="zh-CN" dirty="0">
                <a:solidFill>
                  <a:srgbClr val="0000FF"/>
                </a:solidFill>
              </a:rPr>
              <a:t>C</a:t>
            </a:r>
            <a:r>
              <a:rPr lang="en-US" altLang="zh-CN" dirty="0" smtClean="0">
                <a:solidFill>
                  <a:srgbClr val="0000FF"/>
                </a:solidFill>
              </a:rPr>
              <a:t>hange sign unmarked when adding new branch </a:t>
            </a:r>
            <a:endParaRPr lang="en-US" altLang="zh-CN" dirty="0">
              <a:solidFill>
                <a:srgbClr val="0000FF"/>
              </a:solidFill>
            </a:endParaRPr>
          </a:p>
          <a:p>
            <a:pPr marL="0" indent="0">
              <a:buNone/>
            </a:pPr>
            <a:r>
              <a:rPr lang="en-US" altLang="zh-CN" dirty="0" smtClean="0"/>
              <a:t> </a:t>
            </a:r>
            <a:endParaRPr lang="en-US" altLang="zh-CN" dirty="0"/>
          </a:p>
          <a:p>
            <a:pPr marL="0" indent="0">
              <a:buNone/>
            </a:pPr>
            <a:endParaRPr lang="en-US" altLang="zh-CN" dirty="0"/>
          </a:p>
          <a:p>
            <a:pPr marL="0" indent="0">
              <a:buNone/>
            </a:pPr>
            <a:endParaRPr lang="zh-CN" altLang="en-US" dirty="0"/>
          </a:p>
          <a:p>
            <a:endParaRPr lang="zh-CN" altLang="en-US" dirty="0"/>
          </a:p>
          <a:p>
            <a:endParaRPr lang="zh-CN" altLang="en-US" dirty="0"/>
          </a:p>
        </p:txBody>
      </p:sp>
    </p:spTree>
    <p:extLst>
      <p:ext uri="{BB962C8B-B14F-4D97-AF65-F5344CB8AC3E}">
        <p14:creationId xmlns:p14="http://schemas.microsoft.com/office/powerpoint/2010/main" val="269365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3" dur="500"/>
                                        <p:tgtEl>
                                          <p:spTgt spid="3">
                                            <p:txEl>
                                              <p:pRg st="6" end="6"/>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741368"/>
          </a:xfrm>
        </p:spPr>
        <p:txBody>
          <a:bodyPr>
            <a:normAutofit/>
          </a:bodyPr>
          <a:lstStyle/>
          <a:p>
            <a:r>
              <a:rPr lang="zh-CN" altLang="zh-CN" dirty="0"/>
              <a:t>切换</a:t>
            </a:r>
            <a:r>
              <a:rPr lang="zh-CN" altLang="zh-CN" dirty="0" smtClean="0"/>
              <a:t>搜索方法</a:t>
            </a:r>
            <a:r>
              <a:rPr lang="zh-CN" altLang="zh-CN" dirty="0"/>
              <a:t>时，存在高亮错误的</a:t>
            </a:r>
            <a:r>
              <a:rPr lang="zh-CN" altLang="zh-CN" dirty="0" smtClean="0"/>
              <a:t>问题</a:t>
            </a:r>
            <a:endParaRPr lang="en-US" altLang="zh-CN" dirty="0" smtClean="0"/>
          </a:p>
          <a:p>
            <a:r>
              <a:rPr lang="en-US" altLang="zh-CN" dirty="0">
                <a:solidFill>
                  <a:srgbClr val="FF0000"/>
                </a:solidFill>
              </a:rPr>
              <a:t>Highlight problem in Search </a:t>
            </a:r>
            <a:r>
              <a:rPr lang="en-US" altLang="zh-CN" dirty="0" smtClean="0">
                <a:solidFill>
                  <a:srgbClr val="FF0000"/>
                </a:solidFill>
              </a:rPr>
              <a:t>Mode</a:t>
            </a:r>
          </a:p>
          <a:p>
            <a:r>
              <a:rPr lang="en-US" altLang="zh-CN" dirty="0" smtClean="0">
                <a:solidFill>
                  <a:srgbClr val="0000FF"/>
                </a:solidFill>
              </a:rPr>
              <a:t>Highlight problems when changing search modes</a:t>
            </a:r>
          </a:p>
          <a:p>
            <a:r>
              <a:rPr lang="zh-CN" altLang="zh-CN" dirty="0" smtClean="0"/>
              <a:t>将</a:t>
            </a:r>
            <a:r>
              <a:rPr lang="zh-CN" altLang="zh-CN" dirty="0"/>
              <a:t>搜索中心切换成“最近地址搜索”时，结果不会自动更新</a:t>
            </a:r>
            <a:r>
              <a:rPr lang="zh-CN" altLang="zh-CN" dirty="0" smtClean="0"/>
              <a:t>。</a:t>
            </a:r>
            <a:endParaRPr lang="en-US" altLang="zh-CN" dirty="0" smtClean="0"/>
          </a:p>
          <a:p>
            <a:pPr lvl="0"/>
            <a:r>
              <a:rPr lang="en-US" altLang="zh-CN" dirty="0">
                <a:solidFill>
                  <a:srgbClr val="FF0000"/>
                </a:solidFill>
              </a:rPr>
              <a:t>Result list stay the same after changing the Nearest </a:t>
            </a:r>
            <a:r>
              <a:rPr lang="en-US" altLang="zh-CN" dirty="0" smtClean="0">
                <a:solidFill>
                  <a:srgbClr val="FF0000"/>
                </a:solidFill>
              </a:rPr>
              <a:t>Address</a:t>
            </a:r>
          </a:p>
          <a:p>
            <a:pPr lvl="0"/>
            <a:r>
              <a:rPr lang="en-US" altLang="zh-CN" dirty="0" smtClean="0">
                <a:solidFill>
                  <a:srgbClr val="0000FF"/>
                </a:solidFill>
              </a:rPr>
              <a:t>No automatic update when switching to “the Nearest Address”</a:t>
            </a:r>
            <a:endParaRPr lang="zh-CN" altLang="zh-CN" dirty="0">
              <a:solidFill>
                <a:srgbClr val="0000FF"/>
              </a:solidFill>
            </a:endParaRPr>
          </a:p>
          <a:p>
            <a:pPr lvl="0"/>
            <a:r>
              <a:rPr lang="zh-CN" altLang="zh-CN" dirty="0"/>
              <a:t>调整</a:t>
            </a:r>
            <a:r>
              <a:rPr lang="en-US" altLang="zh-CN" dirty="0"/>
              <a:t> </a:t>
            </a:r>
            <a:r>
              <a:rPr lang="en-US" altLang="zh-CN" dirty="0" err="1"/>
              <a:t>nuvi</a:t>
            </a:r>
            <a:r>
              <a:rPr lang="en-US" altLang="zh-CN" dirty="0"/>
              <a:t> 42/52 </a:t>
            </a:r>
            <a:r>
              <a:rPr lang="zh-CN" altLang="zh-CN" dirty="0"/>
              <a:t>产品的</a:t>
            </a:r>
            <a:r>
              <a:rPr lang="en-US" altLang="zh-CN" dirty="0"/>
              <a:t>UI</a:t>
            </a:r>
            <a:r>
              <a:rPr lang="zh-CN" altLang="zh-CN" dirty="0" smtClean="0"/>
              <a:t>。</a:t>
            </a:r>
            <a:endParaRPr lang="en-US" altLang="zh-CN" dirty="0" smtClean="0"/>
          </a:p>
          <a:p>
            <a:pPr lvl="0"/>
            <a:r>
              <a:rPr lang="en-US" altLang="zh-CN" dirty="0">
                <a:solidFill>
                  <a:srgbClr val="FF0000"/>
                </a:solidFill>
              </a:rPr>
              <a:t>adjust nuvi42/52 UI: icon, highway mode</a:t>
            </a:r>
            <a:r>
              <a:rPr lang="zh-CN" altLang="zh-CN" dirty="0" smtClean="0">
                <a:solidFill>
                  <a:srgbClr val="FF0000"/>
                </a:solidFill>
              </a:rPr>
              <a:t> </a:t>
            </a:r>
            <a:endParaRPr lang="en-US" altLang="zh-CN" dirty="0" smtClean="0">
              <a:solidFill>
                <a:srgbClr val="FF0000"/>
              </a:solidFill>
            </a:endParaRPr>
          </a:p>
          <a:p>
            <a:pPr lvl="0"/>
            <a:r>
              <a:rPr lang="en-US" altLang="zh-CN" dirty="0" smtClean="0">
                <a:solidFill>
                  <a:srgbClr val="0000FF"/>
                </a:solidFill>
              </a:rPr>
              <a:t>Adjusting </a:t>
            </a:r>
            <a:r>
              <a:rPr lang="en-US" altLang="zh-CN" dirty="0">
                <a:solidFill>
                  <a:srgbClr val="0000FF"/>
                </a:solidFill>
              </a:rPr>
              <a:t>nuvi42/52 UI</a:t>
            </a:r>
            <a:endParaRPr lang="en-US" altLang="zh-CN" dirty="0" smtClean="0">
              <a:solidFill>
                <a:srgbClr val="0000FF"/>
              </a:solidFill>
            </a:endParaRPr>
          </a:p>
          <a:p>
            <a:pPr marL="0" indent="0">
              <a:buNone/>
            </a:pPr>
            <a:endParaRPr lang="zh-CN" altLang="zh-CN" dirty="0"/>
          </a:p>
          <a:p>
            <a:endParaRPr lang="zh-CN" altLang="en-US" dirty="0"/>
          </a:p>
        </p:txBody>
      </p:sp>
    </p:spTree>
    <p:extLst>
      <p:ext uri="{BB962C8B-B14F-4D97-AF65-F5344CB8AC3E}">
        <p14:creationId xmlns:p14="http://schemas.microsoft.com/office/powerpoint/2010/main" val="161467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92500" lnSpcReduction="10000"/>
          </a:bodyPr>
          <a:lstStyle/>
          <a:p>
            <a:pPr lvl="0"/>
            <a:r>
              <a:rPr lang="zh-CN" altLang="zh-CN" dirty="0"/>
              <a:t>在某些类别里切换搜索搜索中心，</a:t>
            </a:r>
            <a:r>
              <a:rPr lang="en-US" altLang="zh-CN" dirty="0"/>
              <a:t>PND</a:t>
            </a:r>
            <a:r>
              <a:rPr lang="zh-CN" altLang="zh-CN" dirty="0"/>
              <a:t>会死机。</a:t>
            </a:r>
            <a:endParaRPr lang="en-US" altLang="zh-CN" dirty="0"/>
          </a:p>
          <a:p>
            <a:pPr lvl="0"/>
            <a:r>
              <a:rPr lang="en-US" altLang="zh-CN" dirty="0">
                <a:solidFill>
                  <a:srgbClr val="FF0000"/>
                </a:solidFill>
              </a:rPr>
              <a:t> if you change the search </a:t>
            </a:r>
            <a:r>
              <a:rPr lang="en-US" altLang="zh-CN" dirty="0" err="1">
                <a:solidFill>
                  <a:srgbClr val="FF0000"/>
                </a:solidFill>
              </a:rPr>
              <a:t>centre</a:t>
            </a:r>
            <a:r>
              <a:rPr lang="en-US" altLang="zh-CN" dirty="0">
                <a:solidFill>
                  <a:srgbClr val="FF0000"/>
                </a:solidFill>
              </a:rPr>
              <a:t> in some categories, the PND will shut down </a:t>
            </a:r>
            <a:r>
              <a:rPr lang="en-US" altLang="zh-CN" dirty="0"/>
              <a:t> </a:t>
            </a:r>
            <a:endParaRPr lang="en-US" altLang="zh-CN" dirty="0" smtClean="0"/>
          </a:p>
          <a:p>
            <a:pPr lvl="0"/>
            <a:r>
              <a:rPr lang="en-US" altLang="zh-CN" dirty="0" smtClean="0">
                <a:solidFill>
                  <a:srgbClr val="0000FF"/>
                </a:solidFill>
              </a:rPr>
              <a:t>PND temporarily shutting down in changing search center on some occasions</a:t>
            </a:r>
          </a:p>
          <a:p>
            <a:pPr lvl="0"/>
            <a:r>
              <a:rPr lang="zh-CN" altLang="zh-CN" dirty="0" smtClean="0"/>
              <a:t>实景</a:t>
            </a:r>
            <a:r>
              <a:rPr lang="zh-CN" altLang="zh-CN" dirty="0"/>
              <a:t>路口图消失太快问题</a:t>
            </a:r>
            <a:r>
              <a:rPr lang="zh-CN" altLang="zh-CN" dirty="0" smtClean="0"/>
              <a:t>。</a:t>
            </a:r>
            <a:endParaRPr lang="en-US" altLang="zh-CN" dirty="0" smtClean="0"/>
          </a:p>
          <a:p>
            <a:r>
              <a:rPr lang="en-US" altLang="zh-CN" dirty="0">
                <a:solidFill>
                  <a:srgbClr val="FF0000"/>
                </a:solidFill>
              </a:rPr>
              <a:t>Junction view disappear too </a:t>
            </a:r>
            <a:r>
              <a:rPr lang="en-US" altLang="zh-CN" dirty="0" smtClean="0">
                <a:solidFill>
                  <a:srgbClr val="FF0000"/>
                </a:solidFill>
              </a:rPr>
              <a:t>fast</a:t>
            </a:r>
            <a:r>
              <a:rPr lang="zh-CN" altLang="zh-CN" dirty="0" smtClean="0">
                <a:solidFill>
                  <a:srgbClr val="FF0000"/>
                </a:solidFill>
              </a:rPr>
              <a:t> </a:t>
            </a:r>
            <a:endParaRPr lang="en-US" altLang="zh-CN" dirty="0" smtClean="0">
              <a:solidFill>
                <a:srgbClr val="FF0000"/>
              </a:solidFill>
            </a:endParaRPr>
          </a:p>
          <a:p>
            <a:r>
              <a:rPr lang="en-US" altLang="zh-CN" dirty="0" smtClean="0">
                <a:solidFill>
                  <a:srgbClr val="0000FF"/>
                </a:solidFill>
              </a:rPr>
              <a:t>Fast disappearance of junction view</a:t>
            </a:r>
            <a:endParaRPr lang="en-US" altLang="zh-CN" dirty="0">
              <a:solidFill>
                <a:srgbClr val="0000FF"/>
              </a:solidFill>
            </a:endParaRPr>
          </a:p>
          <a:p>
            <a:pPr lvl="0"/>
            <a:r>
              <a:rPr lang="zh-CN" altLang="zh-CN" dirty="0"/>
              <a:t>发行了</a:t>
            </a:r>
            <a:r>
              <a:rPr lang="en-US" altLang="zh-CN" dirty="0"/>
              <a:t>2.90</a:t>
            </a:r>
            <a:r>
              <a:rPr lang="zh-CN" altLang="zh-CN" dirty="0"/>
              <a:t>的软体</a:t>
            </a:r>
            <a:r>
              <a:rPr lang="zh-CN" altLang="zh-CN" dirty="0" smtClean="0"/>
              <a:t>。</a:t>
            </a:r>
            <a:endParaRPr lang="en-US" altLang="zh-CN" dirty="0" smtClean="0"/>
          </a:p>
          <a:p>
            <a:r>
              <a:rPr lang="en-US" altLang="zh-CN" dirty="0">
                <a:solidFill>
                  <a:srgbClr val="FF0000"/>
                </a:solidFill>
              </a:rPr>
              <a:t>release software to 2.90 </a:t>
            </a:r>
            <a:endParaRPr lang="en-US" altLang="zh-CN" dirty="0" smtClean="0">
              <a:solidFill>
                <a:srgbClr val="FF0000"/>
              </a:solidFill>
            </a:endParaRPr>
          </a:p>
          <a:p>
            <a:r>
              <a:rPr lang="en-US" altLang="zh-CN" dirty="0" smtClean="0">
                <a:solidFill>
                  <a:srgbClr val="0000FF"/>
                </a:solidFill>
              </a:rPr>
              <a:t>2.90 software release</a:t>
            </a:r>
            <a:r>
              <a:rPr lang="en-US" altLang="zh-CN" dirty="0"/>
              <a:t> </a:t>
            </a:r>
            <a:endParaRPr lang="zh-CN" altLang="zh-CN" dirty="0"/>
          </a:p>
          <a:p>
            <a:r>
              <a:rPr lang="zh-CN" altLang="zh-CN" dirty="0"/>
              <a:t>学习了</a:t>
            </a:r>
            <a:r>
              <a:rPr lang="en-US" altLang="zh-CN" dirty="0"/>
              <a:t>Garmin OS </a:t>
            </a:r>
            <a:r>
              <a:rPr lang="zh-CN" altLang="zh-CN" dirty="0"/>
              <a:t>的一些内存管理。</a:t>
            </a:r>
          </a:p>
          <a:p>
            <a:r>
              <a:rPr lang="en-US" altLang="zh-CN" dirty="0" smtClean="0">
                <a:solidFill>
                  <a:srgbClr val="FF0000"/>
                </a:solidFill>
              </a:rPr>
              <a:t>study Garmin OS memory management.</a:t>
            </a:r>
          </a:p>
          <a:p>
            <a:r>
              <a:rPr lang="en-US" altLang="zh-CN" dirty="0" smtClean="0">
                <a:solidFill>
                  <a:srgbClr val="0000FF"/>
                </a:solidFill>
              </a:rPr>
              <a:t>Garmin OS memory management study</a:t>
            </a:r>
          </a:p>
          <a:p>
            <a:endParaRPr lang="en-US" altLang="zh-CN" dirty="0" smtClean="0"/>
          </a:p>
          <a:p>
            <a:endParaRPr lang="zh-CN" altLang="zh-CN" dirty="0" smtClean="0"/>
          </a:p>
          <a:p>
            <a:endParaRPr lang="zh-CN" altLang="en-US" dirty="0"/>
          </a:p>
        </p:txBody>
      </p:sp>
    </p:spTree>
    <p:extLst>
      <p:ext uri="{BB962C8B-B14F-4D97-AF65-F5344CB8AC3E}">
        <p14:creationId xmlns:p14="http://schemas.microsoft.com/office/powerpoint/2010/main" val="231105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92500" lnSpcReduction="10000"/>
          </a:bodyPr>
          <a:lstStyle/>
          <a:p>
            <a:pPr marL="0" indent="0" algn="just">
              <a:buNone/>
            </a:pPr>
            <a:r>
              <a:rPr lang="en-US" altLang="zh-CN" sz="2800" dirty="0" smtClean="0"/>
              <a:t>1. Having clearly specified bug number </a:t>
            </a:r>
          </a:p>
          <a:p>
            <a:pPr marL="0" indent="0" algn="just">
              <a:buNone/>
            </a:pPr>
            <a:r>
              <a:rPr lang="en-US" altLang="zh-CN" sz="2800" dirty="0" smtClean="0"/>
              <a:t>Always assign a unique number to each bug report. This will help to identify the bug record. If you are using any automated bug-reporting tool, then this unique number will be generated automatically each time you report the bug. Note the number and brief description of each bug you report.</a:t>
            </a:r>
          </a:p>
          <a:p>
            <a:pPr marL="0" indent="0" algn="just">
              <a:buNone/>
            </a:pPr>
            <a:r>
              <a:rPr lang="en-US" altLang="zh-CN" sz="2800" dirty="0" smtClean="0"/>
              <a:t>2. Reproducible </a:t>
            </a:r>
          </a:p>
          <a:p>
            <a:pPr marL="0" indent="0" algn="just">
              <a:buNone/>
            </a:pPr>
            <a:r>
              <a:rPr lang="en-US" altLang="zh-CN" sz="2800" dirty="0" smtClean="0"/>
              <a:t>If your bug is not reproducible, it will never get fixed. You should clearly mention the steps to reproduce the bug. Do not assume or skip any reproducing step. Bug problem described step by step is easy to reproduce and fix. </a:t>
            </a:r>
          </a:p>
          <a:p>
            <a:pPr marL="0" indent="0" algn="just">
              <a:buNone/>
            </a:pPr>
            <a:r>
              <a:rPr lang="en-US" altLang="zh-CN" sz="2800" dirty="0" smtClean="0"/>
              <a:t>3. Be specific </a:t>
            </a:r>
          </a:p>
          <a:p>
            <a:pPr marL="0" indent="0" algn="just">
              <a:buNone/>
            </a:pPr>
            <a:r>
              <a:rPr lang="en-US" altLang="zh-CN" sz="2800" dirty="0" smtClean="0"/>
              <a:t>Do not write an essay about the problem. </a:t>
            </a:r>
            <a:r>
              <a:rPr lang="en-US" altLang="zh-CN" sz="2800" dirty="0" smtClean="0"/>
              <a:t>Be </a:t>
            </a:r>
            <a:r>
              <a:rPr lang="en-US" altLang="zh-CN" sz="2800" dirty="0" smtClean="0"/>
              <a:t>specific and to the point. Try to summarize the problem in words as less as possible yet in an effective way. Do not put multiple problems in one report even they seem to be similar. Write different reports for each problem.</a:t>
            </a:r>
          </a:p>
        </p:txBody>
      </p:sp>
    </p:spTree>
    <p:extLst>
      <p:ext uri="{BB962C8B-B14F-4D97-AF65-F5344CB8AC3E}">
        <p14:creationId xmlns:p14="http://schemas.microsoft.com/office/powerpoint/2010/main" val="144165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lnSpcReduction="10000"/>
          </a:bodyPr>
          <a:lstStyle/>
          <a:p>
            <a:pPr algn="just"/>
            <a:r>
              <a:rPr lang="en-US" altLang="zh-CN" sz="2800" dirty="0" smtClean="0"/>
              <a:t>How to report a bug?</a:t>
            </a:r>
          </a:p>
          <a:p>
            <a:pPr marL="0" indent="0" algn="just">
              <a:buNone/>
            </a:pPr>
            <a:r>
              <a:rPr lang="en-US" altLang="zh-CN" sz="2800" b="1" dirty="0" smtClean="0"/>
              <a:t>Reporter: </a:t>
            </a:r>
            <a:r>
              <a:rPr lang="en-US" altLang="zh-CN" sz="2800" dirty="0"/>
              <a:t>Y</a:t>
            </a:r>
            <a:r>
              <a:rPr lang="en-US" altLang="zh-CN" sz="2800" dirty="0" smtClean="0"/>
              <a:t>our name and email address.</a:t>
            </a:r>
          </a:p>
          <a:p>
            <a:pPr marL="0" indent="0" algn="just">
              <a:buNone/>
            </a:pPr>
            <a:r>
              <a:rPr lang="en-US" altLang="zh-CN" sz="2800" b="1" dirty="0" smtClean="0"/>
              <a:t>Product: </a:t>
            </a:r>
            <a:r>
              <a:rPr lang="en-US" altLang="zh-CN" sz="2800" dirty="0" smtClean="0"/>
              <a:t>In which product you find this bug.</a:t>
            </a:r>
          </a:p>
          <a:p>
            <a:pPr marL="0" indent="0" algn="just">
              <a:buNone/>
            </a:pPr>
            <a:r>
              <a:rPr lang="en-US" altLang="zh-CN" sz="2800" b="1" dirty="0" smtClean="0"/>
              <a:t>Version: </a:t>
            </a:r>
            <a:r>
              <a:rPr lang="en-US" altLang="zh-CN" sz="2800" dirty="0" smtClean="0"/>
              <a:t>The product version if there is any.</a:t>
            </a:r>
          </a:p>
          <a:p>
            <a:pPr marL="0" indent="0" algn="just">
              <a:buNone/>
            </a:pPr>
            <a:r>
              <a:rPr lang="en-US" altLang="zh-CN" sz="2800" b="1" dirty="0" smtClean="0"/>
              <a:t>Component: </a:t>
            </a:r>
            <a:r>
              <a:rPr lang="en-US" altLang="zh-CN" sz="2800" dirty="0" smtClean="0"/>
              <a:t>These are the major sub-modules of the product.</a:t>
            </a:r>
          </a:p>
          <a:p>
            <a:pPr marL="0" indent="0" algn="just">
              <a:buNone/>
            </a:pPr>
            <a:r>
              <a:rPr lang="en-US" altLang="zh-CN" sz="2800" b="1" dirty="0"/>
              <a:t>Platform: </a:t>
            </a:r>
            <a:r>
              <a:rPr lang="en-US" altLang="zh-CN" sz="2800" dirty="0" smtClean="0"/>
              <a:t>Mention the hardware platform where you find this bug. The various platforms like PC, MAC, HP, Sun, etc.</a:t>
            </a:r>
          </a:p>
          <a:p>
            <a:pPr marL="0" indent="0" algn="just">
              <a:buNone/>
            </a:pPr>
            <a:r>
              <a:rPr lang="en-US" altLang="zh-CN" sz="2800" b="1" dirty="0" smtClean="0"/>
              <a:t>Operating system: </a:t>
            </a:r>
            <a:r>
              <a:rPr lang="en-US" altLang="zh-CN" sz="2800" dirty="0" smtClean="0"/>
              <a:t>Mention all operating systems where you find the bug. Operating systems like Windows, Linux, Unix, Sun OS, Mac OS. Mention the different OS versions if applicable, like Windows NT, Windows 2000, Windows XP, etc.</a:t>
            </a:r>
          </a:p>
          <a:p>
            <a:pPr marL="0" indent="0" algn="just">
              <a:buNone/>
            </a:pPr>
            <a:r>
              <a:rPr lang="en-US" altLang="zh-CN" sz="2800" b="1" dirty="0" smtClean="0"/>
              <a:t>Priority: </a:t>
            </a:r>
            <a:r>
              <a:rPr lang="en-US" altLang="zh-CN" sz="2800" dirty="0" smtClean="0"/>
              <a:t>When should the bug be fixed? Priority is generally set from P1 to P5. P1 as “fix the bug with highest priority” and P5 as “fix when time permits”.</a:t>
            </a:r>
          </a:p>
          <a:p>
            <a:pPr marL="0" indent="0" algn="just">
              <a:buNone/>
            </a:pPr>
            <a:r>
              <a:rPr lang="en-US" altLang="zh-CN" sz="2800" b="1" dirty="0" smtClean="0"/>
              <a:t>Severity: </a:t>
            </a:r>
            <a:r>
              <a:rPr lang="en-US" altLang="zh-CN" sz="2800" dirty="0" smtClean="0"/>
              <a:t>This describes the impact of the bug.</a:t>
            </a:r>
          </a:p>
          <a:p>
            <a:pPr marL="0" indent="0">
              <a:buNone/>
            </a:pPr>
            <a:endParaRPr lang="zh-CN" altLang="en-US" sz="2800" dirty="0"/>
          </a:p>
        </p:txBody>
      </p:sp>
    </p:spTree>
    <p:extLst>
      <p:ext uri="{BB962C8B-B14F-4D97-AF65-F5344CB8AC3E}">
        <p14:creationId xmlns:p14="http://schemas.microsoft.com/office/powerpoint/2010/main" val="1441657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92500" lnSpcReduction="20000"/>
          </a:bodyPr>
          <a:lstStyle/>
          <a:p>
            <a:pPr marL="0" indent="0" algn="just">
              <a:buNone/>
            </a:pPr>
            <a:r>
              <a:rPr lang="en-US" altLang="zh-CN" sz="2800" b="1" dirty="0" smtClean="0"/>
              <a:t>Types of severity</a:t>
            </a:r>
          </a:p>
          <a:p>
            <a:pPr algn="just">
              <a:buFont typeface="Wingdings" pitchFamily="2" charset="2"/>
              <a:buChar char="u"/>
            </a:pPr>
            <a:r>
              <a:rPr lang="en-US" altLang="zh-CN" sz="2800" dirty="0" smtClean="0"/>
              <a:t>Blocker: No further testing work can be done.</a:t>
            </a:r>
          </a:p>
          <a:p>
            <a:pPr algn="just">
              <a:buFont typeface="Wingdings" pitchFamily="2" charset="2"/>
              <a:buChar char="u"/>
            </a:pPr>
            <a:r>
              <a:rPr lang="en-US" altLang="zh-CN" sz="2800" dirty="0" smtClean="0"/>
              <a:t>Critical: Application crash, loss of data</a:t>
            </a:r>
          </a:p>
          <a:p>
            <a:pPr algn="just">
              <a:buFont typeface="Wingdings" pitchFamily="2" charset="2"/>
              <a:buChar char="u"/>
            </a:pPr>
            <a:r>
              <a:rPr lang="en-US" altLang="zh-CN" sz="2800" dirty="0" smtClean="0"/>
              <a:t>Major: Major loss of function</a:t>
            </a:r>
          </a:p>
          <a:p>
            <a:pPr algn="just">
              <a:buFont typeface="Wingdings" pitchFamily="2" charset="2"/>
              <a:buChar char="u"/>
            </a:pPr>
            <a:r>
              <a:rPr lang="en-US" altLang="zh-CN" sz="2800" dirty="0" smtClean="0"/>
              <a:t>Minor: Minor loss of function</a:t>
            </a:r>
          </a:p>
          <a:p>
            <a:pPr algn="just">
              <a:buFont typeface="Wingdings" pitchFamily="2" charset="2"/>
              <a:buChar char="u"/>
            </a:pPr>
            <a:r>
              <a:rPr lang="en-US" altLang="zh-CN" sz="2800" dirty="0" smtClean="0"/>
              <a:t>Trivial: Some UI enhancements</a:t>
            </a:r>
          </a:p>
          <a:p>
            <a:pPr algn="just">
              <a:buFont typeface="Wingdings" pitchFamily="2" charset="2"/>
              <a:buChar char="u"/>
            </a:pPr>
            <a:r>
              <a:rPr lang="en-US" altLang="zh-CN" sz="2800" dirty="0" smtClean="0"/>
              <a:t>Enhancement: request for new feature or some enhancements in existing one. </a:t>
            </a:r>
          </a:p>
          <a:p>
            <a:pPr algn="just">
              <a:buFont typeface="Wingdings" pitchFamily="2" charset="2"/>
              <a:buChar char="u"/>
            </a:pPr>
            <a:r>
              <a:rPr lang="en-US" altLang="zh-CN" sz="2800" dirty="0" smtClean="0"/>
              <a:t>Status: When you are logging the bug in any bug tracking system then by default the bug status is “New”. Later on bug goes through various stages like Fixed, Verified, Reopen, Won’t Fix, etc.</a:t>
            </a:r>
          </a:p>
          <a:p>
            <a:pPr algn="just">
              <a:buFont typeface="Wingdings" pitchFamily="2" charset="2"/>
              <a:buChar char="u"/>
            </a:pPr>
            <a:r>
              <a:rPr lang="en-US" altLang="zh-CN" sz="2800" dirty="0" smtClean="0"/>
              <a:t>Assign to: If a bug occurs in a module, and you know which developer is responsible for that module, then you can specify email address of that developer. Else keep it blank. This will assign bug to its module owner. Or the manager will assign the bug to a developer. Possibly add the manager email address to the CC list. </a:t>
            </a:r>
            <a:endParaRPr lang="zh-CN" altLang="en-US" sz="2800" dirty="0"/>
          </a:p>
        </p:txBody>
      </p:sp>
    </p:spTree>
    <p:extLst>
      <p:ext uri="{BB962C8B-B14F-4D97-AF65-F5344CB8AC3E}">
        <p14:creationId xmlns:p14="http://schemas.microsoft.com/office/powerpoint/2010/main" val="202319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Trouble-shooting</a:t>
            </a:r>
            <a:endParaRPr lang="zh-CN" altLang="en-US" dirty="0"/>
          </a:p>
        </p:txBody>
      </p:sp>
      <p:pic>
        <p:nvPicPr>
          <p:cNvPr id="1026" name="Picture 2" descr="http://www.ddcpc.cn/uploadfile/2014/0528/2014052809363867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92830"/>
            <a:ext cx="7500777" cy="4500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019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456481" y="273629"/>
            <a:ext cx="8228160" cy="1144921"/>
          </a:xfrm>
        </p:spPr>
        <p:txBody>
          <a:bodyPr tIns="35268"/>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zh-CN" dirty="0" smtClean="0">
                <a:ea typeface="宋体" charset="-122"/>
              </a:rPr>
              <a:t>Discussion</a:t>
            </a:r>
          </a:p>
        </p:txBody>
      </p:sp>
      <p:sp>
        <p:nvSpPr>
          <p:cNvPr id="3075" name="Rectangle 2"/>
          <p:cNvSpPr>
            <a:spLocks noGrp="1" noChangeArrowheads="1"/>
          </p:cNvSpPr>
          <p:nvPr>
            <p:ph type="body" idx="1"/>
          </p:nvPr>
        </p:nvSpPr>
        <p:spPr>
          <a:xfrm>
            <a:off x="456480" y="1604329"/>
            <a:ext cx="8045280" cy="3977698"/>
          </a:xfrm>
        </p:spPr>
        <p:txBody>
          <a:bodyPr>
            <a:normAutofit/>
          </a:bodyPr>
          <a:lstStyle/>
          <a:p>
            <a:pPr marL="610832" indent="-51435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altLang="zh-CN" dirty="0" smtClean="0">
                <a:ea typeface="宋体" charset="-122"/>
              </a:rPr>
              <a:t>What complaints did you get in the past?</a:t>
            </a:r>
          </a:p>
          <a:p>
            <a:pPr marL="610832" indent="-51435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altLang="zh-CN" dirty="0" smtClean="0">
                <a:ea typeface="宋体" charset="-122"/>
              </a:rPr>
              <a:t>Think of your customer service experiences in the past. What is bad customer service? What is good?</a:t>
            </a:r>
          </a:p>
          <a:p>
            <a:pPr marL="610832" indent="-51435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altLang="zh-CN" dirty="0" smtClean="0">
                <a:ea typeface="宋体" charset="-122"/>
              </a:rPr>
              <a:t>Why is customer service such an important skill for you to develop? Why is it important for a company to develop?</a:t>
            </a:r>
          </a:p>
        </p:txBody>
      </p:sp>
    </p:spTree>
    <p:extLst>
      <p:ext uri="{BB962C8B-B14F-4D97-AF65-F5344CB8AC3E}">
        <p14:creationId xmlns:p14="http://schemas.microsoft.com/office/powerpoint/2010/main" val="39882988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2386</Words>
  <Application>Microsoft Office PowerPoint</Application>
  <PresentationFormat>全屏显示(4:3)</PresentationFormat>
  <Paragraphs>333</Paragraphs>
  <Slides>44</Slides>
  <Notes>1</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Office 主题</vt:lpstr>
      <vt:lpstr>Chapter Thirteen </vt:lpstr>
      <vt:lpstr>IT Vocabulary</vt:lpstr>
      <vt:lpstr>PowerPoint 演示文稿</vt:lpstr>
      <vt:lpstr>PowerPoint 演示文稿</vt:lpstr>
      <vt:lpstr>PowerPoint 演示文稿</vt:lpstr>
      <vt:lpstr>PowerPoint 演示文稿</vt:lpstr>
      <vt:lpstr>PowerPoint 演示文稿</vt:lpstr>
      <vt:lpstr>Trouble-shooting</vt:lpstr>
      <vt:lpstr>Discussion</vt:lpstr>
      <vt:lpstr>Making a Complaint</vt:lpstr>
      <vt:lpstr>PowerPoint 演示文稿</vt:lpstr>
      <vt:lpstr>Receiving a Complaint</vt:lpstr>
      <vt:lpstr>Solving Problems</vt:lpstr>
      <vt:lpstr>PowerPoint 演示文稿</vt:lpstr>
      <vt:lpstr>Rejecting / Delaying a Complaint</vt:lpstr>
      <vt:lpstr>PowerPoint 演示文稿</vt:lpstr>
      <vt:lpstr>PowerPoint 演示文稿</vt:lpstr>
      <vt:lpstr>PowerPoint 演示文稿</vt:lpstr>
      <vt:lpstr>怎么货跟样品不一样呢？</vt:lpstr>
      <vt:lpstr>PowerPoint 演示文稿</vt:lpstr>
      <vt:lpstr>Work-related Practice</vt:lpstr>
      <vt:lpstr>PowerPoint 演示文稿</vt:lpstr>
      <vt:lpstr>PowerPoint 演示文稿</vt:lpstr>
      <vt:lpstr>Meeting minutes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Weekly Report</vt:lpstr>
      <vt:lpstr>I. Length of Headline</vt:lpstr>
      <vt:lpstr>II. Structure of Headline</vt:lpstr>
      <vt:lpstr>PowerPoint 演示文稿</vt:lpstr>
      <vt:lpstr>PowerPoint 演示文稿</vt:lpstr>
      <vt:lpstr>Question Form </vt:lpstr>
      <vt:lpstr>Colon Structure</vt:lpstr>
      <vt:lpstr>PowerPoint 演示文稿</vt:lpstr>
      <vt:lpstr>Examples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Thirteen </dc:title>
  <dc:creator>罗惠</dc:creator>
  <cp:lastModifiedBy>tfsp</cp:lastModifiedBy>
  <cp:revision>14</cp:revision>
  <dcterms:created xsi:type="dcterms:W3CDTF">2015-06-09T06:51:31Z</dcterms:created>
  <dcterms:modified xsi:type="dcterms:W3CDTF">2015-07-02T02:55:45Z</dcterms:modified>
</cp:coreProperties>
</file>