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94"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55278C-EEBA-4193-8124-B3AC5907129C}" type="datetimeFigureOut">
              <a:rPr lang="zh-CN" altLang="en-US" smtClean="0"/>
              <a:t>2015/3/20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656F2-BADB-4471-8E40-915A40EF6AE7}" type="slidenum">
              <a:rPr lang="zh-CN" altLang="en-US" smtClean="0"/>
              <a:t>‹#›</a:t>
            </a:fld>
            <a:endParaRPr lang="zh-CN" altLang="en-US"/>
          </a:p>
        </p:txBody>
      </p:sp>
    </p:spTree>
    <p:extLst>
      <p:ext uri="{BB962C8B-B14F-4D97-AF65-F5344CB8AC3E}">
        <p14:creationId xmlns:p14="http://schemas.microsoft.com/office/powerpoint/2010/main" val="3657306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latin typeface="Times" pitchFamily="18" charset="0"/>
              </a:rPr>
              <a:t>Ask: </a:t>
            </a:r>
            <a:r>
              <a:rPr lang="en-US" altLang="zh-CN" smtClean="0">
                <a:latin typeface="Times" pitchFamily="18" charset="0"/>
              </a:rPr>
              <a:t>What is the first thing that you write in the message box? </a:t>
            </a:r>
          </a:p>
          <a:p>
            <a:r>
              <a:rPr lang="en-US" altLang="zh-CN" smtClean="0">
                <a:latin typeface="Times" pitchFamily="18" charset="0"/>
              </a:rPr>
              <a:t>Elicit salutation</a:t>
            </a:r>
          </a:p>
          <a:p>
            <a:r>
              <a:rPr lang="en-US" altLang="zh-CN" smtClean="0">
                <a:latin typeface="Times" pitchFamily="18" charset="0"/>
              </a:rPr>
              <a:t>Just like a meeting, where you start by greeting, an email starts with the salutation. With most European and Asian countries, as a standard we use “Dear” followed by the first name or Dear All/Dear Team when writing to a group.</a:t>
            </a:r>
          </a:p>
          <a:p>
            <a:r>
              <a:rPr lang="en-US" altLang="zh-CN" smtClean="0">
                <a:latin typeface="Times" pitchFamily="18" charset="0"/>
              </a:rPr>
              <a:t> </a:t>
            </a:r>
          </a:p>
          <a:p>
            <a:r>
              <a:rPr lang="en-US" altLang="zh-CN" b="1" smtClean="0">
                <a:latin typeface="Times" pitchFamily="18" charset="0"/>
              </a:rPr>
              <a:t>Practice Exercise: </a:t>
            </a:r>
            <a:r>
              <a:rPr lang="en-US" altLang="zh-CN" smtClean="0">
                <a:latin typeface="Times" pitchFamily="18" charset="0"/>
              </a:rPr>
              <a:t>Mail to Stella</a:t>
            </a:r>
          </a:p>
          <a:p>
            <a:r>
              <a:rPr lang="en-US" altLang="zh-CN" smtClean="0">
                <a:latin typeface="Times" pitchFamily="18" charset="0"/>
              </a:rPr>
              <a:t>Say: Now write down the salutation</a:t>
            </a:r>
          </a:p>
          <a:p>
            <a:r>
              <a:rPr lang="en-US" altLang="zh-CN" smtClean="0">
                <a:latin typeface="Times" pitchFamily="18" charset="0"/>
              </a:rPr>
              <a:t> </a:t>
            </a:r>
          </a:p>
          <a:p>
            <a:r>
              <a:rPr lang="en-US" altLang="zh-CN" smtClean="0">
                <a:latin typeface="Times" pitchFamily="18" charset="0"/>
              </a:rPr>
              <a:t>Allow 1 minute to write</a:t>
            </a:r>
          </a:p>
          <a:p>
            <a:r>
              <a:rPr lang="en-US" altLang="zh-CN" b="1" smtClean="0">
                <a:latin typeface="Times" pitchFamily="18" charset="0"/>
              </a:rPr>
              <a:t> </a:t>
            </a:r>
            <a:endParaRPr lang="en-US" altLang="zh-CN" smtClean="0">
              <a:latin typeface="Times" pitchFamily="18" charset="0"/>
            </a:endParaRPr>
          </a:p>
          <a:p>
            <a:r>
              <a:rPr lang="en-US" altLang="zh-CN" b="1" smtClean="0">
                <a:latin typeface="Times" pitchFamily="18" charset="0"/>
              </a:rPr>
              <a:t>Ask: </a:t>
            </a:r>
            <a:r>
              <a:rPr lang="en-US" altLang="zh-CN" smtClean="0">
                <a:latin typeface="Times" pitchFamily="18" charset="0"/>
              </a:rPr>
              <a:t>What comes after the salutation?</a:t>
            </a:r>
          </a:p>
          <a:p>
            <a:r>
              <a:rPr lang="en-US" altLang="zh-CN" smtClean="0">
                <a:latin typeface="Times" pitchFamily="18" charset="0"/>
              </a:rPr>
              <a:t>Elicit responses. </a:t>
            </a:r>
          </a:p>
          <a:p>
            <a:r>
              <a:rPr lang="en-US" altLang="zh-CN" smtClean="0">
                <a:latin typeface="Times" pitchFamily="18" charset="0"/>
              </a:rPr>
              <a:t>Before we give a direction to what follows, let’s see how good you are by taking a small test.</a:t>
            </a:r>
          </a:p>
          <a:p>
            <a:r>
              <a:rPr lang="en-US" altLang="zh-CN" b="1" smtClean="0">
                <a:latin typeface="Times" pitchFamily="18" charset="0"/>
              </a:rPr>
              <a:t> </a:t>
            </a:r>
            <a:endParaRPr lang="en-US" altLang="zh-CN" smtClean="0">
              <a:latin typeface="Times" pitchFamily="18" charset="0"/>
            </a:endParaRPr>
          </a:p>
          <a:p>
            <a:r>
              <a:rPr lang="en-US" altLang="zh-CN" b="1" smtClean="0">
                <a:latin typeface="Times" pitchFamily="18" charset="0"/>
              </a:rPr>
              <a:t>Activity: </a:t>
            </a:r>
            <a:r>
              <a:rPr lang="en-US" altLang="zh-CN" smtClean="0">
                <a:latin typeface="Times" pitchFamily="18" charset="0"/>
              </a:rPr>
              <a:t>Just 3 Min!</a:t>
            </a:r>
          </a:p>
          <a:p>
            <a:r>
              <a:rPr lang="en-US" altLang="zh-CN" smtClean="0">
                <a:latin typeface="Times" pitchFamily="18" charset="0"/>
              </a:rPr>
              <a:t> </a:t>
            </a:r>
          </a:p>
          <a:p>
            <a:r>
              <a:rPr lang="en-US" altLang="zh-CN" smtClean="0">
                <a:latin typeface="Times" pitchFamily="18" charset="0"/>
              </a:rPr>
              <a:t>*Give out 3 min test sheets. Papers should be facing their print side down. Participants to keep writing material ready.</a:t>
            </a:r>
          </a:p>
          <a:p>
            <a:r>
              <a:rPr lang="en-US" altLang="zh-CN" smtClean="0">
                <a:latin typeface="Times" pitchFamily="18" charset="0"/>
              </a:rPr>
              <a:t>Ask participants to start writing. Allow 3 mins only.</a:t>
            </a:r>
          </a:p>
          <a:p>
            <a:r>
              <a:rPr lang="en-US" altLang="zh-CN" smtClean="0">
                <a:latin typeface="Times" pitchFamily="18" charset="0"/>
              </a:rPr>
              <a:t> </a:t>
            </a:r>
          </a:p>
          <a:p>
            <a:r>
              <a:rPr lang="en-US" altLang="zh-CN" b="1" smtClean="0">
                <a:latin typeface="Times" pitchFamily="18" charset="0"/>
              </a:rPr>
              <a:t>Debrief: </a:t>
            </a:r>
            <a:r>
              <a:rPr lang="en-US" altLang="zh-CN" smtClean="0">
                <a:latin typeface="Times" pitchFamily="18" charset="0"/>
              </a:rPr>
              <a:t>What are your observations?</a:t>
            </a:r>
          </a:p>
          <a:p>
            <a:r>
              <a:rPr lang="en-US" altLang="zh-CN" smtClean="0">
                <a:latin typeface="Times" pitchFamily="18" charset="0"/>
              </a:rPr>
              <a:t>While we made mistakes as readers and acted too fast for our own good, even the person who wrote the test made errors.</a:t>
            </a:r>
          </a:p>
          <a:p>
            <a:r>
              <a:rPr lang="en-US" altLang="zh-CN" smtClean="0">
                <a:latin typeface="Times" pitchFamily="18" charset="0"/>
              </a:rPr>
              <a:t>We didn’t see the purpose of this test and how it would benefit us.</a:t>
            </a:r>
          </a:p>
          <a:p>
            <a:r>
              <a:rPr lang="en-US" altLang="zh-CN" smtClean="0">
                <a:latin typeface="Times" pitchFamily="18" charset="0"/>
              </a:rPr>
              <a:t>If the instruction number 14 was the first one then it would save a lot of people time</a:t>
            </a:r>
          </a:p>
          <a:p>
            <a:r>
              <a:rPr lang="en-US" altLang="zh-CN" smtClean="0">
                <a:latin typeface="Times" pitchFamily="18" charset="0"/>
              </a:rPr>
              <a:t>If the first instruction was in bold/highlighted in some way, it would have made the purpose</a:t>
            </a:r>
          </a:p>
          <a:p>
            <a:r>
              <a:rPr lang="en-US" altLang="zh-CN" smtClean="0">
                <a:latin typeface="Times" pitchFamily="18" charset="0"/>
              </a:rPr>
              <a:t>While doing it now was fun, imagine having to do something like this numerous times through the day?!</a:t>
            </a:r>
          </a:p>
          <a:p>
            <a:r>
              <a:rPr lang="en-US" altLang="zh-CN" smtClean="0">
                <a:latin typeface="Times" pitchFamily="18" charset="0"/>
              </a:rPr>
              <a:t> This is why it is important to structure the emails logically. A tool that will help you to do so is </a:t>
            </a:r>
            <a:r>
              <a:rPr lang="en-US" altLang="zh-CN" b="1" smtClean="0">
                <a:latin typeface="Times" pitchFamily="18" charset="0"/>
              </a:rPr>
              <a:t>PASS – </a:t>
            </a:r>
            <a:r>
              <a:rPr lang="en-US" altLang="zh-CN" smtClean="0">
                <a:latin typeface="Times" pitchFamily="18" charset="0"/>
              </a:rPr>
              <a:t>Explain with an example</a:t>
            </a:r>
          </a:p>
          <a:p>
            <a:r>
              <a:rPr lang="en-US" altLang="zh-CN" smtClean="0">
                <a:latin typeface="Times" pitchFamily="18" charset="0"/>
              </a:rPr>
              <a:t>When writing an email, the </a:t>
            </a:r>
            <a:r>
              <a:rPr lang="en-US" altLang="zh-CN" b="1" smtClean="0">
                <a:latin typeface="Times" pitchFamily="18" charset="0"/>
              </a:rPr>
              <a:t>P</a:t>
            </a:r>
            <a:r>
              <a:rPr lang="en-US" altLang="zh-CN" i="1" smtClean="0">
                <a:latin typeface="Times" pitchFamily="18" charset="0"/>
              </a:rPr>
              <a:t>urpose</a:t>
            </a:r>
            <a:r>
              <a:rPr lang="en-US" altLang="zh-CN" smtClean="0">
                <a:latin typeface="Times" pitchFamily="18" charset="0"/>
              </a:rPr>
              <a:t> of the email should be clear. This should come up within the first few lines.</a:t>
            </a:r>
          </a:p>
          <a:p>
            <a:r>
              <a:rPr lang="en-US" altLang="zh-CN" smtClean="0">
                <a:latin typeface="Times" pitchFamily="18" charset="0"/>
              </a:rPr>
              <a:t>Having explained the purpose, mention any </a:t>
            </a:r>
            <a:r>
              <a:rPr lang="en-US" altLang="zh-CN" b="1" smtClean="0">
                <a:latin typeface="Times" pitchFamily="18" charset="0"/>
              </a:rPr>
              <a:t>A</a:t>
            </a:r>
            <a:r>
              <a:rPr lang="en-US" altLang="zh-CN" i="1" smtClean="0">
                <a:latin typeface="Times" pitchFamily="18" charset="0"/>
              </a:rPr>
              <a:t>ction</a:t>
            </a:r>
            <a:r>
              <a:rPr lang="en-US" altLang="zh-CN" smtClean="0">
                <a:latin typeface="Times" pitchFamily="18" charset="0"/>
              </a:rPr>
              <a:t> or details with regards to the purpose</a:t>
            </a:r>
          </a:p>
          <a:p>
            <a:r>
              <a:rPr lang="en-US" altLang="zh-CN" smtClean="0">
                <a:latin typeface="Times" pitchFamily="18" charset="0"/>
              </a:rPr>
              <a:t>If you have any </a:t>
            </a:r>
            <a:r>
              <a:rPr lang="en-US" altLang="zh-CN" b="1" smtClean="0">
                <a:latin typeface="Times" pitchFamily="18" charset="0"/>
              </a:rPr>
              <a:t>S</a:t>
            </a:r>
            <a:r>
              <a:rPr lang="en-US" altLang="zh-CN" smtClean="0">
                <a:latin typeface="Times" pitchFamily="18" charset="0"/>
              </a:rPr>
              <a:t>upport</a:t>
            </a:r>
            <a:r>
              <a:rPr lang="en-US" altLang="zh-CN" b="1" smtClean="0">
                <a:latin typeface="Times" pitchFamily="18" charset="0"/>
              </a:rPr>
              <a:t> </a:t>
            </a:r>
            <a:r>
              <a:rPr lang="en-US" altLang="zh-CN" smtClean="0">
                <a:latin typeface="Times" pitchFamily="18" charset="0"/>
              </a:rPr>
              <a:t>which would include s</a:t>
            </a:r>
            <a:r>
              <a:rPr lang="en-US" altLang="zh-CN" i="1" smtClean="0">
                <a:latin typeface="Times" pitchFamily="18" charset="0"/>
              </a:rPr>
              <a:t>olution/sug</a:t>
            </a:r>
            <a:r>
              <a:rPr lang="en-US" altLang="zh-CN" smtClean="0">
                <a:latin typeface="Times" pitchFamily="18" charset="0"/>
              </a:rPr>
              <a:t>g</a:t>
            </a:r>
            <a:r>
              <a:rPr lang="en-US" altLang="zh-CN" i="1" smtClean="0">
                <a:latin typeface="Times" pitchFamily="18" charset="0"/>
              </a:rPr>
              <a:t>estion/supporting details</a:t>
            </a:r>
            <a:r>
              <a:rPr lang="en-US" altLang="zh-CN" smtClean="0">
                <a:latin typeface="Times" pitchFamily="18" charset="0"/>
              </a:rPr>
              <a:t>  about the way forward then this should come up at this stage</a:t>
            </a:r>
          </a:p>
          <a:p>
            <a:r>
              <a:rPr lang="en-US" altLang="zh-CN" smtClean="0">
                <a:latin typeface="Times" pitchFamily="18" charset="0"/>
              </a:rPr>
              <a:t>If the message is quite long then write a </a:t>
            </a:r>
            <a:r>
              <a:rPr lang="en-US" altLang="zh-CN" b="1" smtClean="0">
                <a:latin typeface="Times" pitchFamily="18" charset="0"/>
              </a:rPr>
              <a:t>S</a:t>
            </a:r>
            <a:r>
              <a:rPr lang="en-US" altLang="zh-CN" i="1" smtClean="0">
                <a:latin typeface="Times" pitchFamily="18" charset="0"/>
              </a:rPr>
              <a:t>ummary</a:t>
            </a:r>
            <a:r>
              <a:rPr lang="en-US" altLang="zh-CN" smtClean="0">
                <a:latin typeface="Times" pitchFamily="18" charset="0"/>
              </a:rPr>
              <a:t> of your requirement</a:t>
            </a:r>
          </a:p>
          <a:p>
            <a:r>
              <a:rPr lang="en-US" altLang="zh-CN" smtClean="0">
                <a:latin typeface="Times" pitchFamily="18" charset="0"/>
              </a:rPr>
              <a:t>Answer any questions that come up</a:t>
            </a:r>
          </a:p>
          <a:p>
            <a:r>
              <a:rPr lang="en-US" altLang="zh-CN" b="1" smtClean="0">
                <a:latin typeface="Times" pitchFamily="18" charset="0"/>
              </a:rPr>
              <a:t> </a:t>
            </a:r>
            <a:endParaRPr lang="en-US" altLang="zh-CN" smtClean="0">
              <a:latin typeface="Times" pitchFamily="18" charset="0"/>
            </a:endParaRPr>
          </a:p>
          <a:p>
            <a:r>
              <a:rPr lang="en-US" altLang="zh-CN" b="1" smtClean="0">
                <a:latin typeface="Times" pitchFamily="18" charset="0"/>
              </a:rPr>
              <a:t>Practice Exercise: </a:t>
            </a:r>
            <a:r>
              <a:rPr lang="en-US" altLang="zh-CN" smtClean="0">
                <a:latin typeface="Times" pitchFamily="18" charset="0"/>
              </a:rPr>
              <a:t>Mail to Stella</a:t>
            </a:r>
          </a:p>
          <a:p>
            <a:r>
              <a:rPr lang="en-US" altLang="zh-CN" smtClean="0">
                <a:latin typeface="Times" pitchFamily="18" charset="0"/>
              </a:rPr>
              <a:t>Say: Now write down the content of the mail using pass as applicable</a:t>
            </a:r>
          </a:p>
          <a:p>
            <a:r>
              <a:rPr lang="en-US" altLang="zh-CN" smtClean="0">
                <a:latin typeface="Times" pitchFamily="18" charset="0"/>
              </a:rPr>
              <a:t>*Allow 10 minutes for participants to write. They should do this individually. In case they have any queries, they should ask the facilitator/entire group.</a:t>
            </a:r>
          </a:p>
          <a:p>
            <a:r>
              <a:rPr lang="en-US" altLang="zh-CN" smtClean="0">
                <a:latin typeface="Times" pitchFamily="18" charset="0"/>
              </a:rPr>
              <a:t>Once the task is complete, discuss some of the responses.</a:t>
            </a:r>
          </a:p>
          <a:p>
            <a:r>
              <a:rPr lang="en-US" altLang="zh-CN" smtClean="0">
                <a:latin typeface="Times" pitchFamily="18" charset="0"/>
              </a:rPr>
              <a:t> </a:t>
            </a:r>
          </a:p>
          <a:p>
            <a:r>
              <a:rPr lang="en-US" altLang="zh-CN" b="1" smtClean="0">
                <a:latin typeface="Times" pitchFamily="18" charset="0"/>
              </a:rPr>
              <a:t>Say: </a:t>
            </a:r>
            <a:r>
              <a:rPr lang="en-US" altLang="zh-CN" smtClean="0">
                <a:latin typeface="Times" pitchFamily="18" charset="0"/>
              </a:rPr>
              <a:t>Once your mail is complete, close it as appropriate with a last line or words e.g: Please let me know if you need any further support.</a:t>
            </a:r>
          </a:p>
          <a:p>
            <a:r>
              <a:rPr lang="en-US" altLang="zh-CN" b="1" smtClean="0">
                <a:latin typeface="Times" pitchFamily="18" charset="0"/>
              </a:rPr>
              <a:t>Practice Exercise: </a:t>
            </a:r>
            <a:r>
              <a:rPr lang="en-US" altLang="zh-CN" smtClean="0">
                <a:latin typeface="Times" pitchFamily="18" charset="0"/>
              </a:rPr>
              <a:t>Mail to Stella</a:t>
            </a:r>
          </a:p>
          <a:p>
            <a:r>
              <a:rPr lang="en-US" altLang="zh-CN" smtClean="0">
                <a:latin typeface="Times" pitchFamily="18" charset="0"/>
              </a:rPr>
              <a:t>Say: Now write down the closing line</a:t>
            </a:r>
          </a:p>
          <a:p>
            <a:r>
              <a:rPr lang="en-US" altLang="zh-CN" smtClean="0">
                <a:latin typeface="Times" pitchFamily="18" charset="0"/>
              </a:rPr>
              <a:t>Allow 3 minutes for participants to write </a:t>
            </a:r>
          </a:p>
          <a:p>
            <a:endParaRPr lang="en-US" altLang="zh-CN" smtClean="0">
              <a:latin typeface="Times" pitchFamily="18" charset="0"/>
            </a:endParaRPr>
          </a:p>
        </p:txBody>
      </p:sp>
      <p:sp>
        <p:nvSpPr>
          <p:cNvPr id="348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457119E-9096-4A34-A600-A1EC29873112}" type="slidenum">
              <a:rPr lang="da-DK" altLang="zh-CN" sz="1200" smtClean="0">
                <a:latin typeface="Times" pitchFamily="18" charset="0"/>
              </a:rPr>
              <a:pPr eaLnBrk="1" hangingPunct="1"/>
              <a:t>28</a:t>
            </a:fld>
            <a:endParaRPr lang="da-DK" altLang="zh-CN" sz="1200"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5E20B58-B914-4D43-AF21-2A8CB044031C}" type="slidenum">
              <a:rPr lang="da-DK" altLang="zh-CN" sz="1200" smtClean="0"/>
              <a:pPr eaLnBrk="1" hangingPunct="1"/>
              <a:t>37</a:t>
            </a:fld>
            <a:endParaRPr lang="da-DK" altLang="zh-CN"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78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E3C8B29-5A70-4DA4-ACCE-4855A08BD56B}" type="slidenum">
              <a:rPr lang="da-DK" altLang="zh-CN" sz="1200" smtClean="0"/>
              <a:pPr eaLnBrk="1" hangingPunct="1"/>
              <a:t>38</a:t>
            </a:fld>
            <a:endParaRPr lang="da-DK"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1"/>
          <p:cNvSpPr txBox="1">
            <a:spLocks/>
          </p:cNvSpPr>
          <p:nvPr userDrawn="1"/>
        </p:nvSpPr>
        <p:spPr bwMode="auto">
          <a:xfrm>
            <a:off x="200025" y="223838"/>
            <a:ext cx="7772400" cy="487362"/>
          </a:xfrm>
          <a:prstGeom prst="rect">
            <a:avLst/>
          </a:prstGeom>
          <a:noFill/>
          <a:ln w="9525">
            <a:noFill/>
            <a:miter lim="800000"/>
            <a:headEnd/>
            <a:tailEnd/>
          </a:ln>
        </p:spPr>
        <p:txBody>
          <a:bodyPr lIns="0" tIns="0" rIns="0" bIns="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zh-CN" sz="3600" b="1" smtClean="0">
              <a:solidFill>
                <a:schemeClr val="bg1"/>
              </a:solidFill>
              <a:latin typeface="Californian FB" pitchFamily="18" charset="0"/>
            </a:endParaRPr>
          </a:p>
        </p:txBody>
      </p:sp>
      <p:sp>
        <p:nvSpPr>
          <p:cNvPr id="5" name="Title 1"/>
          <p:cNvSpPr txBox="1">
            <a:spLocks/>
          </p:cNvSpPr>
          <p:nvPr userDrawn="1"/>
        </p:nvSpPr>
        <p:spPr bwMode="auto">
          <a:xfrm>
            <a:off x="207963" y="231775"/>
            <a:ext cx="7772400" cy="487363"/>
          </a:xfrm>
          <a:prstGeom prst="rect">
            <a:avLst/>
          </a:prstGeom>
          <a:noFill/>
          <a:ln w="9525">
            <a:noFill/>
            <a:miter lim="800000"/>
            <a:headEnd/>
            <a:tailEnd/>
          </a:ln>
        </p:spPr>
        <p:txBody>
          <a:bodyPr lIns="0" tIns="0" rIns="0" bIns="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zh-CN" sz="3600" b="1" smtClean="0">
              <a:solidFill>
                <a:schemeClr val="bg1"/>
              </a:solidFill>
              <a:latin typeface="Californian FB" pitchFamily="18" charset="0"/>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527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cid:image005.png@01CD85D7.EA921F0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TEL:028-6554292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400" dirty="0" smtClean="0">
                <a:solidFill>
                  <a:srgbClr val="7030A0"/>
                </a:solidFill>
                <a:latin typeface="Adobe Gothic Std B" pitchFamily="34" charset="-128"/>
                <a:ea typeface="Adobe Gothic Std B" pitchFamily="34" charset="-128"/>
              </a:rPr>
              <a:t>Chapter Two</a:t>
            </a:r>
            <a:endParaRPr lang="zh-CN" altLang="en-US" sz="5400" dirty="0">
              <a:solidFill>
                <a:srgbClr val="7030A0"/>
              </a:solidFill>
              <a:latin typeface="Adobe Gothic Std B" pitchFamily="34" charset="-128"/>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25146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936104"/>
          </a:xfrm>
        </p:spPr>
        <p:txBody>
          <a:bodyPr/>
          <a:lstStyle/>
          <a:p>
            <a:r>
              <a:rPr lang="en-US" altLang="zh-CN" dirty="0" smtClean="0">
                <a:solidFill>
                  <a:srgbClr val="0000FF"/>
                </a:solidFill>
              </a:rPr>
              <a:t>Singaporean Accent</a:t>
            </a:r>
            <a:endParaRPr lang="zh-CN" altLang="en-US" dirty="0">
              <a:solidFill>
                <a:srgbClr val="0000FF"/>
              </a:solidFill>
            </a:endParaRPr>
          </a:p>
        </p:txBody>
      </p:sp>
      <p:sp>
        <p:nvSpPr>
          <p:cNvPr id="3" name="内容占位符 2"/>
          <p:cNvSpPr>
            <a:spLocks noGrp="1"/>
          </p:cNvSpPr>
          <p:nvPr>
            <p:ph idx="1"/>
          </p:nvPr>
        </p:nvSpPr>
        <p:spPr>
          <a:xfrm>
            <a:off x="107504" y="1052736"/>
            <a:ext cx="8928992" cy="5544616"/>
          </a:xfrm>
        </p:spPr>
        <p:txBody>
          <a:bodyPr>
            <a:normAutofit/>
          </a:bodyPr>
          <a:lstStyle/>
          <a:p>
            <a:r>
              <a:rPr lang="zh-CN" altLang="en-US" sz="2400" dirty="0" smtClean="0"/>
              <a:t>长音和短音的区别不明显</a:t>
            </a:r>
            <a:endParaRPr lang="en-US" altLang="zh-CN" sz="2400" dirty="0" smtClean="0"/>
          </a:p>
          <a:p>
            <a:pPr marL="0" indent="0">
              <a:buNone/>
            </a:pPr>
            <a:r>
              <a:rPr lang="en-US" altLang="zh-CN" sz="2400" dirty="0"/>
              <a:t>  </a:t>
            </a:r>
            <a:r>
              <a:rPr lang="en-US" altLang="zh-CN" sz="2400" dirty="0" smtClean="0"/>
              <a:t>sit / seat          cot / caught       full / fool</a:t>
            </a:r>
          </a:p>
          <a:p>
            <a:r>
              <a:rPr lang="en-US" altLang="zh-CN" sz="2400" dirty="0" smtClean="0"/>
              <a:t>/</a:t>
            </a:r>
            <a:r>
              <a:rPr lang="en-US" altLang="zh-CN" sz="2400" dirty="0"/>
              <a:t>æ</a:t>
            </a:r>
            <a:r>
              <a:rPr lang="en-US" altLang="zh-CN" sz="2400" dirty="0" smtClean="0"/>
              <a:t>/</a:t>
            </a:r>
            <a:r>
              <a:rPr lang="zh-CN" altLang="en-US" sz="2400" dirty="0" smtClean="0"/>
              <a:t>和</a:t>
            </a:r>
            <a:r>
              <a:rPr lang="en-US" altLang="zh-CN" sz="2400" dirty="0" smtClean="0"/>
              <a:t>/e/</a:t>
            </a:r>
            <a:r>
              <a:rPr lang="zh-CN" altLang="en-US" sz="2400" dirty="0" smtClean="0"/>
              <a:t>的区别不明显</a:t>
            </a:r>
            <a:endParaRPr lang="en-US" altLang="zh-CN" sz="2400" dirty="0" smtClean="0"/>
          </a:p>
          <a:p>
            <a:pPr marL="0" indent="0">
              <a:buNone/>
            </a:pPr>
            <a:r>
              <a:rPr lang="en-US" altLang="zh-CN" sz="2400" dirty="0"/>
              <a:t> </a:t>
            </a:r>
            <a:r>
              <a:rPr lang="en-US" altLang="zh-CN" sz="2400" dirty="0" smtClean="0"/>
              <a:t> pat / pet          sad / said            had / head</a:t>
            </a:r>
          </a:p>
          <a:p>
            <a:r>
              <a:rPr lang="zh-CN" altLang="en-US" sz="2400" dirty="0" smtClean="0"/>
              <a:t>倾向于把一些双元音发成单元音</a:t>
            </a:r>
            <a:endParaRPr lang="en-US" altLang="zh-CN" sz="2400" dirty="0" smtClean="0"/>
          </a:p>
          <a:p>
            <a:pPr marL="0" indent="0">
              <a:buNone/>
            </a:pPr>
            <a:r>
              <a:rPr lang="en-US" altLang="zh-CN" sz="2400" dirty="0"/>
              <a:t> </a:t>
            </a:r>
            <a:r>
              <a:rPr lang="en-US" altLang="zh-CN" sz="2400" dirty="0" smtClean="0"/>
              <a:t> coke / cock </a:t>
            </a:r>
          </a:p>
          <a:p>
            <a:r>
              <a:rPr lang="zh-CN" altLang="en-US" sz="2400" dirty="0" smtClean="0"/>
              <a:t>末尾辅音轻浊之分不明显</a:t>
            </a:r>
            <a:endParaRPr lang="en-US" altLang="zh-CN" sz="2400" dirty="0" smtClean="0"/>
          </a:p>
          <a:p>
            <a:pPr marL="0" indent="0">
              <a:buNone/>
            </a:pPr>
            <a:r>
              <a:rPr lang="en-US" altLang="zh-CN" sz="2400" dirty="0"/>
              <a:t> </a:t>
            </a:r>
            <a:r>
              <a:rPr lang="en-US" altLang="zh-CN" sz="2400" dirty="0" smtClean="0"/>
              <a:t> hop / hob          bit / bid              back / bag</a:t>
            </a:r>
          </a:p>
          <a:p>
            <a:r>
              <a:rPr lang="zh-CN" altLang="en-US" sz="2400" dirty="0" smtClean="0"/>
              <a:t>末尾辅音经常有省略现象</a:t>
            </a:r>
            <a:endParaRPr lang="en-US" altLang="zh-CN" sz="2400" dirty="0" smtClean="0"/>
          </a:p>
          <a:p>
            <a:pPr marL="0" indent="0">
              <a:buNone/>
            </a:pPr>
            <a:r>
              <a:rPr lang="en-US" altLang="zh-CN" sz="2400" dirty="0"/>
              <a:t> </a:t>
            </a:r>
            <a:r>
              <a:rPr lang="en-US" altLang="zh-CN" sz="2400" dirty="0" smtClean="0"/>
              <a:t> act / ac               cast / </a:t>
            </a:r>
            <a:r>
              <a:rPr lang="en-US" altLang="zh-CN" sz="2400" dirty="0" err="1" smtClean="0"/>
              <a:t>cas</a:t>
            </a:r>
            <a:r>
              <a:rPr lang="en-US" altLang="zh-CN" sz="2400" dirty="0" smtClean="0"/>
              <a:t>           stopped / stop</a:t>
            </a:r>
          </a:p>
          <a:p>
            <a:r>
              <a:rPr lang="zh-CN" altLang="en-US" sz="2400" dirty="0" smtClean="0"/>
              <a:t>不连读</a:t>
            </a:r>
            <a:endParaRPr lang="en-US" altLang="zh-CN" sz="2400" dirty="0" smtClean="0"/>
          </a:p>
          <a:p>
            <a:pPr marL="0" indent="0">
              <a:buNone/>
            </a:pPr>
            <a:r>
              <a:rPr lang="en-US" altLang="zh-CN" sz="2400" dirty="0"/>
              <a:t> </a:t>
            </a:r>
            <a:r>
              <a:rPr lang="en-US" altLang="zh-CN" sz="2400" dirty="0" smtClean="0"/>
              <a:t>  run-</a:t>
            </a:r>
            <a:r>
              <a:rPr lang="en-US" altLang="zh-CN" sz="2400" dirty="0" err="1" smtClean="0"/>
              <a:t>nout</a:t>
            </a:r>
            <a:r>
              <a:rPr lang="en-US" altLang="zh-CN" sz="2400" dirty="0" smtClean="0"/>
              <a:t>-</a:t>
            </a:r>
            <a:r>
              <a:rPr lang="en-US" altLang="zh-CN" sz="2400" dirty="0" err="1" smtClean="0"/>
              <a:t>tof-venergy</a:t>
            </a:r>
            <a:r>
              <a:rPr lang="en-US" altLang="zh-CN" sz="2400" dirty="0" smtClean="0"/>
              <a:t> / run out of energy</a:t>
            </a:r>
          </a:p>
          <a:p>
            <a:endParaRPr lang="zh-CN" altLang="en-US" dirty="0"/>
          </a:p>
        </p:txBody>
      </p:sp>
    </p:spTree>
    <p:extLst>
      <p:ext uri="{BB962C8B-B14F-4D97-AF65-F5344CB8AC3E}">
        <p14:creationId xmlns:p14="http://schemas.microsoft.com/office/powerpoint/2010/main" val="408617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76872"/>
            <a:ext cx="8229600" cy="1143000"/>
          </a:xfrm>
        </p:spPr>
        <p:txBody>
          <a:bodyPr>
            <a:normAutofit/>
          </a:bodyPr>
          <a:lstStyle/>
          <a:p>
            <a:r>
              <a:rPr lang="en-US" altLang="zh-CN" b="1" dirty="0">
                <a:solidFill>
                  <a:srgbClr val="0000FF"/>
                </a:solidFill>
              </a:rPr>
              <a:t>Email format and pass rule </a:t>
            </a:r>
            <a:endParaRPr lang="zh-CN" altLang="en-US" b="1" dirty="0">
              <a:solidFill>
                <a:srgbClr val="0000FF"/>
              </a:solidFill>
            </a:endParaRPr>
          </a:p>
        </p:txBody>
      </p:sp>
    </p:spTree>
    <p:extLst>
      <p:ext uri="{BB962C8B-B14F-4D97-AF65-F5344CB8AC3E}">
        <p14:creationId xmlns:p14="http://schemas.microsoft.com/office/powerpoint/2010/main" val="991328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t"/>
          <a:lstStyle/>
          <a:p>
            <a:pPr eaLnBrk="1" hangingPunct="1"/>
            <a:r>
              <a:rPr lang="en-US" altLang="zh-CN" b="1" smtClean="0">
                <a:solidFill>
                  <a:srgbClr val="0000FF"/>
                </a:solidFill>
              </a:rPr>
              <a:t>Basic Format</a:t>
            </a:r>
          </a:p>
        </p:txBody>
      </p:sp>
      <p:sp>
        <p:nvSpPr>
          <p:cNvPr id="8197" name="Rectangle 3"/>
          <p:cNvSpPr>
            <a:spLocks noGrp="1" noChangeArrowheads="1"/>
          </p:cNvSpPr>
          <p:nvPr>
            <p:ph idx="1"/>
          </p:nvPr>
        </p:nvSpPr>
        <p:spPr>
          <a:xfrm>
            <a:off x="107950" y="1412875"/>
            <a:ext cx="9036050" cy="4525963"/>
          </a:xfrm>
          <a:extLst/>
        </p:spPr>
        <p:txBody>
          <a:bodyPr rtlCol="0">
            <a:normAutofit/>
          </a:bodyPr>
          <a:lstStyle/>
          <a:p>
            <a:pPr marL="0" indent="0" eaLnBrk="1" fontAlgn="auto" hangingPunct="1">
              <a:spcAft>
                <a:spcPts val="0"/>
              </a:spcAft>
              <a:buFontTx/>
              <a:buNone/>
              <a:defRPr/>
            </a:pPr>
            <a:r>
              <a:rPr lang="en-US" altLang="zh-CN" b="1" dirty="0" smtClean="0">
                <a:solidFill>
                  <a:srgbClr val="0000FF"/>
                </a:solidFill>
              </a:rPr>
              <a:t> (subject, salutation, body, close, signature) </a:t>
            </a:r>
            <a:endParaRPr lang="zh-CN" altLang="zh-CN" dirty="0" smtClean="0">
              <a:solidFill>
                <a:srgbClr val="0000FF"/>
              </a:solidFill>
            </a:endParaRPr>
          </a:p>
          <a:p>
            <a:pPr marL="514350" indent="-514350" algn="just" eaLnBrk="1" fontAlgn="auto" hangingPunct="1">
              <a:spcAft>
                <a:spcPts val="0"/>
              </a:spcAft>
              <a:buFontTx/>
              <a:buAutoNum type="alphaUcPeriod"/>
              <a:defRPr/>
            </a:pPr>
            <a:r>
              <a:rPr lang="en-US" altLang="zh-CN" b="1" dirty="0" smtClean="0">
                <a:solidFill>
                  <a:srgbClr val="FF0000"/>
                </a:solidFill>
              </a:rPr>
              <a:t>Subject</a:t>
            </a:r>
            <a:r>
              <a:rPr lang="en-US" altLang="zh-CN" b="1" dirty="0" smtClean="0"/>
              <a:t>:</a:t>
            </a:r>
          </a:p>
          <a:p>
            <a:pPr marL="0" indent="0" algn="just" eaLnBrk="1" fontAlgn="auto" hangingPunct="1">
              <a:spcAft>
                <a:spcPts val="0"/>
              </a:spcAft>
              <a:buFontTx/>
              <a:buNone/>
              <a:defRPr/>
            </a:pPr>
            <a:r>
              <a:rPr lang="en-US" altLang="zh-CN" b="1" dirty="0"/>
              <a:t> </a:t>
            </a:r>
            <a:r>
              <a:rPr lang="en-US" altLang="zh-CN" b="1" dirty="0" smtClean="0"/>
              <a:t>   </a:t>
            </a:r>
            <a:r>
              <a:rPr lang="en-US" altLang="zh-CN" dirty="0" smtClean="0"/>
              <a:t> </a:t>
            </a:r>
            <a:r>
              <a:rPr lang="en-US" altLang="zh-CN" dirty="0" smtClean="0">
                <a:solidFill>
                  <a:schemeClr val="accent6">
                    <a:lumMod val="75000"/>
                  </a:schemeClr>
                </a:solidFill>
              </a:rPr>
              <a:t>short</a:t>
            </a:r>
            <a:r>
              <a:rPr lang="en-US" altLang="zh-CN" dirty="0" smtClean="0"/>
              <a:t> and </a:t>
            </a:r>
            <a:r>
              <a:rPr lang="en-US" altLang="zh-CN" dirty="0" smtClean="0">
                <a:solidFill>
                  <a:schemeClr val="accent6">
                    <a:lumMod val="75000"/>
                  </a:schemeClr>
                </a:solidFill>
              </a:rPr>
              <a:t>clear</a:t>
            </a:r>
            <a:r>
              <a:rPr lang="en-US" altLang="zh-CN" dirty="0" smtClean="0"/>
              <a:t>, usually noun phrases, or complete sentences within the length of 35 letters.</a:t>
            </a:r>
          </a:p>
        </p:txBody>
      </p:sp>
      <p:sp>
        <p:nvSpPr>
          <p:cNvPr id="5124"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512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0C029C6-9A6F-4154-9204-E06F47D1C345}" type="slidenum">
              <a:rPr lang="zh-CN" altLang="en-US" sz="1000" smtClean="0">
                <a:latin typeface="Microsoft Sans Serif" pitchFamily="34" charset="0"/>
              </a:rPr>
              <a:pPr eaLnBrk="1" hangingPunct="1"/>
              <a:t>12</a:t>
            </a:fld>
            <a:endParaRPr lang="en-US" altLang="zh-CN" sz="1000" smtClean="0">
              <a:latin typeface="Microsoft Sans Serif" pitchFamily="34" charset="0"/>
            </a:endParaRPr>
          </a:p>
        </p:txBody>
      </p:sp>
    </p:spTree>
    <p:extLst>
      <p:ext uri="{BB962C8B-B14F-4D97-AF65-F5344CB8AC3E}">
        <p14:creationId xmlns:p14="http://schemas.microsoft.com/office/powerpoint/2010/main" val="702430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fade">
                                      <p:cBhvr>
                                        <p:cTn id="7" dur="500"/>
                                        <p:tgtEl>
                                          <p:spTgt spid="8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circle(in)">
                                      <p:cBhvr>
                                        <p:cTn id="12" dur="2000"/>
                                        <p:tgtEl>
                                          <p:spTgt spid="81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8197">
                                            <p:txEl>
                                              <p:pRg st="2" end="2"/>
                                            </p:txEl>
                                          </p:spTgt>
                                        </p:tgtEl>
                                        <p:attrNameLst>
                                          <p:attrName>style.visibility</p:attrName>
                                        </p:attrNameLst>
                                      </p:cBhvr>
                                      <p:to>
                                        <p:strVal val="visible"/>
                                      </p:to>
                                    </p:set>
                                    <p:animEffect transition="in" filter="circle(in)">
                                      <p:cBhvr>
                                        <p:cTn id="17" dur="2000"/>
                                        <p:tgtEl>
                                          <p:spTgt spid="81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395288" y="620713"/>
            <a:ext cx="8748712" cy="5721350"/>
          </a:xfrm>
        </p:spPr>
        <p:txBody>
          <a:bodyPr/>
          <a:lstStyle/>
          <a:p>
            <a:pPr marL="0" indent="0" eaLnBrk="1" hangingPunct="1">
              <a:buFont typeface="Arial" charset="0"/>
              <a:buNone/>
            </a:pPr>
            <a:r>
              <a:rPr lang="en-US" altLang="zh-CN" smtClean="0"/>
              <a:t> </a:t>
            </a:r>
            <a:r>
              <a:rPr lang="en-US" altLang="zh-CN" smtClean="0">
                <a:solidFill>
                  <a:srgbClr val="FF0000"/>
                </a:solidFill>
              </a:rPr>
              <a:t>e.g</a:t>
            </a:r>
            <a:r>
              <a:rPr lang="en-US" altLang="zh-CN" sz="2400" smtClean="0">
                <a:solidFill>
                  <a:srgbClr val="FF0000"/>
                </a:solidFill>
              </a:rPr>
              <a:t>.: </a:t>
            </a:r>
            <a:r>
              <a:rPr lang="en-US" altLang="zh-CN" sz="2400" smtClean="0"/>
              <a:t>1. Professional trainees from sister company should abide by rule of local company</a:t>
            </a:r>
            <a:endParaRPr lang="zh-CN" altLang="zh-CN" sz="2400" smtClean="0"/>
          </a:p>
          <a:p>
            <a:pPr marL="0" indent="0" eaLnBrk="1" hangingPunct="1">
              <a:buFont typeface="Arial" charset="0"/>
              <a:buNone/>
            </a:pPr>
            <a:r>
              <a:rPr lang="en-US" altLang="zh-CN" sz="2400" smtClean="0"/>
              <a:t>                Training Rule</a:t>
            </a:r>
          </a:p>
          <a:p>
            <a:pPr marL="0" indent="0" eaLnBrk="1" hangingPunct="1">
              <a:buFont typeface="Arial" charset="0"/>
              <a:buNone/>
            </a:pPr>
            <a:r>
              <a:rPr lang="en-US" altLang="zh-CN" sz="2400" smtClean="0"/>
              <a:t>            2. News about the meeting</a:t>
            </a:r>
            <a:endParaRPr lang="zh-CN" altLang="zh-CN" sz="2400" smtClean="0"/>
          </a:p>
          <a:p>
            <a:pPr marL="0" indent="0" eaLnBrk="1" hangingPunct="1">
              <a:buFont typeface="Arial" charset="0"/>
              <a:buNone/>
            </a:pPr>
            <a:r>
              <a:rPr lang="en-US" altLang="zh-CN" sz="2400" smtClean="0"/>
              <a:t>                Tomorrow’s Meeting Canceled. </a:t>
            </a:r>
          </a:p>
          <a:p>
            <a:pPr marL="0" indent="0" eaLnBrk="1" hangingPunct="1">
              <a:buFont typeface="Arial" charset="0"/>
              <a:buNone/>
            </a:pPr>
            <a:r>
              <a:rPr lang="en-US" altLang="zh-CN" sz="2400" smtClean="0"/>
              <a:t>            3. Detailed Calculation</a:t>
            </a:r>
          </a:p>
          <a:p>
            <a:pPr marL="0" indent="0" eaLnBrk="1" hangingPunct="1">
              <a:buFont typeface="Arial" charset="0"/>
              <a:buNone/>
            </a:pPr>
            <a:r>
              <a:rPr lang="en-US" altLang="zh-CN" sz="2400" smtClean="0"/>
              <a:t>                 detailed calculation </a:t>
            </a:r>
            <a:endParaRPr lang="zh-CN" altLang="zh-CN" sz="2400" smtClean="0"/>
          </a:p>
        </p:txBody>
      </p:sp>
      <p:sp>
        <p:nvSpPr>
          <p:cNvPr id="6147"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614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426D40F-12EC-44B7-A8E1-6A8359775664}" type="slidenum">
              <a:rPr lang="zh-CN" altLang="en-US" sz="1000" smtClean="0">
                <a:latin typeface="Microsoft Sans Serif" pitchFamily="34" charset="0"/>
              </a:rPr>
              <a:pPr eaLnBrk="1" hangingPunct="1"/>
              <a:t>13</a:t>
            </a:fld>
            <a:endParaRPr lang="en-US" altLang="zh-CN" sz="1000" smtClean="0">
              <a:latin typeface="Microsoft Sans Serif" pitchFamily="34" charset="0"/>
            </a:endParaRPr>
          </a:p>
        </p:txBody>
      </p:sp>
    </p:spTree>
    <p:extLst>
      <p:ext uri="{BB962C8B-B14F-4D97-AF65-F5344CB8AC3E}">
        <p14:creationId xmlns:p14="http://schemas.microsoft.com/office/powerpoint/2010/main" val="226200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218">
                                            <p:txEl>
                                              <p:pRg st="3" end="3"/>
                                            </p:txEl>
                                          </p:spTgt>
                                        </p:tgtEl>
                                        <p:attrNameLst>
                                          <p:attrName>style.visibility</p:attrName>
                                        </p:attrNameLst>
                                      </p:cBhvr>
                                      <p:to>
                                        <p:strVal val="visible"/>
                                      </p:to>
                                    </p:set>
                                    <p:anim calcmode="lin" valueType="num">
                                      <p:cBhvr additive="base">
                                        <p:cTn id="25"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218">
                                            <p:txEl>
                                              <p:pRg st="4" end="4"/>
                                            </p:txEl>
                                          </p:spTgt>
                                        </p:tgtEl>
                                        <p:attrNameLst>
                                          <p:attrName>style.visibility</p:attrName>
                                        </p:attrNameLst>
                                      </p:cBhvr>
                                      <p:to>
                                        <p:strVal val="visible"/>
                                      </p:to>
                                    </p:set>
                                    <p:anim calcmode="lin" valueType="num">
                                      <p:cBhvr additive="base">
                                        <p:cTn id="31" dur="500" fill="hold"/>
                                        <p:tgtEl>
                                          <p:spTgt spid="921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9218">
                                            <p:txEl>
                                              <p:pRg st="5" end="5"/>
                                            </p:txEl>
                                          </p:spTgt>
                                        </p:tgtEl>
                                        <p:attrNameLst>
                                          <p:attrName>style.visibility</p:attrName>
                                        </p:attrNameLst>
                                      </p:cBhvr>
                                      <p:to>
                                        <p:strVal val="visible"/>
                                      </p:to>
                                    </p:set>
                                    <p:anim calcmode="lin" valueType="num">
                                      <p:cBhvr additive="base">
                                        <p:cTn id="37"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0" y="2636838"/>
            <a:ext cx="8785225" cy="1512887"/>
          </a:xfrm>
        </p:spPr>
        <p:txBody>
          <a:bodyPr/>
          <a:lstStyle/>
          <a:p>
            <a:pPr marL="0" indent="0" eaLnBrk="1" hangingPunct="1">
              <a:buFontTx/>
              <a:buNone/>
            </a:pPr>
            <a:r>
              <a:rPr lang="en-US" altLang="zh-CN" sz="7200" smtClean="0">
                <a:solidFill>
                  <a:srgbClr val="0000FF"/>
                </a:solidFill>
              </a:rPr>
              <a:t>            </a:t>
            </a:r>
            <a:r>
              <a:rPr lang="en-US" altLang="zh-CN" sz="7200" b="1" smtClean="0">
                <a:solidFill>
                  <a:srgbClr val="0000FF"/>
                </a:solidFill>
                <a:latin typeface="Gungsuh" pitchFamily="18" charset="-127"/>
                <a:ea typeface="Gungsuh" pitchFamily="18" charset="-127"/>
              </a:rPr>
              <a:t>Practice</a:t>
            </a:r>
            <a:endParaRPr lang="zh-CN" altLang="zh-CN" sz="7200" b="1" smtClean="0">
              <a:solidFill>
                <a:srgbClr val="0000FF"/>
              </a:solidFill>
              <a:latin typeface="Gungsuh" pitchFamily="18" charset="-127"/>
              <a:ea typeface="Gungsuh" pitchFamily="18" charset="-127"/>
            </a:endParaRPr>
          </a:p>
        </p:txBody>
      </p:sp>
      <p:sp>
        <p:nvSpPr>
          <p:cNvPr id="717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D8F5490-0CBA-48B5-9682-5E248B559CB0}" type="slidenum">
              <a:rPr lang="zh-CN" altLang="en-US" sz="1000" smtClean="0">
                <a:latin typeface="Microsoft Sans Serif" pitchFamily="34" charset="0"/>
              </a:rPr>
              <a:pPr eaLnBrk="1" hangingPunct="1"/>
              <a:t>14</a:t>
            </a:fld>
            <a:endParaRPr lang="en-US" altLang="zh-CN" sz="1000" smtClean="0">
              <a:latin typeface="Microsoft Sans Serif" pitchFamily="34" charset="0"/>
            </a:endParaRPr>
          </a:p>
        </p:txBody>
      </p:sp>
    </p:spTree>
    <p:extLst>
      <p:ext uri="{BB962C8B-B14F-4D97-AF65-F5344CB8AC3E}">
        <p14:creationId xmlns:p14="http://schemas.microsoft.com/office/powerpoint/2010/main" val="3324483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79388" y="115888"/>
            <a:ext cx="8785225" cy="6121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eaLnBrk="1" hangingPunct="1">
              <a:buFontTx/>
              <a:buNone/>
            </a:pPr>
            <a:r>
              <a:rPr lang="en-US" altLang="zh-CN" sz="2400" b="1" dirty="0" smtClean="0">
                <a:solidFill>
                  <a:srgbClr val="FF0000"/>
                </a:solidFill>
              </a:rPr>
              <a:t>Exercises:</a:t>
            </a:r>
            <a:endParaRPr lang="zh-CN" altLang="zh-CN" sz="2400" dirty="0" smtClean="0">
              <a:solidFill>
                <a:srgbClr val="FF0000"/>
              </a:solidFill>
            </a:endParaRPr>
          </a:p>
          <a:p>
            <a:pPr marL="0" indent="0" eaLnBrk="1" hangingPunct="1">
              <a:buFontTx/>
              <a:buNone/>
            </a:pPr>
            <a:r>
              <a:rPr lang="en-US" altLang="zh-CN" sz="2400" dirty="0" smtClean="0"/>
              <a:t>1. </a:t>
            </a:r>
            <a:r>
              <a:rPr lang="zh-CN" altLang="zh-CN" sz="2400" dirty="0" smtClean="0"/>
              <a:t>星期六将举行一个聚会</a:t>
            </a:r>
          </a:p>
          <a:p>
            <a:pPr marL="0" indent="0" eaLnBrk="1" hangingPunct="1">
              <a:buFontTx/>
              <a:buNone/>
            </a:pPr>
            <a:r>
              <a:rPr lang="en-US" altLang="zh-CN" sz="2400" dirty="0" smtClean="0"/>
              <a:t>2. </a:t>
            </a:r>
            <a:r>
              <a:rPr lang="zh-CN" altLang="en-US" sz="2400" dirty="0" smtClean="0"/>
              <a:t>你</a:t>
            </a:r>
            <a:r>
              <a:rPr lang="zh-CN" altLang="zh-CN" sz="2400" dirty="0" smtClean="0"/>
              <a:t>辞职</a:t>
            </a:r>
            <a:r>
              <a:rPr lang="zh-CN" altLang="en-US" sz="2400" dirty="0" smtClean="0"/>
              <a:t>，给</a:t>
            </a:r>
            <a:r>
              <a:rPr lang="zh-CN" altLang="zh-CN" sz="2400" dirty="0" smtClean="0"/>
              <a:t>同事发</a:t>
            </a:r>
            <a:r>
              <a:rPr lang="zh-CN" altLang="en-US" sz="2400" dirty="0" smtClean="0"/>
              <a:t>封</a:t>
            </a:r>
            <a:r>
              <a:rPr lang="zh-CN" altLang="zh-CN" sz="2400" dirty="0" smtClean="0"/>
              <a:t>邮件 </a:t>
            </a:r>
            <a:r>
              <a:rPr lang="en-US" altLang="zh-CN" sz="2400" dirty="0" smtClean="0"/>
              <a:t> </a:t>
            </a:r>
          </a:p>
          <a:p>
            <a:pPr marL="0" indent="0" eaLnBrk="1" hangingPunct="1">
              <a:buFontTx/>
              <a:buNone/>
            </a:pPr>
            <a:r>
              <a:rPr lang="en-US" altLang="zh-CN" sz="2400" dirty="0" smtClean="0"/>
              <a:t>3. </a:t>
            </a:r>
            <a:r>
              <a:rPr lang="zh-CN" altLang="zh-CN" sz="2400" dirty="0" smtClean="0"/>
              <a:t>同事生了孩子，你代转消息</a:t>
            </a:r>
            <a:r>
              <a:rPr lang="en-US" altLang="zh-CN" sz="2400" dirty="0" smtClean="0"/>
              <a:t> </a:t>
            </a:r>
          </a:p>
          <a:p>
            <a:pPr marL="0" indent="0" eaLnBrk="1" hangingPunct="1">
              <a:buFontTx/>
              <a:buNone/>
            </a:pPr>
            <a:r>
              <a:rPr lang="en-US" altLang="zh-CN" sz="2400" dirty="0" smtClean="0"/>
              <a:t>4. </a:t>
            </a:r>
            <a:r>
              <a:rPr lang="zh-CN" altLang="en-US" sz="2400" dirty="0" smtClean="0"/>
              <a:t>老板</a:t>
            </a:r>
            <a:r>
              <a:rPr lang="zh-CN" altLang="zh-CN" sz="2400" dirty="0" smtClean="0"/>
              <a:t>召集大家开会，代发会议通知</a:t>
            </a:r>
            <a:endParaRPr lang="en-US" altLang="zh-CN" sz="2400" dirty="0" smtClean="0"/>
          </a:p>
          <a:p>
            <a:pPr marL="0" indent="0" eaLnBrk="1" hangingPunct="1">
              <a:buFontTx/>
              <a:buNone/>
            </a:pPr>
            <a:r>
              <a:rPr lang="en-US" altLang="zh-CN" sz="2400" dirty="0" smtClean="0"/>
              <a:t> </a:t>
            </a:r>
          </a:p>
          <a:p>
            <a:pPr marL="0" indent="0" eaLnBrk="1" hangingPunct="1">
              <a:buFontTx/>
              <a:buNone/>
            </a:pPr>
            <a:r>
              <a:rPr lang="en-US" altLang="zh-CN" sz="2400" dirty="0" smtClean="0"/>
              <a:t> Party on Saturday</a:t>
            </a:r>
          </a:p>
          <a:p>
            <a:pPr marL="0" indent="0" eaLnBrk="1" hangingPunct="1">
              <a:buFontTx/>
              <a:buNone/>
            </a:pPr>
            <a:r>
              <a:rPr lang="en-US" altLang="zh-CN" sz="2400" dirty="0" smtClean="0"/>
              <a:t>Good-bye to All / Good-bye and Thanks </a:t>
            </a:r>
          </a:p>
          <a:p>
            <a:pPr marL="0" indent="0" eaLnBrk="1" hangingPunct="1">
              <a:buFontTx/>
              <a:buNone/>
            </a:pPr>
            <a:r>
              <a:rPr lang="en-US" altLang="zh-CN" sz="2400" dirty="0" smtClean="0"/>
              <a:t>Karen Had a Girl! / Baby Girl</a:t>
            </a:r>
            <a:endParaRPr lang="zh-CN" altLang="zh-CN" sz="2400" dirty="0" smtClean="0"/>
          </a:p>
          <a:p>
            <a:pPr marL="0" indent="0" eaLnBrk="1" hangingPunct="1">
              <a:buFontTx/>
              <a:buNone/>
            </a:pPr>
            <a:r>
              <a:rPr lang="en-US" altLang="zh-CN" sz="2400" dirty="0" smtClean="0"/>
              <a:t>Meet the Boss / Meeting / Urgent Meeting</a:t>
            </a:r>
            <a:endParaRPr lang="zh-CN" altLang="zh-CN" sz="2400" dirty="0" smtClean="0"/>
          </a:p>
          <a:p>
            <a:pPr marL="0" indent="0" eaLnBrk="1" hangingPunct="1">
              <a:buFontTx/>
              <a:buNone/>
            </a:pPr>
            <a:endParaRPr lang="zh-CN" altLang="zh-CN" sz="2400" dirty="0" smtClean="0"/>
          </a:p>
        </p:txBody>
      </p:sp>
      <p:sp>
        <p:nvSpPr>
          <p:cNvPr id="11267"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1126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CFDB29D-4BAE-4CC3-A0BB-F53C2A8A415A}" type="slidenum">
              <a:rPr lang="zh-CN" altLang="en-US" sz="1000" smtClean="0">
                <a:latin typeface="Microsoft Sans Serif" pitchFamily="34" charset="0"/>
              </a:rPr>
              <a:pPr eaLnBrk="1" hangingPunct="1"/>
              <a:t>15</a:t>
            </a:fld>
            <a:endParaRPr lang="en-US" altLang="zh-CN" sz="1000" smtClean="0">
              <a:latin typeface="Microsoft Sans Serif" pitchFamily="34" charset="0"/>
            </a:endParaRPr>
          </a:p>
        </p:txBody>
      </p:sp>
    </p:spTree>
    <p:extLst>
      <p:ext uri="{BB962C8B-B14F-4D97-AF65-F5344CB8AC3E}">
        <p14:creationId xmlns:p14="http://schemas.microsoft.com/office/powerpoint/2010/main" val="2058725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a:xfrm>
            <a:off x="323850" y="188913"/>
            <a:ext cx="8229600" cy="6408737"/>
          </a:xfrm>
        </p:spPr>
        <p:txBody>
          <a:bodyPr/>
          <a:lstStyle/>
          <a:p>
            <a:pPr marL="0" indent="0" eaLnBrk="1" hangingPunct="1">
              <a:buFontTx/>
              <a:buNone/>
            </a:pPr>
            <a:r>
              <a:rPr lang="en-US" altLang="zh-CN" sz="2400" b="1" smtClean="0">
                <a:solidFill>
                  <a:srgbClr val="FF0000"/>
                </a:solidFill>
              </a:rPr>
              <a:t> B. Salutation</a:t>
            </a:r>
            <a:endParaRPr lang="zh-CN" altLang="zh-CN" sz="2400" smtClean="0">
              <a:solidFill>
                <a:srgbClr val="FF0000"/>
              </a:solidFill>
            </a:endParaRPr>
          </a:p>
          <a:p>
            <a:pPr marL="0" indent="0" eaLnBrk="1" hangingPunct="1">
              <a:buFontTx/>
              <a:buNone/>
            </a:pPr>
            <a:r>
              <a:rPr lang="en-US" altLang="zh-CN" sz="2400" b="1" smtClean="0"/>
              <a:t>     </a:t>
            </a:r>
            <a:r>
              <a:rPr lang="en-US" altLang="zh-CN" sz="2400" b="1" smtClean="0">
                <a:solidFill>
                  <a:srgbClr val="FF0000"/>
                </a:solidFill>
              </a:rPr>
              <a:t>Intimate relation: </a:t>
            </a:r>
            <a:r>
              <a:rPr lang="en-US" altLang="zh-CN" sz="2400" smtClean="0"/>
              <a:t>Dear Tom, Dear all, Hi Jimmy, Hi all, Hi Colleagues, Hey Everyone, Jimmy,</a:t>
            </a:r>
          </a:p>
          <a:p>
            <a:pPr marL="0" indent="0" eaLnBrk="1" hangingPunct="1">
              <a:buFontTx/>
              <a:buNone/>
            </a:pPr>
            <a:r>
              <a:rPr lang="en-US" altLang="zh-CN" sz="2400" b="1" smtClean="0">
                <a:solidFill>
                  <a:srgbClr val="FF0000"/>
                </a:solidFill>
              </a:rPr>
              <a:t>     Non-intimate relation (the old or your boss): </a:t>
            </a:r>
            <a:r>
              <a:rPr lang="en-US" altLang="zh-CN" sz="2400" smtClean="0"/>
              <a:t>Dear Mr. Smith, Dear Ms. Veronica, Dear Manager Wang, </a:t>
            </a:r>
            <a:endParaRPr lang="zh-CN" altLang="zh-CN" sz="2400" smtClean="0"/>
          </a:p>
          <a:p>
            <a:pPr marL="0" indent="0" eaLnBrk="1" hangingPunct="1">
              <a:buFontTx/>
              <a:buNone/>
            </a:pPr>
            <a:r>
              <a:rPr lang="en-US" altLang="zh-CN" sz="2400" b="1" smtClean="0"/>
              <a:t>     </a:t>
            </a:r>
            <a:r>
              <a:rPr lang="en-US" altLang="zh-CN" sz="2400" b="1" smtClean="0">
                <a:solidFill>
                  <a:srgbClr val="FF0000"/>
                </a:solidFill>
              </a:rPr>
              <a:t>Unknown names</a:t>
            </a:r>
            <a:r>
              <a:rPr lang="en-US" altLang="zh-CN" sz="2400" b="1" smtClean="0"/>
              <a:t>: </a:t>
            </a:r>
            <a:r>
              <a:rPr lang="en-US" altLang="zh-CN" sz="2400" smtClean="0"/>
              <a:t>Dear Sir or Madam, Dear IT department, To all Sales Reps, To Whom It May Concern, Ladies and Gentlemen,</a:t>
            </a:r>
            <a:endParaRPr lang="en-US" altLang="zh-CN" sz="2400" b="1" smtClean="0"/>
          </a:p>
        </p:txBody>
      </p:sp>
      <p:sp>
        <p:nvSpPr>
          <p:cNvPr id="8195"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819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ACFE1B1-A2D9-4445-B71C-8893D4DB467F}" type="slidenum">
              <a:rPr lang="zh-CN" altLang="en-US" sz="1000" smtClean="0">
                <a:latin typeface="Microsoft Sans Serif" pitchFamily="34" charset="0"/>
              </a:rPr>
              <a:pPr eaLnBrk="1" hangingPunct="1"/>
              <a:t>16</a:t>
            </a:fld>
            <a:endParaRPr lang="en-US" altLang="zh-CN" sz="1000" smtClean="0">
              <a:latin typeface="Microsoft Sans Serif" pitchFamily="34" charset="0"/>
            </a:endParaRPr>
          </a:p>
        </p:txBody>
      </p:sp>
    </p:spTree>
    <p:extLst>
      <p:ext uri="{BB962C8B-B14F-4D97-AF65-F5344CB8AC3E}">
        <p14:creationId xmlns:p14="http://schemas.microsoft.com/office/powerpoint/2010/main" val="1408000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lide(fromBottom)">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lide(fromBottom)">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lide(fromBottom)">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68313" y="2060575"/>
            <a:ext cx="8229600" cy="1143000"/>
          </a:xfrm>
        </p:spPr>
        <p:txBody>
          <a:bodyPr/>
          <a:lstStyle/>
          <a:p>
            <a:r>
              <a:rPr lang="en-US" altLang="zh-CN" b="1" smtClean="0">
                <a:solidFill>
                  <a:srgbClr val="0000FF"/>
                </a:solidFill>
              </a:rPr>
              <a:t>Please write down your signature!</a:t>
            </a:r>
            <a:endParaRPr lang="zh-CN" altLang="en-US" b="1" smtClean="0">
              <a:solidFill>
                <a:srgbClr val="0000FF"/>
              </a:solidFill>
            </a:endParaRPr>
          </a:p>
        </p:txBody>
      </p:sp>
      <p:sp>
        <p:nvSpPr>
          <p:cNvPr id="4" name="页脚占位符 3"/>
          <p:cNvSpPr>
            <a:spLocks noGrp="1"/>
          </p:cNvSpPr>
          <p:nvPr>
            <p:ph type="ftr" sz="quarter" idx="11"/>
          </p:nvPr>
        </p:nvSpPr>
        <p:spPr/>
        <p:txBody>
          <a:bodyPr/>
          <a:lstStyle/>
          <a:p>
            <a:pPr>
              <a:defRPr/>
            </a:pPr>
            <a:r>
              <a:rPr lang="zh-CN" altLang="en-US" smtClean="0"/>
              <a:t>Free photoshow template from www.brainybetty.com</a:t>
            </a:r>
            <a:endParaRPr lang="en-US" altLang="zh-CN"/>
          </a:p>
        </p:txBody>
      </p:sp>
      <p:sp>
        <p:nvSpPr>
          <p:cNvPr id="5" name="灯片编号占位符 4"/>
          <p:cNvSpPr>
            <a:spLocks noGrp="1"/>
          </p:cNvSpPr>
          <p:nvPr>
            <p:ph type="sldNum" sz="quarter" idx="12"/>
          </p:nvPr>
        </p:nvSpPr>
        <p:spPr/>
        <p:txBody>
          <a:bodyPr/>
          <a:lstStyle/>
          <a:p>
            <a:pPr>
              <a:defRPr/>
            </a:pPr>
            <a:fld id="{FEAEF4D7-83B6-480C-96D5-21C2AFA36B40}" type="slidenum">
              <a:rPr lang="zh-CN" altLang="en-US" smtClean="0"/>
              <a:pPr>
                <a:defRPr/>
              </a:pPr>
              <a:t>17</a:t>
            </a:fld>
            <a:endParaRPr lang="en-US" altLang="zh-CN"/>
          </a:p>
        </p:txBody>
      </p:sp>
    </p:spTree>
    <p:extLst>
      <p:ext uri="{BB962C8B-B14F-4D97-AF65-F5344CB8AC3E}">
        <p14:creationId xmlns:p14="http://schemas.microsoft.com/office/powerpoint/2010/main" val="201567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0" y="260350"/>
            <a:ext cx="9144000" cy="6048375"/>
          </a:xfrm>
        </p:spPr>
        <p:txBody>
          <a:bodyPr/>
          <a:lstStyle/>
          <a:p>
            <a:pPr marL="0" indent="0" eaLnBrk="1" hangingPunct="1">
              <a:buFontTx/>
              <a:buNone/>
            </a:pPr>
            <a:r>
              <a:rPr lang="en-US" altLang="zh-CN" b="1" smtClean="0">
                <a:solidFill>
                  <a:srgbClr val="FF0000"/>
                </a:solidFill>
              </a:rPr>
              <a:t>C. Complimentary Close</a:t>
            </a:r>
            <a:endParaRPr lang="en-US" altLang="zh-CN" smtClean="0">
              <a:solidFill>
                <a:srgbClr val="FF0000"/>
              </a:solidFill>
            </a:endParaRPr>
          </a:p>
          <a:p>
            <a:pPr marL="0" indent="0" eaLnBrk="1" hangingPunct="1">
              <a:buFontTx/>
              <a:buNone/>
            </a:pPr>
            <a:r>
              <a:rPr lang="en-US" altLang="zh-CN" b="1" smtClean="0"/>
              <a:t> </a:t>
            </a:r>
            <a:r>
              <a:rPr lang="en-US" altLang="zh-CN" sz="2400" b="1" smtClean="0">
                <a:solidFill>
                  <a:srgbClr val="FF0000"/>
                </a:solidFill>
              </a:rPr>
              <a:t>1. Very Formal </a:t>
            </a:r>
            <a:r>
              <a:rPr lang="zh-CN" altLang="zh-CN" sz="2400" smtClean="0"/>
              <a:t>非常正规的</a:t>
            </a:r>
            <a:r>
              <a:rPr lang="en-US" altLang="zh-CN" sz="2400" smtClean="0"/>
              <a:t>(</a:t>
            </a:r>
            <a:r>
              <a:rPr lang="zh-CN" altLang="zh-CN" sz="2400" smtClean="0"/>
              <a:t>例如给政府官员的</a:t>
            </a:r>
            <a:r>
              <a:rPr lang="en-US" altLang="zh-CN" sz="2400" smtClean="0"/>
              <a:t>)</a:t>
            </a:r>
            <a:r>
              <a:rPr lang="en-US" altLang="zh-CN" sz="2400" b="1" smtClean="0"/>
              <a:t>: </a:t>
            </a:r>
            <a:r>
              <a:rPr lang="en-US" altLang="zh-CN" sz="2400" smtClean="0"/>
              <a:t>Respectfully yours, Yours respectfully,</a:t>
            </a:r>
            <a:endParaRPr lang="zh-CN" altLang="zh-CN" sz="2400" smtClean="0"/>
          </a:p>
          <a:p>
            <a:pPr marL="0" indent="0" eaLnBrk="1" hangingPunct="1">
              <a:buFontTx/>
              <a:buNone/>
            </a:pPr>
            <a:r>
              <a:rPr lang="en-US" altLang="zh-CN" sz="2400" smtClean="0"/>
              <a:t> </a:t>
            </a:r>
            <a:r>
              <a:rPr lang="en-US" altLang="zh-CN" sz="2400" b="1" smtClean="0">
                <a:solidFill>
                  <a:srgbClr val="FF0000"/>
                </a:solidFill>
              </a:rPr>
              <a:t>2. Formal </a:t>
            </a:r>
            <a:r>
              <a:rPr lang="zh-CN" altLang="zh-CN" sz="2400" smtClean="0"/>
              <a:t>正规的</a:t>
            </a:r>
            <a:r>
              <a:rPr lang="en-US" altLang="zh-CN" sz="2400" smtClean="0"/>
              <a:t>(</a:t>
            </a:r>
            <a:r>
              <a:rPr lang="zh-CN" altLang="zh-CN" sz="2400" smtClean="0"/>
              <a:t>例如客户公司之间啦</a:t>
            </a:r>
            <a:r>
              <a:rPr lang="en-US" altLang="zh-CN" sz="2400" smtClean="0"/>
              <a:t>)</a:t>
            </a:r>
            <a:r>
              <a:rPr lang="en-US" altLang="zh-CN" sz="2400" b="1" smtClean="0"/>
              <a:t>: </a:t>
            </a:r>
            <a:r>
              <a:rPr lang="en-US" altLang="zh-CN" sz="2400" smtClean="0"/>
              <a:t>Very truly yours, Yours very truly, Yours truly,</a:t>
            </a:r>
          </a:p>
          <a:p>
            <a:pPr marL="0" indent="0" eaLnBrk="1" hangingPunct="1">
              <a:buFontTx/>
              <a:buNone/>
            </a:pPr>
            <a:r>
              <a:rPr lang="en-US" altLang="zh-CN" sz="2400" b="1" smtClean="0">
                <a:solidFill>
                  <a:srgbClr val="FF0000"/>
                </a:solidFill>
              </a:rPr>
              <a:t>3. Less Formal </a:t>
            </a:r>
            <a:r>
              <a:rPr lang="zh-CN" altLang="zh-CN" sz="2400" smtClean="0"/>
              <a:t>不太正规的</a:t>
            </a:r>
            <a:r>
              <a:rPr lang="en-US" altLang="zh-CN" sz="2400" smtClean="0"/>
              <a:t>(</a:t>
            </a:r>
            <a:r>
              <a:rPr lang="zh-CN" altLang="zh-CN" sz="2400" smtClean="0"/>
              <a:t>例如客户</a:t>
            </a:r>
            <a:r>
              <a:rPr lang="en-US" altLang="zh-CN" sz="2400" smtClean="0"/>
              <a:t>)</a:t>
            </a:r>
            <a:r>
              <a:rPr lang="en-US" altLang="zh-CN" sz="2400" b="1" smtClean="0"/>
              <a:t>: </a:t>
            </a:r>
            <a:r>
              <a:rPr lang="en-US" altLang="zh-CN" sz="2400" smtClean="0"/>
              <a:t>Sincerely yours, Yours Sincerely, Cordially yours, Yours cordially, Cordially,</a:t>
            </a:r>
            <a:endParaRPr lang="zh-CN" altLang="zh-CN" sz="2400" smtClean="0"/>
          </a:p>
          <a:p>
            <a:pPr marL="0" indent="0" eaLnBrk="1" hangingPunct="1">
              <a:buFontTx/>
              <a:buNone/>
            </a:pPr>
            <a:r>
              <a:rPr lang="en-US" altLang="zh-CN" sz="2400" b="1" smtClean="0">
                <a:solidFill>
                  <a:srgbClr val="FF0000"/>
                </a:solidFill>
              </a:rPr>
              <a:t>4. Informal </a:t>
            </a:r>
            <a:r>
              <a:rPr lang="zh-CN" altLang="zh-CN" sz="2400" smtClean="0"/>
              <a:t>非正规的</a:t>
            </a:r>
            <a:r>
              <a:rPr lang="en-US" altLang="zh-CN" sz="2400" smtClean="0"/>
              <a:t>(</a:t>
            </a:r>
            <a:r>
              <a:rPr lang="zh-CN" altLang="zh-CN" sz="2400" smtClean="0"/>
              <a:t>例如朋友</a:t>
            </a:r>
            <a:r>
              <a:rPr lang="en-US" altLang="zh-CN" sz="2400" smtClean="0"/>
              <a:t>,</a:t>
            </a:r>
            <a:r>
              <a:rPr lang="zh-CN" altLang="zh-CN" sz="2400" smtClean="0"/>
              <a:t>同事之类</a:t>
            </a:r>
            <a:r>
              <a:rPr lang="en-US" altLang="zh-CN" sz="2400" smtClean="0"/>
              <a:t>)</a:t>
            </a:r>
            <a:r>
              <a:rPr lang="en-US" altLang="zh-CN" sz="2400" b="1" smtClean="0"/>
              <a:t>:</a:t>
            </a:r>
            <a:r>
              <a:rPr lang="en-US" altLang="zh-CN" sz="2400" smtClean="0"/>
              <a:t> Best regards, Regards, Best, Warm regards, My best, Thanks, Cheers,</a:t>
            </a:r>
            <a:endParaRPr lang="zh-CN" altLang="zh-CN" sz="2400" smtClean="0"/>
          </a:p>
          <a:p>
            <a:pPr marL="0" indent="0" eaLnBrk="1" hangingPunct="1">
              <a:buFontTx/>
              <a:buNone/>
            </a:pPr>
            <a:endParaRPr lang="en-US" altLang="zh-CN" sz="3600" smtClean="0"/>
          </a:p>
        </p:txBody>
      </p:sp>
      <p:sp>
        <p:nvSpPr>
          <p:cNvPr id="10243"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10244"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6B373DA-7E7F-4A81-B772-FC56DE3F0490}" type="slidenum">
              <a:rPr lang="zh-CN" altLang="en-US" sz="1000" smtClean="0">
                <a:latin typeface="Microsoft Sans Serif" pitchFamily="34" charset="0"/>
              </a:rPr>
              <a:pPr eaLnBrk="1" hangingPunct="1"/>
              <a:t>18</a:t>
            </a:fld>
            <a:endParaRPr lang="en-US" altLang="zh-CN" sz="1000" smtClean="0">
              <a:latin typeface="Microsoft Sans Serif" pitchFamily="34" charset="0"/>
            </a:endParaRPr>
          </a:p>
        </p:txBody>
      </p:sp>
    </p:spTree>
    <p:extLst>
      <p:ext uri="{BB962C8B-B14F-4D97-AF65-F5344CB8AC3E}">
        <p14:creationId xmlns:p14="http://schemas.microsoft.com/office/powerpoint/2010/main" val="4060943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 calcmode="lin" valueType="num">
                                      <p:cBhvr additive="base">
                                        <p:cTn id="7" dur="500" fill="hold"/>
                                        <p:tgtEl>
                                          <p:spTgt spid="1229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292">
                                            <p:txEl>
                                              <p:pRg st="3" end="3"/>
                                            </p:txEl>
                                          </p:spTgt>
                                        </p:tgtEl>
                                        <p:attrNameLst>
                                          <p:attrName>style.visibility</p:attrName>
                                        </p:attrNameLst>
                                      </p:cBhvr>
                                      <p:to>
                                        <p:strVal val="visible"/>
                                      </p:to>
                                    </p:set>
                                    <p:anim calcmode="lin" valueType="num">
                                      <p:cBhvr additive="base">
                                        <p:cTn id="17" dur="500" fill="hold"/>
                                        <p:tgtEl>
                                          <p:spTgt spid="1229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107950" y="333375"/>
            <a:ext cx="8928100" cy="4525963"/>
          </a:xfrm>
        </p:spPr>
        <p:txBody>
          <a:bodyPr/>
          <a:lstStyle/>
          <a:p>
            <a:pPr marL="0" indent="0" eaLnBrk="1" hangingPunct="1">
              <a:buFontTx/>
              <a:buNone/>
            </a:pPr>
            <a:r>
              <a:rPr lang="en-US" altLang="zh-CN" b="1" smtClean="0">
                <a:solidFill>
                  <a:srgbClr val="FF0000"/>
                </a:solidFill>
              </a:rPr>
              <a:t> D. Signature</a:t>
            </a:r>
            <a:endParaRPr lang="en-US" altLang="zh-CN" smtClean="0">
              <a:solidFill>
                <a:srgbClr val="FF0000"/>
              </a:solidFill>
            </a:endParaRPr>
          </a:p>
          <a:p>
            <a:pPr marL="0" indent="0" eaLnBrk="1" hangingPunct="1">
              <a:buFontTx/>
              <a:buNone/>
            </a:pPr>
            <a:r>
              <a:rPr lang="en-US" altLang="zh-CN" b="1" smtClean="0"/>
              <a:t>    </a:t>
            </a:r>
            <a:r>
              <a:rPr lang="en-US" altLang="zh-CN" smtClean="0"/>
              <a:t> Your given name or full name are both fine. Your title is unnecessary. </a:t>
            </a:r>
            <a:endParaRPr lang="zh-CN" altLang="zh-CN" smtClean="0"/>
          </a:p>
        </p:txBody>
      </p:sp>
      <p:sp>
        <p:nvSpPr>
          <p:cNvPr id="11267"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1126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9CA9C4C-C24C-4C2A-A9D5-D44730908053}" type="slidenum">
              <a:rPr lang="zh-CN" altLang="en-US" sz="1000" smtClean="0">
                <a:latin typeface="Microsoft Sans Serif" pitchFamily="34" charset="0"/>
              </a:rPr>
              <a:pPr eaLnBrk="1" hangingPunct="1"/>
              <a:t>19</a:t>
            </a:fld>
            <a:endParaRPr lang="en-US" altLang="zh-CN" sz="1000" smtClean="0">
              <a:latin typeface="Microsoft Sans Serif" pitchFamily="34" charset="0"/>
            </a:endParaRPr>
          </a:p>
        </p:txBody>
      </p:sp>
    </p:spTree>
    <p:extLst>
      <p:ext uri="{BB962C8B-B14F-4D97-AF65-F5344CB8AC3E}">
        <p14:creationId xmlns:p14="http://schemas.microsoft.com/office/powerpoint/2010/main" val="3154497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908720"/>
          </a:xfrm>
        </p:spPr>
        <p:txBody>
          <a:bodyPr/>
          <a:lstStyle/>
          <a:p>
            <a:r>
              <a:rPr lang="en-US" altLang="zh-CN" dirty="0" smtClean="0">
                <a:solidFill>
                  <a:srgbClr val="7030A0"/>
                </a:solidFill>
              </a:rPr>
              <a:t>IT Vocabulary</a:t>
            </a:r>
            <a:endParaRPr lang="zh-CN" altLang="en-US" dirty="0">
              <a:solidFill>
                <a:srgbClr val="7030A0"/>
              </a:solidFill>
            </a:endParaRPr>
          </a:p>
        </p:txBody>
      </p:sp>
      <p:sp>
        <p:nvSpPr>
          <p:cNvPr id="3" name="内容占位符 2"/>
          <p:cNvSpPr>
            <a:spLocks noGrp="1"/>
          </p:cNvSpPr>
          <p:nvPr>
            <p:ph idx="1"/>
          </p:nvPr>
        </p:nvSpPr>
        <p:spPr>
          <a:xfrm>
            <a:off x="0" y="764704"/>
            <a:ext cx="9144000" cy="6093296"/>
          </a:xfrm>
        </p:spPr>
        <p:txBody>
          <a:bodyPr>
            <a:normAutofit lnSpcReduction="10000"/>
          </a:bodyPr>
          <a:lstStyle/>
          <a:p>
            <a:r>
              <a:rPr lang="en-US" altLang="zh-CN" sz="2800" dirty="0" smtClean="0"/>
              <a:t>Use case </a:t>
            </a:r>
            <a:r>
              <a:rPr lang="zh-CN" altLang="en-US" sz="2800" dirty="0" smtClean="0"/>
              <a:t>用例                      </a:t>
            </a:r>
            <a:r>
              <a:rPr lang="en-US" altLang="zh-CN" sz="2800" dirty="0" smtClean="0"/>
              <a:t>scenario </a:t>
            </a:r>
            <a:r>
              <a:rPr lang="zh-CN" altLang="en-US" sz="2800" dirty="0" smtClean="0"/>
              <a:t>场景</a:t>
            </a:r>
            <a:endParaRPr lang="en-US" altLang="zh-CN" sz="2800" dirty="0" smtClean="0"/>
          </a:p>
          <a:p>
            <a:r>
              <a:rPr lang="en-US" altLang="zh-CN" sz="2800" dirty="0" smtClean="0"/>
              <a:t>Based </a:t>
            </a:r>
            <a:r>
              <a:rPr lang="zh-CN" altLang="en-US" sz="2800" dirty="0" smtClean="0"/>
              <a:t>基于</a:t>
            </a:r>
            <a:r>
              <a:rPr lang="en-US" altLang="zh-CN" sz="2800" dirty="0" smtClean="0"/>
              <a:t>…</a:t>
            </a:r>
            <a:r>
              <a:rPr lang="zh-CN" altLang="en-US" sz="2800" dirty="0" smtClean="0"/>
              <a:t>的                   </a:t>
            </a:r>
            <a:r>
              <a:rPr lang="en-US" altLang="zh-CN" sz="2800" dirty="0" smtClean="0"/>
              <a:t>requirement</a:t>
            </a:r>
            <a:r>
              <a:rPr lang="zh-CN" altLang="en-US" sz="2800" dirty="0" smtClean="0"/>
              <a:t>需求</a:t>
            </a:r>
            <a:endParaRPr lang="en-US" altLang="zh-CN" sz="2800" dirty="0" smtClean="0"/>
          </a:p>
          <a:p>
            <a:r>
              <a:rPr lang="en-US" altLang="zh-CN" sz="2800" dirty="0" smtClean="0"/>
              <a:t>Process </a:t>
            </a:r>
            <a:r>
              <a:rPr lang="zh-CN" altLang="en-US" sz="2800" dirty="0" smtClean="0"/>
              <a:t>过程                        </a:t>
            </a:r>
            <a:r>
              <a:rPr lang="en-US" altLang="zh-CN" sz="2800" dirty="0" smtClean="0"/>
              <a:t>focus on</a:t>
            </a:r>
            <a:r>
              <a:rPr lang="zh-CN" altLang="en-US" sz="2800" dirty="0" smtClean="0"/>
              <a:t>关注</a:t>
            </a:r>
            <a:endParaRPr lang="en-US" altLang="zh-CN" sz="2800" dirty="0" smtClean="0"/>
          </a:p>
          <a:p>
            <a:r>
              <a:rPr lang="en-US" altLang="zh-CN" sz="2800" dirty="0" smtClean="0"/>
              <a:t>Functional </a:t>
            </a:r>
            <a:r>
              <a:rPr lang="zh-CN" altLang="en-US" sz="2800" dirty="0" smtClean="0"/>
              <a:t>功能的               </a:t>
            </a:r>
            <a:r>
              <a:rPr lang="en-US" altLang="zh-CN" sz="2800" dirty="0" smtClean="0"/>
              <a:t>system</a:t>
            </a:r>
            <a:r>
              <a:rPr lang="zh-CN" altLang="en-US" sz="2800" dirty="0" smtClean="0"/>
              <a:t>系统</a:t>
            </a:r>
            <a:endParaRPr lang="en-US" altLang="zh-CN" sz="2800" dirty="0" smtClean="0"/>
          </a:p>
          <a:p>
            <a:r>
              <a:rPr lang="en-US" altLang="zh-CN" sz="2800" dirty="0" smtClean="0"/>
              <a:t>Describe</a:t>
            </a:r>
            <a:r>
              <a:rPr lang="zh-CN" altLang="en-US" sz="2800" dirty="0" smtClean="0"/>
              <a:t>描述                        </a:t>
            </a:r>
            <a:r>
              <a:rPr lang="en-US" altLang="zh-CN" sz="2800" dirty="0" smtClean="0"/>
              <a:t>interaction</a:t>
            </a:r>
            <a:r>
              <a:rPr lang="zh-CN" altLang="en-US" sz="2800" dirty="0" smtClean="0"/>
              <a:t>交互</a:t>
            </a:r>
            <a:endParaRPr lang="en-US" altLang="zh-CN" sz="2800" dirty="0" smtClean="0"/>
          </a:p>
          <a:p>
            <a:r>
              <a:rPr lang="en-US" altLang="zh-CN" sz="2800" dirty="0" smtClean="0"/>
              <a:t>User </a:t>
            </a:r>
            <a:r>
              <a:rPr lang="zh-CN" altLang="en-US" sz="2800" dirty="0" smtClean="0"/>
              <a:t>用户                              </a:t>
            </a:r>
            <a:r>
              <a:rPr lang="en-US" altLang="zh-CN" sz="2800" dirty="0" smtClean="0"/>
              <a:t>actor</a:t>
            </a:r>
            <a:r>
              <a:rPr lang="zh-CN" altLang="en-US" sz="2800" dirty="0" smtClean="0"/>
              <a:t>参与者</a:t>
            </a:r>
            <a:endParaRPr lang="en-US" altLang="zh-CN" sz="2800" dirty="0" smtClean="0"/>
          </a:p>
          <a:p>
            <a:r>
              <a:rPr lang="en-US" altLang="zh-CN" sz="2800" dirty="0" smtClean="0"/>
              <a:t>Goal</a:t>
            </a:r>
            <a:r>
              <a:rPr lang="zh-CN" altLang="en-US" sz="2800" dirty="0" smtClean="0"/>
              <a:t>目标                               </a:t>
            </a:r>
            <a:r>
              <a:rPr lang="en-US" altLang="zh-CN" sz="2800" dirty="0" smtClean="0"/>
              <a:t>achieve</a:t>
            </a:r>
            <a:r>
              <a:rPr lang="zh-CN" altLang="en-US" sz="2800" dirty="0" smtClean="0"/>
              <a:t>达到</a:t>
            </a:r>
            <a:endParaRPr lang="en-US" altLang="zh-CN" sz="2800" dirty="0" smtClean="0"/>
          </a:p>
          <a:p>
            <a:r>
              <a:rPr lang="en-US" altLang="zh-CN" sz="2800" dirty="0" smtClean="0"/>
              <a:t>Title</a:t>
            </a:r>
            <a:r>
              <a:rPr lang="zh-CN" altLang="en-US" sz="2800" dirty="0" smtClean="0"/>
              <a:t>标题                                </a:t>
            </a:r>
            <a:r>
              <a:rPr lang="en-US" altLang="zh-CN" sz="2800" dirty="0" smtClean="0"/>
              <a:t>a bunch of </a:t>
            </a:r>
            <a:r>
              <a:rPr lang="zh-CN" altLang="en-US" sz="2800" dirty="0" smtClean="0"/>
              <a:t>一组</a:t>
            </a:r>
            <a:endParaRPr lang="en-US" altLang="zh-CN" sz="2800" dirty="0" smtClean="0"/>
          </a:p>
          <a:p>
            <a:r>
              <a:rPr lang="en-US" altLang="zh-CN" sz="2800" dirty="0" smtClean="0"/>
              <a:t>Precondition</a:t>
            </a:r>
            <a:r>
              <a:rPr lang="zh-CN" altLang="en-US" sz="2800" dirty="0" smtClean="0"/>
              <a:t>前提条件        </a:t>
            </a:r>
            <a:r>
              <a:rPr lang="en-US" altLang="zh-CN" sz="2800" dirty="0" err="1" smtClean="0"/>
              <a:t>postcondition</a:t>
            </a:r>
            <a:r>
              <a:rPr lang="zh-CN" altLang="en-US" sz="2800" dirty="0" smtClean="0"/>
              <a:t>后续条件</a:t>
            </a:r>
            <a:endParaRPr lang="en-US" altLang="zh-CN" sz="2800" dirty="0" smtClean="0"/>
          </a:p>
          <a:p>
            <a:r>
              <a:rPr lang="en-US" altLang="zh-CN" sz="2800" dirty="0" smtClean="0"/>
              <a:t>Frequency</a:t>
            </a:r>
            <a:r>
              <a:rPr lang="zh-CN" altLang="en-US" sz="2800" dirty="0" smtClean="0"/>
              <a:t>频率                     </a:t>
            </a:r>
            <a:r>
              <a:rPr lang="en-US" altLang="zh-CN" sz="2800" dirty="0" smtClean="0"/>
              <a:t>performance </a:t>
            </a:r>
            <a:r>
              <a:rPr lang="zh-CN" altLang="en-US" sz="2800" dirty="0" smtClean="0"/>
              <a:t>执行，性能</a:t>
            </a:r>
            <a:endParaRPr lang="en-US" altLang="zh-CN" sz="2800" dirty="0" smtClean="0"/>
          </a:p>
          <a:p>
            <a:r>
              <a:rPr lang="en-US" altLang="zh-CN" sz="2800" dirty="0" smtClean="0"/>
              <a:t>Algorithm</a:t>
            </a:r>
            <a:r>
              <a:rPr lang="zh-CN" altLang="en-US" sz="2800" dirty="0" smtClean="0"/>
              <a:t>算法                      </a:t>
            </a:r>
            <a:r>
              <a:rPr lang="en-US" altLang="zh-CN" sz="2800" dirty="0" smtClean="0"/>
              <a:t>interface</a:t>
            </a:r>
            <a:r>
              <a:rPr lang="zh-CN" altLang="en-US" sz="2800" dirty="0" smtClean="0"/>
              <a:t>界面</a:t>
            </a:r>
            <a:endParaRPr lang="en-US" altLang="zh-CN" sz="2800" dirty="0" smtClean="0"/>
          </a:p>
          <a:p>
            <a:r>
              <a:rPr lang="en-US" altLang="zh-CN" sz="2800" dirty="0" smtClean="0"/>
              <a:t>Guideline</a:t>
            </a:r>
            <a:r>
              <a:rPr lang="zh-CN" altLang="en-US" sz="2800" dirty="0" smtClean="0"/>
              <a:t>指引                       </a:t>
            </a:r>
            <a:r>
              <a:rPr lang="en-US" altLang="zh-CN" sz="2800" dirty="0" smtClean="0"/>
              <a:t>prototype</a:t>
            </a:r>
            <a:r>
              <a:rPr lang="zh-CN" altLang="en-US" sz="2800" dirty="0" smtClean="0"/>
              <a:t>原型 </a:t>
            </a:r>
            <a:endParaRPr lang="en-US" altLang="zh-CN" sz="2800" dirty="0" smtClean="0"/>
          </a:p>
        </p:txBody>
      </p:sp>
    </p:spTree>
    <p:extLst>
      <p:ext uri="{BB962C8B-B14F-4D97-AF65-F5344CB8AC3E}">
        <p14:creationId xmlns:p14="http://schemas.microsoft.com/office/powerpoint/2010/main" val="73966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107950" y="188913"/>
            <a:ext cx="8928100" cy="5937250"/>
          </a:xfrm>
        </p:spPr>
        <p:txBody>
          <a:bodyPr/>
          <a:lstStyle/>
          <a:p>
            <a:pPr marL="0" indent="0">
              <a:buFont typeface="Arial" charset="0"/>
              <a:buNone/>
            </a:pPr>
            <a:r>
              <a:rPr lang="en-US" altLang="zh-CN" smtClean="0"/>
              <a:t>Sincerely,</a:t>
            </a:r>
            <a:endParaRPr lang="zh-CN" altLang="zh-CN" smtClean="0"/>
          </a:p>
          <a:p>
            <a:pPr marL="0" indent="0">
              <a:buFont typeface="Arial" charset="0"/>
              <a:buNone/>
            </a:pPr>
            <a:r>
              <a:rPr lang="en-US" altLang="zh-CN" smtClean="0"/>
              <a:t>Veronica Luo</a:t>
            </a:r>
            <a:endParaRPr lang="zh-CN" altLang="zh-CN" smtClean="0"/>
          </a:p>
          <a:p>
            <a:pPr marL="0" indent="0">
              <a:buFont typeface="Arial" charset="0"/>
              <a:buNone/>
            </a:pPr>
            <a:r>
              <a:rPr lang="en-US" altLang="zh-CN" smtClean="0"/>
              <a:t>Trainer</a:t>
            </a:r>
            <a:br>
              <a:rPr lang="en-US" altLang="zh-CN" smtClean="0"/>
            </a:br>
            <a:r>
              <a:rPr lang="en-US" altLang="zh-CN" smtClean="0"/>
              <a:t>Training Department</a:t>
            </a:r>
          </a:p>
          <a:p>
            <a:pPr marL="0" indent="0">
              <a:buFont typeface="Arial" charset="0"/>
              <a:buNone/>
            </a:pPr>
            <a:r>
              <a:rPr lang="en-US" altLang="zh-CN" smtClean="0"/>
              <a:t>Chengdu Tianfu Software Park Co., Ltd.</a:t>
            </a:r>
          </a:p>
          <a:p>
            <a:pPr marL="0" indent="0">
              <a:buFont typeface="Arial" charset="0"/>
              <a:buNone/>
            </a:pPr>
            <a:r>
              <a:rPr lang="en-US" altLang="zh-CN" smtClean="0"/>
              <a:t>Add  C1, Tianfu Software Park, Tianfu Avenue, Chengdu, P. R. China, 610041</a:t>
            </a:r>
            <a:endParaRPr lang="zh-CN" altLang="zh-CN" smtClean="0"/>
          </a:p>
          <a:p>
            <a:pPr marL="0" indent="0">
              <a:buFont typeface="Arial" charset="0"/>
              <a:buNone/>
            </a:pPr>
            <a:r>
              <a:rPr lang="en-US" altLang="zh-CN" smtClean="0"/>
              <a:t>Mobile +86 13547989993 | Tel +86-28-8533 1111-8213 | Fax +86-28-8533 1115</a:t>
            </a:r>
            <a:endParaRPr lang="zh-CN" altLang="zh-CN" smtClean="0"/>
          </a:p>
          <a:p>
            <a:pPr marL="0" indent="0">
              <a:buFont typeface="Arial" charset="0"/>
              <a:buNone/>
            </a:pPr>
            <a:r>
              <a:rPr lang="en-US" altLang="zh-CN" smtClean="0"/>
              <a:t>E-Mail</a:t>
            </a:r>
            <a:r>
              <a:rPr lang="zh-CN" altLang="zh-CN" smtClean="0"/>
              <a:t>：</a:t>
            </a:r>
            <a:r>
              <a:rPr lang="en-US" altLang="zh-CN" smtClean="0"/>
              <a:t>luohuo@tianfusoftwarepark. com</a:t>
            </a:r>
            <a:endParaRPr lang="zh-CN" altLang="en-US" smtClean="0"/>
          </a:p>
        </p:txBody>
      </p:sp>
    </p:spTree>
    <p:extLst>
      <p:ext uri="{BB962C8B-B14F-4D97-AF65-F5344CB8AC3E}">
        <p14:creationId xmlns:p14="http://schemas.microsoft.com/office/powerpoint/2010/main" val="166333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913"/>
            <a:ext cx="8229600" cy="5937250"/>
          </a:xfrm>
        </p:spPr>
        <p:txBody>
          <a:bodyPr/>
          <a:lstStyle/>
          <a:p>
            <a:pPr marL="0" indent="0">
              <a:buFont typeface="Arial" charset="0"/>
              <a:buNone/>
              <a:defRPr/>
            </a:pPr>
            <a:r>
              <a:rPr lang="en-US" altLang="zh-CN" b="1" dirty="0" smtClean="0">
                <a:solidFill>
                  <a:srgbClr val="0000FF"/>
                </a:solidFill>
                <a:latin typeface="华文隶书" pitchFamily="2" charset="-122"/>
                <a:ea typeface="华文隶书" pitchFamily="2" charset="-122"/>
              </a:rPr>
              <a:t>1. </a:t>
            </a:r>
            <a:r>
              <a:rPr lang="en-US" altLang="zh-CN" sz="2400" b="1" dirty="0" smtClean="0">
                <a:solidFill>
                  <a:srgbClr val="0000FF"/>
                </a:solidFill>
                <a:latin typeface="华文隶书" pitchFamily="2" charset="-122"/>
                <a:ea typeface="华文隶书" pitchFamily="2" charset="-122"/>
              </a:rPr>
              <a:t>Thanks </a:t>
            </a:r>
            <a:r>
              <a:rPr lang="en-US" altLang="zh-CN" sz="2400" b="1" dirty="0">
                <a:solidFill>
                  <a:srgbClr val="0000FF"/>
                </a:solidFill>
                <a:latin typeface="华文隶书" pitchFamily="2" charset="-122"/>
                <a:ea typeface="华文隶书" pitchFamily="2" charset="-122"/>
              </a:rPr>
              <a:t>&amp; Sincere Regards</a:t>
            </a:r>
            <a:endParaRPr lang="zh-CN" altLang="zh-CN" sz="2400" dirty="0">
              <a:solidFill>
                <a:srgbClr val="0000FF"/>
              </a:solidFill>
              <a:latin typeface="华文隶书" pitchFamily="2" charset="-122"/>
              <a:ea typeface="华文隶书" pitchFamily="2" charset="-122"/>
            </a:endParaRPr>
          </a:p>
          <a:p>
            <a:pPr marL="0" indent="0">
              <a:buFont typeface="Arial" charset="0"/>
              <a:buNone/>
              <a:defRPr/>
            </a:pPr>
            <a:r>
              <a:rPr lang="en-US" altLang="zh-CN" sz="2400" b="1" dirty="0" smtClean="0">
                <a:solidFill>
                  <a:srgbClr val="0000FF"/>
                </a:solidFill>
                <a:latin typeface="华文隶书" pitchFamily="2" charset="-122"/>
                <a:ea typeface="华文隶书" pitchFamily="2" charset="-122"/>
              </a:rPr>
              <a:t>  Zhao </a:t>
            </a:r>
            <a:r>
              <a:rPr lang="en-US" altLang="zh-CN" sz="2400" b="1" dirty="0">
                <a:solidFill>
                  <a:srgbClr val="0000FF"/>
                </a:solidFill>
                <a:latin typeface="华文隶书" pitchFamily="2" charset="-122"/>
                <a:ea typeface="华文隶书" pitchFamily="2" charset="-122"/>
              </a:rPr>
              <a:t>Jing(Sunny)</a:t>
            </a:r>
            <a:endParaRPr lang="zh-CN" altLang="zh-CN" sz="2400" dirty="0">
              <a:solidFill>
                <a:srgbClr val="0000FF"/>
              </a:solidFill>
              <a:latin typeface="华文隶书" pitchFamily="2" charset="-122"/>
              <a:ea typeface="华文隶书" pitchFamily="2" charset="-122"/>
            </a:endParaRPr>
          </a:p>
          <a:p>
            <a:pPr marL="0" indent="0">
              <a:buFont typeface="Arial" charset="0"/>
              <a:buNone/>
              <a:defRPr/>
            </a:pPr>
            <a:r>
              <a:rPr lang="en-US" altLang="zh-CN" sz="2400" b="1" dirty="0" smtClean="0">
                <a:solidFill>
                  <a:srgbClr val="0000FF"/>
                </a:solidFill>
                <a:latin typeface="华文隶书" pitchFamily="2" charset="-122"/>
                <a:ea typeface="华文隶书" pitchFamily="2" charset="-122"/>
              </a:rPr>
              <a:t>  DOC/</a:t>
            </a:r>
            <a:r>
              <a:rPr lang="en-US" altLang="zh-CN" sz="2400" b="1" dirty="0" err="1" smtClean="0">
                <a:solidFill>
                  <a:srgbClr val="0000FF"/>
                </a:solidFill>
                <a:latin typeface="华文隶书" pitchFamily="2" charset="-122"/>
                <a:ea typeface="华文隶书" pitchFamily="2" charset="-122"/>
              </a:rPr>
              <a:t>ChengDu</a:t>
            </a:r>
            <a:endParaRPr lang="en-US" altLang="zh-CN" sz="2400" b="1" dirty="0" smtClean="0">
              <a:solidFill>
                <a:srgbClr val="0000FF"/>
              </a:solidFill>
              <a:latin typeface="华文隶书" pitchFamily="2" charset="-122"/>
              <a:ea typeface="华文隶书" pitchFamily="2" charset="-122"/>
            </a:endParaRPr>
          </a:p>
          <a:p>
            <a:pPr marL="0" indent="0">
              <a:buFont typeface="Arial" charset="0"/>
              <a:buNone/>
              <a:defRPr/>
            </a:pPr>
            <a:endParaRPr lang="en-US" altLang="zh-CN" sz="2400" b="1" dirty="0" smtClean="0">
              <a:solidFill>
                <a:srgbClr val="0000FF"/>
              </a:solidFill>
              <a:latin typeface="华文隶书" pitchFamily="2" charset="-122"/>
              <a:ea typeface="华文隶书" pitchFamily="2" charset="-122"/>
            </a:endParaRPr>
          </a:p>
          <a:p>
            <a:pPr marL="0" indent="0">
              <a:buFont typeface="Arial" charset="0"/>
              <a:buNone/>
              <a:defRPr/>
            </a:pPr>
            <a:r>
              <a:rPr lang="en-US" altLang="zh-CN" sz="2400" b="1" dirty="0" smtClean="0">
                <a:latin typeface="华文隶书" pitchFamily="2" charset="-122"/>
                <a:ea typeface="华文隶书" pitchFamily="2" charset="-122"/>
              </a:rPr>
              <a:t>2. </a:t>
            </a:r>
            <a:r>
              <a:rPr lang="en-US" altLang="zh-CN" dirty="0" err="1">
                <a:latin typeface="华文彩云" pitchFamily="2" charset="-122"/>
                <a:ea typeface="华文彩云" pitchFamily="2" charset="-122"/>
              </a:rPr>
              <a:t>YoYo</a:t>
            </a:r>
            <a:r>
              <a:rPr lang="en-US" altLang="zh-CN" dirty="0"/>
              <a:t> </a:t>
            </a:r>
          </a:p>
          <a:p>
            <a:pPr marL="0" indent="0">
              <a:buFont typeface="Arial" charset="0"/>
              <a:buNone/>
              <a:defRPr/>
            </a:pPr>
            <a:r>
              <a:rPr lang="en-US" altLang="zh-CN" sz="2400" dirty="0"/>
              <a:t> </a:t>
            </a:r>
            <a:endParaRPr lang="zh-CN" altLang="zh-CN" sz="2400" dirty="0"/>
          </a:p>
          <a:p>
            <a:pPr marL="0" indent="0" algn="just">
              <a:spcAft>
                <a:spcPts val="0"/>
              </a:spcAft>
              <a:buFont typeface="Arial" charset="0"/>
              <a:buNone/>
              <a:defRPr/>
            </a:pPr>
            <a:r>
              <a:rPr lang="en-US" altLang="zh-CN" sz="2400" dirty="0" smtClean="0">
                <a:latin typeface="华文隶书" pitchFamily="2" charset="-122"/>
                <a:ea typeface="华文隶书" pitchFamily="2" charset="-122"/>
              </a:rPr>
              <a:t>3. </a:t>
            </a:r>
            <a:r>
              <a:rPr lang="en-US" altLang="zh-CN" sz="2400" dirty="0">
                <a:latin typeface="Segoe Script" pitchFamily="34" charset="0"/>
              </a:rPr>
              <a:t>Yuki </a:t>
            </a:r>
            <a:r>
              <a:rPr lang="en-US" altLang="zh-CN" sz="2400" dirty="0" smtClean="0">
                <a:latin typeface="Segoe Script" pitchFamily="34" charset="0"/>
              </a:rPr>
              <a:t>Li  </a:t>
            </a:r>
            <a:r>
              <a:rPr lang="en-US" altLang="zh-CN" sz="2400" dirty="0" smtClean="0">
                <a:solidFill>
                  <a:srgbClr val="0070C0"/>
                </a:solidFill>
              </a:rPr>
              <a:t>O</a:t>
            </a:r>
            <a:r>
              <a:rPr lang="en-US" altLang="zh-CN" sz="2400" dirty="0">
                <a:solidFill>
                  <a:srgbClr val="0070C0"/>
                </a:solidFill>
              </a:rPr>
              <a:t>(</a:t>
            </a:r>
            <a:r>
              <a:rPr lang="zh-CN" altLang="zh-CN" sz="2400" dirty="0">
                <a:solidFill>
                  <a:srgbClr val="0070C0"/>
                </a:solidFill>
              </a:rPr>
              <a:t>∩</a:t>
            </a:r>
            <a:r>
              <a:rPr lang="en-US" altLang="zh-CN" sz="2400" dirty="0">
                <a:solidFill>
                  <a:srgbClr val="0070C0"/>
                </a:solidFill>
              </a:rPr>
              <a:t>_</a:t>
            </a:r>
            <a:r>
              <a:rPr lang="zh-CN" altLang="zh-CN" sz="2400" dirty="0">
                <a:solidFill>
                  <a:srgbClr val="0070C0"/>
                </a:solidFill>
              </a:rPr>
              <a:t>∩</a:t>
            </a:r>
            <a:r>
              <a:rPr lang="en-US" altLang="zh-CN" sz="2400" dirty="0">
                <a:solidFill>
                  <a:srgbClr val="0070C0"/>
                </a:solidFill>
              </a:rPr>
              <a:t>)O~</a:t>
            </a:r>
            <a:endParaRPr lang="zh-CN" altLang="zh-CN" sz="1800" dirty="0"/>
          </a:p>
          <a:p>
            <a:pPr marL="0" indent="0">
              <a:buFont typeface="Arial" charset="0"/>
              <a:buNone/>
              <a:defRPr/>
            </a:pPr>
            <a:endParaRPr lang="en-US" altLang="zh-CN" sz="2400" dirty="0" smtClean="0">
              <a:latin typeface="Segoe Script" pitchFamily="34" charset="0"/>
            </a:endParaRPr>
          </a:p>
          <a:p>
            <a:pPr marL="0" indent="0">
              <a:buFont typeface="Arial" charset="0"/>
              <a:buNone/>
              <a:defRPr/>
            </a:pPr>
            <a:endParaRPr lang="en-US" altLang="zh-CN" sz="2400" dirty="0" smtClean="0">
              <a:latin typeface="Segoe Script" pitchFamily="34" charset="0"/>
            </a:endParaRPr>
          </a:p>
          <a:p>
            <a:pPr marL="0" indent="0">
              <a:buFont typeface="Arial" charset="0"/>
              <a:buNone/>
              <a:defRPr/>
            </a:pPr>
            <a:r>
              <a:rPr lang="en-US" altLang="zh-CN" sz="2400" dirty="0" smtClean="0">
                <a:latin typeface="+mj-lt"/>
              </a:rPr>
              <a:t>4. </a:t>
            </a:r>
            <a:r>
              <a:rPr lang="en-US" altLang="zh-CN" sz="2400" b="1" dirty="0">
                <a:latin typeface="Mistral" pitchFamily="66" charset="0"/>
              </a:rPr>
              <a:t>LOLI CHEN</a:t>
            </a:r>
            <a:endParaRPr lang="zh-CN" altLang="zh-CN" sz="2400" dirty="0">
              <a:latin typeface="Mistral" pitchFamily="66" charset="0"/>
            </a:endParaRPr>
          </a:p>
          <a:p>
            <a:pPr marL="0" indent="0">
              <a:buFont typeface="Arial" charset="0"/>
              <a:buNone/>
              <a:defRPr/>
            </a:pPr>
            <a:r>
              <a:rPr lang="en-US" altLang="zh-CN" sz="2400" b="1" dirty="0" smtClean="0">
                <a:latin typeface="Mistral" pitchFamily="66" charset="0"/>
              </a:rPr>
              <a:t>      Doc </a:t>
            </a:r>
            <a:r>
              <a:rPr lang="en-US" altLang="zh-CN" sz="2400" b="1" dirty="0">
                <a:latin typeface="Mistral" pitchFamily="66" charset="0"/>
              </a:rPr>
              <a:t>Chengdu </a:t>
            </a:r>
            <a:endParaRPr lang="zh-CN" altLang="zh-CN" sz="2400" dirty="0">
              <a:latin typeface="Mistral" pitchFamily="66" charset="0"/>
            </a:endParaRPr>
          </a:p>
          <a:p>
            <a:pPr marL="0" indent="0">
              <a:buFont typeface="Arial" charset="0"/>
              <a:buNone/>
              <a:defRPr/>
            </a:pPr>
            <a:endParaRPr lang="zh-CN" altLang="zh-CN" sz="2400" dirty="0">
              <a:latin typeface="Segoe Script" pitchFamily="34" charset="0"/>
            </a:endParaRPr>
          </a:p>
          <a:p>
            <a:pPr marL="0" indent="0">
              <a:buFont typeface="Arial" charset="0"/>
              <a:buNone/>
              <a:defRPr/>
            </a:pPr>
            <a:endParaRPr lang="zh-CN" altLang="zh-CN" sz="2400" dirty="0">
              <a:solidFill>
                <a:srgbClr val="0000FF"/>
              </a:solidFill>
              <a:latin typeface="华文隶书" pitchFamily="2" charset="-122"/>
              <a:ea typeface="华文隶书" pitchFamily="2" charset="-122"/>
            </a:endParaRPr>
          </a:p>
          <a:p>
            <a:pPr>
              <a:defRPr/>
            </a:pPr>
            <a:endParaRPr lang="zh-CN" altLang="en-US" dirty="0"/>
          </a:p>
        </p:txBody>
      </p:sp>
      <p:pic>
        <p:nvPicPr>
          <p:cNvPr id="13315" name="图片 3" descr="cid:image005.png@01CD85D7.EA921F0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835150" y="1749425"/>
            <a:ext cx="787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7155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421818"/>
            <a:ext cx="6696744" cy="2585323"/>
          </a:xfrm>
          <a:prstGeom prst="rect">
            <a:avLst/>
          </a:prstGeom>
        </p:spPr>
        <p:txBody>
          <a:bodyPr>
            <a:spAutoFit/>
          </a:bodyPr>
          <a:lstStyle/>
          <a:p>
            <a:pPr>
              <a:defRPr/>
            </a:pPr>
            <a:r>
              <a:rPr lang="en-US" altLang="zh-CN" dirty="0"/>
              <a:t>Yours,</a:t>
            </a:r>
            <a:endParaRPr lang="zh-CN" altLang="zh-CN" dirty="0"/>
          </a:p>
          <a:p>
            <a:pPr>
              <a:defRPr/>
            </a:pPr>
            <a:r>
              <a:rPr lang="en-US" altLang="zh-CN" dirty="0"/>
              <a:t>Damian</a:t>
            </a:r>
            <a:endParaRPr lang="zh-CN" altLang="zh-CN" dirty="0"/>
          </a:p>
          <a:p>
            <a:pPr>
              <a:defRPr/>
            </a:pPr>
            <a:r>
              <a:rPr lang="en-US" altLang="zh-CN" b="1" i="1" dirty="0"/>
              <a:t>~  ~  ~   </a:t>
            </a:r>
            <a:r>
              <a:rPr lang="en-US" altLang="zh-CN" b="1" i="1" dirty="0">
                <a:effectLst>
                  <a:glow rad="228600">
                    <a:schemeClr val="accent2">
                      <a:satMod val="175000"/>
                      <a:alpha val="40000"/>
                    </a:schemeClr>
                  </a:glow>
                </a:effectLst>
              </a:rPr>
              <a:t>                                             ~~        ~~~</a:t>
            </a:r>
            <a:br>
              <a:rPr lang="en-US" altLang="zh-CN" b="1" i="1" dirty="0">
                <a:effectLst>
                  <a:glow rad="228600">
                    <a:schemeClr val="accent2">
                      <a:satMod val="175000"/>
                      <a:alpha val="40000"/>
                    </a:schemeClr>
                  </a:glow>
                </a:effectLst>
              </a:rPr>
            </a:br>
            <a:r>
              <a:rPr lang="en-US" altLang="zh-CN" b="1" i="1" dirty="0">
                <a:effectLst>
                  <a:glow rad="228600">
                    <a:schemeClr val="accent2">
                      <a:satMod val="175000"/>
                      <a:alpha val="40000"/>
                    </a:schemeClr>
                  </a:glow>
                </a:effectLst>
              </a:rPr>
              <a:t>              </a:t>
            </a:r>
            <a:r>
              <a:rPr lang="en-US" altLang="zh-CN" b="1" i="1" dirty="0">
                <a:solidFill>
                  <a:schemeClr val="accent6">
                    <a:lumMod val="75000"/>
                  </a:schemeClr>
                </a:solidFill>
                <a:effectLst>
                  <a:glow rad="228600">
                    <a:schemeClr val="accent2">
                      <a:satMod val="175000"/>
                      <a:alpha val="40000"/>
                    </a:schemeClr>
                  </a:glow>
                </a:effectLst>
              </a:rPr>
              <a:t> _</a:t>
            </a:r>
            <a:r>
              <a:rPr lang="en-US" altLang="zh-CN" b="1" i="1" dirty="0">
                <a:solidFill>
                  <a:srgbClr val="FF0000"/>
                </a:solidFill>
                <a:effectLst>
                  <a:glow rad="228600">
                    <a:schemeClr val="accent2">
                      <a:satMod val="175000"/>
                      <a:alpha val="40000"/>
                    </a:schemeClr>
                  </a:glow>
                </a:effectLst>
              </a:rPr>
              <a:t>|</a:t>
            </a:r>
            <a:r>
              <a:rPr lang="en-US" altLang="zh-CN" b="1" i="1" dirty="0">
                <a:solidFill>
                  <a:srgbClr val="FFFF00"/>
                </a:solidFill>
                <a:effectLst>
                  <a:glow rad="228600">
                    <a:schemeClr val="accent2">
                      <a:satMod val="175000"/>
                      <a:alpha val="40000"/>
                    </a:schemeClr>
                  </a:glow>
                </a:effectLst>
              </a:rPr>
              <a:t>_</a:t>
            </a:r>
            <a:r>
              <a:rPr lang="en-US" altLang="zh-CN" b="1" i="1" dirty="0">
                <a:solidFill>
                  <a:srgbClr val="92D050"/>
                </a:solidFill>
                <a:effectLst>
                  <a:glow rad="228600">
                    <a:schemeClr val="accent2">
                      <a:satMod val="175000"/>
                      <a:alpha val="40000"/>
                    </a:schemeClr>
                  </a:glow>
                </a:effectLst>
              </a:rPr>
              <a:t>|</a:t>
            </a:r>
            <a:r>
              <a:rPr lang="en-US" altLang="zh-CN" b="1" i="1" dirty="0">
                <a:effectLst>
                  <a:glow rad="228600">
                    <a:schemeClr val="accent2">
                      <a:satMod val="175000"/>
                      <a:alpha val="40000"/>
                    </a:schemeClr>
                  </a:glow>
                </a:effectLst>
              </a:rPr>
              <a:t>_</a:t>
            </a:r>
            <a:r>
              <a:rPr lang="en-US" altLang="zh-CN" b="1" i="1" dirty="0">
                <a:solidFill>
                  <a:srgbClr val="0070C0"/>
                </a:solidFill>
                <a:effectLst>
                  <a:glow rad="228600">
                    <a:schemeClr val="accent2">
                      <a:satMod val="175000"/>
                      <a:alpha val="40000"/>
                    </a:schemeClr>
                  </a:glow>
                </a:effectLst>
              </a:rPr>
              <a:t>__</a:t>
            </a:r>
            <a:r>
              <a:rPr lang="en-US" altLang="zh-CN" b="1" i="1" dirty="0">
                <a:effectLst>
                  <a:glow rad="228600">
                    <a:schemeClr val="accent2">
                      <a:satMod val="175000"/>
                      <a:alpha val="40000"/>
                    </a:schemeClr>
                  </a:glow>
                </a:effectLst>
              </a:rPr>
              <a:t/>
            </a:r>
            <a:br>
              <a:rPr lang="en-US" altLang="zh-CN" b="1" i="1" dirty="0">
                <a:effectLst>
                  <a:glow rad="228600">
                    <a:schemeClr val="accent2">
                      <a:satMod val="175000"/>
                      <a:alpha val="40000"/>
                    </a:schemeClr>
                  </a:glow>
                </a:effectLst>
              </a:rPr>
            </a:br>
            <a:r>
              <a:rPr lang="en-US" altLang="zh-CN" b="1" i="1" dirty="0">
                <a:effectLst>
                  <a:glow rad="228600">
                    <a:schemeClr val="accent2">
                      <a:satMod val="175000"/>
                      <a:alpha val="40000"/>
                    </a:schemeClr>
                  </a:glow>
                </a:effectLst>
              </a:rPr>
              <a:t>        </a:t>
            </a:r>
            <a:r>
              <a:rPr lang="en-US" altLang="zh-CN" b="1" i="1" dirty="0">
                <a:solidFill>
                  <a:schemeClr val="bg2">
                    <a:lumMod val="50000"/>
                  </a:schemeClr>
                </a:solidFill>
                <a:effectLst>
                  <a:glow rad="228600">
                    <a:schemeClr val="accent2">
                      <a:satMod val="175000"/>
                      <a:alpha val="40000"/>
                    </a:schemeClr>
                  </a:glow>
                </a:effectLst>
              </a:rPr>
              <a:t>___</a:t>
            </a:r>
            <a:r>
              <a:rPr lang="en-US" altLang="zh-CN" b="1" i="1" dirty="0">
                <a:solidFill>
                  <a:srgbClr val="C00000"/>
                </a:solidFill>
                <a:effectLst>
                  <a:glow rad="228600">
                    <a:schemeClr val="accent2">
                      <a:satMod val="175000"/>
                      <a:alpha val="40000"/>
                    </a:schemeClr>
                  </a:glow>
                </a:effectLst>
              </a:rPr>
              <a:t>|</a:t>
            </a:r>
            <a:r>
              <a:rPr lang="en-US" altLang="zh-CN" b="1" i="1" dirty="0">
                <a:effectLst>
                  <a:glow rad="228600">
                    <a:schemeClr val="accent2">
                      <a:satMod val="175000"/>
                      <a:alpha val="40000"/>
                    </a:schemeClr>
                  </a:glow>
                </a:effectLst>
              </a:rPr>
              <a:t>|  </a:t>
            </a:r>
            <a:r>
              <a:rPr lang="en-US" altLang="zh-CN" b="1" i="1" dirty="0">
                <a:solidFill>
                  <a:srgbClr val="CCCC00"/>
                </a:solidFill>
                <a:effectLst>
                  <a:glow rad="228600">
                    <a:schemeClr val="accent2">
                      <a:satMod val="175000"/>
                      <a:alpha val="40000"/>
                    </a:schemeClr>
                  </a:glow>
                </a:effectLst>
              </a:rPr>
              <a:t>= </a:t>
            </a:r>
            <a:r>
              <a:rPr lang="en-US" altLang="zh-CN" b="1" i="1" dirty="0">
                <a:effectLst>
                  <a:glow rad="228600">
                    <a:schemeClr val="accent2">
                      <a:satMod val="175000"/>
                      <a:alpha val="40000"/>
                    </a:schemeClr>
                  </a:glow>
                </a:effectLst>
              </a:rPr>
              <a:t>  =  || _________________</a:t>
            </a:r>
            <a:br>
              <a:rPr lang="en-US" altLang="zh-CN" b="1" i="1" dirty="0">
                <a:effectLst>
                  <a:glow rad="228600">
                    <a:schemeClr val="accent2">
                      <a:satMod val="175000"/>
                      <a:alpha val="40000"/>
                    </a:schemeClr>
                  </a:glow>
                </a:effectLst>
              </a:rPr>
            </a:br>
            <a:r>
              <a:rPr lang="en-US" altLang="zh-CN" b="1" i="1" dirty="0">
                <a:effectLst>
                  <a:glow rad="228600">
                    <a:schemeClr val="accent2">
                      <a:satMod val="175000"/>
                      <a:alpha val="40000"/>
                    </a:schemeClr>
                  </a:glow>
                </a:effectLst>
              </a:rPr>
              <a:t>       ||__||   __    ||___|__|__|__|__|__||______</a:t>
            </a:r>
            <a:br>
              <a:rPr lang="en-US" altLang="zh-CN" b="1" i="1" dirty="0">
                <a:effectLst>
                  <a:glow rad="228600">
                    <a:schemeClr val="accent2">
                      <a:satMod val="175000"/>
                      <a:alpha val="40000"/>
                    </a:schemeClr>
                  </a:glow>
                </a:effectLst>
              </a:rPr>
            </a:br>
            <a:r>
              <a:rPr lang="en-US" altLang="zh-CN" b="1" i="1" dirty="0">
                <a:effectLst>
                  <a:glow rad="228600">
                    <a:schemeClr val="accent2">
                      <a:satMod val="175000"/>
                      <a:alpha val="40000"/>
                    </a:schemeClr>
                  </a:glow>
                </a:effectLst>
              </a:rPr>
              <a:t>   </a:t>
            </a:r>
            <a:r>
              <a:rPr lang="en-US" altLang="zh-CN" i="1" dirty="0">
                <a:effectLst>
                  <a:glow rad="228600">
                    <a:schemeClr val="accent2">
                      <a:satMod val="175000"/>
                      <a:alpha val="40000"/>
                    </a:schemeClr>
                  </a:glow>
                </a:effectLst>
              </a:rPr>
              <a:t>_||_|_||_|__|_||___|__|__|__|__|__|__||_|_</a:t>
            </a:r>
            <a:r>
              <a:rPr lang="en-US" altLang="zh-CN" b="1" i="1" dirty="0">
                <a:effectLst>
                  <a:glow rad="228600">
                    <a:schemeClr val="accent2">
                      <a:satMod val="175000"/>
                      <a:alpha val="40000"/>
                    </a:schemeClr>
                  </a:glow>
                </a:effectLst>
              </a:rPr>
              <a:t>| __| |</a:t>
            </a:r>
            <a:r>
              <a:rPr lang="en-US" altLang="zh-CN" i="1" dirty="0">
                <a:effectLst>
                  <a:glow rad="228600">
                    <a:schemeClr val="accent2">
                      <a:satMod val="175000"/>
                      <a:alpha val="40000"/>
                    </a:schemeClr>
                  </a:glow>
                </a:effectLst>
              </a:rPr>
              <a:t>_</a:t>
            </a:r>
            <a:br>
              <a:rPr lang="en-US" altLang="zh-CN" i="1" dirty="0">
                <a:effectLst>
                  <a:glow rad="228600">
                    <a:schemeClr val="accent2">
                      <a:satMod val="175000"/>
                      <a:alpha val="40000"/>
                    </a:schemeClr>
                  </a:glow>
                </a:effectLst>
              </a:rPr>
            </a:br>
            <a:r>
              <a:rPr lang="en-US" altLang="zh-CN" b="1" i="1" dirty="0">
                <a:effectLst>
                  <a:glow rad="228600">
                    <a:schemeClr val="accent2">
                      <a:satMod val="175000"/>
                      <a:alpha val="40000"/>
                    </a:schemeClr>
                  </a:glow>
                </a:effectLst>
              </a:rPr>
              <a:t>    \_________________HYUNDAI____________/</a:t>
            </a:r>
            <a:br>
              <a:rPr lang="en-US" altLang="zh-CN" b="1" i="1" dirty="0">
                <a:effectLst>
                  <a:glow rad="228600">
                    <a:schemeClr val="accent2">
                      <a:satMod val="175000"/>
                      <a:alpha val="40000"/>
                    </a:schemeClr>
                  </a:glow>
                </a:effectLst>
              </a:rPr>
            </a:br>
            <a:endParaRPr lang="zh-CN" altLang="en-US" dirty="0">
              <a:effectLst>
                <a:glow rad="228600">
                  <a:schemeClr val="accent2">
                    <a:satMod val="175000"/>
                    <a:alpha val="40000"/>
                  </a:schemeClr>
                </a:glow>
              </a:effectLst>
            </a:endParaRPr>
          </a:p>
        </p:txBody>
      </p:sp>
      <p:sp>
        <p:nvSpPr>
          <p:cNvPr id="14339" name="矩形 5"/>
          <p:cNvSpPr>
            <a:spLocks noChangeArrowheads="1"/>
          </p:cNvSpPr>
          <p:nvPr/>
        </p:nvSpPr>
        <p:spPr bwMode="auto">
          <a:xfrm>
            <a:off x="900113" y="3789363"/>
            <a:ext cx="633571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3600" b="1">
                <a:solidFill>
                  <a:srgbClr val="FF9999"/>
                </a:solidFill>
                <a:latin typeface="Comic Sans MS" pitchFamily="66" charset="0"/>
              </a:rPr>
              <a:t>Sally. Liu</a:t>
            </a:r>
            <a:endParaRPr lang="zh-CN" altLang="zh-CN" sz="3600"/>
          </a:p>
          <a:p>
            <a:pPr algn="just"/>
            <a:r>
              <a:rPr lang="en-US" altLang="zh-CN" sz="3600" b="1" u="sng">
                <a:solidFill>
                  <a:srgbClr val="FF0000"/>
                </a:solidFill>
                <a:latin typeface="Meiryo UI" pitchFamily="34" charset="-128"/>
                <a:hlinkClick r:id="rId2"/>
              </a:rPr>
              <a:t>T</a:t>
            </a:r>
            <a:r>
              <a:rPr lang="en-US" altLang="zh-CN" sz="3600" b="1" u="sng">
                <a:solidFill>
                  <a:srgbClr val="FFC000"/>
                </a:solidFill>
                <a:latin typeface="Meiryo UI" pitchFamily="34" charset="-128"/>
                <a:hlinkClick r:id="rId2"/>
              </a:rPr>
              <a:t>E</a:t>
            </a:r>
            <a:r>
              <a:rPr lang="en-US" altLang="zh-CN" sz="3600" b="1" u="sng">
                <a:solidFill>
                  <a:srgbClr val="FFFF00"/>
                </a:solidFill>
                <a:latin typeface="Meiryo UI" pitchFamily="34" charset="-128"/>
                <a:hlinkClick r:id="rId2"/>
              </a:rPr>
              <a:t>L</a:t>
            </a:r>
            <a:r>
              <a:rPr lang="en-US" altLang="zh-CN" sz="3600" b="1" u="sng">
                <a:solidFill>
                  <a:srgbClr val="00B050"/>
                </a:solidFill>
                <a:latin typeface="Meiryo UI" pitchFamily="34" charset="-128"/>
                <a:hlinkClick r:id="rId2"/>
              </a:rPr>
              <a:t>:</a:t>
            </a:r>
            <a:r>
              <a:rPr lang="en-US" altLang="zh-CN" sz="3600" b="1" u="sng">
                <a:solidFill>
                  <a:srgbClr val="92D050"/>
                </a:solidFill>
                <a:latin typeface="Meiryo UI" pitchFamily="34" charset="-128"/>
                <a:hlinkClick r:id="rId2"/>
              </a:rPr>
              <a:t>0</a:t>
            </a:r>
            <a:r>
              <a:rPr lang="en-US" altLang="zh-CN" sz="3600" b="1" u="sng">
                <a:solidFill>
                  <a:srgbClr val="00B0F0"/>
                </a:solidFill>
                <a:latin typeface="Meiryo UI" pitchFamily="34" charset="-128"/>
                <a:hlinkClick r:id="rId2"/>
              </a:rPr>
              <a:t>2</a:t>
            </a:r>
            <a:r>
              <a:rPr lang="en-US" altLang="zh-CN" sz="3600" b="1" u="sng">
                <a:solidFill>
                  <a:srgbClr val="CC66FF"/>
                </a:solidFill>
                <a:latin typeface="Meiryo UI" pitchFamily="34" charset="-128"/>
                <a:hlinkClick r:id="rId2"/>
              </a:rPr>
              <a:t>8</a:t>
            </a:r>
            <a:r>
              <a:rPr lang="en-US" altLang="zh-CN" sz="3600" b="1" u="sng">
                <a:solidFill>
                  <a:srgbClr val="FF0000"/>
                </a:solidFill>
                <a:latin typeface="Meiryo UI" pitchFamily="34" charset="-128"/>
                <a:hlinkClick r:id="rId2"/>
              </a:rPr>
              <a:t>-</a:t>
            </a:r>
            <a:r>
              <a:rPr lang="en-US" altLang="zh-CN" sz="3600" b="1" u="sng">
                <a:solidFill>
                  <a:srgbClr val="FFC000"/>
                </a:solidFill>
                <a:latin typeface="Meiryo UI" pitchFamily="34" charset="-128"/>
                <a:hlinkClick r:id="rId2"/>
              </a:rPr>
              <a:t>6</a:t>
            </a:r>
            <a:r>
              <a:rPr lang="en-US" altLang="zh-CN" sz="3600" b="1" u="sng">
                <a:solidFill>
                  <a:srgbClr val="FFFF00"/>
                </a:solidFill>
                <a:latin typeface="Meiryo UI" pitchFamily="34" charset="-128"/>
                <a:hlinkClick r:id="rId2"/>
              </a:rPr>
              <a:t>5</a:t>
            </a:r>
            <a:r>
              <a:rPr lang="en-US" altLang="zh-CN" sz="3600" b="1" u="sng">
                <a:solidFill>
                  <a:srgbClr val="00B050"/>
                </a:solidFill>
                <a:latin typeface="Meiryo UI" pitchFamily="34" charset="-128"/>
                <a:hlinkClick r:id="rId2"/>
              </a:rPr>
              <a:t>5</a:t>
            </a:r>
            <a:r>
              <a:rPr lang="en-US" altLang="zh-CN" sz="3600" b="1" u="sng">
                <a:solidFill>
                  <a:srgbClr val="92D050"/>
                </a:solidFill>
                <a:latin typeface="Meiryo UI" pitchFamily="34" charset="-128"/>
                <a:hlinkClick r:id="rId2"/>
              </a:rPr>
              <a:t>4</a:t>
            </a:r>
            <a:r>
              <a:rPr lang="en-US" altLang="zh-CN" sz="3600" b="1" u="sng">
                <a:solidFill>
                  <a:srgbClr val="00B0F0"/>
                </a:solidFill>
                <a:latin typeface="Meiryo UI" pitchFamily="34" charset="-128"/>
                <a:hlinkClick r:id="rId2"/>
              </a:rPr>
              <a:t>2</a:t>
            </a:r>
            <a:r>
              <a:rPr lang="en-US" altLang="zh-CN" sz="3600" b="1" u="sng">
                <a:solidFill>
                  <a:srgbClr val="CC66FF"/>
                </a:solidFill>
                <a:latin typeface="Meiryo UI" pitchFamily="34" charset="-128"/>
                <a:hlinkClick r:id="rId2"/>
              </a:rPr>
              <a:t>9</a:t>
            </a:r>
            <a:r>
              <a:rPr lang="en-US" altLang="zh-CN" sz="3600" b="1" u="sng">
                <a:solidFill>
                  <a:srgbClr val="FF0000"/>
                </a:solidFill>
                <a:latin typeface="Meiryo UI" pitchFamily="34" charset="-128"/>
                <a:hlinkClick r:id="rId2"/>
              </a:rPr>
              <a:t>2</a:t>
            </a:r>
            <a:r>
              <a:rPr lang="en-US" altLang="zh-CN" sz="3600" b="1" u="sng">
                <a:solidFill>
                  <a:srgbClr val="FFC000"/>
                </a:solidFill>
                <a:latin typeface="Meiryo UI" pitchFamily="34" charset="-128"/>
                <a:hlinkClick r:id="rId2"/>
              </a:rPr>
              <a:t>4</a:t>
            </a:r>
            <a:endParaRPr lang="zh-CN" altLang="zh-CN" sz="3600"/>
          </a:p>
          <a:p>
            <a:pPr algn="just"/>
            <a:r>
              <a:rPr lang="en-US" altLang="zh-CN" sz="3600" b="1">
                <a:solidFill>
                  <a:srgbClr val="FF0066"/>
                </a:solidFill>
                <a:latin typeface="Comic Sans MS" pitchFamily="66" charset="0"/>
              </a:rPr>
              <a:t>H</a:t>
            </a:r>
            <a:r>
              <a:rPr lang="en-US" altLang="zh-CN" sz="3600" b="1">
                <a:solidFill>
                  <a:srgbClr val="FF9933"/>
                </a:solidFill>
                <a:latin typeface="Comic Sans MS" pitchFamily="66" charset="0"/>
              </a:rPr>
              <a:t>a</a:t>
            </a:r>
            <a:r>
              <a:rPr lang="en-US" altLang="zh-CN" sz="3600" b="1">
                <a:solidFill>
                  <a:srgbClr val="92D050"/>
                </a:solidFill>
                <a:latin typeface="Comic Sans MS" pitchFamily="66" charset="0"/>
              </a:rPr>
              <a:t>v</a:t>
            </a:r>
            <a:r>
              <a:rPr lang="en-US" altLang="zh-CN" sz="3600" b="1">
                <a:solidFill>
                  <a:srgbClr val="7030A0"/>
                </a:solidFill>
                <a:latin typeface="Comic Sans MS" pitchFamily="66" charset="0"/>
              </a:rPr>
              <a:t>e</a:t>
            </a:r>
            <a:r>
              <a:rPr lang="en-US" altLang="zh-CN" sz="3600" b="1">
                <a:solidFill>
                  <a:srgbClr val="00B0F0"/>
                </a:solidFill>
                <a:latin typeface="Comic Sans MS" pitchFamily="66" charset="0"/>
              </a:rPr>
              <a:t> </a:t>
            </a:r>
            <a:r>
              <a:rPr lang="en-US" altLang="zh-CN" sz="3600" b="1">
                <a:solidFill>
                  <a:srgbClr val="00B050"/>
                </a:solidFill>
                <a:latin typeface="Comic Sans MS" pitchFamily="66" charset="0"/>
              </a:rPr>
              <a:t>a</a:t>
            </a:r>
            <a:r>
              <a:rPr lang="en-US" altLang="zh-CN" sz="3600" b="1">
                <a:solidFill>
                  <a:srgbClr val="00B0F0"/>
                </a:solidFill>
                <a:latin typeface="Comic Sans MS" pitchFamily="66" charset="0"/>
              </a:rPr>
              <a:t> </a:t>
            </a:r>
            <a:r>
              <a:rPr lang="en-US" altLang="zh-CN" sz="3600" b="1">
                <a:solidFill>
                  <a:srgbClr val="FF33CC"/>
                </a:solidFill>
                <a:latin typeface="Comic Sans MS" pitchFamily="66" charset="0"/>
              </a:rPr>
              <a:t>n</a:t>
            </a:r>
            <a:r>
              <a:rPr lang="en-US" altLang="zh-CN" sz="3600" b="1">
                <a:solidFill>
                  <a:srgbClr val="FF9933"/>
                </a:solidFill>
                <a:latin typeface="Comic Sans MS" pitchFamily="66" charset="0"/>
              </a:rPr>
              <a:t>i</a:t>
            </a:r>
            <a:r>
              <a:rPr lang="en-US" altLang="zh-CN" sz="3600" b="1">
                <a:solidFill>
                  <a:srgbClr val="92D050"/>
                </a:solidFill>
                <a:latin typeface="Comic Sans MS" pitchFamily="66" charset="0"/>
              </a:rPr>
              <a:t>c</a:t>
            </a:r>
            <a:r>
              <a:rPr lang="en-US" altLang="zh-CN" sz="3600" b="1">
                <a:solidFill>
                  <a:srgbClr val="0066FF"/>
                </a:solidFill>
                <a:latin typeface="Comic Sans MS" pitchFamily="66" charset="0"/>
              </a:rPr>
              <a:t>e</a:t>
            </a:r>
            <a:r>
              <a:rPr lang="en-US" altLang="zh-CN" sz="3600" b="1">
                <a:solidFill>
                  <a:srgbClr val="00B0F0"/>
                </a:solidFill>
                <a:latin typeface="Comic Sans MS" pitchFamily="66" charset="0"/>
              </a:rPr>
              <a:t> </a:t>
            </a:r>
            <a:r>
              <a:rPr lang="en-US" altLang="zh-CN" sz="3600" b="1">
                <a:solidFill>
                  <a:srgbClr val="FF5050"/>
                </a:solidFill>
                <a:latin typeface="Comic Sans MS" pitchFamily="66" charset="0"/>
              </a:rPr>
              <a:t>d</a:t>
            </a:r>
            <a:r>
              <a:rPr lang="en-US" altLang="zh-CN" sz="3600" b="1">
                <a:solidFill>
                  <a:srgbClr val="00B0F0"/>
                </a:solidFill>
                <a:latin typeface="Comic Sans MS" pitchFamily="66" charset="0"/>
              </a:rPr>
              <a:t>a</a:t>
            </a:r>
            <a:r>
              <a:rPr lang="en-US" altLang="zh-CN" sz="3600" b="1">
                <a:solidFill>
                  <a:srgbClr val="FF33CC"/>
                </a:solidFill>
                <a:latin typeface="Comic Sans MS" pitchFamily="66" charset="0"/>
              </a:rPr>
              <a:t>y</a:t>
            </a:r>
            <a:endParaRPr lang="zh-CN" altLang="zh-CN" sz="3600"/>
          </a:p>
        </p:txBody>
      </p:sp>
    </p:spTree>
    <p:extLst>
      <p:ext uri="{BB962C8B-B14F-4D97-AF65-F5344CB8AC3E}">
        <p14:creationId xmlns:p14="http://schemas.microsoft.com/office/powerpoint/2010/main" val="2850370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endParaRPr lang="zh-CN" altLang="en-US" smtClean="0"/>
          </a:p>
        </p:txBody>
      </p:sp>
      <p:graphicFrame>
        <p:nvGraphicFramePr>
          <p:cNvPr id="4" name="内容占位符 3"/>
          <p:cNvGraphicFramePr>
            <a:graphicFrameLocks noGrp="1"/>
          </p:cNvGraphicFramePr>
          <p:nvPr>
            <p:ph idx="1"/>
          </p:nvPr>
        </p:nvGraphicFramePr>
        <p:xfrm>
          <a:off x="0" y="549275"/>
          <a:ext cx="8955088" cy="1727200"/>
        </p:xfrm>
        <a:graphic>
          <a:graphicData uri="http://schemas.openxmlformats.org/drawingml/2006/table">
            <a:tbl>
              <a:tblPr/>
              <a:tblGrid>
                <a:gridCol w="8955088"/>
              </a:tblGrid>
              <a:tr h="5651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Calibri" pitchFamily="34" charset="0"/>
                          <a:ea typeface="宋体" charset="-122"/>
                        </a:rPr>
                        <a:t>  ╭══╮ ┌════════┐</a:t>
                      </a:r>
                      <a:endParaRPr kumimoji="0" lang="zh-CN" altLang="en-US" sz="2800" b="0" i="0" u="none" strike="noStrike" cap="none" normalizeH="0" baseline="0" smtClean="0">
                        <a:ln>
                          <a:noFill/>
                        </a:ln>
                        <a:solidFill>
                          <a:srgbClr val="000000"/>
                        </a:solidFill>
                        <a:effectLst/>
                        <a:latin typeface="宋体" charset="-122"/>
                        <a:ea typeface="宋体"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969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Calibri" pitchFamily="34" charset="0"/>
                          <a:ea typeface="宋体" charset="-122"/>
                        </a:rPr>
                        <a:t>╭╯[]  ║ ║  Maersk Line ║ </a:t>
                      </a:r>
                      <a:endParaRPr kumimoji="0" lang="en-US" altLang="zh-CN" sz="2800" b="0" i="0" u="none" strike="noStrike" cap="none" normalizeH="0" baseline="0" smtClean="0">
                        <a:ln>
                          <a:noFill/>
                        </a:ln>
                        <a:solidFill>
                          <a:srgbClr val="0000FF"/>
                        </a:solidFill>
                        <a:effectLst/>
                        <a:latin typeface="宋体" charset="-122"/>
                        <a:ea typeface="宋体"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651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Calibri" pitchFamily="34" charset="0"/>
                          <a:ea typeface="宋体" charset="-122"/>
                        </a:rPr>
                        <a:t>╰⊙═⊙╯</a:t>
                      </a:r>
                      <a:r>
                        <a:rPr kumimoji="0" lang="en-US" altLang="zh-CN" sz="2800" b="0" i="0" u="none" strike="noStrike" cap="none" normalizeH="0" baseline="0" smtClean="0">
                          <a:ln>
                            <a:noFill/>
                          </a:ln>
                          <a:solidFill>
                            <a:srgbClr val="000000"/>
                          </a:solidFill>
                          <a:effectLst/>
                          <a:latin typeface="Calibri" pitchFamily="34" charset="0"/>
                          <a:ea typeface="宋体" charset="-122"/>
                        </a:rPr>
                        <a:t>-└═⊙════⊙═~...... </a:t>
                      </a:r>
                      <a:endParaRPr kumimoji="0" lang="en-US" altLang="zh-CN" sz="2800" b="0" i="0" u="none" strike="noStrike" cap="none" normalizeH="0" baseline="0" smtClean="0">
                        <a:ln>
                          <a:noFill/>
                        </a:ln>
                        <a:solidFill>
                          <a:srgbClr val="0000FF"/>
                        </a:solidFill>
                        <a:effectLst/>
                        <a:latin typeface="宋体" charset="-122"/>
                        <a:ea typeface="宋体"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2349017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1"/>
          </p:nvPr>
        </p:nvSpPr>
        <p:spPr>
          <a:xfrm>
            <a:off x="107950" y="908050"/>
            <a:ext cx="8856663" cy="5329238"/>
          </a:xfrm>
          <a:extLst/>
        </p:spPr>
        <p:txBody>
          <a:bodyPr rtlCol="0">
            <a:normAutofit fontScale="92500"/>
          </a:bodyPr>
          <a:lstStyle/>
          <a:p>
            <a:pPr marL="0" indent="0" eaLnBrk="1" fontAlgn="auto" hangingPunct="1">
              <a:spcAft>
                <a:spcPts val="0"/>
              </a:spcAft>
              <a:buFontTx/>
              <a:buNone/>
              <a:defRPr/>
            </a:pPr>
            <a:r>
              <a:rPr lang="en-US" altLang="zh-CN" b="1" dirty="0" smtClean="0">
                <a:solidFill>
                  <a:srgbClr val="FF0000"/>
                </a:solidFill>
              </a:rPr>
              <a:t>Example 1:</a:t>
            </a:r>
            <a:endParaRPr lang="zh-CN" altLang="zh-CN" dirty="0" smtClean="0">
              <a:solidFill>
                <a:srgbClr val="FF0000"/>
              </a:solidFill>
            </a:endParaRPr>
          </a:p>
          <a:p>
            <a:pPr eaLnBrk="1" fontAlgn="auto" hangingPunct="1">
              <a:spcAft>
                <a:spcPts val="0"/>
              </a:spcAft>
              <a:buFontTx/>
              <a:buNone/>
              <a:defRPr/>
            </a:pPr>
            <a:r>
              <a:rPr lang="en-US" altLang="zh-CN" sz="2800" dirty="0" smtClean="0"/>
              <a:t>Dear Mr. Tang,</a:t>
            </a:r>
          </a:p>
          <a:p>
            <a:pPr eaLnBrk="1" fontAlgn="auto" hangingPunct="1">
              <a:spcAft>
                <a:spcPts val="0"/>
              </a:spcAft>
              <a:buFontTx/>
              <a:buNone/>
              <a:defRPr/>
            </a:pPr>
            <a:endParaRPr lang="zh-CN" altLang="zh-CN" sz="2800" dirty="0" smtClean="0"/>
          </a:p>
          <a:p>
            <a:pPr algn="just" eaLnBrk="1" fontAlgn="auto" hangingPunct="1">
              <a:spcAft>
                <a:spcPts val="0"/>
              </a:spcAft>
              <a:buFontTx/>
              <a:buNone/>
              <a:defRPr/>
            </a:pPr>
            <a:r>
              <a:rPr lang="en-US" altLang="zh-CN" sz="2800" dirty="0" smtClean="0"/>
              <a:t>Thank you very much for your wonderful hospitality during our</a:t>
            </a:r>
          </a:p>
          <a:p>
            <a:pPr algn="just" eaLnBrk="1" fontAlgn="auto" hangingPunct="1">
              <a:spcAft>
                <a:spcPts val="0"/>
              </a:spcAft>
              <a:buFontTx/>
              <a:buNone/>
              <a:defRPr/>
            </a:pPr>
            <a:r>
              <a:rPr lang="en-US" altLang="zh-CN" sz="2800" dirty="0" smtClean="0"/>
              <a:t>stay in Sichuan. We sincerely appreciate you taking time out of </a:t>
            </a:r>
          </a:p>
          <a:p>
            <a:pPr algn="just" eaLnBrk="1" fontAlgn="auto" hangingPunct="1">
              <a:spcAft>
                <a:spcPts val="0"/>
              </a:spcAft>
              <a:buFontTx/>
              <a:buNone/>
              <a:defRPr/>
            </a:pPr>
            <a:r>
              <a:rPr lang="en-US" altLang="zh-CN" sz="2800" dirty="0" smtClean="0"/>
              <a:t>your busy schedule to show us around your office and factory. I </a:t>
            </a:r>
          </a:p>
          <a:p>
            <a:pPr algn="just" eaLnBrk="1" fontAlgn="auto" hangingPunct="1">
              <a:spcAft>
                <a:spcPts val="0"/>
              </a:spcAft>
              <a:buFontTx/>
              <a:buNone/>
              <a:defRPr/>
            </a:pPr>
            <a:r>
              <a:rPr lang="en-US" altLang="zh-CN" sz="2800" dirty="0" smtClean="0"/>
              <a:t>hope that you will have a chance to visit us in London in the near </a:t>
            </a:r>
          </a:p>
          <a:p>
            <a:pPr algn="just" eaLnBrk="1" fontAlgn="auto" hangingPunct="1">
              <a:spcAft>
                <a:spcPts val="0"/>
              </a:spcAft>
              <a:buFontTx/>
              <a:buNone/>
              <a:defRPr/>
            </a:pPr>
            <a:r>
              <a:rPr lang="en-US" altLang="zh-CN" sz="2800" dirty="0" smtClean="0"/>
              <a:t>future.</a:t>
            </a:r>
          </a:p>
          <a:p>
            <a:pPr algn="just" eaLnBrk="1" fontAlgn="auto" hangingPunct="1">
              <a:spcAft>
                <a:spcPts val="0"/>
              </a:spcAft>
              <a:buFontTx/>
              <a:buNone/>
              <a:defRPr/>
            </a:pPr>
            <a:endParaRPr lang="zh-CN" altLang="zh-CN" sz="2800" dirty="0" smtClean="0"/>
          </a:p>
          <a:p>
            <a:pPr eaLnBrk="1" fontAlgn="auto" hangingPunct="1">
              <a:spcAft>
                <a:spcPts val="0"/>
              </a:spcAft>
              <a:buFontTx/>
              <a:buNone/>
              <a:defRPr/>
            </a:pPr>
            <a:r>
              <a:rPr lang="en-US" altLang="zh-CN" sz="2800" dirty="0" smtClean="0"/>
              <a:t>Yours truly,</a:t>
            </a:r>
            <a:endParaRPr lang="zh-CN" altLang="zh-CN" sz="2800" dirty="0" smtClean="0"/>
          </a:p>
          <a:p>
            <a:pPr eaLnBrk="1" fontAlgn="auto" hangingPunct="1">
              <a:spcAft>
                <a:spcPts val="0"/>
              </a:spcAft>
              <a:buFontTx/>
              <a:buNone/>
              <a:defRPr/>
            </a:pPr>
            <a:r>
              <a:rPr lang="en-US" altLang="zh-CN" sz="2800" dirty="0" smtClean="0"/>
              <a:t>Jessica Hughes</a:t>
            </a:r>
            <a:endParaRPr lang="zh-CN" altLang="zh-CN" sz="2800" dirty="0" smtClean="0"/>
          </a:p>
          <a:p>
            <a:pPr eaLnBrk="1" fontAlgn="auto" hangingPunct="1">
              <a:spcAft>
                <a:spcPts val="0"/>
              </a:spcAft>
              <a:buFontTx/>
              <a:buNone/>
              <a:defRPr/>
            </a:pPr>
            <a:endParaRPr lang="zh-CN" altLang="en-US" dirty="0" smtClean="0"/>
          </a:p>
        </p:txBody>
      </p:sp>
      <p:sp>
        <p:nvSpPr>
          <p:cNvPr id="16387"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1638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51A447F-364A-43C5-9ED7-BCC670CB1831}" type="slidenum">
              <a:rPr lang="zh-CN" altLang="en-US" sz="1000" smtClean="0">
                <a:latin typeface="Microsoft Sans Serif" pitchFamily="34" charset="0"/>
              </a:rPr>
              <a:pPr eaLnBrk="1" hangingPunct="1"/>
              <a:t>24</a:t>
            </a:fld>
            <a:endParaRPr lang="en-US" altLang="zh-CN" sz="1000" smtClean="0">
              <a:latin typeface="Microsoft Sans Serif" pitchFamily="34" charset="0"/>
            </a:endParaRPr>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0"/>
            <a:ext cx="1152525"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455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idx="1"/>
          </p:nvPr>
        </p:nvSpPr>
        <p:spPr>
          <a:xfrm>
            <a:off x="107950" y="404813"/>
            <a:ext cx="8856663" cy="4968875"/>
          </a:xfrm>
        </p:spPr>
        <p:txBody>
          <a:bodyPr/>
          <a:lstStyle/>
          <a:p>
            <a:pPr marL="0" indent="0" eaLnBrk="1" hangingPunct="1">
              <a:buFontTx/>
              <a:buNone/>
            </a:pPr>
            <a:r>
              <a:rPr lang="en-US" altLang="zh-CN" b="1" smtClean="0">
                <a:solidFill>
                  <a:srgbClr val="FF0000"/>
                </a:solidFill>
              </a:rPr>
              <a:t>Example 2:</a:t>
            </a:r>
            <a:endParaRPr lang="zh-CN" altLang="zh-CN" smtClean="0">
              <a:solidFill>
                <a:srgbClr val="FF0000"/>
              </a:solidFill>
            </a:endParaRPr>
          </a:p>
          <a:p>
            <a:pPr marL="0" indent="0" eaLnBrk="1" hangingPunct="1">
              <a:buFontTx/>
              <a:buNone/>
            </a:pPr>
            <a:r>
              <a:rPr lang="en-US" altLang="zh-CN" sz="2800" smtClean="0"/>
              <a:t>Jimmy, </a:t>
            </a:r>
          </a:p>
          <a:p>
            <a:pPr marL="0" indent="0" eaLnBrk="1" hangingPunct="1">
              <a:buFontTx/>
              <a:buNone/>
            </a:pPr>
            <a:endParaRPr lang="zh-CN" altLang="zh-CN" sz="2800" smtClean="0"/>
          </a:p>
          <a:p>
            <a:pPr marL="0" indent="0" eaLnBrk="1" hangingPunct="1">
              <a:buFontTx/>
              <a:buNone/>
            </a:pPr>
            <a:r>
              <a:rPr lang="en-US" altLang="zh-CN" sz="2800" smtClean="0"/>
              <a:t>I received your memo and will discuss it with Eric on</a:t>
            </a:r>
          </a:p>
          <a:p>
            <a:pPr marL="0" indent="0" eaLnBrk="1" hangingPunct="1">
              <a:buFontTx/>
              <a:buNone/>
            </a:pPr>
            <a:r>
              <a:rPr lang="en-US" altLang="zh-CN" sz="2800" smtClean="0"/>
              <a:t>Wednesday. </a:t>
            </a:r>
          </a:p>
          <a:p>
            <a:pPr marL="0" indent="0" eaLnBrk="1" hangingPunct="1">
              <a:buFontTx/>
              <a:buNone/>
            </a:pPr>
            <a:endParaRPr lang="zh-CN" altLang="zh-CN" sz="2800" smtClean="0"/>
          </a:p>
          <a:p>
            <a:pPr marL="0" indent="0" eaLnBrk="1" hangingPunct="1">
              <a:buFontTx/>
              <a:buNone/>
            </a:pPr>
            <a:r>
              <a:rPr lang="en-US" altLang="zh-CN" sz="2800" smtClean="0"/>
              <a:t>Best, </a:t>
            </a:r>
            <a:endParaRPr lang="zh-CN" altLang="zh-CN" sz="2800" smtClean="0"/>
          </a:p>
          <a:p>
            <a:pPr marL="0" indent="0" eaLnBrk="1" hangingPunct="1">
              <a:buFontTx/>
              <a:buNone/>
            </a:pPr>
            <a:r>
              <a:rPr lang="en-US" altLang="zh-CN" sz="2800" smtClean="0"/>
              <a:t>David</a:t>
            </a:r>
            <a:endParaRPr lang="zh-CN" altLang="zh-CN" sz="2800" smtClean="0"/>
          </a:p>
          <a:p>
            <a:pPr marL="0" indent="0" eaLnBrk="1" hangingPunct="1">
              <a:buFontTx/>
              <a:buNone/>
            </a:pPr>
            <a:endParaRPr lang="zh-CN" altLang="en-US" smtClean="0"/>
          </a:p>
        </p:txBody>
      </p:sp>
      <p:sp>
        <p:nvSpPr>
          <p:cNvPr id="17411"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1741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FA308DF-272B-4465-B13E-8D2966FBD025}" type="slidenum">
              <a:rPr lang="zh-CN" altLang="en-US" sz="1000" smtClean="0">
                <a:latin typeface="Microsoft Sans Serif" pitchFamily="34" charset="0"/>
              </a:rPr>
              <a:pPr eaLnBrk="1" hangingPunct="1"/>
              <a:t>25</a:t>
            </a:fld>
            <a:endParaRPr lang="en-US" altLang="zh-CN" sz="1000" smtClean="0">
              <a:latin typeface="Microsoft Sans Serif" pitchFamily="34" charset="0"/>
            </a:endParaRPr>
          </a:p>
        </p:txBody>
      </p:sp>
    </p:spTree>
    <p:extLst>
      <p:ext uri="{BB962C8B-B14F-4D97-AF65-F5344CB8AC3E}">
        <p14:creationId xmlns:p14="http://schemas.microsoft.com/office/powerpoint/2010/main" val="1377985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extLst/>
        </p:spPr>
        <p:txBody>
          <a:bodyPr rtlCol="0" anchor="t">
            <a:normAutofit fontScale="90000"/>
          </a:bodyPr>
          <a:lstStyle/>
          <a:p>
            <a:pPr eaLnBrk="1" fontAlgn="auto" hangingPunct="1">
              <a:spcAft>
                <a:spcPts val="0"/>
              </a:spcAft>
              <a:defRPr/>
            </a:pPr>
            <a:r>
              <a:rPr lang="en-US" altLang="zh-CN" b="1" smtClean="0">
                <a:solidFill>
                  <a:srgbClr val="FF0000"/>
                </a:solidFill>
              </a:rPr>
              <a:t>Error Correcting</a:t>
            </a:r>
            <a:r>
              <a:rPr lang="zh-CN" altLang="zh-CN" smtClean="0"/>
              <a:t/>
            </a:r>
            <a:br>
              <a:rPr lang="zh-CN" altLang="zh-CN" smtClean="0"/>
            </a:br>
            <a:endParaRPr lang="zh-CN" altLang="en-US" smtClean="0"/>
          </a:p>
        </p:txBody>
      </p:sp>
      <p:sp>
        <p:nvSpPr>
          <p:cNvPr id="18435" name="内容占位符 2"/>
          <p:cNvSpPr>
            <a:spLocks noGrp="1"/>
          </p:cNvSpPr>
          <p:nvPr>
            <p:ph idx="1"/>
          </p:nvPr>
        </p:nvSpPr>
        <p:spPr>
          <a:xfrm>
            <a:off x="179388" y="908050"/>
            <a:ext cx="8785225" cy="5184775"/>
          </a:xfrm>
        </p:spPr>
        <p:txBody>
          <a:bodyPr/>
          <a:lstStyle/>
          <a:p>
            <a:pPr marL="0" indent="0" eaLnBrk="1" hangingPunct="1">
              <a:buFontTx/>
              <a:buNone/>
            </a:pPr>
            <a:r>
              <a:rPr lang="en-US" altLang="zh-CN" b="1" smtClean="0"/>
              <a:t>Example 1:</a:t>
            </a:r>
            <a:endParaRPr lang="zh-CN" altLang="zh-CN" smtClean="0"/>
          </a:p>
          <a:p>
            <a:pPr marL="0" indent="0" eaLnBrk="1" hangingPunct="1">
              <a:buFontTx/>
              <a:buNone/>
            </a:pPr>
            <a:r>
              <a:rPr lang="en-US" altLang="zh-CN" smtClean="0"/>
              <a:t>Dears,</a:t>
            </a:r>
          </a:p>
          <a:p>
            <a:pPr marL="0" indent="0" eaLnBrk="1" hangingPunct="1">
              <a:buFontTx/>
              <a:buNone/>
            </a:pPr>
            <a:endParaRPr lang="zh-CN" altLang="zh-CN" smtClean="0"/>
          </a:p>
          <a:p>
            <a:pPr marL="0" indent="0" eaLnBrk="1" hangingPunct="1">
              <a:buFontTx/>
              <a:buNone/>
            </a:pPr>
            <a:r>
              <a:rPr lang="en-US" altLang="zh-CN" smtClean="0"/>
              <a:t>I like to remind you that there will be no tutorial. If you have any question, please send me an e-mail or drop by during my office hours. </a:t>
            </a:r>
          </a:p>
          <a:p>
            <a:pPr marL="0" indent="0" eaLnBrk="1" hangingPunct="1">
              <a:buFontTx/>
              <a:buNone/>
            </a:pPr>
            <a:endParaRPr lang="zh-CN" altLang="zh-CN" smtClean="0"/>
          </a:p>
          <a:p>
            <a:pPr marL="0" indent="0" eaLnBrk="1" hangingPunct="1">
              <a:buFontTx/>
              <a:buNone/>
            </a:pPr>
            <a:r>
              <a:rPr lang="en-US" altLang="zh-CN" smtClean="0"/>
              <a:t>                                                            Brgds,</a:t>
            </a:r>
            <a:endParaRPr lang="zh-CN" altLang="zh-CN" smtClean="0"/>
          </a:p>
          <a:p>
            <a:pPr marL="0" indent="0" eaLnBrk="1" hangingPunct="1">
              <a:buFontTx/>
              <a:buNone/>
            </a:pPr>
            <a:r>
              <a:rPr lang="en-US" altLang="zh-CN" smtClean="0"/>
              <a:t>                                                            Teacher</a:t>
            </a:r>
            <a:endParaRPr lang="zh-CN" altLang="zh-CN" smtClean="0"/>
          </a:p>
          <a:p>
            <a:pPr marL="0" indent="0" eaLnBrk="1" hangingPunct="1"/>
            <a:endParaRPr lang="zh-CN" altLang="en-US" smtClean="0"/>
          </a:p>
        </p:txBody>
      </p:sp>
      <p:sp>
        <p:nvSpPr>
          <p:cNvPr id="18436"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1843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7CD82C0-80F8-428C-8701-392BC62E50D2}" type="slidenum">
              <a:rPr lang="zh-CN" altLang="en-US" sz="1000" smtClean="0">
                <a:latin typeface="Microsoft Sans Serif" pitchFamily="34" charset="0"/>
              </a:rPr>
              <a:pPr eaLnBrk="1" hangingPunct="1"/>
              <a:t>26</a:t>
            </a:fld>
            <a:endParaRPr lang="en-US" altLang="zh-CN" sz="1000" smtClean="0">
              <a:latin typeface="Microsoft Sans Serif" pitchFamily="34" charset="0"/>
            </a:endParaRPr>
          </a:p>
        </p:txBody>
      </p:sp>
    </p:spTree>
    <p:extLst>
      <p:ext uri="{BB962C8B-B14F-4D97-AF65-F5344CB8AC3E}">
        <p14:creationId xmlns:p14="http://schemas.microsoft.com/office/powerpoint/2010/main" val="363867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179388" y="549275"/>
            <a:ext cx="8785225" cy="4525963"/>
          </a:xfrm>
        </p:spPr>
        <p:txBody>
          <a:bodyPr/>
          <a:lstStyle/>
          <a:p>
            <a:pPr marL="0" indent="0" eaLnBrk="1" hangingPunct="1">
              <a:buFontTx/>
              <a:buNone/>
            </a:pPr>
            <a:r>
              <a:rPr lang="en-US" altLang="zh-CN" b="1" smtClean="0">
                <a:solidFill>
                  <a:srgbClr val="FF0000"/>
                </a:solidFill>
              </a:rPr>
              <a:t>Example 2:</a:t>
            </a:r>
            <a:endParaRPr lang="zh-CN" altLang="zh-CN" smtClean="0">
              <a:solidFill>
                <a:srgbClr val="FF0000"/>
              </a:solidFill>
            </a:endParaRPr>
          </a:p>
          <a:p>
            <a:pPr marL="0" indent="0" eaLnBrk="1" hangingPunct="1">
              <a:buFontTx/>
              <a:buNone/>
            </a:pPr>
            <a:r>
              <a:rPr lang="en-US" altLang="zh-CN" sz="2800" smtClean="0"/>
              <a:t>Dear Mr. Dr. Jeff,</a:t>
            </a:r>
          </a:p>
          <a:p>
            <a:pPr marL="0" indent="0" eaLnBrk="1" hangingPunct="1">
              <a:buFontTx/>
              <a:buNone/>
            </a:pPr>
            <a:endParaRPr lang="zh-CN" altLang="zh-CN" sz="2800" smtClean="0"/>
          </a:p>
          <a:p>
            <a:pPr marL="0" indent="0" eaLnBrk="1" hangingPunct="1">
              <a:buFontTx/>
              <a:buNone/>
            </a:pPr>
            <a:r>
              <a:rPr lang="en-US" altLang="zh-CN" sz="2800" smtClean="0"/>
              <a:t>It’s too bad that things didn’t work out between you and Rose. But in reality, it was probably the best. As you always tell me, there are plenty of fish in the sea!</a:t>
            </a:r>
          </a:p>
          <a:p>
            <a:pPr marL="0" indent="0" eaLnBrk="1" hangingPunct="1">
              <a:buFontTx/>
              <a:buNone/>
            </a:pPr>
            <a:endParaRPr lang="zh-CN" altLang="zh-CN" sz="2800" smtClean="0"/>
          </a:p>
          <a:p>
            <a:pPr marL="0" indent="0" eaLnBrk="1" hangingPunct="1">
              <a:buFontTx/>
              <a:buNone/>
            </a:pPr>
            <a:r>
              <a:rPr lang="en-US" altLang="zh-CN" sz="2800" smtClean="0"/>
              <a:t>Rebecca</a:t>
            </a:r>
            <a:endParaRPr lang="zh-CN" altLang="zh-CN" sz="2800" smtClean="0"/>
          </a:p>
          <a:p>
            <a:pPr marL="0" indent="0" eaLnBrk="1" hangingPunct="1">
              <a:buFontTx/>
              <a:buNone/>
            </a:pPr>
            <a:endParaRPr lang="zh-CN" altLang="en-US" smtClean="0"/>
          </a:p>
        </p:txBody>
      </p:sp>
      <p:sp>
        <p:nvSpPr>
          <p:cNvPr id="19459"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1946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9F36719-D9A5-4E20-945A-8FA982AC7430}" type="slidenum">
              <a:rPr lang="zh-CN" altLang="en-US" sz="1000" smtClean="0">
                <a:latin typeface="Microsoft Sans Serif" pitchFamily="34" charset="0"/>
              </a:rPr>
              <a:pPr eaLnBrk="1" hangingPunct="1"/>
              <a:t>27</a:t>
            </a:fld>
            <a:endParaRPr lang="en-US" altLang="zh-CN" sz="1000" smtClean="0">
              <a:latin typeface="Microsoft Sans Serif" pitchFamily="34" charset="0"/>
            </a:endParaRPr>
          </a:p>
        </p:txBody>
      </p:sp>
    </p:spTree>
    <p:extLst>
      <p:ext uri="{BB962C8B-B14F-4D97-AF65-F5344CB8AC3E}">
        <p14:creationId xmlns:p14="http://schemas.microsoft.com/office/powerpoint/2010/main" val="2336514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8"/>
          <p:cNvSpPr txBox="1">
            <a:spLocks noChangeArrowheads="1"/>
          </p:cNvSpPr>
          <p:nvPr>
            <p:custDataLst>
              <p:tags r:id="rId1"/>
            </p:custDataLst>
          </p:nvPr>
        </p:nvSpPr>
        <p:spPr bwMode="auto">
          <a:xfrm>
            <a:off x="101600" y="298450"/>
            <a:ext cx="7772400" cy="593725"/>
          </a:xfrm>
          <a:prstGeom prst="rect">
            <a:avLst/>
          </a:prstGeom>
          <a:noFill/>
          <a:ln w="9525">
            <a:noFill/>
            <a:miter lim="800000"/>
            <a:headEnd/>
            <a:tailEnd/>
          </a:ln>
        </p:spPr>
        <p:txBody>
          <a:bodyPr/>
          <a:lstStyle/>
          <a:p>
            <a:pPr>
              <a:defRPr/>
            </a:pPr>
            <a:r>
              <a:rPr lang="en-US" altLang="zh-CN" sz="3600" b="1" dirty="0">
                <a:solidFill>
                  <a:schemeClr val="bg2">
                    <a:lumMod val="10000"/>
                  </a:schemeClr>
                </a:solidFill>
              </a:rPr>
              <a:t>Body of Letter </a:t>
            </a:r>
            <a:endParaRPr lang="de-DE" altLang="zh-CN" sz="3600" b="1" dirty="0">
              <a:solidFill>
                <a:schemeClr val="bg2">
                  <a:lumMod val="10000"/>
                </a:schemeClr>
              </a:solidFill>
              <a:latin typeface="Californian FB"/>
            </a:endParaRPr>
          </a:p>
        </p:txBody>
      </p:sp>
      <p:sp>
        <p:nvSpPr>
          <p:cNvPr id="16389" name="Content Placeholder 1"/>
          <p:cNvSpPr>
            <a:spLocks noGrp="1"/>
          </p:cNvSpPr>
          <p:nvPr>
            <p:ph idx="1"/>
          </p:nvPr>
        </p:nvSpPr>
        <p:spPr>
          <a:xfrm>
            <a:off x="409575" y="2001838"/>
            <a:ext cx="8072438" cy="3343275"/>
          </a:xfrm>
          <a:solidFill>
            <a:schemeClr val="bg1">
              <a:lumMod val="95000"/>
            </a:schemeClr>
          </a:solidFill>
          <a:ln algn="ctr"/>
        </p:spPr>
        <p:txBody>
          <a:bodyPr wrap="none" anchor="ctr">
            <a:normAutofit lnSpcReduction="10000"/>
          </a:bodyPr>
          <a:lstStyle/>
          <a:p>
            <a:pPr>
              <a:spcBef>
                <a:spcPct val="0"/>
              </a:spcBef>
              <a:buFontTx/>
              <a:buNone/>
              <a:defRPr/>
            </a:pPr>
            <a:endParaRPr lang="en-US" altLang="zh-CN" sz="2400" b="1" i="1" smtClean="0">
              <a:solidFill>
                <a:srgbClr val="7F7F7F"/>
              </a:solidFill>
              <a:cs typeface="Arial" charset="0"/>
            </a:endParaRPr>
          </a:p>
          <a:p>
            <a:pPr>
              <a:spcBef>
                <a:spcPct val="0"/>
              </a:spcBef>
              <a:buFontTx/>
              <a:buNone/>
              <a:defRPr/>
            </a:pPr>
            <a:r>
              <a:rPr lang="en-US" altLang="zh-CN" sz="2400" b="1" smtClean="0">
                <a:solidFill>
                  <a:srgbClr val="7F7F7F"/>
                </a:solidFill>
                <a:cs typeface="Arial" charset="0"/>
              </a:rPr>
              <a:t>PASS</a:t>
            </a:r>
          </a:p>
          <a:p>
            <a:pPr>
              <a:spcBef>
                <a:spcPct val="0"/>
              </a:spcBef>
              <a:buFontTx/>
              <a:buNone/>
              <a:defRPr/>
            </a:pPr>
            <a:endParaRPr lang="en-US" altLang="zh-CN" sz="2400" b="1" smtClean="0">
              <a:solidFill>
                <a:srgbClr val="7F7F7F"/>
              </a:solidFill>
              <a:cs typeface="Arial" charset="0"/>
            </a:endParaRPr>
          </a:p>
          <a:p>
            <a:pPr lvl="1">
              <a:spcBef>
                <a:spcPct val="0"/>
              </a:spcBef>
              <a:buFont typeface="Arial" charset="0"/>
              <a:buChar char="•"/>
              <a:defRPr/>
            </a:pPr>
            <a:r>
              <a:rPr lang="en-US" altLang="zh-CN" sz="2200" b="1" i="1" smtClean="0">
                <a:solidFill>
                  <a:srgbClr val="7F7F7F"/>
                </a:solidFill>
                <a:cs typeface="Arial" charset="0"/>
              </a:rPr>
              <a:t>P</a:t>
            </a:r>
            <a:r>
              <a:rPr lang="en-US" altLang="zh-CN" sz="2200" b="1" smtClean="0">
                <a:solidFill>
                  <a:srgbClr val="7F7F7F"/>
                </a:solidFill>
                <a:cs typeface="Arial" charset="0"/>
              </a:rPr>
              <a:t>urpose</a:t>
            </a:r>
          </a:p>
          <a:p>
            <a:pPr lvl="1">
              <a:spcBef>
                <a:spcPct val="0"/>
              </a:spcBef>
              <a:buFont typeface="Arial" charset="0"/>
              <a:buChar char="•"/>
              <a:defRPr/>
            </a:pPr>
            <a:endParaRPr lang="en-US" altLang="zh-CN" sz="2200" b="1" smtClean="0">
              <a:solidFill>
                <a:srgbClr val="7F7F7F"/>
              </a:solidFill>
              <a:cs typeface="Arial" charset="0"/>
            </a:endParaRPr>
          </a:p>
          <a:p>
            <a:pPr lvl="1">
              <a:spcBef>
                <a:spcPct val="0"/>
              </a:spcBef>
              <a:buFont typeface="Arial" charset="0"/>
              <a:buChar char="•"/>
              <a:defRPr/>
            </a:pPr>
            <a:r>
              <a:rPr lang="en-US" altLang="zh-CN" sz="2200" b="1" i="1" smtClean="0">
                <a:solidFill>
                  <a:srgbClr val="7F7F7F"/>
                </a:solidFill>
                <a:cs typeface="Arial" charset="0"/>
              </a:rPr>
              <a:t>A</a:t>
            </a:r>
            <a:r>
              <a:rPr lang="en-US" altLang="zh-CN" sz="2200" b="1" smtClean="0">
                <a:solidFill>
                  <a:srgbClr val="7F7F7F"/>
                </a:solidFill>
                <a:cs typeface="Arial" charset="0"/>
              </a:rPr>
              <a:t>ction</a:t>
            </a:r>
          </a:p>
          <a:p>
            <a:pPr lvl="1">
              <a:spcBef>
                <a:spcPct val="0"/>
              </a:spcBef>
              <a:buFont typeface="Arial" charset="0"/>
              <a:buChar char="•"/>
              <a:defRPr/>
            </a:pPr>
            <a:endParaRPr lang="en-US" altLang="zh-CN" sz="2200" b="1" smtClean="0">
              <a:solidFill>
                <a:srgbClr val="7F7F7F"/>
              </a:solidFill>
              <a:cs typeface="Arial" charset="0"/>
            </a:endParaRPr>
          </a:p>
          <a:p>
            <a:pPr lvl="1">
              <a:spcBef>
                <a:spcPct val="0"/>
              </a:spcBef>
              <a:buFont typeface="Arial" charset="0"/>
              <a:buChar char="•"/>
              <a:defRPr/>
            </a:pPr>
            <a:r>
              <a:rPr lang="en-US" altLang="zh-CN" sz="2200" b="1" i="1" smtClean="0">
                <a:solidFill>
                  <a:srgbClr val="7F7F7F"/>
                </a:solidFill>
                <a:cs typeface="Arial" charset="0"/>
              </a:rPr>
              <a:t>S</a:t>
            </a:r>
            <a:r>
              <a:rPr lang="en-US" altLang="zh-CN" sz="2200" b="1" smtClean="0">
                <a:solidFill>
                  <a:srgbClr val="7F7F7F"/>
                </a:solidFill>
                <a:cs typeface="Arial" charset="0"/>
              </a:rPr>
              <a:t>upport</a:t>
            </a:r>
          </a:p>
          <a:p>
            <a:pPr lvl="1">
              <a:spcBef>
                <a:spcPct val="0"/>
              </a:spcBef>
              <a:buFont typeface="Arial" charset="0"/>
              <a:buChar char="•"/>
              <a:defRPr/>
            </a:pPr>
            <a:endParaRPr lang="en-US" altLang="zh-CN" sz="2200" b="1" smtClean="0">
              <a:solidFill>
                <a:srgbClr val="7F7F7F"/>
              </a:solidFill>
              <a:cs typeface="Arial" charset="0"/>
            </a:endParaRPr>
          </a:p>
          <a:p>
            <a:pPr lvl="1">
              <a:spcBef>
                <a:spcPct val="0"/>
              </a:spcBef>
              <a:buFont typeface="Arial" charset="0"/>
              <a:buChar char="•"/>
              <a:defRPr/>
            </a:pPr>
            <a:r>
              <a:rPr lang="en-US" altLang="zh-CN" sz="2200" b="1" i="1" smtClean="0">
                <a:solidFill>
                  <a:srgbClr val="7F7F7F"/>
                </a:solidFill>
                <a:cs typeface="Arial" charset="0"/>
              </a:rPr>
              <a:t>S</a:t>
            </a:r>
            <a:r>
              <a:rPr lang="en-US" altLang="zh-CN" sz="2200" b="1" smtClean="0">
                <a:solidFill>
                  <a:srgbClr val="7F7F7F"/>
                </a:solidFill>
                <a:cs typeface="Arial" charset="0"/>
              </a:rPr>
              <a:t>ummarize</a:t>
            </a:r>
          </a:p>
          <a:p>
            <a:pPr>
              <a:spcBef>
                <a:spcPct val="0"/>
              </a:spcBef>
              <a:buFontTx/>
              <a:buNone/>
              <a:defRPr/>
            </a:pPr>
            <a:endParaRPr lang="en-US" altLang="zh-CN" sz="2400" b="1" smtClean="0">
              <a:solidFill>
                <a:srgbClr val="7F7F7F"/>
              </a:solidFill>
              <a:cs typeface="Arial" charset="0"/>
            </a:endParaRPr>
          </a:p>
        </p:txBody>
      </p:sp>
      <p:sp>
        <p:nvSpPr>
          <p:cNvPr id="6" name="Content Placeholder 1"/>
          <p:cNvSpPr txBox="1">
            <a:spLocks/>
          </p:cNvSpPr>
          <p:nvPr/>
        </p:nvSpPr>
        <p:spPr bwMode="auto">
          <a:xfrm>
            <a:off x="377825" y="1239838"/>
            <a:ext cx="2349500" cy="603250"/>
          </a:xfrm>
          <a:prstGeom prst="rect">
            <a:avLst/>
          </a:prstGeom>
          <a:solidFill>
            <a:srgbClr val="00528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193675" indent="-193675"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50000"/>
              </a:lnSpc>
            </a:pPr>
            <a:r>
              <a:rPr lang="en-US" altLang="zh-CN" b="1">
                <a:solidFill>
                  <a:schemeClr val="bg1"/>
                </a:solidFill>
              </a:rPr>
              <a:t>Salutation</a:t>
            </a:r>
          </a:p>
          <a:p>
            <a:endParaRPr lang="en-US" altLang="zh-CN" b="1">
              <a:solidFill>
                <a:schemeClr val="bg1"/>
              </a:solidFill>
            </a:endParaRPr>
          </a:p>
        </p:txBody>
      </p:sp>
      <p:sp>
        <p:nvSpPr>
          <p:cNvPr id="7" name="Content Placeholder 1"/>
          <p:cNvSpPr txBox="1">
            <a:spLocks/>
          </p:cNvSpPr>
          <p:nvPr/>
        </p:nvSpPr>
        <p:spPr bwMode="auto">
          <a:xfrm>
            <a:off x="431800" y="5502275"/>
            <a:ext cx="8034338" cy="604838"/>
          </a:xfrm>
          <a:prstGeom prst="rect">
            <a:avLst/>
          </a:prstGeom>
          <a:solidFill>
            <a:srgbClr val="00528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193675" indent="-193675"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b="1">
                <a:solidFill>
                  <a:schemeClr val="bg1"/>
                </a:solidFill>
              </a:rPr>
              <a:t>Close</a:t>
            </a:r>
          </a:p>
        </p:txBody>
      </p:sp>
    </p:spTree>
    <p:extLst>
      <p:ext uri="{BB962C8B-B14F-4D97-AF65-F5344CB8AC3E}">
        <p14:creationId xmlns:p14="http://schemas.microsoft.com/office/powerpoint/2010/main" val="3753483923"/>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9">
                                            <p:bg/>
                                          </p:spTgt>
                                        </p:tgtEl>
                                        <p:attrNameLst>
                                          <p:attrName>style.visibility</p:attrName>
                                        </p:attrNameLst>
                                      </p:cBhvr>
                                      <p:to>
                                        <p:strVal val="visible"/>
                                      </p:to>
                                    </p:set>
                                    <p:animEffect transition="in" filter="blinds(horizontal)">
                                      <p:cBhvr>
                                        <p:cTn id="12" dur="500"/>
                                        <p:tgtEl>
                                          <p:spTgt spid="16389">
                                            <p:bg/>
                                          </p:spTgt>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6389">
                                            <p:txEl>
                                              <p:pRg st="1" end="1"/>
                                            </p:txEl>
                                          </p:spTgt>
                                        </p:tgtEl>
                                        <p:attrNameLst>
                                          <p:attrName>style.visibility</p:attrName>
                                        </p:attrNameLst>
                                      </p:cBhvr>
                                      <p:to>
                                        <p:strVal val="visible"/>
                                      </p:to>
                                    </p:set>
                                    <p:animEffect transition="in" filter="blinds(horizontal)">
                                      <p:cBhvr>
                                        <p:cTn id="16" dur="500"/>
                                        <p:tgtEl>
                                          <p:spTgt spid="1638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389">
                                            <p:txEl>
                                              <p:pRg st="3" end="3"/>
                                            </p:txEl>
                                          </p:spTgt>
                                        </p:tgtEl>
                                        <p:attrNameLst>
                                          <p:attrName>style.visibility</p:attrName>
                                        </p:attrNameLst>
                                      </p:cBhvr>
                                      <p:to>
                                        <p:strVal val="visible"/>
                                      </p:to>
                                    </p:set>
                                    <p:animEffect transition="in" filter="blinds(horizontal)">
                                      <p:cBhvr>
                                        <p:cTn id="21" dur="500"/>
                                        <p:tgtEl>
                                          <p:spTgt spid="16389">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389">
                                            <p:txEl>
                                              <p:pRg st="5" end="5"/>
                                            </p:txEl>
                                          </p:spTgt>
                                        </p:tgtEl>
                                        <p:attrNameLst>
                                          <p:attrName>style.visibility</p:attrName>
                                        </p:attrNameLst>
                                      </p:cBhvr>
                                      <p:to>
                                        <p:strVal val="visible"/>
                                      </p:to>
                                    </p:set>
                                    <p:animEffect transition="in" filter="blinds(horizontal)">
                                      <p:cBhvr>
                                        <p:cTn id="24" dur="500"/>
                                        <p:tgtEl>
                                          <p:spTgt spid="1638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389">
                                            <p:txEl>
                                              <p:pRg st="7" end="7"/>
                                            </p:txEl>
                                          </p:spTgt>
                                        </p:tgtEl>
                                        <p:attrNameLst>
                                          <p:attrName>style.visibility</p:attrName>
                                        </p:attrNameLst>
                                      </p:cBhvr>
                                      <p:to>
                                        <p:strVal val="visible"/>
                                      </p:to>
                                    </p:set>
                                    <p:animEffect transition="in" filter="blinds(horizontal)">
                                      <p:cBhvr>
                                        <p:cTn id="27" dur="500"/>
                                        <p:tgtEl>
                                          <p:spTgt spid="16389">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389">
                                            <p:txEl>
                                              <p:pRg st="9" end="9"/>
                                            </p:txEl>
                                          </p:spTgt>
                                        </p:tgtEl>
                                        <p:attrNameLst>
                                          <p:attrName>style.visibility</p:attrName>
                                        </p:attrNameLst>
                                      </p:cBhvr>
                                      <p:to>
                                        <p:strVal val="visible"/>
                                      </p:to>
                                    </p:set>
                                    <p:animEffect transition="in" filter="blinds(horizontal)">
                                      <p:cBhvr>
                                        <p:cTn id="30" dur="500"/>
                                        <p:tgtEl>
                                          <p:spTgt spid="16389">
                                            <p:txEl>
                                              <p:pRg st="9" end="9"/>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323850" y="1412875"/>
            <a:ext cx="8229600" cy="2376488"/>
          </a:xfrm>
        </p:spPr>
        <p:txBody>
          <a:bodyPr/>
          <a:lstStyle/>
          <a:p>
            <a:pPr eaLnBrk="1" hangingPunct="1"/>
            <a:r>
              <a:rPr lang="en-US" altLang="zh-CN" smtClean="0">
                <a:cs typeface="Times New Roman" pitchFamily="18" charset="0"/>
              </a:rPr>
              <a:t>A. Begin with a nice salutation</a:t>
            </a:r>
          </a:p>
          <a:p>
            <a:pPr eaLnBrk="1" hangingPunct="1"/>
            <a:endParaRPr lang="en-US" altLang="zh-CN" smtClean="0">
              <a:cs typeface="Times New Roman" pitchFamily="18" charset="0"/>
            </a:endParaRPr>
          </a:p>
          <a:p>
            <a:pPr eaLnBrk="1" hangingPunct="1">
              <a:buFont typeface="Arial" charset="0"/>
              <a:buNone/>
            </a:pPr>
            <a:r>
              <a:rPr lang="en-US" altLang="zh-CN" smtClean="0">
                <a:cs typeface="Times New Roman" pitchFamily="18" charset="0"/>
              </a:rPr>
              <a:t>Dear XX,  Hi XX, </a:t>
            </a:r>
          </a:p>
          <a:p>
            <a:pPr eaLnBrk="1" hangingPunct="1">
              <a:buFontTx/>
              <a:buNone/>
            </a:pPr>
            <a:endParaRPr lang="zh-CN" altLang="en-US" smtClean="0">
              <a:cs typeface="Times New Roman" pitchFamily="18" charset="0"/>
            </a:endParaRPr>
          </a:p>
        </p:txBody>
      </p:sp>
      <p:sp>
        <p:nvSpPr>
          <p:cNvPr id="21507"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2150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54D16D1-C856-45E8-BED4-A9726246F93F}" type="slidenum">
              <a:rPr lang="zh-CN" altLang="en-US" sz="1000" smtClean="0">
                <a:latin typeface="Microsoft Sans Serif" pitchFamily="34" charset="0"/>
              </a:rPr>
              <a:pPr eaLnBrk="1" hangingPunct="1"/>
              <a:t>29</a:t>
            </a:fld>
            <a:endParaRPr lang="en-US" altLang="zh-CN" sz="1000" smtClean="0">
              <a:latin typeface="Microsoft Sans Serif" pitchFamily="34" charset="0"/>
            </a:endParaRPr>
          </a:p>
        </p:txBody>
      </p:sp>
    </p:spTree>
    <p:extLst>
      <p:ext uri="{BB962C8B-B14F-4D97-AF65-F5344CB8AC3E}">
        <p14:creationId xmlns:p14="http://schemas.microsoft.com/office/powerpoint/2010/main" val="2021752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sz="2800" dirty="0" smtClean="0"/>
              <a:t>Diagram</a:t>
            </a:r>
            <a:r>
              <a:rPr lang="zh-CN" altLang="en-US" sz="2800" dirty="0" smtClean="0"/>
              <a:t>图表                          </a:t>
            </a:r>
            <a:r>
              <a:rPr lang="en-US" altLang="zh-CN" sz="2800" dirty="0" smtClean="0"/>
              <a:t>information</a:t>
            </a:r>
            <a:r>
              <a:rPr lang="zh-CN" altLang="en-US" sz="2800" dirty="0" smtClean="0"/>
              <a:t>信息</a:t>
            </a:r>
            <a:endParaRPr lang="en-US" altLang="zh-CN" sz="2800" dirty="0" smtClean="0"/>
          </a:p>
          <a:p>
            <a:r>
              <a:rPr lang="en-US" altLang="zh-CN" sz="2800" dirty="0" smtClean="0"/>
              <a:t>Enter</a:t>
            </a:r>
            <a:r>
              <a:rPr lang="zh-CN" altLang="en-US" sz="2800" dirty="0" smtClean="0"/>
              <a:t>输入                                </a:t>
            </a:r>
            <a:r>
              <a:rPr lang="en-US" altLang="zh-CN" sz="2800" dirty="0" smtClean="0"/>
              <a:t>detail</a:t>
            </a:r>
            <a:r>
              <a:rPr lang="zh-CN" altLang="en-US" sz="2800" dirty="0" smtClean="0"/>
              <a:t>细节</a:t>
            </a:r>
            <a:endParaRPr lang="en-US" altLang="zh-CN" sz="2800" dirty="0" smtClean="0"/>
          </a:p>
          <a:p>
            <a:r>
              <a:rPr lang="en-US" altLang="zh-CN" sz="2800" dirty="0" smtClean="0"/>
              <a:t>Documentation</a:t>
            </a:r>
            <a:r>
              <a:rPr lang="zh-CN" altLang="en-US" sz="2800" dirty="0" smtClean="0"/>
              <a:t>记录              </a:t>
            </a:r>
            <a:r>
              <a:rPr lang="en-US" altLang="zh-CN" sz="2800" dirty="0" smtClean="0"/>
              <a:t>branch</a:t>
            </a:r>
            <a:r>
              <a:rPr lang="zh-CN" altLang="en-US" sz="2800" dirty="0" smtClean="0"/>
              <a:t>分支</a:t>
            </a:r>
            <a:endParaRPr lang="en-US" altLang="zh-CN" sz="2800" dirty="0" smtClean="0"/>
          </a:p>
          <a:p>
            <a:r>
              <a:rPr lang="en-US" altLang="zh-CN" sz="2800" dirty="0" smtClean="0"/>
              <a:t>Recover</a:t>
            </a:r>
            <a:r>
              <a:rPr lang="zh-CN" altLang="en-US" sz="2800" dirty="0" smtClean="0"/>
              <a:t>恢复                            </a:t>
            </a:r>
            <a:r>
              <a:rPr lang="en-US" altLang="zh-CN" sz="2800" dirty="0" smtClean="0"/>
              <a:t>clean up </a:t>
            </a:r>
            <a:r>
              <a:rPr lang="zh-CN" altLang="en-US" sz="2800" dirty="0" smtClean="0"/>
              <a:t>清理</a:t>
            </a:r>
            <a:endParaRPr lang="en-US" altLang="zh-CN" sz="2800" dirty="0" smtClean="0"/>
          </a:p>
          <a:p>
            <a:r>
              <a:rPr lang="en-US" altLang="zh-CN" sz="2800" dirty="0" smtClean="0"/>
              <a:t>Reach</a:t>
            </a:r>
            <a:r>
              <a:rPr lang="zh-CN" altLang="en-US" sz="2800" dirty="0" smtClean="0"/>
              <a:t>到达                                </a:t>
            </a:r>
            <a:r>
              <a:rPr lang="en-US" altLang="zh-CN" sz="2800" dirty="0" smtClean="0"/>
              <a:t>review</a:t>
            </a:r>
            <a:r>
              <a:rPr lang="zh-CN" altLang="en-US" sz="2800" dirty="0" smtClean="0"/>
              <a:t>回顾</a:t>
            </a:r>
            <a:endParaRPr lang="en-US" altLang="zh-CN" sz="2800" dirty="0" smtClean="0"/>
          </a:p>
          <a:p>
            <a:r>
              <a:rPr lang="en-US" altLang="zh-CN" sz="2800" dirty="0" smtClean="0"/>
              <a:t>Iterative</a:t>
            </a:r>
            <a:r>
              <a:rPr lang="zh-CN" altLang="en-US" sz="2800" dirty="0" smtClean="0"/>
              <a:t>重复的                        </a:t>
            </a:r>
            <a:r>
              <a:rPr lang="en-US" altLang="zh-CN" sz="2800" dirty="0" smtClean="0"/>
              <a:t>perform</a:t>
            </a:r>
            <a:r>
              <a:rPr lang="zh-CN" altLang="en-US" sz="2800" dirty="0" smtClean="0"/>
              <a:t>执行，实施</a:t>
            </a:r>
            <a:endParaRPr lang="en-US" altLang="zh-CN" sz="2800" dirty="0" smtClean="0"/>
          </a:p>
          <a:p>
            <a:r>
              <a:rPr lang="en-US" altLang="zh-CN" sz="2800" dirty="0" smtClean="0"/>
              <a:t>Developer</a:t>
            </a:r>
            <a:r>
              <a:rPr lang="zh-CN" altLang="en-US" sz="2800" dirty="0" smtClean="0"/>
              <a:t>程序员                    </a:t>
            </a:r>
            <a:r>
              <a:rPr lang="en-US" altLang="zh-CN" sz="2800" dirty="0" smtClean="0"/>
              <a:t>customer</a:t>
            </a:r>
            <a:r>
              <a:rPr lang="zh-CN" altLang="en-US" sz="2800" dirty="0" smtClean="0"/>
              <a:t>客户</a:t>
            </a:r>
            <a:endParaRPr lang="en-US" altLang="zh-CN" sz="2800" dirty="0" smtClean="0"/>
          </a:p>
          <a:p>
            <a:r>
              <a:rPr lang="en-US" altLang="zh-CN" sz="2800" dirty="0" smtClean="0"/>
              <a:t>Connection</a:t>
            </a:r>
            <a:r>
              <a:rPr lang="zh-CN" altLang="en-US" sz="2800" dirty="0" smtClean="0"/>
              <a:t>连接                       </a:t>
            </a:r>
            <a:r>
              <a:rPr lang="en-US" altLang="zh-CN" sz="2800" dirty="0" smtClean="0"/>
              <a:t>sequence</a:t>
            </a:r>
            <a:r>
              <a:rPr lang="zh-CN" altLang="en-US" sz="2800" dirty="0" smtClean="0"/>
              <a:t>序列</a:t>
            </a:r>
            <a:endParaRPr lang="en-US" altLang="zh-CN" sz="2800" dirty="0" smtClean="0"/>
          </a:p>
          <a:p>
            <a:r>
              <a:rPr lang="en-US" altLang="zh-CN" sz="2800" dirty="0" smtClean="0"/>
              <a:t>Click</a:t>
            </a:r>
            <a:r>
              <a:rPr lang="zh-CN" altLang="en-US" sz="2800" dirty="0" smtClean="0"/>
              <a:t>点击                                   </a:t>
            </a:r>
            <a:r>
              <a:rPr lang="en-US" altLang="zh-CN" sz="2800" dirty="0" smtClean="0"/>
              <a:t>search</a:t>
            </a:r>
            <a:r>
              <a:rPr lang="zh-CN" altLang="en-US" sz="2800" dirty="0" smtClean="0"/>
              <a:t>搜索</a:t>
            </a:r>
            <a:endParaRPr lang="en-US" altLang="zh-CN" sz="2800" dirty="0" smtClean="0"/>
          </a:p>
          <a:p>
            <a:r>
              <a:rPr lang="en-US" altLang="zh-CN" sz="2800" dirty="0" smtClean="0"/>
              <a:t>Display</a:t>
            </a:r>
            <a:r>
              <a:rPr lang="zh-CN" altLang="en-US" sz="2800" dirty="0" smtClean="0"/>
              <a:t>显示                               </a:t>
            </a:r>
            <a:r>
              <a:rPr lang="en-US" altLang="zh-CN" sz="2800" dirty="0" smtClean="0"/>
              <a:t>list</a:t>
            </a:r>
            <a:r>
              <a:rPr lang="zh-CN" altLang="en-US" sz="2800" dirty="0" smtClean="0"/>
              <a:t>清单，列举</a:t>
            </a:r>
            <a:endParaRPr lang="en-US" altLang="zh-CN" sz="2800" dirty="0" smtClean="0"/>
          </a:p>
          <a:p>
            <a:r>
              <a:rPr lang="en-US" altLang="zh-CN" sz="2800" dirty="0" smtClean="0"/>
              <a:t>Match</a:t>
            </a:r>
            <a:r>
              <a:rPr lang="zh-CN" altLang="en-US" sz="2800" dirty="0" smtClean="0"/>
              <a:t>匹配                                 </a:t>
            </a:r>
            <a:r>
              <a:rPr lang="en-US" altLang="zh-CN" sz="2800" dirty="0" smtClean="0"/>
              <a:t>prompt</a:t>
            </a:r>
            <a:r>
              <a:rPr lang="zh-CN" altLang="en-US" sz="2800" dirty="0" smtClean="0"/>
              <a:t>提示</a:t>
            </a:r>
            <a:endParaRPr lang="en-US" altLang="zh-CN" sz="2800" dirty="0" smtClean="0"/>
          </a:p>
          <a:p>
            <a:r>
              <a:rPr lang="en-US" altLang="zh-CN" sz="2800" dirty="0" smtClean="0"/>
              <a:t>Request</a:t>
            </a:r>
            <a:r>
              <a:rPr lang="zh-CN" altLang="en-US" sz="2800" dirty="0" smtClean="0"/>
              <a:t>请求                              </a:t>
            </a:r>
            <a:r>
              <a:rPr lang="en-US" altLang="zh-CN" sz="2800" dirty="0" smtClean="0"/>
              <a:t>check</a:t>
            </a:r>
            <a:r>
              <a:rPr lang="zh-CN" altLang="en-US" sz="2800" dirty="0" smtClean="0"/>
              <a:t>检查</a:t>
            </a:r>
            <a:endParaRPr lang="en-US" altLang="zh-CN" sz="2800" dirty="0" smtClean="0"/>
          </a:p>
          <a:p>
            <a:r>
              <a:rPr lang="en-US" altLang="zh-CN" sz="2800" dirty="0" smtClean="0"/>
              <a:t>Valid</a:t>
            </a:r>
            <a:r>
              <a:rPr lang="zh-CN" altLang="en-US" sz="2800" dirty="0" smtClean="0"/>
              <a:t>合法的                                </a:t>
            </a:r>
            <a:r>
              <a:rPr lang="en-US" altLang="zh-CN" sz="2800" dirty="0" smtClean="0"/>
              <a:t>stakeholder</a:t>
            </a:r>
            <a:r>
              <a:rPr lang="zh-CN" altLang="en-US" sz="2800" dirty="0" smtClean="0"/>
              <a:t>利益攸关方</a:t>
            </a:r>
            <a:endParaRPr lang="en-US" altLang="zh-CN" sz="2800" dirty="0" smtClean="0"/>
          </a:p>
          <a:p>
            <a:endParaRPr lang="en-US" altLang="zh-CN" sz="2800" dirty="0" smtClean="0"/>
          </a:p>
          <a:p>
            <a:endParaRPr lang="en-US" altLang="zh-CN" dirty="0" smtClean="0"/>
          </a:p>
        </p:txBody>
      </p:sp>
    </p:spTree>
    <p:extLst>
      <p:ext uri="{BB962C8B-B14F-4D97-AF65-F5344CB8AC3E}">
        <p14:creationId xmlns:p14="http://schemas.microsoft.com/office/powerpoint/2010/main" val="2147150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0" y="0"/>
            <a:ext cx="9144000" cy="6858000"/>
          </a:xfrm>
        </p:spPr>
        <p:txBody>
          <a:bodyPr/>
          <a:lstStyle/>
          <a:p>
            <a:pPr eaLnBrk="1" hangingPunct="1">
              <a:defRPr/>
            </a:pPr>
            <a:r>
              <a:rPr lang="en-US" altLang="zh-CN" dirty="0" smtClean="0">
                <a:cs typeface="Times New Roman" pitchFamily="18" charset="0"/>
              </a:rPr>
              <a:t>B. Thank the recipient</a:t>
            </a:r>
          </a:p>
          <a:p>
            <a:pPr marL="0" indent="0" eaLnBrk="1" hangingPunct="1">
              <a:buFontTx/>
              <a:buNone/>
              <a:defRPr/>
            </a:pPr>
            <a:r>
              <a:rPr lang="zh-CN" altLang="zh-CN" sz="2400" dirty="0" smtClean="0">
                <a:cs typeface="Times New Roman" pitchFamily="18" charset="0"/>
              </a:rPr>
              <a:t>谢谢你的来信</a:t>
            </a:r>
            <a:endParaRPr lang="en-US" altLang="zh-CN" sz="2400" dirty="0" smtClean="0">
              <a:cs typeface="Times New Roman" pitchFamily="18" charset="0"/>
            </a:endParaRPr>
          </a:p>
          <a:p>
            <a:pPr marL="0" indent="0" eaLnBrk="1" hangingPunct="1">
              <a:buFontTx/>
              <a:buNone/>
              <a:defRPr/>
            </a:pPr>
            <a:r>
              <a:rPr lang="en-US" altLang="zh-CN" sz="2400" dirty="0" smtClean="0">
                <a:cs typeface="Times New Roman" pitchFamily="18" charset="0"/>
              </a:rPr>
              <a:t>Thank you for your letter dated June 20, 2011.</a:t>
            </a:r>
            <a:endParaRPr lang="zh-CN" altLang="zh-CN" sz="2400" dirty="0" smtClean="0">
              <a:cs typeface="Times New Roman" pitchFamily="18" charset="0"/>
            </a:endParaRPr>
          </a:p>
          <a:p>
            <a:pPr marL="0" indent="0" eaLnBrk="1" hangingPunct="1">
              <a:buFontTx/>
              <a:buNone/>
              <a:defRPr/>
            </a:pPr>
            <a:r>
              <a:rPr lang="zh-CN" altLang="zh-CN" sz="2400" dirty="0" smtClean="0">
                <a:cs typeface="Times New Roman" pitchFamily="18" charset="0"/>
              </a:rPr>
              <a:t>感谢你的咨询</a:t>
            </a:r>
            <a:endParaRPr lang="zh-CN" altLang="en-US" sz="2400" dirty="0" smtClean="0">
              <a:cs typeface="Times New Roman" pitchFamily="18" charset="0"/>
            </a:endParaRPr>
          </a:p>
          <a:p>
            <a:pPr marL="0" indent="0" eaLnBrk="1" hangingPunct="1">
              <a:buFontTx/>
              <a:buNone/>
              <a:defRPr/>
            </a:pPr>
            <a:r>
              <a:rPr lang="en-US" altLang="zh-CN" sz="2400" dirty="0" smtClean="0">
                <a:cs typeface="Times New Roman" pitchFamily="18" charset="0"/>
              </a:rPr>
              <a:t>Thanks for your inquiry.</a:t>
            </a:r>
            <a:endParaRPr lang="zh-CN" altLang="zh-CN" sz="2400" dirty="0" smtClean="0">
              <a:cs typeface="Times New Roman" pitchFamily="18" charset="0"/>
            </a:endParaRPr>
          </a:p>
          <a:p>
            <a:pPr marL="0" indent="0" eaLnBrk="1" hangingPunct="1">
              <a:buFontTx/>
              <a:buNone/>
              <a:defRPr/>
            </a:pPr>
            <a:r>
              <a:rPr lang="zh-CN" altLang="zh-CN" sz="2400" dirty="0" smtClean="0">
                <a:cs typeface="Times New Roman" pitchFamily="18" charset="0"/>
              </a:rPr>
              <a:t>谢谢你快捷的回复</a:t>
            </a:r>
            <a:endParaRPr lang="zh-CN" altLang="en-US" sz="2400" dirty="0" smtClean="0">
              <a:cs typeface="Times New Roman" pitchFamily="18" charset="0"/>
            </a:endParaRPr>
          </a:p>
          <a:p>
            <a:pPr marL="0" indent="0" eaLnBrk="1" hangingPunct="1">
              <a:buFontTx/>
              <a:buNone/>
              <a:defRPr/>
            </a:pPr>
            <a:r>
              <a:rPr lang="en-US" altLang="zh-CN" sz="2400" dirty="0" smtClean="0">
                <a:cs typeface="Times New Roman" pitchFamily="18" charset="0"/>
              </a:rPr>
              <a:t>Thank you for your prompt reply.</a:t>
            </a:r>
            <a:endParaRPr lang="zh-CN" altLang="zh-CN" sz="2400" dirty="0" smtClean="0">
              <a:cs typeface="Times New Roman" pitchFamily="18" charset="0"/>
            </a:endParaRPr>
          </a:p>
          <a:p>
            <a:pPr marL="0" indent="0" eaLnBrk="1" hangingPunct="1">
              <a:buFontTx/>
              <a:buNone/>
              <a:defRPr/>
            </a:pPr>
            <a:r>
              <a:rPr lang="zh-CN" altLang="zh-CN" sz="2400" dirty="0" smtClean="0">
                <a:cs typeface="Times New Roman" pitchFamily="18" charset="0"/>
              </a:rPr>
              <a:t>谢谢</a:t>
            </a:r>
            <a:r>
              <a:rPr lang="zh-CN" altLang="en-US" sz="2400" dirty="0" smtClean="0">
                <a:cs typeface="Times New Roman" pitchFamily="18" charset="0"/>
              </a:rPr>
              <a:t>你提出的问题</a:t>
            </a:r>
          </a:p>
          <a:p>
            <a:pPr marL="0" indent="0" eaLnBrk="1" hangingPunct="1">
              <a:buFontTx/>
              <a:buNone/>
              <a:defRPr/>
            </a:pPr>
            <a:r>
              <a:rPr lang="en-US" altLang="zh-CN" sz="2400" dirty="0" smtClean="0">
                <a:cs typeface="Times New Roman" pitchFamily="18" charset="0"/>
              </a:rPr>
              <a:t>Thanks for your concern / questions.</a:t>
            </a:r>
            <a:endParaRPr lang="zh-CN" altLang="zh-CN" sz="2400" dirty="0" smtClean="0">
              <a:cs typeface="Times New Roman" pitchFamily="18" charset="0"/>
            </a:endParaRPr>
          </a:p>
          <a:p>
            <a:pPr marL="0" indent="0" eaLnBrk="1" hangingPunct="1">
              <a:buFontTx/>
              <a:buNone/>
              <a:defRPr/>
            </a:pPr>
            <a:r>
              <a:rPr lang="zh-CN" altLang="zh-CN" sz="2400" dirty="0" smtClean="0">
                <a:cs typeface="Times New Roman" pitchFamily="18" charset="0"/>
              </a:rPr>
              <a:t>感谢你联系我们公司</a:t>
            </a:r>
            <a:endParaRPr lang="zh-CN" altLang="en-US" sz="2400" dirty="0" smtClean="0">
              <a:cs typeface="Times New Roman" pitchFamily="18" charset="0"/>
            </a:endParaRPr>
          </a:p>
          <a:p>
            <a:pPr marL="0" indent="0" eaLnBrk="1" hangingPunct="1">
              <a:buFontTx/>
              <a:buNone/>
              <a:defRPr/>
            </a:pPr>
            <a:r>
              <a:rPr lang="en-US" altLang="zh-CN" sz="2400" dirty="0" smtClean="0">
                <a:cs typeface="Times New Roman" pitchFamily="18" charset="0"/>
              </a:rPr>
              <a:t>Thanks for contacting my company.</a:t>
            </a:r>
          </a:p>
          <a:p>
            <a:pPr>
              <a:lnSpc>
                <a:spcPct val="150000"/>
              </a:lnSpc>
              <a:buFont typeface="Arial" charset="0"/>
              <a:buNone/>
              <a:defRPr/>
            </a:pPr>
            <a:r>
              <a:rPr lang="en-US" altLang="zh-CN" sz="2800" dirty="0" smtClean="0">
                <a:cs typeface="Times New Roman" pitchFamily="18" charset="0"/>
              </a:rPr>
              <a:t>    </a:t>
            </a:r>
            <a:endParaRPr lang="en-US" altLang="zh-CN" dirty="0" smtClean="0">
              <a:cs typeface="Times New Roman" pitchFamily="18" charset="0"/>
            </a:endParaRPr>
          </a:p>
          <a:p>
            <a:pPr eaLnBrk="1" hangingPunct="1">
              <a:buFontTx/>
              <a:buNone/>
              <a:defRPr/>
            </a:pPr>
            <a:endParaRPr lang="zh-CN" altLang="en-US" dirty="0" smtClean="0">
              <a:cs typeface="Times New Roman" pitchFamily="18" charset="0"/>
            </a:endParaRPr>
          </a:p>
        </p:txBody>
      </p:sp>
      <p:sp>
        <p:nvSpPr>
          <p:cNvPr id="2253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AE7197B-865E-4AEB-9DF5-5B67096D8C5F}" type="slidenum">
              <a:rPr lang="zh-CN" altLang="en-US" sz="1000" smtClean="0">
                <a:latin typeface="Microsoft Sans Serif" pitchFamily="34" charset="0"/>
              </a:rPr>
              <a:pPr eaLnBrk="1" hangingPunct="1"/>
              <a:t>30</a:t>
            </a:fld>
            <a:endParaRPr lang="en-US" altLang="zh-CN" sz="1000" smtClean="0">
              <a:latin typeface="Microsoft Sans Serif" pitchFamily="34" charset="0"/>
            </a:endParaRPr>
          </a:p>
        </p:txBody>
      </p:sp>
    </p:spTree>
    <p:extLst>
      <p:ext uri="{BB962C8B-B14F-4D97-AF65-F5344CB8AC3E}">
        <p14:creationId xmlns:p14="http://schemas.microsoft.com/office/powerpoint/2010/main" val="2153901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2" end="2"/>
                                            </p:txEl>
                                          </p:spTgt>
                                        </p:tgtEl>
                                        <p:attrNameLst>
                                          <p:attrName>style.visibility</p:attrName>
                                        </p:attrNameLst>
                                      </p:cBhvr>
                                      <p:to>
                                        <p:strVal val="visible"/>
                                      </p:to>
                                    </p:set>
                                    <p:anim calcmode="lin" valueType="num">
                                      <p:cBhvr additive="base">
                                        <p:cTn id="7"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4578">
                                            <p:txEl>
                                              <p:pRg st="4" end="4"/>
                                            </p:txEl>
                                          </p:spTgt>
                                        </p:tgtEl>
                                        <p:attrNameLst>
                                          <p:attrName>style.visibility</p:attrName>
                                        </p:attrNameLst>
                                      </p:cBhvr>
                                      <p:to>
                                        <p:strVal val="visible"/>
                                      </p:to>
                                    </p:set>
                                    <p:animEffect transition="in" filter="box(in)">
                                      <p:cBhvr>
                                        <p:cTn id="13" dur="500"/>
                                        <p:tgtEl>
                                          <p:spTgt spid="24578">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4578">
                                            <p:txEl>
                                              <p:pRg st="6" end="6"/>
                                            </p:txEl>
                                          </p:spTgt>
                                        </p:tgtEl>
                                        <p:attrNameLst>
                                          <p:attrName>style.visibility</p:attrName>
                                        </p:attrNameLst>
                                      </p:cBhvr>
                                      <p:to>
                                        <p:strVal val="visible"/>
                                      </p:to>
                                    </p:set>
                                    <p:animEffect transition="in" filter="box(in)">
                                      <p:cBhvr>
                                        <p:cTn id="18" dur="500"/>
                                        <p:tgtEl>
                                          <p:spTgt spid="24578">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4578">
                                            <p:txEl>
                                              <p:pRg st="8" end="8"/>
                                            </p:txEl>
                                          </p:spTgt>
                                        </p:tgtEl>
                                        <p:attrNameLst>
                                          <p:attrName>style.visibility</p:attrName>
                                        </p:attrNameLst>
                                      </p:cBhvr>
                                      <p:to>
                                        <p:strVal val="visible"/>
                                      </p:to>
                                    </p:set>
                                    <p:animEffect transition="in" filter="box(in)">
                                      <p:cBhvr>
                                        <p:cTn id="23" dur="500"/>
                                        <p:tgtEl>
                                          <p:spTgt spid="24578">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24578">
                                            <p:txEl>
                                              <p:pRg st="10" end="10"/>
                                            </p:txEl>
                                          </p:spTgt>
                                        </p:tgtEl>
                                        <p:attrNameLst>
                                          <p:attrName>style.visibility</p:attrName>
                                        </p:attrNameLst>
                                      </p:cBhvr>
                                      <p:to>
                                        <p:strVal val="visible"/>
                                      </p:to>
                                    </p:set>
                                    <p:animEffect transition="in" filter="box(in)">
                                      <p:cBhvr>
                                        <p:cTn id="28" dur="500"/>
                                        <p:tgtEl>
                                          <p:spTgt spid="2457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179388" y="333375"/>
            <a:ext cx="8785225" cy="5794375"/>
          </a:xfrm>
        </p:spPr>
        <p:txBody>
          <a:bodyPr/>
          <a:lstStyle/>
          <a:p>
            <a:pPr eaLnBrk="1" hangingPunct="1">
              <a:defRPr/>
            </a:pPr>
            <a:r>
              <a:rPr lang="en-US" altLang="zh-CN" dirty="0" smtClean="0">
                <a:cs typeface="Times New Roman" pitchFamily="18" charset="0"/>
              </a:rPr>
              <a:t>C. State your purpose</a:t>
            </a:r>
          </a:p>
          <a:p>
            <a:pPr marL="0" indent="0">
              <a:lnSpc>
                <a:spcPct val="150000"/>
              </a:lnSpc>
              <a:buFontTx/>
              <a:buNone/>
              <a:defRPr/>
            </a:pPr>
            <a:r>
              <a:rPr lang="en-US" altLang="zh-CN" dirty="0" smtClean="0">
                <a:cs typeface="Times New Roman" pitchFamily="18" charset="0"/>
              </a:rPr>
              <a:t>I am writing to ask about…</a:t>
            </a:r>
          </a:p>
          <a:p>
            <a:pPr marL="0" indent="0">
              <a:lnSpc>
                <a:spcPct val="150000"/>
              </a:lnSpc>
              <a:buFontTx/>
              <a:buNone/>
              <a:defRPr/>
            </a:pPr>
            <a:r>
              <a:rPr lang="en-US" altLang="zh-CN" dirty="0" smtClean="0">
                <a:cs typeface="Times New Roman" pitchFamily="18" charset="0"/>
              </a:rPr>
              <a:t>We are pleased to inform you that …</a:t>
            </a:r>
          </a:p>
          <a:p>
            <a:pPr marL="0" indent="0">
              <a:lnSpc>
                <a:spcPct val="150000"/>
              </a:lnSpc>
              <a:buFontTx/>
              <a:buNone/>
              <a:defRPr/>
            </a:pPr>
            <a:r>
              <a:rPr lang="en-US" altLang="zh-CN" dirty="0" smtClean="0">
                <a:cs typeface="Times New Roman" pitchFamily="18" charset="0"/>
              </a:rPr>
              <a:t>I regret for being unable to attend the meeting.</a:t>
            </a:r>
          </a:p>
          <a:p>
            <a:pPr eaLnBrk="1" hangingPunct="1">
              <a:buFontTx/>
              <a:buNone/>
              <a:defRPr/>
            </a:pPr>
            <a:endParaRPr lang="zh-CN" altLang="zh-CN" dirty="0" smtClean="0">
              <a:cs typeface="Times New Roman" pitchFamily="18" charset="0"/>
            </a:endParaRPr>
          </a:p>
          <a:p>
            <a:pPr eaLnBrk="1" hangingPunct="1">
              <a:buFontTx/>
              <a:buNone/>
              <a:defRPr/>
            </a:pPr>
            <a:endParaRPr lang="zh-CN" altLang="en-US" dirty="0" smtClean="0">
              <a:cs typeface="Times New Roman" pitchFamily="18" charset="0"/>
            </a:endParaRPr>
          </a:p>
        </p:txBody>
      </p:sp>
      <p:sp>
        <p:nvSpPr>
          <p:cNvPr id="23555"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2355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E670A0C-AAAC-48C2-A14C-1B4B9FC6A9E5}" type="slidenum">
              <a:rPr lang="zh-CN" altLang="en-US" sz="1000" smtClean="0">
                <a:latin typeface="Microsoft Sans Serif" pitchFamily="34" charset="0"/>
              </a:rPr>
              <a:pPr eaLnBrk="1" hangingPunct="1"/>
              <a:t>31</a:t>
            </a:fld>
            <a:endParaRPr lang="en-US" altLang="zh-CN" sz="1000" smtClean="0">
              <a:latin typeface="Microsoft Sans Serif" pitchFamily="34" charset="0"/>
            </a:endParaRPr>
          </a:p>
        </p:txBody>
      </p:sp>
    </p:spTree>
    <p:extLst>
      <p:ext uri="{BB962C8B-B14F-4D97-AF65-F5344CB8AC3E}">
        <p14:creationId xmlns:p14="http://schemas.microsoft.com/office/powerpoint/2010/main" val="380695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Effect transition="in" filter="randombar(horizontal)">
                                      <p:cBhvr>
                                        <p:cTn id="7" dur="500"/>
                                        <p:tgtEl>
                                          <p:spTgt spid="29698">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9698">
                                            <p:txEl>
                                              <p:pRg st="2" end="2"/>
                                            </p:txEl>
                                          </p:spTgt>
                                        </p:tgtEl>
                                        <p:attrNameLst>
                                          <p:attrName>style.visibility</p:attrName>
                                        </p:attrNameLst>
                                      </p:cBhvr>
                                      <p:to>
                                        <p:strVal val="visible"/>
                                      </p:to>
                                    </p:set>
                                    <p:animEffect transition="in" filter="randombar(horizontal)">
                                      <p:cBhvr>
                                        <p:cTn id="10" dur="500"/>
                                        <p:tgtEl>
                                          <p:spTgt spid="29698">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9698">
                                            <p:txEl>
                                              <p:pRg st="3" end="3"/>
                                            </p:txEl>
                                          </p:spTgt>
                                        </p:tgtEl>
                                        <p:attrNameLst>
                                          <p:attrName>style.visibility</p:attrName>
                                        </p:attrNameLst>
                                      </p:cBhvr>
                                      <p:to>
                                        <p:strVal val="visible"/>
                                      </p:to>
                                    </p:set>
                                    <p:animEffect transition="in" filter="randombar(horizontal)">
                                      <p:cBhvr>
                                        <p:cTn id="13" dur="500"/>
                                        <p:tgtEl>
                                          <p:spTgt spid="296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23813" y="0"/>
            <a:ext cx="9228137" cy="6858000"/>
          </a:xfrm>
        </p:spPr>
        <p:txBody>
          <a:bodyPr/>
          <a:lstStyle/>
          <a:p>
            <a:pPr eaLnBrk="1" hangingPunct="1">
              <a:defRPr/>
            </a:pPr>
            <a:r>
              <a:rPr lang="en-US" altLang="zh-CN" dirty="0" smtClean="0">
                <a:cs typeface="Times New Roman" pitchFamily="18" charset="0"/>
              </a:rPr>
              <a:t>D. Closing remarks</a:t>
            </a:r>
          </a:p>
          <a:p>
            <a:pPr marL="0" indent="0">
              <a:lnSpc>
                <a:spcPct val="150000"/>
              </a:lnSpc>
              <a:buFontTx/>
              <a:buNone/>
              <a:defRPr/>
            </a:pPr>
            <a:r>
              <a:rPr lang="en-US" altLang="zh-CN" sz="2400" dirty="0" smtClean="0"/>
              <a:t>Your early reply will be highly appreciated.</a:t>
            </a:r>
          </a:p>
          <a:p>
            <a:pPr marL="0" indent="0">
              <a:lnSpc>
                <a:spcPct val="150000"/>
              </a:lnSpc>
              <a:buFontTx/>
              <a:buNone/>
              <a:defRPr/>
            </a:pPr>
            <a:r>
              <a:rPr lang="en-US" altLang="zh-CN" sz="2400" dirty="0" smtClean="0"/>
              <a:t>I expect your early reply.</a:t>
            </a:r>
          </a:p>
          <a:p>
            <a:pPr marL="0" indent="0">
              <a:lnSpc>
                <a:spcPct val="150000"/>
              </a:lnSpc>
              <a:buFontTx/>
              <a:buNone/>
              <a:defRPr/>
            </a:pPr>
            <a:r>
              <a:rPr lang="en-US" altLang="zh-CN" sz="2400" dirty="0" smtClean="0"/>
              <a:t>Hoping to hear from you very soon.</a:t>
            </a:r>
          </a:p>
          <a:p>
            <a:pPr marL="0" indent="0">
              <a:lnSpc>
                <a:spcPct val="150000"/>
              </a:lnSpc>
              <a:buFontTx/>
              <a:buNone/>
              <a:defRPr/>
            </a:pPr>
            <a:r>
              <a:rPr lang="en-US" altLang="zh-CN" sz="2400" dirty="0" smtClean="0"/>
              <a:t>Thank you very much for your consideration.</a:t>
            </a:r>
          </a:p>
          <a:p>
            <a:pPr marL="0" indent="0">
              <a:lnSpc>
                <a:spcPct val="150000"/>
              </a:lnSpc>
              <a:buFontTx/>
              <a:buNone/>
              <a:defRPr/>
            </a:pPr>
            <a:r>
              <a:rPr lang="en-US" altLang="zh-CN" sz="2400" dirty="0" smtClean="0"/>
              <a:t>Please accept my sincere thanks for your kind attention to this matter.</a:t>
            </a:r>
          </a:p>
          <a:p>
            <a:pPr marL="0" indent="0">
              <a:lnSpc>
                <a:spcPct val="150000"/>
              </a:lnSpc>
              <a:buFontTx/>
              <a:buNone/>
              <a:defRPr/>
            </a:pPr>
            <a:r>
              <a:rPr lang="en-US" altLang="zh-CN" sz="2400" dirty="0" smtClean="0"/>
              <a:t>Thank you for your kind assistance and high attention.</a:t>
            </a:r>
          </a:p>
          <a:p>
            <a:pPr marL="0" indent="0">
              <a:lnSpc>
                <a:spcPct val="150000"/>
              </a:lnSpc>
              <a:buFontTx/>
              <a:buNone/>
              <a:defRPr/>
            </a:pPr>
            <a:r>
              <a:rPr lang="en-US" altLang="zh-CN" sz="2400" dirty="0" smtClean="0"/>
              <a:t>We await your good news.</a:t>
            </a:r>
          </a:p>
          <a:p>
            <a:pPr marL="0" indent="0">
              <a:lnSpc>
                <a:spcPct val="150000"/>
              </a:lnSpc>
              <a:buFontTx/>
              <a:buNone/>
              <a:defRPr/>
            </a:pPr>
            <a:r>
              <a:rPr lang="en-US" altLang="zh-CN" sz="2400" dirty="0" smtClean="0"/>
              <a:t>Please let me know if you want more information.</a:t>
            </a:r>
          </a:p>
          <a:p>
            <a:pPr marL="0" indent="0">
              <a:lnSpc>
                <a:spcPct val="150000"/>
              </a:lnSpc>
              <a:buFontTx/>
              <a:buNone/>
              <a:defRPr/>
            </a:pPr>
            <a:r>
              <a:rPr lang="en-US" altLang="zh-CN" sz="2400" dirty="0" smtClean="0"/>
              <a:t>If you have any questions or concerns, please feel free to contact me.</a:t>
            </a:r>
          </a:p>
          <a:p>
            <a:pPr marL="0" indent="0">
              <a:lnSpc>
                <a:spcPct val="150000"/>
              </a:lnSpc>
              <a:buFontTx/>
              <a:buNone/>
              <a:defRPr/>
            </a:pPr>
            <a:r>
              <a:rPr lang="en-US" altLang="zh-CN" sz="2400" dirty="0" smtClean="0"/>
              <a:t>Please do not hesitate to contact me if you …</a:t>
            </a:r>
          </a:p>
          <a:p>
            <a:pPr eaLnBrk="1" hangingPunct="1">
              <a:defRPr/>
            </a:pPr>
            <a:endParaRPr lang="en-US" altLang="zh-CN" dirty="0" smtClean="0">
              <a:cs typeface="Times New Roman" pitchFamily="18" charset="0"/>
            </a:endParaRPr>
          </a:p>
          <a:p>
            <a:pPr eaLnBrk="1" hangingPunct="1">
              <a:buFontTx/>
              <a:buNone/>
              <a:defRPr/>
            </a:pPr>
            <a:endParaRPr lang="zh-CN" altLang="en-US" dirty="0" smtClean="0">
              <a:cs typeface="Times New Roman" pitchFamily="18" charset="0"/>
            </a:endParaRPr>
          </a:p>
        </p:txBody>
      </p:sp>
      <p:sp>
        <p:nvSpPr>
          <p:cNvPr id="2457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E911534-00F8-428F-9360-F9E46B3BF04E}" type="slidenum">
              <a:rPr lang="zh-CN" altLang="en-US" sz="1000" smtClean="0">
                <a:latin typeface="Microsoft Sans Serif" pitchFamily="34" charset="0"/>
              </a:rPr>
              <a:pPr eaLnBrk="1" hangingPunct="1"/>
              <a:t>32</a:t>
            </a:fld>
            <a:endParaRPr lang="en-US" altLang="zh-CN" sz="1000" smtClean="0">
              <a:latin typeface="Microsoft Sans Serif" pitchFamily="34" charset="0"/>
            </a:endParaRPr>
          </a:p>
        </p:txBody>
      </p:sp>
    </p:spTree>
    <p:extLst>
      <p:ext uri="{BB962C8B-B14F-4D97-AF65-F5344CB8AC3E}">
        <p14:creationId xmlns:p14="http://schemas.microsoft.com/office/powerpoint/2010/main" val="3038608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14288" y="115888"/>
            <a:ext cx="8950325" cy="6119812"/>
          </a:xfrm>
        </p:spPr>
        <p:txBody>
          <a:bodyPr/>
          <a:lstStyle/>
          <a:p>
            <a:pPr eaLnBrk="1" hangingPunct="1"/>
            <a:r>
              <a:rPr lang="en-US" altLang="zh-CN" smtClean="0">
                <a:cs typeface="Times New Roman" pitchFamily="18" charset="0"/>
              </a:rPr>
              <a:t>E. End with a closing</a:t>
            </a:r>
          </a:p>
          <a:p>
            <a:pPr eaLnBrk="1" hangingPunct="1">
              <a:buFontTx/>
              <a:buNone/>
            </a:pPr>
            <a:endParaRPr lang="en-US" altLang="zh-CN" smtClean="0">
              <a:cs typeface="Times New Roman" pitchFamily="18" charset="0"/>
            </a:endParaRPr>
          </a:p>
          <a:p>
            <a:pPr eaLnBrk="1" hangingPunct="1">
              <a:buFontTx/>
              <a:buNone/>
            </a:pPr>
            <a:r>
              <a:rPr lang="en-US" altLang="zh-CN" smtClean="0">
                <a:cs typeface="Times New Roman" pitchFamily="18" charset="0"/>
              </a:rPr>
              <a:t>Best regards</a:t>
            </a:r>
          </a:p>
          <a:p>
            <a:pPr eaLnBrk="1" hangingPunct="1">
              <a:buFontTx/>
              <a:buNone/>
            </a:pPr>
            <a:r>
              <a:rPr lang="en-US" altLang="zh-CN" smtClean="0">
                <a:cs typeface="Times New Roman" pitchFamily="18" charset="0"/>
              </a:rPr>
              <a:t>Sincerely </a:t>
            </a:r>
          </a:p>
          <a:p>
            <a:pPr eaLnBrk="1" hangingPunct="1">
              <a:buFontTx/>
              <a:buNone/>
            </a:pPr>
            <a:r>
              <a:rPr lang="en-US" altLang="zh-CN" smtClean="0">
                <a:cs typeface="Times New Roman" pitchFamily="18" charset="0"/>
              </a:rPr>
              <a:t>Thank you</a:t>
            </a:r>
          </a:p>
          <a:p>
            <a:pPr eaLnBrk="1" hangingPunct="1">
              <a:buFontTx/>
              <a:buNone/>
            </a:pPr>
            <a:r>
              <a:rPr lang="en-US" altLang="zh-CN" smtClean="0">
                <a:cs typeface="Times New Roman" pitchFamily="18" charset="0"/>
              </a:rPr>
              <a:t>Best wishes</a:t>
            </a:r>
          </a:p>
          <a:p>
            <a:pPr eaLnBrk="1" hangingPunct="1">
              <a:buFontTx/>
              <a:buNone/>
            </a:pPr>
            <a:r>
              <a:rPr lang="en-US" altLang="zh-CN" smtClean="0">
                <a:cs typeface="Times New Roman" pitchFamily="18" charset="0"/>
              </a:rPr>
              <a:t>Cheers</a:t>
            </a:r>
          </a:p>
          <a:p>
            <a:pPr eaLnBrk="1" hangingPunct="1"/>
            <a:endParaRPr lang="zh-CN" altLang="en-US" smtClean="0">
              <a:cs typeface="Times New Roman" pitchFamily="18" charset="0"/>
            </a:endParaRPr>
          </a:p>
        </p:txBody>
      </p:sp>
      <p:sp>
        <p:nvSpPr>
          <p:cNvPr id="25603"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25604"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6F6B3A8-1D83-4095-B5B3-943885A295C5}" type="slidenum">
              <a:rPr lang="zh-CN" altLang="en-US" sz="1000" smtClean="0">
                <a:latin typeface="Microsoft Sans Serif" pitchFamily="34" charset="0"/>
              </a:rPr>
              <a:pPr eaLnBrk="1" hangingPunct="1"/>
              <a:t>33</a:t>
            </a:fld>
            <a:endParaRPr lang="en-US" altLang="zh-CN" sz="1000" smtClean="0">
              <a:latin typeface="Microsoft Sans Serif" pitchFamily="34" charset="0"/>
            </a:endParaRPr>
          </a:p>
        </p:txBody>
      </p:sp>
    </p:spTree>
    <p:extLst>
      <p:ext uri="{BB962C8B-B14F-4D97-AF65-F5344CB8AC3E}">
        <p14:creationId xmlns:p14="http://schemas.microsoft.com/office/powerpoint/2010/main" val="2036290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5888"/>
            <a:ext cx="9144000" cy="6010275"/>
          </a:xfrm>
        </p:spPr>
        <p:txBody>
          <a:bodyPr>
            <a:normAutofit fontScale="92500" lnSpcReduction="20000"/>
          </a:bodyPr>
          <a:lstStyle/>
          <a:p>
            <a:pPr marL="0" indent="0">
              <a:buFont typeface="Arial" charset="0"/>
              <a:buNone/>
              <a:defRPr/>
            </a:pPr>
            <a:r>
              <a:rPr lang="en-US" altLang="zh-CN" dirty="0"/>
              <a:t>Hello Veronica,</a:t>
            </a:r>
            <a:endParaRPr lang="zh-CN" altLang="zh-CN" dirty="0"/>
          </a:p>
          <a:p>
            <a:pPr marL="0" indent="0">
              <a:buFont typeface="Arial" charset="0"/>
              <a:buNone/>
              <a:defRPr/>
            </a:pPr>
            <a:r>
              <a:rPr lang="en-US" altLang="zh-CN" dirty="0"/>
              <a:t> </a:t>
            </a:r>
            <a:endParaRPr lang="zh-CN" altLang="zh-CN" dirty="0"/>
          </a:p>
          <a:p>
            <a:pPr marL="0" indent="0" algn="just">
              <a:buFont typeface="Arial" charset="0"/>
              <a:buNone/>
              <a:defRPr/>
            </a:pPr>
            <a:r>
              <a:rPr lang="en-US" altLang="zh-CN" dirty="0"/>
              <a:t>Thanks very much for writing and calling me. </a:t>
            </a:r>
            <a:endParaRPr lang="en-US" altLang="zh-CN" dirty="0" smtClean="0"/>
          </a:p>
          <a:p>
            <a:pPr marL="0" indent="0" algn="just">
              <a:buFont typeface="Arial" charset="0"/>
              <a:buNone/>
              <a:defRPr/>
            </a:pPr>
            <a:endParaRPr lang="en-US" altLang="zh-CN" dirty="0"/>
          </a:p>
          <a:p>
            <a:pPr marL="0" indent="0" algn="just">
              <a:buFont typeface="Arial" charset="0"/>
              <a:buNone/>
              <a:defRPr/>
            </a:pPr>
            <a:r>
              <a:rPr lang="en-US" altLang="zh-CN" dirty="0" smtClean="0"/>
              <a:t>I'm </a:t>
            </a:r>
            <a:r>
              <a:rPr lang="en-US" altLang="zh-CN" dirty="0"/>
              <a:t>very interested in the position at the Training Department of Tianfu Software Park and would like to know more about the position. Enclosed is my CV.</a:t>
            </a:r>
            <a:endParaRPr lang="zh-CN" altLang="zh-CN" dirty="0"/>
          </a:p>
          <a:p>
            <a:pPr marL="0" indent="0" algn="just">
              <a:buFont typeface="Arial" charset="0"/>
              <a:buNone/>
              <a:defRPr/>
            </a:pPr>
            <a:r>
              <a:rPr lang="en-US" altLang="zh-CN" dirty="0"/>
              <a:t> </a:t>
            </a:r>
            <a:endParaRPr lang="zh-CN" altLang="zh-CN" dirty="0"/>
          </a:p>
          <a:p>
            <a:pPr marL="0" indent="0" algn="just">
              <a:buFont typeface="Arial" charset="0"/>
              <a:buNone/>
              <a:defRPr/>
            </a:pPr>
            <a:r>
              <a:rPr lang="en-US" altLang="zh-CN" dirty="0"/>
              <a:t>Have a great a great weekend, and hope to hear from you soon.</a:t>
            </a:r>
            <a:endParaRPr lang="zh-CN" altLang="zh-CN" dirty="0"/>
          </a:p>
          <a:p>
            <a:pPr marL="0" indent="0">
              <a:buFont typeface="Arial" charset="0"/>
              <a:buNone/>
              <a:defRPr/>
            </a:pPr>
            <a:r>
              <a:rPr lang="en-US" altLang="zh-CN" dirty="0"/>
              <a:t> </a:t>
            </a:r>
            <a:endParaRPr lang="zh-CN" altLang="zh-CN" dirty="0"/>
          </a:p>
          <a:p>
            <a:pPr marL="0" indent="0">
              <a:buFont typeface="Arial" charset="0"/>
              <a:buNone/>
              <a:defRPr/>
            </a:pPr>
            <a:r>
              <a:rPr lang="en-US" altLang="zh-CN" dirty="0"/>
              <a:t>Sincerely</a:t>
            </a:r>
            <a:r>
              <a:rPr lang="en-US" altLang="zh-CN" dirty="0" smtClean="0"/>
              <a:t>,</a:t>
            </a:r>
            <a:endParaRPr lang="zh-CN" altLang="zh-CN" dirty="0"/>
          </a:p>
          <a:p>
            <a:pPr marL="0" indent="0">
              <a:buFont typeface="Arial" charset="0"/>
              <a:buNone/>
              <a:defRPr/>
            </a:pPr>
            <a:r>
              <a:rPr lang="en-US" altLang="zh-CN" dirty="0"/>
              <a:t>Trevor Burke</a:t>
            </a:r>
            <a:endParaRPr lang="zh-CN" altLang="zh-CN" dirty="0"/>
          </a:p>
          <a:p>
            <a:pPr>
              <a:defRPr/>
            </a:pPr>
            <a:endParaRPr lang="zh-CN" altLang="en-US" dirty="0"/>
          </a:p>
        </p:txBody>
      </p:sp>
    </p:spTree>
    <p:extLst>
      <p:ext uri="{BB962C8B-B14F-4D97-AF65-F5344CB8AC3E}">
        <p14:creationId xmlns:p14="http://schemas.microsoft.com/office/powerpoint/2010/main" val="3048540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107950" y="333375"/>
            <a:ext cx="8856663" cy="6119813"/>
          </a:xfrm>
          <a:extLst/>
        </p:spPr>
        <p:txBody>
          <a:bodyPr rtlCol="0">
            <a:normAutofit lnSpcReduction="10000"/>
          </a:bodyPr>
          <a:lstStyle/>
          <a:p>
            <a:pPr marL="44450" indent="0" eaLnBrk="1" fontAlgn="auto" hangingPunct="1">
              <a:spcAft>
                <a:spcPts val="0"/>
              </a:spcAft>
              <a:buFontTx/>
              <a:buNone/>
              <a:defRPr/>
            </a:pPr>
            <a:r>
              <a:rPr lang="en-US" altLang="zh-CN" b="1" dirty="0" smtClean="0">
                <a:cs typeface="Times New Roman" pitchFamily="18" charset="0"/>
              </a:rPr>
              <a:t>Example 1:</a:t>
            </a:r>
            <a:endParaRPr lang="zh-CN" altLang="zh-CN" dirty="0" smtClean="0">
              <a:cs typeface="Times New Roman" pitchFamily="18" charset="0"/>
            </a:endParaRPr>
          </a:p>
          <a:p>
            <a:pPr marL="44450" indent="0" algn="just" eaLnBrk="1" fontAlgn="auto" hangingPunct="1">
              <a:spcAft>
                <a:spcPts val="0"/>
              </a:spcAft>
              <a:buFontTx/>
              <a:buNone/>
              <a:defRPr/>
            </a:pPr>
            <a:r>
              <a:rPr lang="en-US" altLang="zh-CN" dirty="0" smtClean="0">
                <a:cs typeface="Times New Roman" pitchFamily="18" charset="0"/>
              </a:rPr>
              <a:t>Dear Joe,</a:t>
            </a:r>
          </a:p>
          <a:p>
            <a:pPr marL="44450" indent="0" algn="just" eaLnBrk="1" fontAlgn="auto" hangingPunct="1">
              <a:spcAft>
                <a:spcPts val="0"/>
              </a:spcAft>
              <a:buFontTx/>
              <a:buNone/>
              <a:defRPr/>
            </a:pPr>
            <a:endParaRPr lang="zh-CN" altLang="zh-CN" dirty="0" smtClean="0">
              <a:cs typeface="Times New Roman" pitchFamily="18" charset="0"/>
            </a:endParaRPr>
          </a:p>
          <a:p>
            <a:pPr marL="44450" indent="0" algn="just" eaLnBrk="1" fontAlgn="auto" hangingPunct="1">
              <a:spcAft>
                <a:spcPts val="0"/>
              </a:spcAft>
              <a:buFontTx/>
              <a:buNone/>
              <a:defRPr/>
            </a:pPr>
            <a:r>
              <a:rPr lang="en-US" altLang="zh-CN" dirty="0" smtClean="0">
                <a:cs typeface="Times New Roman" pitchFamily="18" charset="0"/>
              </a:rPr>
              <a:t>Thank you for your reply. I really appreciate you working late yesterday to finish the proposal. Unfortunately, I wasn’t able to open the file attachment for some reason. Could you try resending it? Looking forward to seeing you at next week’s meeting.</a:t>
            </a:r>
          </a:p>
          <a:p>
            <a:pPr marL="44450" indent="0" algn="just" eaLnBrk="1" fontAlgn="auto" hangingPunct="1">
              <a:spcAft>
                <a:spcPts val="0"/>
              </a:spcAft>
              <a:buFontTx/>
              <a:buNone/>
              <a:defRPr/>
            </a:pPr>
            <a:endParaRPr lang="zh-CN" altLang="zh-CN" dirty="0" smtClean="0">
              <a:cs typeface="Times New Roman" pitchFamily="18" charset="0"/>
            </a:endParaRPr>
          </a:p>
          <a:p>
            <a:pPr marL="44450" indent="0" algn="just" eaLnBrk="1" fontAlgn="auto" hangingPunct="1">
              <a:spcAft>
                <a:spcPts val="0"/>
              </a:spcAft>
              <a:buFontTx/>
              <a:buNone/>
              <a:defRPr/>
            </a:pPr>
            <a:r>
              <a:rPr lang="en-US" altLang="zh-CN" dirty="0" smtClean="0">
                <a:cs typeface="Times New Roman" pitchFamily="18" charset="0"/>
              </a:rPr>
              <a:t>Best regards,</a:t>
            </a:r>
            <a:endParaRPr lang="zh-CN" altLang="zh-CN" dirty="0" smtClean="0">
              <a:cs typeface="Times New Roman" pitchFamily="18" charset="0"/>
            </a:endParaRPr>
          </a:p>
          <a:p>
            <a:pPr marL="44450" indent="0" algn="just" eaLnBrk="1" fontAlgn="auto" hangingPunct="1">
              <a:spcAft>
                <a:spcPts val="0"/>
              </a:spcAft>
              <a:buFontTx/>
              <a:buNone/>
              <a:defRPr/>
            </a:pPr>
            <a:r>
              <a:rPr lang="en-US" altLang="zh-CN" dirty="0" smtClean="0">
                <a:cs typeface="Times New Roman" pitchFamily="18" charset="0"/>
              </a:rPr>
              <a:t>Margaret</a:t>
            </a:r>
            <a:endParaRPr lang="zh-CN" altLang="zh-CN" dirty="0" smtClean="0">
              <a:cs typeface="Times New Roman" pitchFamily="18" charset="0"/>
            </a:endParaRPr>
          </a:p>
          <a:p>
            <a:pPr marL="44450" indent="0" eaLnBrk="1" fontAlgn="auto" hangingPunct="1">
              <a:spcAft>
                <a:spcPts val="0"/>
              </a:spcAft>
              <a:buFont typeface="Arial" pitchFamily="34" charset="0"/>
              <a:buChar char="•"/>
              <a:defRPr/>
            </a:pPr>
            <a:endParaRPr lang="zh-CN" altLang="en-US" dirty="0" smtClean="0">
              <a:cs typeface="Times New Roman" pitchFamily="18" charset="0"/>
            </a:endParaRPr>
          </a:p>
        </p:txBody>
      </p:sp>
      <p:sp>
        <p:nvSpPr>
          <p:cNvPr id="27651"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2765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2222D2D-F084-4408-9D27-D78AEA843E63}" type="slidenum">
              <a:rPr lang="zh-CN" altLang="en-US" sz="1000" smtClean="0">
                <a:latin typeface="Microsoft Sans Serif" pitchFamily="34" charset="0"/>
              </a:rPr>
              <a:pPr eaLnBrk="1" hangingPunct="1"/>
              <a:t>35</a:t>
            </a:fld>
            <a:endParaRPr lang="en-US" altLang="zh-CN" sz="1000" smtClean="0">
              <a:latin typeface="Microsoft Sans Serif" pitchFamily="34" charset="0"/>
            </a:endParaRPr>
          </a:p>
        </p:txBody>
      </p:sp>
    </p:spTree>
    <p:extLst>
      <p:ext uri="{BB962C8B-B14F-4D97-AF65-F5344CB8AC3E}">
        <p14:creationId xmlns:p14="http://schemas.microsoft.com/office/powerpoint/2010/main" val="3524506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107950" y="188913"/>
            <a:ext cx="8856663" cy="6119812"/>
          </a:xfrm>
          <a:extLst/>
        </p:spPr>
        <p:txBody>
          <a:bodyPr rtlCol="0">
            <a:normAutofit lnSpcReduction="10000"/>
          </a:bodyPr>
          <a:lstStyle/>
          <a:p>
            <a:pPr marL="44450" indent="0" eaLnBrk="1" fontAlgn="auto" hangingPunct="1">
              <a:spcAft>
                <a:spcPts val="0"/>
              </a:spcAft>
              <a:buFontTx/>
              <a:buNone/>
              <a:defRPr/>
            </a:pPr>
            <a:r>
              <a:rPr lang="en-US" altLang="zh-CN" b="1" dirty="0" smtClean="0">
                <a:cs typeface="Times New Roman" pitchFamily="18" charset="0"/>
              </a:rPr>
              <a:t>Example 2:</a:t>
            </a:r>
            <a:endParaRPr lang="zh-CN" altLang="zh-CN" dirty="0" smtClean="0">
              <a:cs typeface="Times New Roman" pitchFamily="18" charset="0"/>
            </a:endParaRPr>
          </a:p>
          <a:p>
            <a:pPr marL="44450" indent="0" algn="just" eaLnBrk="1" fontAlgn="auto" hangingPunct="1">
              <a:spcAft>
                <a:spcPts val="0"/>
              </a:spcAft>
              <a:buFontTx/>
              <a:buNone/>
              <a:defRPr/>
            </a:pPr>
            <a:r>
              <a:rPr lang="en-US" altLang="zh-CN" dirty="0" smtClean="0">
                <a:cs typeface="Times New Roman" pitchFamily="18" charset="0"/>
              </a:rPr>
              <a:t>Dear Managers,</a:t>
            </a:r>
          </a:p>
          <a:p>
            <a:pPr marL="44450" indent="0" algn="just" eaLnBrk="1" fontAlgn="auto" hangingPunct="1">
              <a:spcAft>
                <a:spcPts val="0"/>
              </a:spcAft>
              <a:buFontTx/>
              <a:buNone/>
              <a:defRPr/>
            </a:pPr>
            <a:endParaRPr lang="zh-CN" altLang="zh-CN" dirty="0" smtClean="0">
              <a:cs typeface="Times New Roman" pitchFamily="18" charset="0"/>
            </a:endParaRPr>
          </a:p>
          <a:p>
            <a:pPr marL="44450" indent="0" algn="just" eaLnBrk="1" fontAlgn="auto" hangingPunct="1">
              <a:spcAft>
                <a:spcPts val="0"/>
              </a:spcAft>
              <a:buFontTx/>
              <a:buNone/>
              <a:defRPr/>
            </a:pPr>
            <a:r>
              <a:rPr lang="en-US" altLang="zh-CN" dirty="0" smtClean="0">
                <a:cs typeface="Times New Roman" pitchFamily="18" charset="0"/>
              </a:rPr>
              <a:t>This is to inform you that the next  meeting will be held on Wednesday, March 25 at 2: 00 pm in Room 301. All managers are expected to attend. Please review the attached meeting agenda as soon as possible, and contact me if there is anything you wish to have added.</a:t>
            </a:r>
          </a:p>
          <a:p>
            <a:pPr marL="44450" indent="0" algn="just" eaLnBrk="1" fontAlgn="auto" hangingPunct="1">
              <a:spcAft>
                <a:spcPts val="0"/>
              </a:spcAft>
              <a:buFontTx/>
              <a:buNone/>
              <a:defRPr/>
            </a:pPr>
            <a:endParaRPr lang="zh-CN" altLang="zh-CN" dirty="0" smtClean="0">
              <a:cs typeface="Times New Roman" pitchFamily="18" charset="0"/>
            </a:endParaRPr>
          </a:p>
          <a:p>
            <a:pPr marL="44450" indent="0" algn="just" eaLnBrk="1" fontAlgn="auto" hangingPunct="1">
              <a:spcAft>
                <a:spcPts val="0"/>
              </a:spcAft>
              <a:buFontTx/>
              <a:buNone/>
              <a:defRPr/>
            </a:pPr>
            <a:r>
              <a:rPr lang="en-US" altLang="zh-CN" dirty="0" smtClean="0">
                <a:cs typeface="Times New Roman" pitchFamily="18" charset="0"/>
              </a:rPr>
              <a:t>Sincerely, </a:t>
            </a:r>
            <a:endParaRPr lang="zh-CN" altLang="zh-CN" dirty="0" smtClean="0">
              <a:cs typeface="Times New Roman" pitchFamily="18" charset="0"/>
            </a:endParaRPr>
          </a:p>
          <a:p>
            <a:pPr marL="44450" indent="0" algn="just" eaLnBrk="1" fontAlgn="auto" hangingPunct="1">
              <a:spcAft>
                <a:spcPts val="0"/>
              </a:spcAft>
              <a:buFontTx/>
              <a:buNone/>
              <a:defRPr/>
            </a:pPr>
            <a:r>
              <a:rPr lang="en-US" altLang="zh-CN" dirty="0" err="1" smtClean="0">
                <a:cs typeface="Times New Roman" pitchFamily="18" charset="0"/>
              </a:rPr>
              <a:t>Loyd</a:t>
            </a:r>
            <a:r>
              <a:rPr lang="en-US" altLang="zh-CN" dirty="0" smtClean="0">
                <a:cs typeface="Times New Roman" pitchFamily="18" charset="0"/>
              </a:rPr>
              <a:t> Miller</a:t>
            </a:r>
            <a:endParaRPr lang="zh-CN" altLang="zh-CN" dirty="0" smtClean="0">
              <a:cs typeface="Times New Roman" pitchFamily="18" charset="0"/>
            </a:endParaRPr>
          </a:p>
          <a:p>
            <a:pPr marL="44450" indent="0" eaLnBrk="1" fontAlgn="auto" hangingPunct="1">
              <a:spcAft>
                <a:spcPts val="0"/>
              </a:spcAft>
              <a:buFont typeface="Arial" pitchFamily="34" charset="0"/>
              <a:buChar char="•"/>
              <a:defRPr/>
            </a:pPr>
            <a:endParaRPr lang="zh-CN" altLang="en-US" dirty="0" smtClean="0">
              <a:cs typeface="Times New Roman" pitchFamily="18" charset="0"/>
            </a:endParaRPr>
          </a:p>
        </p:txBody>
      </p:sp>
      <p:sp>
        <p:nvSpPr>
          <p:cNvPr id="28675"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zh-CN" altLang="en-US" sz="1000" smtClean="0">
                <a:latin typeface="Microsoft Sans Serif" pitchFamily="34" charset="0"/>
              </a:rPr>
              <a:t>Free photoshow template from www.brainybetty.com</a:t>
            </a:r>
            <a:endParaRPr lang="en-US" altLang="zh-CN" sz="1000" smtClean="0">
              <a:latin typeface="Microsoft Sans Serif" pitchFamily="34" charset="0"/>
            </a:endParaRPr>
          </a:p>
        </p:txBody>
      </p:sp>
      <p:sp>
        <p:nvSpPr>
          <p:cNvPr id="2867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D98F8D3-D79B-4542-9484-F0960F6A7A8B}" type="slidenum">
              <a:rPr lang="zh-CN" altLang="en-US" sz="1000" smtClean="0">
                <a:latin typeface="Microsoft Sans Serif" pitchFamily="34" charset="0"/>
              </a:rPr>
              <a:pPr eaLnBrk="1" hangingPunct="1"/>
              <a:t>36</a:t>
            </a:fld>
            <a:endParaRPr lang="en-US" altLang="zh-CN" sz="1000" smtClean="0">
              <a:latin typeface="Microsoft Sans Serif" pitchFamily="34" charset="0"/>
            </a:endParaRPr>
          </a:p>
        </p:txBody>
      </p:sp>
    </p:spTree>
    <p:extLst>
      <p:ext uri="{BB962C8B-B14F-4D97-AF65-F5344CB8AC3E}">
        <p14:creationId xmlns:p14="http://schemas.microsoft.com/office/powerpoint/2010/main" val="232845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1288" y="0"/>
            <a:ext cx="9002712" cy="6858000"/>
          </a:xfrm>
        </p:spPr>
        <p:txBody>
          <a:bodyPr/>
          <a:lstStyle/>
          <a:p>
            <a:pPr marL="0" indent="0">
              <a:buFont typeface="Arial" charset="0"/>
              <a:buNone/>
            </a:pPr>
            <a:endParaRPr lang="en-US" altLang="zh-CN" smtClean="0"/>
          </a:p>
          <a:p>
            <a:pPr marL="0" indent="0">
              <a:buFont typeface="Arial" charset="0"/>
              <a:buNone/>
            </a:pPr>
            <a:r>
              <a:rPr lang="zh-CN" altLang="en-US" sz="3600" smtClean="0"/>
              <a:t>询问为什么索要的信息还未给</a:t>
            </a:r>
            <a:endParaRPr lang="en-US" altLang="zh-CN" sz="3600" smtClean="0"/>
          </a:p>
          <a:p>
            <a:pPr marL="0" indent="0">
              <a:buFont typeface="Arial" charset="0"/>
              <a:buNone/>
            </a:pPr>
            <a:r>
              <a:rPr lang="en-US" altLang="zh-CN" sz="2400" smtClean="0"/>
              <a:t>Hello Branden,</a:t>
            </a:r>
          </a:p>
          <a:p>
            <a:pPr marL="0" indent="0">
              <a:buFont typeface="Arial" charset="0"/>
              <a:buNone/>
            </a:pPr>
            <a:endParaRPr lang="en-US" altLang="zh-CN" sz="3600" smtClean="0"/>
          </a:p>
          <a:p>
            <a:pPr marL="0" indent="0">
              <a:buFont typeface="Arial" charset="0"/>
              <a:buNone/>
            </a:pPr>
            <a:r>
              <a:rPr lang="en-US" altLang="zh-CN" sz="2400" smtClean="0"/>
              <a:t>I emailed you this Monday requesting the test report but haven’t received it yet. Would you send it to me before this Friday? I desperately need it for my team.</a:t>
            </a:r>
          </a:p>
          <a:p>
            <a:pPr marL="0" indent="0">
              <a:buFont typeface="Arial" charset="0"/>
              <a:buNone/>
            </a:pPr>
            <a:endParaRPr lang="en-US" altLang="zh-CN" sz="2400" smtClean="0"/>
          </a:p>
          <a:p>
            <a:pPr marL="0" indent="0">
              <a:buFont typeface="Arial" charset="0"/>
              <a:buNone/>
            </a:pPr>
            <a:r>
              <a:rPr lang="en-US" altLang="zh-CN" sz="2400" smtClean="0"/>
              <a:t>Thanks for your attention.</a:t>
            </a:r>
          </a:p>
          <a:p>
            <a:pPr marL="0" indent="0">
              <a:buFont typeface="Arial" charset="0"/>
              <a:buNone/>
            </a:pPr>
            <a:endParaRPr lang="en-US" altLang="zh-CN" sz="2400" smtClean="0"/>
          </a:p>
          <a:p>
            <a:pPr marL="0" indent="0">
              <a:buFont typeface="Arial" charset="0"/>
              <a:buNone/>
            </a:pPr>
            <a:endParaRPr lang="en-US" altLang="zh-CN" sz="2400" smtClean="0"/>
          </a:p>
          <a:p>
            <a:pPr marL="0" indent="0">
              <a:buFont typeface="Arial" charset="0"/>
              <a:buNone/>
            </a:pPr>
            <a:endParaRPr lang="zh-CN" altLang="en-US" smtClean="0"/>
          </a:p>
        </p:txBody>
      </p:sp>
    </p:spTree>
    <p:extLst>
      <p:ext uri="{BB962C8B-B14F-4D97-AF65-F5344CB8AC3E}">
        <p14:creationId xmlns:p14="http://schemas.microsoft.com/office/powerpoint/2010/main" val="1929982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1288" y="0"/>
            <a:ext cx="8843962" cy="6734175"/>
          </a:xfrm>
        </p:spPr>
        <p:txBody>
          <a:bodyPr/>
          <a:lstStyle/>
          <a:p>
            <a:pPr marL="0" indent="0">
              <a:buFont typeface="Arial" charset="0"/>
              <a:buNone/>
            </a:pPr>
            <a:endParaRPr lang="en-US" altLang="zh-CN" sz="2400" smtClean="0"/>
          </a:p>
          <a:p>
            <a:pPr marL="0" indent="0">
              <a:buFont typeface="Arial" charset="0"/>
              <a:buNone/>
            </a:pPr>
            <a:r>
              <a:rPr lang="zh-CN" altLang="en-US" sz="2400" smtClean="0"/>
              <a:t>同事来件要求帮改编号，因权限问题无法改变。</a:t>
            </a:r>
            <a:endParaRPr lang="en-US" altLang="zh-CN" sz="2400" smtClean="0"/>
          </a:p>
          <a:p>
            <a:pPr marL="0" indent="0">
              <a:buFont typeface="Arial" charset="0"/>
              <a:buNone/>
            </a:pPr>
            <a:endParaRPr lang="en-US" altLang="zh-CN" sz="2400" smtClean="0"/>
          </a:p>
          <a:p>
            <a:pPr marL="0" indent="0">
              <a:buFont typeface="Arial" charset="0"/>
              <a:buNone/>
            </a:pPr>
            <a:r>
              <a:rPr lang="en-US" altLang="zh-CN" sz="2400" smtClean="0"/>
              <a:t>Hello Grace,</a:t>
            </a:r>
          </a:p>
          <a:p>
            <a:pPr marL="0" indent="0">
              <a:buFont typeface="Arial" charset="0"/>
              <a:buNone/>
            </a:pPr>
            <a:endParaRPr lang="en-US" altLang="zh-CN" sz="2400" smtClean="0"/>
          </a:p>
          <a:p>
            <a:pPr marL="0" indent="0">
              <a:buFont typeface="Arial" charset="0"/>
              <a:buNone/>
            </a:pPr>
            <a:r>
              <a:rPr lang="en-US" altLang="zh-CN" sz="2400" smtClean="0"/>
              <a:t>I regret that I am unable to change the number for you as I don’t have the access to do so. Please contact Lucy for help. </a:t>
            </a:r>
          </a:p>
          <a:p>
            <a:pPr marL="0" indent="0">
              <a:buFont typeface="Arial" charset="0"/>
              <a:buNone/>
            </a:pPr>
            <a:endParaRPr lang="en-US" altLang="zh-CN" sz="2400" smtClean="0"/>
          </a:p>
          <a:p>
            <a:pPr marL="0" indent="0">
              <a:buFont typeface="Arial" charset="0"/>
              <a:buNone/>
            </a:pPr>
            <a:endParaRPr lang="zh-CN" altLang="en-US" sz="2400" smtClean="0"/>
          </a:p>
        </p:txBody>
      </p:sp>
    </p:spTree>
    <p:extLst>
      <p:ext uri="{BB962C8B-B14F-4D97-AF65-F5344CB8AC3E}">
        <p14:creationId xmlns:p14="http://schemas.microsoft.com/office/powerpoint/2010/main" val="3849448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Coder</a:t>
            </a:r>
            <a:r>
              <a:rPr lang="zh-CN" altLang="en-US" sz="2800" dirty="0" smtClean="0"/>
              <a:t>程序员                        </a:t>
            </a:r>
            <a:r>
              <a:rPr lang="en-US" altLang="zh-CN" sz="2800" dirty="0" smtClean="0"/>
              <a:t>designer</a:t>
            </a:r>
            <a:r>
              <a:rPr lang="zh-CN" altLang="en-US" sz="2800" dirty="0" smtClean="0"/>
              <a:t>设计师</a:t>
            </a:r>
            <a:endParaRPr lang="en-US" altLang="zh-CN" sz="2800" dirty="0" smtClean="0"/>
          </a:p>
          <a:p>
            <a:r>
              <a:rPr lang="en-US" altLang="zh-CN" sz="2800" dirty="0" smtClean="0"/>
              <a:t>Tester</a:t>
            </a:r>
            <a:r>
              <a:rPr lang="zh-CN" altLang="en-US" sz="2800" dirty="0" smtClean="0"/>
              <a:t>测试员                        </a:t>
            </a:r>
            <a:r>
              <a:rPr lang="en-US" altLang="zh-CN" sz="2800" dirty="0" smtClean="0"/>
              <a:t>constraint</a:t>
            </a:r>
            <a:r>
              <a:rPr lang="zh-CN" altLang="en-US" sz="2800" dirty="0" smtClean="0"/>
              <a:t>限制</a:t>
            </a:r>
            <a:endParaRPr lang="en-US" altLang="zh-CN" sz="2800" dirty="0" smtClean="0"/>
          </a:p>
          <a:p>
            <a:r>
              <a:rPr lang="en-US" altLang="zh-CN" sz="2800" dirty="0" smtClean="0"/>
              <a:t>Document</a:t>
            </a:r>
            <a:r>
              <a:rPr lang="zh-CN" altLang="en-US" sz="2800" dirty="0" smtClean="0"/>
              <a:t>文件                     </a:t>
            </a:r>
            <a:r>
              <a:rPr lang="en-US" altLang="zh-CN" sz="2800" dirty="0" smtClean="0"/>
              <a:t>description</a:t>
            </a:r>
            <a:r>
              <a:rPr lang="zh-CN" altLang="en-US" sz="2800" dirty="0" smtClean="0"/>
              <a:t>描述</a:t>
            </a:r>
            <a:endParaRPr lang="en-US" altLang="zh-CN" sz="2800" dirty="0" smtClean="0"/>
          </a:p>
          <a:p>
            <a:r>
              <a:rPr lang="en-US" altLang="zh-CN" sz="2800" dirty="0" smtClean="0"/>
              <a:t>Shutdown</a:t>
            </a:r>
            <a:r>
              <a:rPr lang="zh-CN" altLang="en-US" sz="2800" dirty="0" smtClean="0"/>
              <a:t>关闭                      </a:t>
            </a:r>
            <a:r>
              <a:rPr lang="en-US" altLang="zh-CN" sz="2800" dirty="0" smtClean="0"/>
              <a:t>invalid</a:t>
            </a:r>
            <a:r>
              <a:rPr lang="zh-CN" altLang="en-US" sz="2800" dirty="0" smtClean="0"/>
              <a:t>无效的</a:t>
            </a:r>
            <a:endParaRPr lang="en-US" altLang="zh-CN" sz="2800" dirty="0" smtClean="0"/>
          </a:p>
          <a:p>
            <a:r>
              <a:rPr lang="en-US" altLang="zh-CN" sz="2800" dirty="0" smtClean="0"/>
              <a:t>Resource</a:t>
            </a:r>
            <a:r>
              <a:rPr lang="zh-CN" altLang="en-US" sz="2800" dirty="0" smtClean="0"/>
              <a:t>资源                        </a:t>
            </a:r>
            <a:r>
              <a:rPr lang="en-US" altLang="zh-CN" sz="2800" dirty="0" smtClean="0"/>
              <a:t>run out</a:t>
            </a:r>
            <a:r>
              <a:rPr lang="zh-CN" altLang="en-US" sz="2800" dirty="0" smtClean="0"/>
              <a:t>耗尽</a:t>
            </a:r>
            <a:endParaRPr lang="en-US" altLang="zh-CN" sz="2800" dirty="0" smtClean="0"/>
          </a:p>
          <a:p>
            <a:r>
              <a:rPr lang="en-US" altLang="zh-CN" sz="2800" dirty="0" smtClean="0"/>
              <a:t>External</a:t>
            </a:r>
            <a:r>
              <a:rPr lang="zh-CN" altLang="en-US" sz="2800" dirty="0" smtClean="0"/>
              <a:t>外部的                      </a:t>
            </a:r>
            <a:r>
              <a:rPr lang="en-US" altLang="zh-CN" sz="2800" dirty="0" smtClean="0"/>
              <a:t>virus</a:t>
            </a:r>
            <a:r>
              <a:rPr lang="zh-CN" altLang="en-US" sz="2800" dirty="0" smtClean="0"/>
              <a:t>病毒</a:t>
            </a:r>
            <a:endParaRPr lang="en-US" altLang="zh-CN" sz="2800" dirty="0" smtClean="0"/>
          </a:p>
          <a:p>
            <a:r>
              <a:rPr lang="en-US" altLang="zh-CN" sz="2800" dirty="0" smtClean="0"/>
              <a:t>Reviewer</a:t>
            </a:r>
            <a:r>
              <a:rPr lang="zh-CN" altLang="en-US" sz="2800" dirty="0" smtClean="0"/>
              <a:t>审查人                    </a:t>
            </a:r>
            <a:r>
              <a:rPr lang="en-US" altLang="zh-CN" sz="2800" dirty="0" smtClean="0"/>
              <a:t>insufficient</a:t>
            </a:r>
            <a:r>
              <a:rPr lang="zh-CN" altLang="en-US" sz="2800" dirty="0" smtClean="0"/>
              <a:t>不足的</a:t>
            </a:r>
            <a:endParaRPr lang="en-US" altLang="zh-CN" sz="2800" dirty="0" smtClean="0"/>
          </a:p>
          <a:p>
            <a:r>
              <a:rPr lang="en-US" altLang="zh-CN" sz="2800" dirty="0" smtClean="0"/>
              <a:t>High-level</a:t>
            </a:r>
            <a:r>
              <a:rPr lang="zh-CN" altLang="en-US" sz="2800" dirty="0" smtClean="0"/>
              <a:t>高层次的               </a:t>
            </a:r>
            <a:r>
              <a:rPr lang="en-US" altLang="zh-CN" sz="2800" dirty="0" smtClean="0"/>
              <a:t>interact</a:t>
            </a:r>
            <a:r>
              <a:rPr lang="zh-CN" altLang="en-US" sz="2800" dirty="0" smtClean="0"/>
              <a:t>交互</a:t>
            </a:r>
            <a:endParaRPr lang="en-US" altLang="zh-CN" sz="2800" dirty="0" smtClean="0"/>
          </a:p>
          <a:p>
            <a:r>
              <a:rPr lang="en-US" altLang="zh-CN" sz="2800" dirty="0" smtClean="0"/>
              <a:t>Text box</a:t>
            </a:r>
            <a:r>
              <a:rPr lang="zh-CN" altLang="en-US" sz="2800" dirty="0" smtClean="0"/>
              <a:t>文本框                       </a:t>
            </a:r>
            <a:r>
              <a:rPr lang="en-US" altLang="zh-CN" sz="2800" dirty="0" smtClean="0"/>
              <a:t>technical</a:t>
            </a:r>
            <a:r>
              <a:rPr lang="zh-CN" altLang="en-US" sz="2800" dirty="0" smtClean="0"/>
              <a:t>技术的</a:t>
            </a:r>
            <a:endParaRPr lang="en-US" altLang="zh-CN" sz="2800" dirty="0" smtClean="0"/>
          </a:p>
          <a:p>
            <a:r>
              <a:rPr lang="en-US" altLang="zh-CN" sz="2800" dirty="0" smtClean="0"/>
              <a:t>Decision</a:t>
            </a:r>
            <a:r>
              <a:rPr lang="zh-CN" altLang="en-US" sz="2800" dirty="0" smtClean="0"/>
              <a:t>决策                           </a:t>
            </a:r>
            <a:r>
              <a:rPr lang="en-US" altLang="zh-CN" sz="2800" dirty="0" smtClean="0"/>
              <a:t>confirm</a:t>
            </a:r>
            <a:r>
              <a:rPr lang="zh-CN" altLang="en-US" sz="2800" dirty="0" smtClean="0"/>
              <a:t>确认</a:t>
            </a:r>
            <a:endParaRPr lang="en-US" altLang="zh-CN" sz="2800" dirty="0" smtClean="0"/>
          </a:p>
          <a:p>
            <a:r>
              <a:rPr lang="en-US" altLang="zh-CN" sz="2800" dirty="0" smtClean="0"/>
              <a:t>Action</a:t>
            </a:r>
            <a:r>
              <a:rPr lang="zh-CN" altLang="en-US" sz="2800" dirty="0" smtClean="0"/>
              <a:t>行动                               </a:t>
            </a:r>
            <a:r>
              <a:rPr lang="en-US" altLang="zh-CN" sz="2800" dirty="0" smtClean="0"/>
              <a:t>object-oriented</a:t>
            </a:r>
            <a:r>
              <a:rPr lang="zh-CN" altLang="en-US" sz="2800" dirty="0" smtClean="0"/>
              <a:t>面向对象的</a:t>
            </a:r>
            <a:endParaRPr lang="en-US" altLang="zh-CN" sz="2800" dirty="0" smtClean="0"/>
          </a:p>
          <a:p>
            <a:r>
              <a:rPr lang="en-US" altLang="zh-CN" sz="2800" dirty="0" smtClean="0"/>
              <a:t>Specify</a:t>
            </a:r>
            <a:r>
              <a:rPr lang="zh-CN" altLang="en-US" sz="2800" dirty="0" smtClean="0"/>
              <a:t>指定，说明                 </a:t>
            </a:r>
            <a:r>
              <a:rPr lang="en-US" altLang="zh-CN" sz="2800" dirty="0" smtClean="0"/>
              <a:t>warning</a:t>
            </a:r>
            <a:r>
              <a:rPr lang="zh-CN" altLang="en-US" sz="2800" dirty="0" smtClean="0"/>
              <a:t>警告</a:t>
            </a:r>
            <a:endParaRPr lang="en-US" altLang="zh-CN" sz="2800" dirty="0" smtClean="0"/>
          </a:p>
          <a:p>
            <a:r>
              <a:rPr lang="en-US" altLang="zh-CN" sz="2800" dirty="0" smtClean="0"/>
              <a:t>Button</a:t>
            </a:r>
            <a:r>
              <a:rPr lang="zh-CN" altLang="en-US" sz="2800" dirty="0" smtClean="0"/>
              <a:t>按钮                               </a:t>
            </a:r>
            <a:r>
              <a:rPr lang="en-US" altLang="zh-CN" sz="2800" dirty="0" smtClean="0"/>
              <a:t>icon</a:t>
            </a:r>
            <a:r>
              <a:rPr lang="zh-CN" altLang="en-US" sz="2800" dirty="0" smtClean="0"/>
              <a:t>图标</a:t>
            </a:r>
            <a:endParaRPr lang="en-US" altLang="zh-CN" sz="2800" dirty="0" smtClean="0"/>
          </a:p>
          <a:p>
            <a:endParaRPr lang="en-US" altLang="zh-CN" sz="2800" dirty="0" smtClean="0"/>
          </a:p>
        </p:txBody>
      </p:sp>
    </p:spTree>
    <p:extLst>
      <p:ext uri="{BB962C8B-B14F-4D97-AF65-F5344CB8AC3E}">
        <p14:creationId xmlns:p14="http://schemas.microsoft.com/office/powerpoint/2010/main" val="125607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10000"/>
          </a:bodyPr>
          <a:lstStyle/>
          <a:p>
            <a:r>
              <a:rPr lang="en-US" altLang="zh-CN" sz="2800" dirty="0" smtClean="0"/>
              <a:t>Specific</a:t>
            </a:r>
            <a:r>
              <a:rPr lang="zh-CN" altLang="en-US" sz="2800" dirty="0" smtClean="0"/>
              <a:t>特殊的                        </a:t>
            </a:r>
            <a:r>
              <a:rPr lang="en-US" altLang="zh-CN" sz="2800" dirty="0" smtClean="0"/>
              <a:t>low-level</a:t>
            </a:r>
            <a:r>
              <a:rPr lang="zh-CN" altLang="en-US" sz="2800" dirty="0" smtClean="0"/>
              <a:t>低层次的</a:t>
            </a:r>
            <a:endParaRPr lang="en-US" altLang="zh-CN" sz="2800" dirty="0" smtClean="0"/>
          </a:p>
          <a:p>
            <a:r>
              <a:rPr lang="en-US" altLang="zh-CN" sz="2800" dirty="0" smtClean="0"/>
              <a:t>Column</a:t>
            </a:r>
            <a:r>
              <a:rPr lang="zh-CN" altLang="en-US" sz="2800" dirty="0" smtClean="0"/>
              <a:t>栏目                             </a:t>
            </a:r>
            <a:r>
              <a:rPr lang="en-US" altLang="zh-CN" sz="2800" dirty="0" smtClean="0"/>
              <a:t>form</a:t>
            </a:r>
            <a:r>
              <a:rPr lang="zh-CN" altLang="en-US" sz="2800" dirty="0" smtClean="0"/>
              <a:t>形式</a:t>
            </a:r>
            <a:endParaRPr lang="en-US" altLang="zh-CN" sz="2800" dirty="0" smtClean="0"/>
          </a:p>
          <a:p>
            <a:r>
              <a:rPr lang="en-US" altLang="zh-CN" sz="2800" dirty="0" smtClean="0"/>
              <a:t>UI</a:t>
            </a:r>
            <a:r>
              <a:rPr lang="zh-CN" altLang="en-US" sz="2800" dirty="0" smtClean="0"/>
              <a:t>用户界面                              </a:t>
            </a:r>
            <a:r>
              <a:rPr lang="en-US" altLang="zh-CN" sz="2800" dirty="0" smtClean="0"/>
              <a:t>option</a:t>
            </a:r>
            <a:r>
              <a:rPr lang="zh-CN" altLang="en-US" sz="2800" dirty="0" smtClean="0"/>
              <a:t>选项</a:t>
            </a:r>
            <a:endParaRPr lang="en-US" altLang="zh-CN" sz="2800" dirty="0" smtClean="0"/>
          </a:p>
          <a:p>
            <a:r>
              <a:rPr lang="en-US" altLang="zh-CN" sz="2800" dirty="0" smtClean="0"/>
              <a:t>Actors </a:t>
            </a:r>
          </a:p>
          <a:p>
            <a:pPr marL="0" indent="0">
              <a:buNone/>
            </a:pPr>
            <a:r>
              <a:rPr lang="en-US" altLang="zh-CN" sz="2800" dirty="0"/>
              <a:t> </a:t>
            </a:r>
            <a:r>
              <a:rPr lang="en-US" altLang="zh-CN" sz="2800" dirty="0" smtClean="0"/>
              <a:t>   </a:t>
            </a:r>
            <a:r>
              <a:rPr lang="en-US" altLang="zh-CN" sz="2800" dirty="0"/>
              <a:t>T</a:t>
            </a:r>
            <a:r>
              <a:rPr lang="en-US" altLang="zh-CN" sz="2800" dirty="0" smtClean="0"/>
              <a:t>he people or external computer systems that will communicate with your system. </a:t>
            </a:r>
          </a:p>
          <a:p>
            <a:r>
              <a:rPr lang="en-US" altLang="zh-CN" sz="2800" dirty="0" smtClean="0"/>
              <a:t>Goals </a:t>
            </a:r>
          </a:p>
          <a:p>
            <a:pPr marL="0" indent="0">
              <a:buNone/>
            </a:pPr>
            <a:r>
              <a:rPr lang="en-US" altLang="zh-CN" sz="2800" dirty="0"/>
              <a:t> </a:t>
            </a:r>
            <a:r>
              <a:rPr lang="en-US" altLang="zh-CN" sz="2800" dirty="0" smtClean="0"/>
              <a:t>   The things that the actors want to achieve.</a:t>
            </a:r>
          </a:p>
          <a:p>
            <a:r>
              <a:rPr lang="en-US" altLang="zh-CN" sz="2800" dirty="0" smtClean="0"/>
              <a:t>Use case title</a:t>
            </a:r>
          </a:p>
          <a:p>
            <a:pPr marL="0" indent="0">
              <a:buNone/>
            </a:pPr>
            <a:r>
              <a:rPr lang="en-US" altLang="zh-CN" sz="2800" dirty="0"/>
              <a:t> </a:t>
            </a:r>
            <a:r>
              <a:rPr lang="en-US" altLang="zh-CN" sz="2800" dirty="0" smtClean="0"/>
              <a:t>   Each goal turns into a Use Case Title. The title is a verb phrase and describes what the Actor wants to do. </a:t>
            </a:r>
          </a:p>
          <a:p>
            <a:r>
              <a:rPr lang="en-US" altLang="zh-CN" sz="3000" dirty="0" smtClean="0"/>
              <a:t>Use Case Body</a:t>
            </a:r>
          </a:p>
          <a:p>
            <a:pPr marL="0" indent="0">
              <a:buNone/>
            </a:pPr>
            <a:r>
              <a:rPr lang="en-US" altLang="zh-CN" sz="3000" dirty="0"/>
              <a:t> </a:t>
            </a:r>
            <a:r>
              <a:rPr lang="en-US" altLang="zh-CN" sz="3000" dirty="0" smtClean="0"/>
              <a:t>   A bunch of things describe the “joint requirements” of the system and its Actors: main scenario, preconditions, </a:t>
            </a:r>
            <a:r>
              <a:rPr lang="en-US" altLang="zh-CN" sz="3000" dirty="0" err="1" smtClean="0"/>
              <a:t>postconditions</a:t>
            </a:r>
            <a:r>
              <a:rPr lang="en-US" altLang="zh-CN" sz="3000" dirty="0" smtClean="0"/>
              <a:t>, frequency, performance, business rules and notes. </a:t>
            </a:r>
            <a:endParaRPr lang="zh-CN" altLang="en-US" sz="3000" dirty="0"/>
          </a:p>
        </p:txBody>
      </p:sp>
    </p:spTree>
    <p:extLst>
      <p:ext uri="{BB962C8B-B14F-4D97-AF65-F5344CB8AC3E}">
        <p14:creationId xmlns:p14="http://schemas.microsoft.com/office/powerpoint/2010/main" val="395726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348880"/>
            <a:ext cx="8229600" cy="1143000"/>
          </a:xfrm>
        </p:spPr>
        <p:txBody>
          <a:bodyPr/>
          <a:lstStyle/>
          <a:p>
            <a:r>
              <a:rPr lang="en-US" altLang="zh-CN" dirty="0" smtClean="0">
                <a:solidFill>
                  <a:srgbClr val="7030A0"/>
                </a:solidFill>
              </a:rPr>
              <a:t>Business listening – accents </a:t>
            </a:r>
            <a:endParaRPr lang="zh-CN" altLang="en-US" dirty="0">
              <a:solidFill>
                <a:srgbClr val="7030A0"/>
              </a:solidFill>
            </a:endParaRPr>
          </a:p>
        </p:txBody>
      </p:sp>
    </p:spTree>
    <p:extLst>
      <p:ext uri="{BB962C8B-B14F-4D97-AF65-F5344CB8AC3E}">
        <p14:creationId xmlns:p14="http://schemas.microsoft.com/office/powerpoint/2010/main" val="226497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a:lstStyle/>
          <a:p>
            <a:r>
              <a:rPr lang="en-US" altLang="zh-CN" dirty="0" smtClean="0">
                <a:solidFill>
                  <a:srgbClr val="0000FF"/>
                </a:solidFill>
              </a:rPr>
              <a:t>Indian Accent</a:t>
            </a:r>
            <a:endParaRPr lang="zh-CN" altLang="en-US" dirty="0">
              <a:solidFill>
                <a:srgbClr val="0000FF"/>
              </a:solidFill>
            </a:endParaRPr>
          </a:p>
        </p:txBody>
      </p:sp>
      <p:sp>
        <p:nvSpPr>
          <p:cNvPr id="3" name="内容占位符 2"/>
          <p:cNvSpPr>
            <a:spLocks noGrp="1"/>
          </p:cNvSpPr>
          <p:nvPr>
            <p:ph idx="1"/>
          </p:nvPr>
        </p:nvSpPr>
        <p:spPr>
          <a:xfrm>
            <a:off x="0" y="908720"/>
            <a:ext cx="9144000" cy="5949280"/>
          </a:xfrm>
        </p:spPr>
        <p:txBody>
          <a:bodyPr>
            <a:normAutofit lnSpcReduction="10000"/>
          </a:bodyPr>
          <a:lstStyle/>
          <a:p>
            <a:r>
              <a:rPr lang="en-US" altLang="zh-CN" dirty="0" smtClean="0"/>
              <a:t>/t/ - /d/   time – dim             to - do</a:t>
            </a:r>
          </a:p>
          <a:p>
            <a:r>
              <a:rPr lang="en-US" altLang="zh-CN" dirty="0" smtClean="0"/>
              <a:t>/</a:t>
            </a:r>
            <a:r>
              <a:rPr lang="en-US" altLang="zh-CN" dirty="0" err="1" smtClean="0"/>
              <a:t>th</a:t>
            </a:r>
            <a:r>
              <a:rPr lang="en-US" altLang="zh-CN" dirty="0" smtClean="0"/>
              <a:t>/ - /t/  thirty – dirty         thought – </a:t>
            </a:r>
            <a:r>
              <a:rPr lang="en-US" altLang="zh-CN" dirty="0" err="1" smtClean="0"/>
              <a:t>dought</a:t>
            </a:r>
            <a:endParaRPr lang="en-US" altLang="zh-CN" dirty="0" smtClean="0"/>
          </a:p>
          <a:p>
            <a:pPr marL="0" indent="0">
              <a:buNone/>
            </a:pPr>
            <a:r>
              <a:rPr lang="en-US" altLang="zh-CN" dirty="0"/>
              <a:t> </a:t>
            </a:r>
            <a:r>
              <a:rPr lang="en-US" altLang="zh-CN" dirty="0" smtClean="0"/>
              <a:t>                     month – </a:t>
            </a:r>
            <a:r>
              <a:rPr lang="en-US" altLang="zh-CN" dirty="0" err="1" smtClean="0"/>
              <a:t>mont</a:t>
            </a:r>
            <a:r>
              <a:rPr lang="en-US" altLang="zh-CN" dirty="0" smtClean="0"/>
              <a:t>      three - </a:t>
            </a:r>
            <a:r>
              <a:rPr lang="en-US" altLang="zh-CN" dirty="0" err="1" smtClean="0"/>
              <a:t>teri</a:t>
            </a:r>
            <a:endParaRPr lang="en-US" altLang="zh-CN" dirty="0" smtClean="0"/>
          </a:p>
          <a:p>
            <a:r>
              <a:rPr lang="en-US" altLang="zh-CN" dirty="0" smtClean="0"/>
              <a:t>/p/ - /b/   pit - bit</a:t>
            </a:r>
          </a:p>
          <a:p>
            <a:r>
              <a:rPr lang="en-US" altLang="zh-CN" dirty="0" smtClean="0"/>
              <a:t>/k/ - /g/    car – gar    </a:t>
            </a:r>
          </a:p>
          <a:p>
            <a:r>
              <a:rPr lang="en-US" altLang="zh-CN" dirty="0" smtClean="0"/>
              <a:t>/r/ - /l/     trust - </a:t>
            </a:r>
            <a:r>
              <a:rPr lang="en-US" altLang="zh-CN" dirty="0" err="1"/>
              <a:t>d</a:t>
            </a:r>
            <a:r>
              <a:rPr lang="en-US" altLang="zh-CN" dirty="0" err="1" smtClean="0"/>
              <a:t>lust</a:t>
            </a:r>
            <a:endParaRPr lang="en-US" altLang="zh-CN" dirty="0"/>
          </a:p>
          <a:p>
            <a:pPr marL="0" indent="0">
              <a:buNone/>
            </a:pPr>
            <a:r>
              <a:rPr lang="en-US" altLang="zh-CN" dirty="0" err="1" smtClean="0"/>
              <a:t>Eg</a:t>
            </a:r>
            <a:r>
              <a:rPr lang="en-US" altLang="zh-CN" dirty="0" smtClean="0"/>
              <a:t>: I do </a:t>
            </a:r>
            <a:r>
              <a:rPr lang="en-US" altLang="zh-CN" dirty="0" err="1" smtClean="0"/>
              <a:t>lig</a:t>
            </a:r>
            <a:r>
              <a:rPr lang="en-US" altLang="zh-CN" dirty="0" smtClean="0"/>
              <a:t> do charge de gala.</a:t>
            </a:r>
          </a:p>
          <a:p>
            <a:pPr marL="0" indent="0">
              <a:buNone/>
            </a:pPr>
            <a:r>
              <a:rPr lang="en-US" altLang="zh-CN" dirty="0"/>
              <a:t> </a:t>
            </a:r>
            <a:r>
              <a:rPr lang="en-US" altLang="zh-CN" dirty="0" smtClean="0"/>
              <a:t>     I’d like to change the color.</a:t>
            </a:r>
          </a:p>
          <a:p>
            <a:pPr marL="0" indent="0">
              <a:buNone/>
            </a:pPr>
            <a:r>
              <a:rPr lang="en-US" altLang="zh-CN" dirty="0"/>
              <a:t> </a:t>
            </a:r>
            <a:r>
              <a:rPr lang="en-US" altLang="zh-CN" dirty="0" smtClean="0"/>
              <a:t>     </a:t>
            </a:r>
            <a:r>
              <a:rPr lang="en-US" altLang="zh-CN" dirty="0" err="1" smtClean="0"/>
              <a:t>Jabonese</a:t>
            </a:r>
            <a:r>
              <a:rPr lang="en-US" altLang="zh-CN" dirty="0" smtClean="0"/>
              <a:t> </a:t>
            </a:r>
            <a:r>
              <a:rPr lang="en-US" altLang="zh-CN" dirty="0" err="1" smtClean="0"/>
              <a:t>agcent</a:t>
            </a:r>
            <a:r>
              <a:rPr lang="en-US" altLang="zh-CN" dirty="0" smtClean="0"/>
              <a:t> is </a:t>
            </a:r>
            <a:r>
              <a:rPr lang="en-US" altLang="zh-CN" dirty="0" err="1" smtClean="0"/>
              <a:t>vedy</a:t>
            </a:r>
            <a:r>
              <a:rPr lang="en-US" altLang="zh-CN" dirty="0" smtClean="0"/>
              <a:t>, </a:t>
            </a:r>
            <a:r>
              <a:rPr lang="en-US" altLang="zh-CN" dirty="0" err="1" smtClean="0"/>
              <a:t>vedy</a:t>
            </a:r>
            <a:r>
              <a:rPr lang="en-US" altLang="zh-CN" dirty="0" smtClean="0"/>
              <a:t> hard to understand.</a:t>
            </a:r>
          </a:p>
          <a:p>
            <a:pPr marL="0" indent="0">
              <a:buNone/>
            </a:pPr>
            <a:r>
              <a:rPr lang="en-US" altLang="zh-CN" dirty="0"/>
              <a:t> </a:t>
            </a:r>
            <a:r>
              <a:rPr lang="en-US" altLang="zh-CN" dirty="0" smtClean="0"/>
              <a:t>     morning – morning – </a:t>
            </a:r>
            <a:r>
              <a:rPr lang="en-US" altLang="zh-CN" dirty="0" err="1" smtClean="0"/>
              <a:t>ge</a:t>
            </a:r>
            <a:endParaRPr lang="en-US" altLang="zh-CN" dirty="0" smtClean="0"/>
          </a:p>
          <a:p>
            <a:pPr marL="0" indent="0">
              <a:buNone/>
            </a:pPr>
            <a:r>
              <a:rPr lang="en-US" altLang="zh-CN" dirty="0"/>
              <a:t> </a:t>
            </a:r>
            <a:r>
              <a:rPr lang="en-US" altLang="zh-CN" dirty="0" smtClean="0"/>
              <a:t>     </a:t>
            </a:r>
            <a:r>
              <a:rPr lang="en-US" altLang="zh-CN" dirty="0"/>
              <a:t>W</a:t>
            </a:r>
            <a:r>
              <a:rPr lang="en-US" altLang="zh-CN" dirty="0" smtClean="0"/>
              <a:t>ashington – </a:t>
            </a:r>
            <a:r>
              <a:rPr lang="en-US" altLang="zh-CN" dirty="0" err="1" smtClean="0"/>
              <a:t>Washingge</a:t>
            </a:r>
            <a:r>
              <a:rPr lang="en-US" altLang="zh-CN" dirty="0" smtClean="0"/>
              <a:t> - ton</a:t>
            </a:r>
          </a:p>
          <a:p>
            <a:pPr marL="0" indent="0">
              <a:buNone/>
            </a:pPr>
            <a:endParaRPr lang="zh-CN" altLang="en-US" dirty="0"/>
          </a:p>
        </p:txBody>
      </p:sp>
    </p:spTree>
    <p:extLst>
      <p:ext uri="{BB962C8B-B14F-4D97-AF65-F5344CB8AC3E}">
        <p14:creationId xmlns:p14="http://schemas.microsoft.com/office/powerpoint/2010/main" val="210929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dirty="0" smtClean="0"/>
              <a:t>- </a:t>
            </a:r>
            <a:r>
              <a:rPr lang="en-US" altLang="zh-CN" dirty="0" err="1" smtClean="0"/>
              <a:t>ji</a:t>
            </a:r>
            <a:r>
              <a:rPr lang="en-US" altLang="zh-CN" dirty="0" smtClean="0"/>
              <a:t>, - </a:t>
            </a:r>
            <a:r>
              <a:rPr lang="en-US" altLang="zh-CN" dirty="0" err="1" smtClean="0"/>
              <a:t>na</a:t>
            </a:r>
            <a:endParaRPr lang="en-US" altLang="zh-CN" dirty="0" smtClean="0"/>
          </a:p>
          <a:p>
            <a:pPr marL="0" indent="0">
              <a:buNone/>
            </a:pPr>
            <a:r>
              <a:rPr lang="en-US" altLang="zh-CN" dirty="0"/>
              <a:t> </a:t>
            </a:r>
            <a:r>
              <a:rPr lang="en-US" altLang="zh-CN" dirty="0" smtClean="0"/>
              <a:t>   - </a:t>
            </a:r>
            <a:r>
              <a:rPr lang="en-US" altLang="zh-CN" dirty="0" err="1" smtClean="0"/>
              <a:t>ji</a:t>
            </a:r>
            <a:r>
              <a:rPr lang="en-US" altLang="zh-CN" dirty="0" smtClean="0"/>
              <a:t> </a:t>
            </a:r>
            <a:r>
              <a:rPr lang="zh-CN" altLang="en-US" dirty="0" smtClean="0"/>
              <a:t>表示尊敬，一般放在人名字的后面</a:t>
            </a:r>
            <a:endParaRPr lang="en-US" altLang="zh-CN" dirty="0" smtClean="0"/>
          </a:p>
          <a:p>
            <a:pPr marL="0" indent="0">
              <a:buNone/>
            </a:pPr>
            <a:r>
              <a:rPr lang="en-US" altLang="zh-CN" dirty="0"/>
              <a:t> </a:t>
            </a:r>
            <a:r>
              <a:rPr lang="en-US" altLang="zh-CN" dirty="0" smtClean="0"/>
              <a:t>    </a:t>
            </a:r>
            <a:r>
              <a:rPr lang="zh-CN" altLang="en-US" dirty="0" smtClean="0"/>
              <a:t>“</a:t>
            </a:r>
            <a:r>
              <a:rPr lang="en-US" altLang="zh-CN" dirty="0" err="1" smtClean="0"/>
              <a:t>Soniaji</a:t>
            </a:r>
            <a:r>
              <a:rPr lang="en-US" altLang="zh-CN" dirty="0" smtClean="0"/>
              <a:t>” </a:t>
            </a:r>
            <a:r>
              <a:rPr lang="zh-CN" altLang="en-US" dirty="0" smtClean="0"/>
              <a:t>索尼亚     “</a:t>
            </a:r>
            <a:r>
              <a:rPr lang="en-US" altLang="zh-CN" dirty="0" err="1" smtClean="0"/>
              <a:t>Advaniji</a:t>
            </a:r>
            <a:r>
              <a:rPr lang="en-US" altLang="zh-CN" dirty="0" smtClean="0"/>
              <a:t>”</a:t>
            </a:r>
            <a:r>
              <a:rPr lang="zh-CN" altLang="en-US" dirty="0" smtClean="0"/>
              <a:t>阿德瓦尼</a:t>
            </a:r>
            <a:endParaRPr lang="en-US" altLang="zh-CN" dirty="0" smtClean="0"/>
          </a:p>
          <a:p>
            <a:pPr marL="0" indent="0">
              <a:buNone/>
            </a:pPr>
            <a:r>
              <a:rPr lang="en-US" altLang="zh-CN" dirty="0"/>
              <a:t> </a:t>
            </a:r>
            <a:r>
              <a:rPr lang="en-US" altLang="zh-CN" dirty="0" smtClean="0"/>
              <a:t>     “hello-</a:t>
            </a:r>
            <a:r>
              <a:rPr lang="en-US" altLang="zh-CN" dirty="0" err="1" smtClean="0"/>
              <a:t>ji</a:t>
            </a:r>
            <a:r>
              <a:rPr lang="en-US" altLang="zh-CN" dirty="0" smtClean="0"/>
              <a:t>”, “sir-</a:t>
            </a:r>
            <a:r>
              <a:rPr lang="en-US" altLang="zh-CN" dirty="0" err="1" smtClean="0"/>
              <a:t>ji</a:t>
            </a:r>
            <a:r>
              <a:rPr lang="en-US" altLang="zh-CN" dirty="0" smtClean="0"/>
              <a:t>”, “OK-</a:t>
            </a:r>
            <a:r>
              <a:rPr lang="en-US" altLang="zh-CN" dirty="0" err="1" smtClean="0"/>
              <a:t>ji</a:t>
            </a:r>
            <a:r>
              <a:rPr lang="en-US" altLang="zh-CN" dirty="0" smtClean="0"/>
              <a:t>”</a:t>
            </a:r>
          </a:p>
          <a:p>
            <a:pPr marL="0" indent="0">
              <a:buNone/>
            </a:pPr>
            <a:r>
              <a:rPr lang="en-US" altLang="zh-CN" dirty="0"/>
              <a:t> </a:t>
            </a:r>
            <a:r>
              <a:rPr lang="en-US" altLang="zh-CN" dirty="0" smtClean="0"/>
              <a:t>   - </a:t>
            </a:r>
            <a:r>
              <a:rPr lang="en-US" altLang="zh-CN" dirty="0" err="1" smtClean="0"/>
              <a:t>na</a:t>
            </a:r>
            <a:r>
              <a:rPr lang="en-US" altLang="zh-CN" dirty="0" smtClean="0"/>
              <a:t> </a:t>
            </a:r>
            <a:r>
              <a:rPr lang="zh-CN" altLang="en-US" dirty="0" smtClean="0"/>
              <a:t>表示否定，一般放句尾表反意疑问</a:t>
            </a:r>
            <a:endParaRPr lang="en-US" altLang="zh-CN" dirty="0" smtClean="0"/>
          </a:p>
          <a:p>
            <a:pPr marL="0" indent="0">
              <a:buNone/>
            </a:pPr>
            <a:r>
              <a:rPr lang="en-US" altLang="zh-CN" dirty="0"/>
              <a:t> </a:t>
            </a:r>
            <a:r>
              <a:rPr lang="en-US" altLang="zh-CN" dirty="0" smtClean="0"/>
              <a:t>      “You were there, right?”</a:t>
            </a:r>
          </a:p>
          <a:p>
            <a:pPr marL="0" indent="0">
              <a:buNone/>
            </a:pPr>
            <a:r>
              <a:rPr lang="en-US" altLang="zh-CN" dirty="0"/>
              <a:t> </a:t>
            </a:r>
            <a:r>
              <a:rPr lang="en-US" altLang="zh-CN" dirty="0" smtClean="0"/>
              <a:t>      “You were there </a:t>
            </a:r>
            <a:r>
              <a:rPr lang="en-US" altLang="zh-CN" dirty="0" err="1" smtClean="0"/>
              <a:t>na</a:t>
            </a:r>
            <a:r>
              <a:rPr lang="en-US" altLang="zh-CN" dirty="0" smtClean="0"/>
              <a:t>?”</a:t>
            </a:r>
            <a:endParaRPr lang="zh-CN" altLang="en-US" dirty="0"/>
          </a:p>
        </p:txBody>
      </p:sp>
    </p:spTree>
    <p:extLst>
      <p:ext uri="{BB962C8B-B14F-4D97-AF65-F5344CB8AC3E}">
        <p14:creationId xmlns:p14="http://schemas.microsoft.com/office/powerpoint/2010/main" val="3084199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en-US" altLang="zh-CN" dirty="0" smtClean="0">
                <a:solidFill>
                  <a:srgbClr val="0000FF"/>
                </a:solidFill>
              </a:rPr>
              <a:t>Australian Accent</a:t>
            </a:r>
            <a:endParaRPr lang="zh-CN" altLang="en-US" dirty="0">
              <a:solidFill>
                <a:srgbClr val="0000FF"/>
              </a:solidFill>
            </a:endParaRPr>
          </a:p>
        </p:txBody>
      </p:sp>
      <p:sp>
        <p:nvSpPr>
          <p:cNvPr id="3" name="内容占位符 2"/>
          <p:cNvSpPr>
            <a:spLocks noGrp="1"/>
          </p:cNvSpPr>
          <p:nvPr>
            <p:ph idx="1"/>
          </p:nvPr>
        </p:nvSpPr>
        <p:spPr>
          <a:xfrm>
            <a:off x="0" y="908720"/>
            <a:ext cx="9144000" cy="5949280"/>
          </a:xfrm>
        </p:spPr>
        <p:txBody>
          <a:bodyPr>
            <a:normAutofit/>
          </a:bodyPr>
          <a:lstStyle/>
          <a:p>
            <a:r>
              <a:rPr lang="en-US" altLang="zh-CN" dirty="0" smtClean="0"/>
              <a:t>/</a:t>
            </a:r>
            <a:r>
              <a:rPr lang="en-US" altLang="zh-CN" dirty="0" err="1" smtClean="0"/>
              <a:t>ei</a:t>
            </a:r>
            <a:r>
              <a:rPr lang="en-US" altLang="zh-CN" dirty="0" smtClean="0"/>
              <a:t>/ - /</a:t>
            </a:r>
            <a:r>
              <a:rPr lang="en-US" altLang="zh-CN" dirty="0" err="1" smtClean="0"/>
              <a:t>ai</a:t>
            </a:r>
            <a:r>
              <a:rPr lang="en-US" altLang="zh-CN" dirty="0" smtClean="0"/>
              <a:t>/   mate – </a:t>
            </a:r>
            <a:r>
              <a:rPr lang="en-US" altLang="zh-CN" dirty="0" err="1" smtClean="0"/>
              <a:t>myte</a:t>
            </a:r>
            <a:endParaRPr lang="en-US" altLang="zh-CN" dirty="0" smtClean="0"/>
          </a:p>
          <a:p>
            <a:pPr marL="0" indent="0">
              <a:buNone/>
            </a:pPr>
            <a:r>
              <a:rPr lang="en-US" altLang="zh-CN" dirty="0" smtClean="0"/>
              <a:t>                       today – to die</a:t>
            </a:r>
          </a:p>
          <a:p>
            <a:pPr marL="0" indent="0">
              <a:buNone/>
            </a:pPr>
            <a:r>
              <a:rPr lang="en-US" altLang="zh-CN" dirty="0"/>
              <a:t> </a:t>
            </a:r>
            <a:r>
              <a:rPr lang="en-US" altLang="zh-CN" dirty="0" smtClean="0"/>
              <a:t>                       lake - like</a:t>
            </a:r>
          </a:p>
          <a:p>
            <a:pPr marL="0" indent="0">
              <a:buNone/>
            </a:pPr>
            <a:r>
              <a:rPr lang="en-US" altLang="zh-CN" dirty="0"/>
              <a:t> </a:t>
            </a:r>
            <a:r>
              <a:rPr lang="en-US" altLang="zh-CN" dirty="0" smtClean="0"/>
              <a:t>                      (Where are we going to die?)</a:t>
            </a:r>
          </a:p>
          <a:p>
            <a:pPr marL="0" indent="0">
              <a:buNone/>
            </a:pPr>
            <a:r>
              <a:rPr lang="en-US" altLang="zh-CN" dirty="0"/>
              <a:t> </a:t>
            </a:r>
            <a:r>
              <a:rPr lang="en-US" altLang="zh-CN" dirty="0" smtClean="0"/>
              <a:t>                      (I’m going home today (to die).)</a:t>
            </a:r>
          </a:p>
          <a:p>
            <a:r>
              <a:rPr lang="en-US" altLang="zh-CN" dirty="0" smtClean="0"/>
              <a:t>/</a:t>
            </a:r>
            <a:r>
              <a:rPr lang="en-US" altLang="zh-CN" dirty="0" err="1" smtClean="0"/>
              <a:t>ai</a:t>
            </a:r>
            <a:r>
              <a:rPr lang="en-US" altLang="zh-CN" dirty="0" smtClean="0"/>
              <a:t>/ - /</a:t>
            </a:r>
            <a:r>
              <a:rPr lang="en-US" altLang="zh-CN" dirty="0" err="1" smtClean="0"/>
              <a:t>oi</a:t>
            </a:r>
            <a:r>
              <a:rPr lang="en-US" altLang="zh-CN" dirty="0" smtClean="0"/>
              <a:t>/</a:t>
            </a:r>
          </a:p>
          <a:p>
            <a:r>
              <a:rPr lang="en-US" altLang="zh-CN" dirty="0" smtClean="0"/>
              <a:t>/s/ - /</a:t>
            </a:r>
            <a:r>
              <a:rPr lang="en-US" altLang="zh-CN" dirty="0" err="1" smtClean="0"/>
              <a:t>sh</a:t>
            </a:r>
            <a:r>
              <a:rPr lang="en-US" altLang="zh-CN" dirty="0" smtClean="0"/>
              <a:t>/</a:t>
            </a:r>
          </a:p>
          <a:p>
            <a:r>
              <a:rPr lang="zh-CN" altLang="en-US" dirty="0"/>
              <a:t>热衷于在很多英文单词末尾</a:t>
            </a:r>
            <a:r>
              <a:rPr lang="zh-CN" altLang="en-US" dirty="0" smtClean="0"/>
              <a:t>使用</a:t>
            </a:r>
            <a:r>
              <a:rPr lang="en-US" altLang="zh-CN" dirty="0" smtClean="0"/>
              <a:t>-</a:t>
            </a:r>
            <a:r>
              <a:rPr lang="en-US" altLang="zh-CN" dirty="0" err="1" smtClean="0"/>
              <a:t>ie</a:t>
            </a:r>
            <a:r>
              <a:rPr lang="zh-CN" altLang="en-US" dirty="0" smtClean="0"/>
              <a:t>，</a:t>
            </a:r>
            <a:r>
              <a:rPr lang="en-US" altLang="zh-CN" dirty="0" smtClean="0"/>
              <a:t>-o </a:t>
            </a:r>
            <a:r>
              <a:rPr lang="zh-CN" altLang="en-US" dirty="0" smtClean="0"/>
              <a:t>和</a:t>
            </a:r>
            <a:r>
              <a:rPr lang="en-US" altLang="zh-CN" dirty="0" smtClean="0"/>
              <a:t> -</a:t>
            </a:r>
            <a:r>
              <a:rPr lang="en-US" altLang="zh-CN" dirty="0" err="1" smtClean="0"/>
              <a:t>oo</a:t>
            </a:r>
            <a:endParaRPr lang="en-US" altLang="zh-CN" dirty="0" smtClean="0"/>
          </a:p>
          <a:p>
            <a:r>
              <a:rPr lang="zh-CN" altLang="en-US" dirty="0" smtClean="0"/>
              <a:t>发音时喜欢拖音，并且句子结尾时常用升调</a:t>
            </a:r>
            <a:endParaRPr lang="en-US" altLang="zh-CN" dirty="0"/>
          </a:p>
          <a:p>
            <a:endParaRPr lang="en-US" altLang="zh-CN" dirty="0"/>
          </a:p>
        </p:txBody>
      </p:sp>
    </p:spTree>
    <p:extLst>
      <p:ext uri="{BB962C8B-B14F-4D97-AF65-F5344CB8AC3E}">
        <p14:creationId xmlns:p14="http://schemas.microsoft.com/office/powerpoint/2010/main" val="1742626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McHywnNQUeNqPSTsfMcg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1908</Words>
  <Application>Microsoft Office PowerPoint</Application>
  <PresentationFormat>全屏显示(4:3)</PresentationFormat>
  <Paragraphs>355</Paragraphs>
  <Slides>38</Slides>
  <Notes>3</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Chapter Two</vt:lpstr>
      <vt:lpstr>IT Vocabulary</vt:lpstr>
      <vt:lpstr>PowerPoint 演示文稿</vt:lpstr>
      <vt:lpstr>PowerPoint 演示文稿</vt:lpstr>
      <vt:lpstr>PowerPoint 演示文稿</vt:lpstr>
      <vt:lpstr>Business listening – accents </vt:lpstr>
      <vt:lpstr>Indian Accent</vt:lpstr>
      <vt:lpstr>PowerPoint 演示文稿</vt:lpstr>
      <vt:lpstr>Australian Accent</vt:lpstr>
      <vt:lpstr>Singaporean Accent</vt:lpstr>
      <vt:lpstr>Email format and pass rule </vt:lpstr>
      <vt:lpstr>Basic Format</vt:lpstr>
      <vt:lpstr>PowerPoint 演示文稿</vt:lpstr>
      <vt:lpstr>PowerPoint 演示文稿</vt:lpstr>
      <vt:lpstr>PowerPoint 演示文稿</vt:lpstr>
      <vt:lpstr>PowerPoint 演示文稿</vt:lpstr>
      <vt:lpstr>Please write down your signature!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Error Correcting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dc:title>
  <dc:creator>罗惠</dc:creator>
  <cp:lastModifiedBy>tfsp</cp:lastModifiedBy>
  <cp:revision>7</cp:revision>
  <dcterms:created xsi:type="dcterms:W3CDTF">2015-03-17T06:36:31Z</dcterms:created>
  <dcterms:modified xsi:type="dcterms:W3CDTF">2015-03-20T06:43:20Z</dcterms:modified>
</cp:coreProperties>
</file>