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16" r:id="rId8"/>
    <p:sldId id="317" r:id="rId9"/>
    <p:sldId id="318" r:id="rId10"/>
    <p:sldId id="319" r:id="rId11"/>
    <p:sldId id="320" r:id="rId12"/>
    <p:sldId id="321" r:id="rId13"/>
    <p:sldId id="262" r:id="rId14"/>
    <p:sldId id="263" r:id="rId15"/>
    <p:sldId id="264" r:id="rId16"/>
    <p:sldId id="265" r:id="rId17"/>
    <p:sldId id="266" r:id="rId18"/>
    <p:sldId id="291" r:id="rId19"/>
    <p:sldId id="267" r:id="rId20"/>
    <p:sldId id="268"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Chapter Three </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85477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r>
              <a:rPr lang="en-US" altLang="zh-CN" dirty="0" smtClean="0"/>
              <a:t>Three </a:t>
            </a:r>
            <a:r>
              <a:rPr lang="en-US" altLang="zh-CN" dirty="0"/>
              <a:t>main reasons for intonation</a:t>
            </a:r>
            <a:endParaRPr lang="zh-CN" altLang="zh-CN" dirty="0"/>
          </a:p>
          <a:p>
            <a:pPr marL="0" lvl="0" indent="0">
              <a:buNone/>
            </a:pPr>
            <a:r>
              <a:rPr lang="en-US" altLang="zh-CN" dirty="0" smtClean="0"/>
              <a:t>1. New </a:t>
            </a:r>
            <a:r>
              <a:rPr lang="en-US" altLang="zh-CN" dirty="0"/>
              <a:t>information</a:t>
            </a:r>
            <a:endParaRPr lang="zh-CN" altLang="zh-CN" dirty="0"/>
          </a:p>
          <a:p>
            <a:pPr marL="0" indent="0">
              <a:buNone/>
            </a:pPr>
            <a:r>
              <a:rPr lang="en-US" altLang="zh-CN" dirty="0" smtClean="0"/>
              <a:t>     It </a:t>
            </a:r>
            <a:r>
              <a:rPr lang="en-US" altLang="zh-CN" dirty="0"/>
              <a:t>sounds like </a:t>
            </a:r>
            <a:r>
              <a:rPr lang="en-US" altLang="zh-CN" b="1" dirty="0"/>
              <a:t>rain</a:t>
            </a:r>
            <a:endParaRPr lang="zh-CN" altLang="zh-CN" dirty="0"/>
          </a:p>
          <a:p>
            <a:pPr marL="0" lvl="0" indent="0">
              <a:buNone/>
            </a:pPr>
            <a:r>
              <a:rPr lang="en-US" altLang="zh-CN" dirty="0" smtClean="0"/>
              <a:t>2. Opinion</a:t>
            </a:r>
            <a:endParaRPr lang="zh-CN" altLang="zh-CN" dirty="0"/>
          </a:p>
          <a:p>
            <a:pPr marL="0" indent="0">
              <a:buNone/>
            </a:pPr>
            <a:r>
              <a:rPr lang="en-US" altLang="zh-CN" dirty="0" smtClean="0"/>
              <a:t>     It </a:t>
            </a:r>
            <a:r>
              <a:rPr lang="en-US" altLang="zh-CN" b="1" dirty="0"/>
              <a:t>sounds</a:t>
            </a:r>
            <a:r>
              <a:rPr lang="en-US" altLang="zh-CN" dirty="0"/>
              <a:t> like rain, but I don’t think it is.</a:t>
            </a:r>
            <a:endParaRPr lang="zh-CN" altLang="zh-CN" dirty="0"/>
          </a:p>
          <a:p>
            <a:pPr marL="0" indent="0">
              <a:buNone/>
            </a:pPr>
            <a:r>
              <a:rPr lang="en-US" altLang="zh-CN" dirty="0" smtClean="0"/>
              <a:t>    (</a:t>
            </a:r>
            <a:r>
              <a:rPr lang="en-US" altLang="zh-CN" dirty="0"/>
              <a:t>It </a:t>
            </a:r>
            <a:r>
              <a:rPr lang="en-US" altLang="zh-CN" b="1" dirty="0"/>
              <a:t>looks</a:t>
            </a:r>
            <a:r>
              <a:rPr lang="en-US" altLang="zh-CN" dirty="0"/>
              <a:t> like… , It </a:t>
            </a:r>
            <a:r>
              <a:rPr lang="en-US" altLang="zh-CN" b="1" dirty="0"/>
              <a:t>feels</a:t>
            </a:r>
            <a:r>
              <a:rPr lang="en-US" altLang="zh-CN" dirty="0"/>
              <a:t> like…, It </a:t>
            </a:r>
            <a:r>
              <a:rPr lang="en-US" altLang="zh-CN" b="1" dirty="0"/>
              <a:t>tastes</a:t>
            </a:r>
            <a:r>
              <a:rPr lang="en-US" altLang="zh-CN" dirty="0"/>
              <a:t> like…)</a:t>
            </a:r>
            <a:endParaRPr lang="zh-CN" altLang="zh-CN" dirty="0"/>
          </a:p>
          <a:p>
            <a:pPr marL="0" indent="0">
              <a:buNone/>
            </a:pPr>
            <a:r>
              <a:rPr lang="en-US" altLang="zh-CN" dirty="0" smtClean="0"/>
              <a:t>     It </a:t>
            </a:r>
            <a:r>
              <a:rPr lang="en-US" altLang="zh-CN" dirty="0"/>
              <a:t>sounds like </a:t>
            </a:r>
            <a:r>
              <a:rPr lang="en-US" altLang="zh-CN" b="1" dirty="0"/>
              <a:t>rain</a:t>
            </a:r>
            <a:r>
              <a:rPr lang="en-US" altLang="zh-CN" dirty="0"/>
              <a:t>. (It’s rain.)</a:t>
            </a:r>
            <a:endParaRPr lang="zh-CN" altLang="zh-CN" dirty="0"/>
          </a:p>
          <a:p>
            <a:pPr marL="0" indent="0">
              <a:buNone/>
            </a:pPr>
            <a:r>
              <a:rPr lang="en-US" altLang="zh-CN" dirty="0" smtClean="0"/>
              <a:t>     It </a:t>
            </a:r>
            <a:r>
              <a:rPr lang="en-US" altLang="zh-CN" b="1" dirty="0"/>
              <a:t>sounds</a:t>
            </a:r>
            <a:r>
              <a:rPr lang="en-US" altLang="zh-CN" dirty="0"/>
              <a:t> like rain. (But it’s not.)</a:t>
            </a:r>
            <a:endParaRPr lang="zh-CN" altLang="zh-CN" dirty="0"/>
          </a:p>
          <a:p>
            <a:pPr marL="0" lvl="0" indent="0">
              <a:buNone/>
            </a:pPr>
            <a:r>
              <a:rPr lang="en-US" altLang="zh-CN" dirty="0" smtClean="0"/>
              <a:t>3. Contrast</a:t>
            </a:r>
            <a:endParaRPr lang="zh-CN" altLang="zh-CN" dirty="0"/>
          </a:p>
          <a:p>
            <a:pPr marL="0" indent="0">
              <a:buNone/>
            </a:pPr>
            <a:r>
              <a:rPr lang="en-US" altLang="zh-CN" dirty="0" smtClean="0"/>
              <a:t>     He </a:t>
            </a:r>
            <a:r>
              <a:rPr lang="en-US" altLang="zh-CN" b="1" dirty="0"/>
              <a:t>likes</a:t>
            </a:r>
            <a:r>
              <a:rPr lang="en-US" altLang="zh-CN" dirty="0"/>
              <a:t> rain, but he </a:t>
            </a:r>
            <a:r>
              <a:rPr lang="en-US" altLang="zh-CN" b="1" dirty="0"/>
              <a:t>hates</a:t>
            </a:r>
            <a:r>
              <a:rPr lang="en-US" altLang="zh-CN" dirty="0"/>
              <a:t> snow.</a:t>
            </a:r>
            <a:endParaRPr lang="zh-CN" altLang="zh-CN" dirty="0"/>
          </a:p>
          <a:p>
            <a:endParaRPr lang="zh-CN" altLang="en-US" dirty="0"/>
          </a:p>
        </p:txBody>
      </p:sp>
    </p:spTree>
    <p:extLst>
      <p:ext uri="{BB962C8B-B14F-4D97-AF65-F5344CB8AC3E}">
        <p14:creationId xmlns:p14="http://schemas.microsoft.com/office/powerpoint/2010/main" val="235879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 dur="500"/>
                                        <p:tgtEl>
                                          <p:spTgt spid="3">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pPr marL="0" indent="0">
              <a:buNone/>
            </a:pPr>
            <a:r>
              <a:rPr lang="en-US" altLang="zh-CN" b="1" dirty="0"/>
              <a:t>Practice: </a:t>
            </a:r>
            <a:endParaRPr lang="zh-CN" altLang="zh-CN" dirty="0"/>
          </a:p>
          <a:p>
            <a:pPr marL="0" indent="0">
              <a:buNone/>
            </a:pPr>
            <a:r>
              <a:rPr lang="en-US" altLang="zh-CN" dirty="0"/>
              <a:t>Hello, my name is XXX. I’m taking American Accent Training. There’s a lot to learn, but I hope to make it as enjoyable as possible. I should pick up on the American intonation pattern pretty easily, although the only way to get it is to practice all of the time. I use the up and down, or peaks and valleys intonation more than I used to. I’ve been paying attention to pitch, too. It’s like walking down a staircase. I’ve been talking to a lot of Americans lately, and they tell me that I’m easier to understand. Anyway, I could go on and on, but the important thing is to listen well and sound good. Well, what do you think? Do I?</a:t>
            </a:r>
            <a:endParaRPr lang="zh-CN" altLang="zh-CN" dirty="0"/>
          </a:p>
          <a:p>
            <a:endParaRPr lang="zh-CN" altLang="en-US" dirty="0"/>
          </a:p>
        </p:txBody>
      </p:sp>
    </p:spTree>
    <p:extLst>
      <p:ext uri="{BB962C8B-B14F-4D97-AF65-F5344CB8AC3E}">
        <p14:creationId xmlns:p14="http://schemas.microsoft.com/office/powerpoint/2010/main" val="1631637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a:buNone/>
            </a:pPr>
            <a:r>
              <a:rPr lang="en-US" altLang="zh-CN" b="1" dirty="0"/>
              <a:t>He</a:t>
            </a:r>
            <a:r>
              <a:rPr lang="en-US" altLang="zh-CN" dirty="0"/>
              <a:t>llo, </a:t>
            </a:r>
            <a:r>
              <a:rPr lang="en-US" altLang="zh-CN" b="1" dirty="0"/>
              <a:t>my</a:t>
            </a:r>
            <a:r>
              <a:rPr lang="en-US" altLang="zh-CN" dirty="0"/>
              <a:t> name is XXX. I’m taking American </a:t>
            </a:r>
            <a:r>
              <a:rPr lang="en-US" altLang="zh-CN" b="1" dirty="0"/>
              <a:t>Accent </a:t>
            </a:r>
            <a:r>
              <a:rPr lang="en-US" altLang="zh-CN" dirty="0"/>
              <a:t>Training. There’s a </a:t>
            </a:r>
            <a:r>
              <a:rPr lang="en-US" altLang="zh-CN" b="1" dirty="0"/>
              <a:t>lot</a:t>
            </a:r>
            <a:r>
              <a:rPr lang="en-US" altLang="zh-CN" dirty="0"/>
              <a:t> to </a:t>
            </a:r>
            <a:r>
              <a:rPr lang="en-US" altLang="zh-CN" b="1" dirty="0"/>
              <a:t>learn</a:t>
            </a:r>
            <a:r>
              <a:rPr lang="en-US" altLang="zh-CN" dirty="0"/>
              <a:t>, but I </a:t>
            </a:r>
            <a:r>
              <a:rPr lang="en-US" altLang="zh-CN" b="1" dirty="0"/>
              <a:t>hope</a:t>
            </a:r>
            <a:r>
              <a:rPr lang="en-US" altLang="zh-CN" dirty="0"/>
              <a:t> to make it as </a:t>
            </a:r>
            <a:r>
              <a:rPr lang="en-US" altLang="zh-CN" b="1" dirty="0"/>
              <a:t>enjoyable</a:t>
            </a:r>
            <a:r>
              <a:rPr lang="en-US" altLang="zh-CN" dirty="0"/>
              <a:t> as possible. I should pick </a:t>
            </a:r>
            <a:r>
              <a:rPr lang="en-US" altLang="zh-CN" b="1" dirty="0"/>
              <a:t>up</a:t>
            </a:r>
            <a:r>
              <a:rPr lang="en-US" altLang="zh-CN" dirty="0"/>
              <a:t> on the American</a:t>
            </a:r>
            <a:r>
              <a:rPr lang="en-US" altLang="zh-CN" b="1" dirty="0"/>
              <a:t> intonation</a:t>
            </a:r>
            <a:r>
              <a:rPr lang="en-US" altLang="zh-CN" dirty="0"/>
              <a:t> pattern pretty </a:t>
            </a:r>
            <a:r>
              <a:rPr lang="en-US" altLang="zh-CN" b="1" dirty="0"/>
              <a:t>easily</a:t>
            </a:r>
            <a:r>
              <a:rPr lang="en-US" altLang="zh-CN" dirty="0"/>
              <a:t>, although the </a:t>
            </a:r>
            <a:r>
              <a:rPr lang="en-US" altLang="zh-CN" b="1" dirty="0"/>
              <a:t>only</a:t>
            </a:r>
            <a:r>
              <a:rPr lang="en-US" altLang="zh-CN" dirty="0"/>
              <a:t> way to </a:t>
            </a:r>
            <a:r>
              <a:rPr lang="en-US" altLang="zh-CN" b="1" dirty="0"/>
              <a:t>get</a:t>
            </a:r>
            <a:r>
              <a:rPr lang="en-US" altLang="zh-CN" dirty="0"/>
              <a:t> it is to </a:t>
            </a:r>
            <a:r>
              <a:rPr lang="en-US" altLang="zh-CN" b="1" dirty="0"/>
              <a:t>practice</a:t>
            </a:r>
            <a:r>
              <a:rPr lang="en-US" altLang="zh-CN" dirty="0"/>
              <a:t> all of the time. I use the </a:t>
            </a:r>
            <a:r>
              <a:rPr lang="en-US" altLang="zh-CN" b="1" dirty="0"/>
              <a:t>up</a:t>
            </a:r>
            <a:r>
              <a:rPr lang="en-US" altLang="zh-CN" dirty="0"/>
              <a:t> and down, or </a:t>
            </a:r>
            <a:r>
              <a:rPr lang="en-US" altLang="zh-CN" b="1" dirty="0"/>
              <a:t>peaks</a:t>
            </a:r>
            <a:r>
              <a:rPr lang="en-US" altLang="zh-CN" dirty="0"/>
              <a:t> and valleys </a:t>
            </a:r>
            <a:r>
              <a:rPr lang="en-US" altLang="zh-CN" b="1" dirty="0"/>
              <a:t>intonation</a:t>
            </a:r>
            <a:r>
              <a:rPr lang="en-US" altLang="zh-CN" dirty="0"/>
              <a:t> more than I </a:t>
            </a:r>
            <a:r>
              <a:rPr lang="en-US" altLang="zh-CN" b="1" dirty="0"/>
              <a:t>used</a:t>
            </a:r>
            <a:r>
              <a:rPr lang="en-US" altLang="zh-CN" dirty="0"/>
              <a:t> to. I’ve been paying attention to</a:t>
            </a:r>
            <a:r>
              <a:rPr lang="en-US" altLang="zh-CN" b="1" dirty="0"/>
              <a:t> pitch</a:t>
            </a:r>
            <a:r>
              <a:rPr lang="en-US" altLang="zh-CN" dirty="0"/>
              <a:t>, </a:t>
            </a:r>
            <a:r>
              <a:rPr lang="en-US" altLang="zh-CN" b="1" dirty="0"/>
              <a:t>too</a:t>
            </a:r>
            <a:r>
              <a:rPr lang="en-US" altLang="zh-CN" dirty="0"/>
              <a:t>. It’s like </a:t>
            </a:r>
            <a:r>
              <a:rPr lang="en-US" altLang="zh-CN" b="1" dirty="0"/>
              <a:t>walking</a:t>
            </a:r>
            <a:r>
              <a:rPr lang="en-US" altLang="zh-CN" dirty="0"/>
              <a:t> down a </a:t>
            </a:r>
            <a:r>
              <a:rPr lang="en-US" altLang="zh-CN" b="1" dirty="0"/>
              <a:t>stair</a:t>
            </a:r>
            <a:r>
              <a:rPr lang="en-US" altLang="zh-CN" dirty="0"/>
              <a:t>case. I’ve been </a:t>
            </a:r>
            <a:r>
              <a:rPr lang="en-US" altLang="zh-CN" b="1" dirty="0"/>
              <a:t>talking</a:t>
            </a:r>
            <a:r>
              <a:rPr lang="en-US" altLang="zh-CN" dirty="0"/>
              <a:t> to a lot of </a:t>
            </a:r>
            <a:r>
              <a:rPr lang="en-US" altLang="zh-CN" b="1" dirty="0"/>
              <a:t>Americans</a:t>
            </a:r>
            <a:r>
              <a:rPr lang="en-US" altLang="zh-CN" dirty="0"/>
              <a:t> lately, and they tell me that I’m </a:t>
            </a:r>
            <a:r>
              <a:rPr lang="en-US" altLang="zh-CN" b="1" dirty="0"/>
              <a:t>easier</a:t>
            </a:r>
            <a:r>
              <a:rPr lang="en-US" altLang="zh-CN" dirty="0"/>
              <a:t> to under</a:t>
            </a:r>
            <a:r>
              <a:rPr lang="en-US" altLang="zh-CN" b="1" dirty="0"/>
              <a:t>stand</a:t>
            </a:r>
            <a:r>
              <a:rPr lang="en-US" altLang="zh-CN" dirty="0"/>
              <a:t>. </a:t>
            </a:r>
            <a:r>
              <a:rPr lang="en-US" altLang="zh-CN" b="1" dirty="0"/>
              <a:t>Any</a:t>
            </a:r>
            <a:r>
              <a:rPr lang="en-US" altLang="zh-CN" dirty="0"/>
              <a:t>way, I could go </a:t>
            </a:r>
            <a:r>
              <a:rPr lang="en-US" altLang="zh-CN" b="1" dirty="0"/>
              <a:t>on</a:t>
            </a:r>
            <a:r>
              <a:rPr lang="en-US" altLang="zh-CN" dirty="0"/>
              <a:t> and on, but the </a:t>
            </a:r>
            <a:r>
              <a:rPr lang="en-US" altLang="zh-CN" b="1" dirty="0"/>
              <a:t>important</a:t>
            </a:r>
            <a:r>
              <a:rPr lang="en-US" altLang="zh-CN" dirty="0"/>
              <a:t> thing is to </a:t>
            </a:r>
            <a:r>
              <a:rPr lang="en-US" altLang="zh-CN" b="1" dirty="0"/>
              <a:t>listen</a:t>
            </a:r>
            <a:r>
              <a:rPr lang="en-US" altLang="zh-CN" dirty="0"/>
              <a:t> well and sound </a:t>
            </a:r>
            <a:r>
              <a:rPr lang="en-US" altLang="zh-CN" b="1" dirty="0"/>
              <a:t>good</a:t>
            </a:r>
            <a:r>
              <a:rPr lang="en-US" altLang="zh-CN" dirty="0"/>
              <a:t>. </a:t>
            </a:r>
            <a:r>
              <a:rPr lang="en-US" altLang="zh-CN" b="1" dirty="0"/>
              <a:t>Well</a:t>
            </a:r>
            <a:r>
              <a:rPr lang="en-US" altLang="zh-CN" dirty="0"/>
              <a:t>, what do you </a:t>
            </a:r>
            <a:r>
              <a:rPr lang="en-US" altLang="zh-CN" b="1" dirty="0"/>
              <a:t>think</a:t>
            </a:r>
            <a:r>
              <a:rPr lang="en-US" altLang="zh-CN" dirty="0"/>
              <a:t>? </a:t>
            </a:r>
            <a:r>
              <a:rPr lang="en-US" altLang="zh-CN" b="1" dirty="0"/>
              <a:t>Do</a:t>
            </a:r>
            <a:r>
              <a:rPr lang="en-US" altLang="zh-CN" dirty="0"/>
              <a:t> I?</a:t>
            </a:r>
            <a:endParaRPr lang="zh-CN" altLang="zh-CN" dirty="0"/>
          </a:p>
        </p:txBody>
      </p:sp>
    </p:spTree>
    <p:extLst>
      <p:ext uri="{BB962C8B-B14F-4D97-AF65-F5344CB8AC3E}">
        <p14:creationId xmlns:p14="http://schemas.microsoft.com/office/powerpoint/2010/main" val="1469733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b="1" dirty="0" smtClean="0">
                <a:solidFill>
                  <a:srgbClr val="002060"/>
                </a:solidFill>
                <a:latin typeface="Kristen ITC" pitchFamily="66" charset="0"/>
              </a:rPr>
              <a:t>Interview Skills</a:t>
            </a:r>
            <a:endParaRPr lang="zh-CN" altLang="en-US" sz="6600" b="1" dirty="0">
              <a:solidFill>
                <a:srgbClr val="002060"/>
              </a:solidFill>
              <a:latin typeface="Kristen ITC" pitchFamily="66" charset="0"/>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27787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2060"/>
                </a:solidFill>
                <a:latin typeface="Kristen ITC" pitchFamily="66" charset="0"/>
              </a:rPr>
              <a:t>Preparation</a:t>
            </a:r>
            <a:endParaRPr lang="zh-CN" altLang="en-US" b="1" dirty="0">
              <a:solidFill>
                <a:srgbClr val="002060"/>
              </a:solidFill>
              <a:latin typeface="Kristen ITC" pitchFamily="66" charset="0"/>
            </a:endParaRPr>
          </a:p>
        </p:txBody>
      </p:sp>
      <p:sp>
        <p:nvSpPr>
          <p:cNvPr id="3" name="内容占位符 2"/>
          <p:cNvSpPr>
            <a:spLocks noGrp="1"/>
          </p:cNvSpPr>
          <p:nvPr>
            <p:ph idx="1"/>
          </p:nvPr>
        </p:nvSpPr>
        <p:spPr/>
        <p:txBody>
          <a:bodyPr/>
          <a:lstStyle/>
          <a:p>
            <a:r>
              <a:rPr lang="en-US" altLang="zh-CN" dirty="0" smtClean="0"/>
              <a:t>Clothe</a:t>
            </a:r>
          </a:p>
          <a:p>
            <a:r>
              <a:rPr lang="en-US" altLang="zh-CN" dirty="0" smtClean="0"/>
              <a:t>Shoes </a:t>
            </a:r>
          </a:p>
          <a:p>
            <a:r>
              <a:rPr lang="en-US" altLang="zh-CN" dirty="0" smtClean="0"/>
              <a:t>Bag</a:t>
            </a:r>
          </a:p>
          <a:p>
            <a:r>
              <a:rPr lang="en-US" altLang="zh-CN" dirty="0" smtClean="0"/>
              <a:t>Jewelry / Make up</a:t>
            </a:r>
          </a:p>
          <a:p>
            <a:r>
              <a:rPr lang="en-US" altLang="zh-CN" dirty="0" smtClean="0"/>
              <a:t>Beard</a:t>
            </a:r>
          </a:p>
          <a:p>
            <a:r>
              <a:rPr lang="en-US" altLang="zh-CN" dirty="0" smtClean="0"/>
              <a:t>Nail</a:t>
            </a:r>
          </a:p>
          <a:p>
            <a:endParaRPr lang="en-US" altLang="zh-CN" dirty="0" smtClean="0"/>
          </a:p>
          <a:p>
            <a:endParaRPr lang="zh-CN" altLang="en-US" dirty="0"/>
          </a:p>
        </p:txBody>
      </p:sp>
    </p:spTree>
    <p:extLst>
      <p:ext uri="{BB962C8B-B14F-4D97-AF65-F5344CB8AC3E}">
        <p14:creationId xmlns:p14="http://schemas.microsoft.com/office/powerpoint/2010/main" val="2617190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r>
              <a:rPr lang="en-US" altLang="zh-CN" b="1" dirty="0">
                <a:solidFill>
                  <a:srgbClr val="002060"/>
                </a:solidFill>
                <a:latin typeface="Kristen ITC" pitchFamily="66" charset="0"/>
              </a:rPr>
              <a:t>Please choose what you like!</a:t>
            </a:r>
            <a:endParaRPr lang="zh-CN" altLang="en-US" b="1" dirty="0">
              <a:solidFill>
                <a:srgbClr val="002060"/>
              </a:solidFill>
              <a:latin typeface="Kristen ITC" pitchFamily="66" charset="0"/>
            </a:endParaRPr>
          </a:p>
        </p:txBody>
      </p:sp>
      <p:sp>
        <p:nvSpPr>
          <p:cNvPr id="3" name="内容占位符 2"/>
          <p:cNvSpPr>
            <a:spLocks noGrp="1"/>
          </p:cNvSpPr>
          <p:nvPr>
            <p:ph idx="1"/>
          </p:nvPr>
        </p:nvSpPr>
        <p:spPr>
          <a:xfrm>
            <a:off x="215008" y="1268760"/>
            <a:ext cx="8928992" cy="5085184"/>
          </a:xfrm>
        </p:spPr>
        <p:txBody>
          <a:bodyPr/>
          <a:lstStyle/>
          <a:p>
            <a:r>
              <a:rPr lang="en-US" altLang="zh-CN" dirty="0" smtClean="0"/>
              <a:t>Coat, dress, pants, shirt / blouse, skirt, suit, T-shirt, tie</a:t>
            </a:r>
          </a:p>
          <a:p>
            <a:r>
              <a:rPr lang="en-US" altLang="zh-CN" dirty="0" smtClean="0"/>
              <a:t>Black shoes / high heels / sneaker / slipper</a:t>
            </a:r>
          </a:p>
          <a:p>
            <a:r>
              <a:rPr lang="en-US" altLang="zh-CN" dirty="0" smtClean="0"/>
              <a:t>Purse / briefcase / backpack</a:t>
            </a:r>
          </a:p>
          <a:p>
            <a:r>
              <a:rPr lang="en-US" altLang="zh-CN" dirty="0" smtClean="0"/>
              <a:t>Modest jewelry / large earrings / a thick chain</a:t>
            </a:r>
          </a:p>
          <a:p>
            <a:r>
              <a:rPr lang="en-US" altLang="zh-CN" dirty="0" smtClean="0"/>
              <a:t>Paint on the makeup / neutral colors</a:t>
            </a:r>
          </a:p>
          <a:p>
            <a:r>
              <a:rPr lang="en-US" altLang="zh-CN" dirty="0" smtClean="0"/>
              <a:t>Beard / moustache </a:t>
            </a:r>
          </a:p>
          <a:p>
            <a:endParaRPr lang="en-US" altLang="zh-CN" dirty="0" smtClean="0"/>
          </a:p>
        </p:txBody>
      </p:sp>
    </p:spTree>
    <p:extLst>
      <p:ext uri="{BB962C8B-B14F-4D97-AF65-F5344CB8AC3E}">
        <p14:creationId xmlns:p14="http://schemas.microsoft.com/office/powerpoint/2010/main" val="226703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52736"/>
          </a:xfrm>
        </p:spPr>
        <p:txBody>
          <a:bodyPr>
            <a:normAutofit/>
          </a:bodyPr>
          <a:lstStyle/>
          <a:p>
            <a:r>
              <a:rPr lang="en-US" altLang="zh-CN" b="1" dirty="0">
                <a:solidFill>
                  <a:srgbClr val="002060"/>
                </a:solidFill>
                <a:latin typeface="Kristen ITC" pitchFamily="66" charset="0"/>
              </a:rPr>
              <a:t>Ten Tips</a:t>
            </a:r>
            <a:endParaRPr lang="zh-CN" altLang="en-US" b="1" dirty="0">
              <a:solidFill>
                <a:srgbClr val="002060"/>
              </a:solidFill>
              <a:latin typeface="Kristen ITC" pitchFamily="66" charset="0"/>
            </a:endParaRPr>
          </a:p>
        </p:txBody>
      </p:sp>
      <p:sp>
        <p:nvSpPr>
          <p:cNvPr id="3" name="内容占位符 2"/>
          <p:cNvSpPr>
            <a:spLocks noGrp="1"/>
          </p:cNvSpPr>
          <p:nvPr>
            <p:ph idx="1"/>
          </p:nvPr>
        </p:nvSpPr>
        <p:spPr>
          <a:xfrm>
            <a:off x="107504" y="980728"/>
            <a:ext cx="8928992" cy="5688632"/>
          </a:xfrm>
        </p:spPr>
        <p:txBody>
          <a:bodyPr>
            <a:normAutofit lnSpcReduction="10000"/>
          </a:bodyPr>
          <a:lstStyle/>
          <a:p>
            <a:pPr marL="514350" indent="-514350">
              <a:buAutoNum type="arabicPeriod"/>
            </a:pPr>
            <a:r>
              <a:rPr lang="en-US" altLang="zh-CN" dirty="0"/>
              <a:t>D</a:t>
            </a:r>
            <a:r>
              <a:rPr lang="en-US" altLang="zh-CN" dirty="0" smtClean="0"/>
              <a:t>on’t be a “smiley face”!</a:t>
            </a:r>
          </a:p>
          <a:p>
            <a:pPr marL="0" indent="0">
              <a:buNone/>
            </a:pPr>
            <a:r>
              <a:rPr lang="en-US" altLang="zh-CN" dirty="0" smtClean="0"/>
              <a:t>2. Don’t be a small-talker!</a:t>
            </a:r>
          </a:p>
          <a:p>
            <a:pPr marL="0" indent="0">
              <a:buNone/>
            </a:pPr>
            <a:r>
              <a:rPr lang="en-US" altLang="zh-CN" dirty="0" smtClean="0"/>
              <a:t>3. Don’t sweat!</a:t>
            </a:r>
          </a:p>
          <a:p>
            <a:pPr marL="0" indent="0">
              <a:buNone/>
            </a:pPr>
            <a:r>
              <a:rPr lang="en-US" altLang="zh-CN" dirty="0" smtClean="0"/>
              <a:t>4. Don’t be a road block!</a:t>
            </a:r>
          </a:p>
          <a:p>
            <a:pPr marL="0" indent="0">
              <a:buNone/>
            </a:pPr>
            <a:r>
              <a:rPr lang="en-US" altLang="zh-CN" dirty="0" smtClean="0"/>
              <a:t>5. Don’t be petty!</a:t>
            </a:r>
          </a:p>
          <a:p>
            <a:pPr marL="0" indent="0">
              <a:buNone/>
            </a:pPr>
            <a:r>
              <a:rPr lang="en-US" altLang="zh-CN" dirty="0" smtClean="0"/>
              <a:t>6. Don’t be a liar!</a:t>
            </a:r>
          </a:p>
          <a:p>
            <a:pPr marL="0" indent="0">
              <a:buNone/>
            </a:pPr>
            <a:r>
              <a:rPr lang="en-US" altLang="zh-CN" dirty="0" smtClean="0"/>
              <a:t>7. Don’t be a bad comedian!</a:t>
            </a:r>
          </a:p>
          <a:p>
            <a:pPr marL="0" indent="0">
              <a:buNone/>
            </a:pPr>
            <a:r>
              <a:rPr lang="en-US" altLang="zh-CN" dirty="0" smtClean="0"/>
              <a:t>8. Don’t be high-maintenance!</a:t>
            </a:r>
          </a:p>
          <a:p>
            <a:pPr marL="0" indent="0">
              <a:buNone/>
            </a:pPr>
            <a:r>
              <a:rPr lang="en-US" altLang="zh-CN" dirty="0" smtClean="0"/>
              <a:t>9. Don’t be a time-waster!</a:t>
            </a:r>
          </a:p>
          <a:p>
            <a:pPr marL="0" indent="0">
              <a:buNone/>
            </a:pPr>
            <a:r>
              <a:rPr lang="en-US" altLang="zh-CN" dirty="0" smtClean="0"/>
              <a:t>10. Don’t be a switchblade!</a:t>
            </a:r>
            <a:endParaRPr lang="zh-CN" altLang="en-US" dirty="0"/>
          </a:p>
        </p:txBody>
      </p:sp>
    </p:spTree>
    <p:extLst>
      <p:ext uri="{BB962C8B-B14F-4D97-AF65-F5344CB8AC3E}">
        <p14:creationId xmlns:p14="http://schemas.microsoft.com/office/powerpoint/2010/main" val="3547365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864096"/>
          </a:xfrm>
        </p:spPr>
        <p:txBody>
          <a:bodyPr>
            <a:normAutofit/>
          </a:bodyPr>
          <a:lstStyle/>
          <a:p>
            <a:r>
              <a:rPr lang="en-US" altLang="zh-CN" b="1" dirty="0">
                <a:solidFill>
                  <a:srgbClr val="002060"/>
                </a:solidFill>
                <a:latin typeface="Kristen ITC" pitchFamily="66" charset="0"/>
              </a:rPr>
              <a:t>Steps</a:t>
            </a:r>
            <a:endParaRPr lang="zh-CN" altLang="en-US" b="1" dirty="0">
              <a:solidFill>
                <a:srgbClr val="002060"/>
              </a:solidFill>
              <a:latin typeface="Kristen ITC" pitchFamily="66" charset="0"/>
            </a:endParaRPr>
          </a:p>
        </p:txBody>
      </p:sp>
      <p:sp>
        <p:nvSpPr>
          <p:cNvPr id="4" name="内容占位符 3"/>
          <p:cNvSpPr>
            <a:spLocks noGrp="1"/>
          </p:cNvSpPr>
          <p:nvPr>
            <p:ph idx="1"/>
          </p:nvPr>
        </p:nvSpPr>
        <p:spPr/>
        <p:txBody>
          <a:bodyPr/>
          <a:lstStyle/>
          <a:p>
            <a:r>
              <a:rPr lang="en-US" altLang="zh-CN" dirty="0"/>
              <a:t>Self-introduction</a:t>
            </a:r>
          </a:p>
          <a:p>
            <a:r>
              <a:rPr lang="en-US" altLang="zh-CN" dirty="0"/>
              <a:t>Working experience</a:t>
            </a:r>
          </a:p>
          <a:p>
            <a:r>
              <a:rPr lang="en-US" altLang="zh-CN" dirty="0" smtClean="0"/>
              <a:t>Attitude</a:t>
            </a:r>
          </a:p>
          <a:p>
            <a:r>
              <a:rPr lang="en-US" altLang="zh-CN" dirty="0" smtClean="0"/>
              <a:t>Salary </a:t>
            </a:r>
            <a:endParaRPr lang="zh-CN" altLang="en-US" dirty="0"/>
          </a:p>
          <a:p>
            <a:endParaRPr lang="zh-CN" altLang="en-US" dirty="0"/>
          </a:p>
        </p:txBody>
      </p:sp>
    </p:spTree>
    <p:extLst>
      <p:ext uri="{BB962C8B-B14F-4D97-AF65-F5344CB8AC3E}">
        <p14:creationId xmlns:p14="http://schemas.microsoft.com/office/powerpoint/2010/main" val="3715895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700" y="1219200"/>
            <a:ext cx="8822333" cy="4708981"/>
          </a:xfrm>
          <a:prstGeom prst="rect">
            <a:avLst/>
          </a:prstGeom>
          <a:noFill/>
        </p:spPr>
        <p:txBody>
          <a:bodyPr wrap="square" rtlCol="0">
            <a:spAutoFit/>
          </a:bodyPr>
          <a:lstStyle/>
          <a:p>
            <a:r>
              <a:rPr lang="en-US" sz="4800" b="1" i="1" dirty="0" smtClean="0"/>
              <a:t>Common interview questions:</a:t>
            </a:r>
          </a:p>
          <a:p>
            <a:endParaRPr lang="en-US" sz="2800" dirty="0" smtClean="0"/>
          </a:p>
          <a:p>
            <a:pPr marL="514350" indent="-514350">
              <a:buAutoNum type="arabicParenR"/>
            </a:pPr>
            <a:r>
              <a:rPr lang="en-IE" sz="2800" b="1" dirty="0" smtClean="0"/>
              <a:t>Tell </a:t>
            </a:r>
            <a:r>
              <a:rPr lang="en-IE" sz="2800" b="1" dirty="0"/>
              <a:t>me about </a:t>
            </a:r>
            <a:r>
              <a:rPr lang="en-IE" sz="2800" b="1" dirty="0" smtClean="0"/>
              <a:t>yourself?</a:t>
            </a:r>
          </a:p>
          <a:p>
            <a:endParaRPr lang="en-IE" sz="2800" b="1" dirty="0"/>
          </a:p>
          <a:p>
            <a:r>
              <a:rPr lang="en-IE" sz="2800" dirty="0"/>
              <a:t>This is probably the most asked question in an interview. It breaks the ice and gets you to talk about something you should be fairly comfortable with. </a:t>
            </a:r>
            <a:r>
              <a:rPr lang="en-IE" sz="2800" dirty="0" smtClean="0"/>
              <a:t>It’s </a:t>
            </a:r>
            <a:r>
              <a:rPr lang="en-IE" sz="2800" dirty="0"/>
              <a:t>not about you telling your life story and quite frankly the interviewer just isn’t interested. Unless asked to do so, stick to your </a:t>
            </a:r>
            <a:r>
              <a:rPr lang="en-IE" sz="2800" b="1" dirty="0"/>
              <a:t>education</a:t>
            </a:r>
            <a:r>
              <a:rPr lang="en-IE" sz="2800" dirty="0"/>
              <a:t>, </a:t>
            </a:r>
            <a:r>
              <a:rPr lang="en-IE" sz="2800" b="1" dirty="0"/>
              <a:t>career</a:t>
            </a:r>
            <a:r>
              <a:rPr lang="en-IE" sz="2800" dirty="0"/>
              <a:t> and </a:t>
            </a:r>
            <a:r>
              <a:rPr lang="en-IE" sz="2800" b="1" dirty="0"/>
              <a:t>current</a:t>
            </a:r>
            <a:r>
              <a:rPr lang="en-IE" sz="2800" dirty="0"/>
              <a:t> </a:t>
            </a:r>
            <a:r>
              <a:rPr lang="en-IE" sz="2800" b="1" dirty="0"/>
              <a:t>situation</a:t>
            </a:r>
            <a:r>
              <a:rPr lang="en-IE" sz="2800" dirty="0"/>
              <a:t>.</a:t>
            </a:r>
            <a:endParaRPr lang="en-US" sz="2800" dirty="0"/>
          </a:p>
        </p:txBody>
      </p:sp>
    </p:spTree>
    <p:extLst>
      <p:ext uri="{BB962C8B-B14F-4D97-AF65-F5344CB8AC3E}">
        <p14:creationId xmlns:p14="http://schemas.microsoft.com/office/powerpoint/2010/main" val="1636877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64704"/>
          </a:xfrm>
        </p:spPr>
        <p:txBody>
          <a:bodyPr>
            <a:normAutofit/>
          </a:bodyPr>
          <a:lstStyle/>
          <a:p>
            <a:r>
              <a:rPr lang="en-US" altLang="zh-CN" sz="2800" b="1" dirty="0" smtClean="0">
                <a:solidFill>
                  <a:srgbClr val="002060"/>
                </a:solidFill>
                <a:latin typeface="Kristen ITC" pitchFamily="66" charset="0"/>
              </a:rPr>
              <a:t>1. Tell me about yourself</a:t>
            </a:r>
            <a:endParaRPr lang="zh-CN" altLang="en-US" sz="2800" b="1" dirty="0">
              <a:solidFill>
                <a:srgbClr val="002060"/>
              </a:solidFill>
              <a:latin typeface="Kristen ITC" pitchFamily="66" charset="0"/>
            </a:endParaRPr>
          </a:p>
        </p:txBody>
      </p:sp>
      <p:sp>
        <p:nvSpPr>
          <p:cNvPr id="3" name="内容占位符 2"/>
          <p:cNvSpPr>
            <a:spLocks noGrp="1"/>
          </p:cNvSpPr>
          <p:nvPr>
            <p:ph idx="1"/>
          </p:nvPr>
        </p:nvSpPr>
        <p:spPr>
          <a:xfrm>
            <a:off x="107504" y="764704"/>
            <a:ext cx="8928992" cy="5976664"/>
          </a:xfrm>
        </p:spPr>
        <p:txBody>
          <a:bodyPr>
            <a:normAutofit/>
          </a:bodyPr>
          <a:lstStyle/>
          <a:p>
            <a:r>
              <a:rPr lang="en-US" altLang="zh-CN" dirty="0" smtClean="0"/>
              <a:t>My undergraduate degree was …</a:t>
            </a:r>
          </a:p>
          <a:p>
            <a:r>
              <a:rPr lang="en-US" altLang="zh-CN" dirty="0" smtClean="0"/>
              <a:t>I’m a graduate of… with a … degree in…</a:t>
            </a:r>
          </a:p>
          <a:p>
            <a:r>
              <a:rPr lang="en-US" altLang="zh-CN" dirty="0"/>
              <a:t>After graduation, I worked as …</a:t>
            </a:r>
          </a:p>
          <a:p>
            <a:r>
              <a:rPr lang="en-US" altLang="zh-CN" dirty="0" smtClean="0"/>
              <a:t>After graduation, I have a two-year experience of … in …</a:t>
            </a:r>
          </a:p>
          <a:p>
            <a:r>
              <a:rPr lang="en-IE" altLang="zh-CN" dirty="0"/>
              <a:t>I studied at ….. University and graduated with an honours degree in</a:t>
            </a:r>
            <a:r>
              <a:rPr lang="en-IE" altLang="zh-CN" dirty="0" smtClean="0"/>
              <a:t>….</a:t>
            </a:r>
            <a:endParaRPr lang="en-IE" altLang="zh-CN" dirty="0"/>
          </a:p>
          <a:p>
            <a:r>
              <a:rPr lang="en-IE" altLang="zh-CN" dirty="0"/>
              <a:t>I am career minded (ambitious</a:t>
            </a:r>
            <a:r>
              <a:rPr lang="en-IE" altLang="zh-CN" dirty="0" smtClean="0"/>
              <a:t>)</a:t>
            </a:r>
            <a:endParaRPr lang="en-IE" altLang="zh-CN" dirty="0"/>
          </a:p>
          <a:p>
            <a:r>
              <a:rPr lang="en-IE" altLang="zh-CN" dirty="0"/>
              <a:t>I’m looking for a new challenge</a:t>
            </a:r>
            <a:r>
              <a:rPr lang="en-IE" altLang="zh-CN" dirty="0" smtClean="0"/>
              <a:t>…</a:t>
            </a:r>
            <a:endParaRPr lang="en-IE" altLang="zh-CN" dirty="0"/>
          </a:p>
          <a:p>
            <a:r>
              <a:rPr lang="en-IE" altLang="zh-CN" dirty="0"/>
              <a:t>I have been interested in this field for a long time.</a:t>
            </a:r>
          </a:p>
          <a:p>
            <a:endParaRPr lang="en-US" altLang="zh-CN" dirty="0" smtClean="0"/>
          </a:p>
          <a:p>
            <a:endParaRPr lang="zh-CN" altLang="en-US" dirty="0"/>
          </a:p>
        </p:txBody>
      </p:sp>
    </p:spTree>
    <p:extLst>
      <p:ext uri="{BB962C8B-B14F-4D97-AF65-F5344CB8AC3E}">
        <p14:creationId xmlns:p14="http://schemas.microsoft.com/office/powerpoint/2010/main" val="4066795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Smart </a:t>
            </a:r>
            <a:r>
              <a:rPr lang="zh-CN" altLang="en-US" sz="2800" dirty="0" smtClean="0"/>
              <a:t>智能的                            </a:t>
            </a:r>
            <a:r>
              <a:rPr lang="en-US" altLang="zh-CN" sz="2800" dirty="0" smtClean="0"/>
              <a:t>content</a:t>
            </a:r>
            <a:r>
              <a:rPr lang="zh-CN" altLang="en-US" sz="2800" dirty="0" smtClean="0"/>
              <a:t>内容</a:t>
            </a:r>
            <a:endParaRPr lang="en-US" altLang="zh-CN" sz="2800" dirty="0" smtClean="0"/>
          </a:p>
          <a:p>
            <a:r>
              <a:rPr lang="en-US" altLang="zh-CN" sz="2800" dirty="0" smtClean="0"/>
              <a:t>Purpose</a:t>
            </a:r>
            <a:r>
              <a:rPr lang="zh-CN" altLang="en-US" sz="2800" dirty="0" smtClean="0"/>
              <a:t>目的                             </a:t>
            </a:r>
            <a:r>
              <a:rPr lang="en-US" altLang="zh-CN" sz="2800" dirty="0"/>
              <a:t> </a:t>
            </a:r>
            <a:r>
              <a:rPr lang="en-US" altLang="zh-CN" sz="2800" dirty="0" smtClean="0"/>
              <a:t>intend</a:t>
            </a:r>
            <a:r>
              <a:rPr lang="zh-CN" altLang="en-US" sz="2800" dirty="0" smtClean="0"/>
              <a:t>企图，意欲</a:t>
            </a:r>
            <a:endParaRPr lang="en-US" altLang="zh-CN" sz="2800" dirty="0" smtClean="0"/>
          </a:p>
          <a:p>
            <a:r>
              <a:rPr lang="en-US" altLang="zh-CN" sz="2800" dirty="0" smtClean="0"/>
              <a:t>Suggestion</a:t>
            </a:r>
            <a:r>
              <a:rPr lang="zh-CN" altLang="en-US" sz="2800" dirty="0" smtClean="0"/>
              <a:t>建议                         </a:t>
            </a:r>
            <a:r>
              <a:rPr lang="en-US" altLang="zh-CN" sz="2800" dirty="0" smtClean="0"/>
              <a:t>definition</a:t>
            </a:r>
            <a:r>
              <a:rPr lang="zh-CN" altLang="en-US" sz="2800" dirty="0" smtClean="0"/>
              <a:t>定义</a:t>
            </a:r>
            <a:endParaRPr lang="en-US" altLang="zh-CN" sz="2800" dirty="0" smtClean="0"/>
          </a:p>
          <a:p>
            <a:r>
              <a:rPr lang="en-US" altLang="zh-CN" sz="2800" dirty="0" smtClean="0"/>
              <a:t>Overall</a:t>
            </a:r>
            <a:r>
              <a:rPr lang="zh-CN" altLang="en-US" sz="2800" dirty="0" smtClean="0"/>
              <a:t>总体的                            </a:t>
            </a:r>
            <a:r>
              <a:rPr lang="en-US" altLang="zh-CN" sz="2800" dirty="0" smtClean="0"/>
              <a:t>perspective </a:t>
            </a:r>
            <a:r>
              <a:rPr lang="zh-CN" altLang="en-US" sz="2800" dirty="0" smtClean="0"/>
              <a:t>透视，展望</a:t>
            </a:r>
            <a:endParaRPr lang="en-US" altLang="zh-CN" sz="2800" dirty="0" smtClean="0"/>
          </a:p>
          <a:p>
            <a:r>
              <a:rPr lang="en-US" altLang="zh-CN" sz="2800" dirty="0" smtClean="0"/>
              <a:t>Characteristic </a:t>
            </a:r>
            <a:r>
              <a:rPr lang="zh-CN" altLang="en-US" sz="2800" dirty="0" smtClean="0"/>
              <a:t>特征                    </a:t>
            </a:r>
            <a:r>
              <a:rPr lang="en-US" altLang="zh-CN" sz="2800" dirty="0" smtClean="0"/>
              <a:t>assumption</a:t>
            </a:r>
            <a:r>
              <a:rPr lang="zh-CN" altLang="en-US" sz="2800" dirty="0" smtClean="0"/>
              <a:t>假设</a:t>
            </a:r>
            <a:endParaRPr lang="en-US" altLang="zh-CN" sz="2800" dirty="0" smtClean="0"/>
          </a:p>
          <a:p>
            <a:r>
              <a:rPr lang="en-US" altLang="zh-CN" sz="2800" dirty="0" smtClean="0"/>
              <a:t>Priority</a:t>
            </a:r>
            <a:r>
              <a:rPr lang="zh-CN" altLang="en-US" sz="2800" dirty="0" smtClean="0"/>
              <a:t>优先度                            </a:t>
            </a:r>
            <a:r>
              <a:rPr lang="en-US" altLang="zh-CN" sz="2800" dirty="0" smtClean="0"/>
              <a:t>security</a:t>
            </a:r>
            <a:r>
              <a:rPr lang="zh-CN" altLang="en-US" sz="2800" dirty="0" smtClean="0"/>
              <a:t>安全，保密</a:t>
            </a:r>
            <a:endParaRPr lang="en-US" altLang="zh-CN" sz="2800" dirty="0" smtClean="0"/>
          </a:p>
          <a:p>
            <a:r>
              <a:rPr lang="en-US" altLang="zh-CN" sz="2800" dirty="0" smtClean="0"/>
              <a:t>Attribute</a:t>
            </a:r>
            <a:r>
              <a:rPr lang="zh-CN" altLang="en-US" sz="2800" dirty="0" smtClean="0"/>
              <a:t>属性，特征                 </a:t>
            </a:r>
            <a:r>
              <a:rPr lang="en-US" altLang="zh-CN" sz="2800" dirty="0" smtClean="0"/>
              <a:t>backup</a:t>
            </a:r>
            <a:r>
              <a:rPr lang="zh-CN" altLang="en-US" sz="2800" dirty="0" smtClean="0"/>
              <a:t>备份</a:t>
            </a:r>
            <a:endParaRPr lang="en-US" altLang="zh-CN" sz="2800" dirty="0" smtClean="0"/>
          </a:p>
          <a:p>
            <a:r>
              <a:rPr lang="en-US" altLang="zh-CN" sz="2800" dirty="0" smtClean="0"/>
              <a:t>Migration</a:t>
            </a:r>
            <a:r>
              <a:rPr lang="zh-CN" altLang="en-US" sz="2800" dirty="0" smtClean="0"/>
              <a:t>迁移                             </a:t>
            </a:r>
            <a:r>
              <a:rPr lang="en-US" altLang="zh-CN" sz="2800" dirty="0" smtClean="0"/>
              <a:t>path</a:t>
            </a:r>
            <a:r>
              <a:rPr lang="zh-CN" altLang="en-US" sz="2800" dirty="0" smtClean="0"/>
              <a:t>路径</a:t>
            </a:r>
            <a:endParaRPr lang="en-US" altLang="zh-CN" sz="2800" dirty="0" smtClean="0"/>
          </a:p>
          <a:p>
            <a:r>
              <a:rPr lang="en-US" altLang="zh-CN" sz="2800" dirty="0" smtClean="0"/>
              <a:t>Go through</a:t>
            </a:r>
            <a:r>
              <a:rPr lang="zh-CN" altLang="en-US" sz="2800" dirty="0" smtClean="0"/>
              <a:t>浏览                          </a:t>
            </a:r>
            <a:r>
              <a:rPr lang="en-US" altLang="zh-CN" sz="2800" dirty="0" smtClean="0"/>
              <a:t>technician</a:t>
            </a:r>
            <a:r>
              <a:rPr lang="zh-CN" altLang="en-US" sz="2800" dirty="0" smtClean="0"/>
              <a:t>技术员</a:t>
            </a:r>
            <a:endParaRPr lang="en-US" altLang="zh-CN" sz="2800" dirty="0" smtClean="0"/>
          </a:p>
          <a:p>
            <a:r>
              <a:rPr lang="en-US" altLang="zh-CN" sz="2800" dirty="0" smtClean="0"/>
              <a:t>Safety</a:t>
            </a:r>
            <a:r>
              <a:rPr lang="zh-CN" altLang="en-US" sz="2800" dirty="0" smtClean="0"/>
              <a:t>安全                                   </a:t>
            </a:r>
            <a:r>
              <a:rPr lang="en-US" altLang="zh-CN" sz="2800" dirty="0" smtClean="0"/>
              <a:t>installation</a:t>
            </a:r>
            <a:r>
              <a:rPr lang="zh-CN" altLang="en-US" sz="2800" dirty="0" smtClean="0"/>
              <a:t>安装</a:t>
            </a:r>
            <a:endParaRPr lang="en-US" altLang="zh-CN" sz="2800" dirty="0" smtClean="0"/>
          </a:p>
          <a:p>
            <a:r>
              <a:rPr lang="en-US" altLang="zh-CN" sz="2800" dirty="0" smtClean="0"/>
              <a:t>Specification</a:t>
            </a:r>
            <a:r>
              <a:rPr lang="zh-CN" altLang="en-US" sz="2800" dirty="0" smtClean="0"/>
              <a:t>规定，说明          </a:t>
            </a:r>
            <a:r>
              <a:rPr lang="en-US" altLang="zh-CN" sz="2800" dirty="0" smtClean="0"/>
              <a:t>bold</a:t>
            </a:r>
            <a:r>
              <a:rPr lang="zh-CN" altLang="en-US" sz="2800" dirty="0" smtClean="0"/>
              <a:t>粗体</a:t>
            </a:r>
            <a:endParaRPr lang="en-US" altLang="zh-CN" sz="2800" dirty="0"/>
          </a:p>
          <a:p>
            <a:r>
              <a:rPr lang="en-US" altLang="zh-CN" sz="2800" dirty="0" smtClean="0"/>
              <a:t>Maintain</a:t>
            </a:r>
            <a:r>
              <a:rPr lang="zh-CN" altLang="en-US" sz="2800" dirty="0" smtClean="0"/>
              <a:t>管理，维护                 </a:t>
            </a:r>
            <a:r>
              <a:rPr lang="en-US" altLang="zh-CN" sz="2800" dirty="0" smtClean="0"/>
              <a:t>efficient</a:t>
            </a:r>
            <a:r>
              <a:rPr lang="zh-CN" altLang="en-US" sz="2800" dirty="0" smtClean="0"/>
              <a:t>有效率的</a:t>
            </a:r>
            <a:endParaRPr lang="en-US" altLang="zh-CN" sz="2800" dirty="0" smtClean="0"/>
          </a:p>
          <a:p>
            <a:r>
              <a:rPr lang="en-US" altLang="zh-CN" sz="2800" dirty="0" smtClean="0"/>
              <a:t>Tracking</a:t>
            </a:r>
            <a:r>
              <a:rPr lang="zh-CN" altLang="en-US" sz="2800" dirty="0" smtClean="0"/>
              <a:t>跟踪                                </a:t>
            </a:r>
            <a:r>
              <a:rPr lang="en-US" altLang="zh-CN" sz="2800" dirty="0" smtClean="0"/>
              <a:t>build-in</a:t>
            </a:r>
            <a:r>
              <a:rPr lang="zh-CN" altLang="en-US" sz="2800" dirty="0" smtClean="0"/>
              <a:t>内置的</a:t>
            </a:r>
            <a:endParaRPr lang="zh-CN" altLang="en-US" sz="2800" dirty="0"/>
          </a:p>
        </p:txBody>
      </p:sp>
    </p:spTree>
    <p:extLst>
      <p:ext uri="{BB962C8B-B14F-4D97-AF65-F5344CB8AC3E}">
        <p14:creationId xmlns:p14="http://schemas.microsoft.com/office/powerpoint/2010/main" val="3570548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552728"/>
          </a:xfrm>
        </p:spPr>
        <p:txBody>
          <a:bodyPr>
            <a:normAutofit fontScale="77500" lnSpcReduction="20000"/>
          </a:bodyPr>
          <a:lstStyle/>
          <a:p>
            <a:pPr marL="0" indent="0" algn="ctr">
              <a:spcBef>
                <a:spcPct val="0"/>
              </a:spcBef>
              <a:buNone/>
            </a:pPr>
            <a:r>
              <a:rPr lang="en-US" altLang="zh-CN" sz="5200" b="1" dirty="0">
                <a:solidFill>
                  <a:srgbClr val="002060"/>
                </a:solidFill>
                <a:latin typeface="Kristen ITC" pitchFamily="66" charset="0"/>
                <a:ea typeface="+mj-ea"/>
                <a:cs typeface="+mj-cs"/>
              </a:rPr>
              <a:t>Sample Short Self-Introduction</a:t>
            </a:r>
            <a:endParaRPr lang="zh-CN" altLang="zh-CN" sz="5200" b="1" dirty="0">
              <a:solidFill>
                <a:srgbClr val="002060"/>
              </a:solidFill>
              <a:latin typeface="Kristen ITC" pitchFamily="66" charset="0"/>
              <a:ea typeface="+mj-ea"/>
              <a:cs typeface="+mj-cs"/>
            </a:endParaRPr>
          </a:p>
          <a:p>
            <a:pPr marL="0" indent="0">
              <a:buNone/>
            </a:pPr>
            <a:r>
              <a:rPr lang="en-US" altLang="zh-CN" dirty="0"/>
              <a:t> </a:t>
            </a:r>
            <a:endParaRPr lang="zh-CN" altLang="zh-CN" dirty="0"/>
          </a:p>
          <a:p>
            <a:pPr marL="0" indent="0">
              <a:buNone/>
            </a:pPr>
            <a:r>
              <a:rPr lang="en-US" altLang="zh-CN" dirty="0"/>
              <a:t>Good morning</a:t>
            </a:r>
            <a:r>
              <a:rPr lang="en-US" altLang="zh-CN" b="1" dirty="0"/>
              <a:t>. </a:t>
            </a:r>
            <a:r>
              <a:rPr lang="en-US" altLang="zh-CN" dirty="0"/>
              <a:t>My name is William Smith. I graduated from Harvard University in 2000 in Computer Engineering and started my career as Network Administrator in government agencies for 5 years. In ABC Agencies, I did a lot of work related to System and Network Administration. I had experience in handling Windows, Sun Solaris, and HP-UX.</a:t>
            </a:r>
            <a:endParaRPr lang="zh-CN" altLang="zh-CN" dirty="0"/>
          </a:p>
          <a:p>
            <a:pPr marL="0" indent="0">
              <a:buNone/>
            </a:pPr>
            <a:endParaRPr lang="en-US" altLang="zh-CN" dirty="0"/>
          </a:p>
          <a:p>
            <a:pPr marL="0" indent="0">
              <a:buNone/>
            </a:pPr>
            <a:r>
              <a:rPr lang="en-US" altLang="zh-CN" dirty="0" smtClean="0"/>
              <a:t>After </a:t>
            </a:r>
            <a:r>
              <a:rPr lang="en-US" altLang="zh-CN" dirty="0"/>
              <a:t>that, I was taken on by a private agency to manage network security devices such as firewalls, </a:t>
            </a:r>
            <a:r>
              <a:rPr lang="en-US" altLang="zh-CN" dirty="0" err="1"/>
              <a:t>IDSes</a:t>
            </a:r>
            <a:r>
              <a:rPr lang="en-US" altLang="zh-CN" dirty="0"/>
              <a:t> and Anti-Viruses for a major construction company, DEF Corporation. 3 years later, I moved to an Auditing Firm as a Security Auditor. Here I am doing work related to Network Security Audit, Web Security Assessment and Penetration Testing.</a:t>
            </a:r>
            <a:endParaRPr lang="zh-CN" altLang="zh-CN" dirty="0"/>
          </a:p>
          <a:p>
            <a:pPr marL="0" indent="0">
              <a:buNone/>
            </a:pPr>
            <a:endParaRPr lang="zh-CN" altLang="zh-CN" dirty="0"/>
          </a:p>
          <a:p>
            <a:pPr marL="0" indent="0">
              <a:buNone/>
            </a:pPr>
            <a:r>
              <a:rPr lang="en-US" altLang="zh-CN" dirty="0"/>
              <a:t>Do you have any questions? </a:t>
            </a:r>
            <a:br>
              <a:rPr lang="en-US" altLang="zh-CN" dirty="0"/>
            </a:br>
            <a:endParaRPr lang="zh-CN" altLang="en-US" dirty="0"/>
          </a:p>
        </p:txBody>
      </p:sp>
    </p:spTree>
    <p:extLst>
      <p:ext uri="{BB962C8B-B14F-4D97-AF65-F5344CB8AC3E}">
        <p14:creationId xmlns:p14="http://schemas.microsoft.com/office/powerpoint/2010/main" val="2779296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838200"/>
            <a:ext cx="8915400" cy="4401205"/>
          </a:xfrm>
          <a:prstGeom prst="rect">
            <a:avLst/>
          </a:prstGeom>
          <a:noFill/>
        </p:spPr>
        <p:txBody>
          <a:bodyPr wrap="square" rtlCol="0">
            <a:spAutoFit/>
          </a:bodyPr>
          <a:lstStyle/>
          <a:p>
            <a:r>
              <a:rPr lang="en-IE" sz="2800" b="1" dirty="0" smtClean="0"/>
              <a:t> 2. </a:t>
            </a:r>
            <a:r>
              <a:rPr lang="en-IE" sz="2800" b="1" dirty="0" smtClean="0">
                <a:solidFill>
                  <a:srgbClr val="002060"/>
                </a:solidFill>
                <a:latin typeface="Kristen ITC" pitchFamily="66" charset="0"/>
                <a:ea typeface="+mj-ea"/>
                <a:cs typeface="+mj-cs"/>
              </a:rPr>
              <a:t>Why </a:t>
            </a:r>
            <a:r>
              <a:rPr lang="en-IE" sz="2800" b="1" dirty="0">
                <a:solidFill>
                  <a:srgbClr val="002060"/>
                </a:solidFill>
                <a:latin typeface="Kristen ITC" pitchFamily="66" charset="0"/>
                <a:ea typeface="+mj-ea"/>
                <a:cs typeface="+mj-cs"/>
              </a:rPr>
              <a:t>are you looking for another job?</a:t>
            </a:r>
          </a:p>
          <a:p>
            <a:r>
              <a:rPr lang="en-IE" sz="2800" b="1" dirty="0">
                <a:solidFill>
                  <a:srgbClr val="002060"/>
                </a:solidFill>
                <a:latin typeface="Kristen ITC" pitchFamily="66" charset="0"/>
                <a:ea typeface="+mj-ea"/>
                <a:cs typeface="+mj-cs"/>
              </a:rPr>
              <a:t> </a:t>
            </a:r>
            <a:r>
              <a:rPr lang="en-IE" sz="2800" b="1" dirty="0" smtClean="0">
                <a:solidFill>
                  <a:srgbClr val="002060"/>
                </a:solidFill>
                <a:latin typeface="Kristen ITC" pitchFamily="66" charset="0"/>
                <a:ea typeface="+mj-ea"/>
                <a:cs typeface="+mj-cs"/>
              </a:rPr>
              <a:t>   Why </a:t>
            </a:r>
            <a:r>
              <a:rPr lang="en-IE" sz="2800" b="1" dirty="0">
                <a:solidFill>
                  <a:srgbClr val="002060"/>
                </a:solidFill>
                <a:latin typeface="Kristen ITC" pitchFamily="66" charset="0"/>
                <a:ea typeface="+mj-ea"/>
                <a:cs typeface="+mj-cs"/>
              </a:rPr>
              <a:t>did you leave your previous job</a:t>
            </a:r>
            <a:r>
              <a:rPr lang="en-IE" sz="2800" b="1" dirty="0" smtClean="0">
                <a:solidFill>
                  <a:srgbClr val="002060"/>
                </a:solidFill>
                <a:latin typeface="Kristen ITC" pitchFamily="66" charset="0"/>
                <a:ea typeface="+mj-ea"/>
                <a:cs typeface="+mj-cs"/>
              </a:rPr>
              <a:t>?</a:t>
            </a:r>
          </a:p>
          <a:p>
            <a:r>
              <a:rPr lang="en-IE" sz="2800" b="1" dirty="0">
                <a:solidFill>
                  <a:srgbClr val="002060"/>
                </a:solidFill>
                <a:latin typeface="Kristen ITC" pitchFamily="66" charset="0"/>
                <a:ea typeface="+mj-ea"/>
                <a:cs typeface="+mj-cs"/>
              </a:rPr>
              <a:t> </a:t>
            </a:r>
            <a:r>
              <a:rPr lang="en-IE" sz="2800" b="1" dirty="0" smtClean="0">
                <a:solidFill>
                  <a:srgbClr val="002060"/>
                </a:solidFill>
                <a:latin typeface="Kristen ITC" pitchFamily="66" charset="0"/>
                <a:ea typeface="+mj-ea"/>
                <a:cs typeface="+mj-cs"/>
              </a:rPr>
              <a:t>   Would you like to talk about your leave from A company?</a:t>
            </a:r>
            <a:endParaRPr lang="en-IE" sz="2800" b="1" dirty="0">
              <a:solidFill>
                <a:srgbClr val="002060"/>
              </a:solidFill>
              <a:latin typeface="Kristen ITC" pitchFamily="66" charset="0"/>
              <a:ea typeface="+mj-ea"/>
              <a:cs typeface="+mj-cs"/>
            </a:endParaRPr>
          </a:p>
          <a:p>
            <a:endParaRPr lang="en-IE" sz="2800" b="1" dirty="0"/>
          </a:p>
          <a:p>
            <a:r>
              <a:rPr lang="en-IE" sz="2800" dirty="0" smtClean="0"/>
              <a:t>I </a:t>
            </a:r>
            <a:r>
              <a:rPr lang="en-IE" sz="2800" dirty="0"/>
              <a:t>would suggest not mentioning money at this stage as you may come across as totally mercenary. If you are currently in employment you can say it’s about developing your career and yourself as an individual</a:t>
            </a:r>
            <a:r>
              <a:rPr lang="en-IE" sz="2800" dirty="0" smtClean="0"/>
              <a:t>. </a:t>
            </a:r>
            <a:r>
              <a:rPr lang="en-IE" sz="2800" dirty="0"/>
              <a:t>If you were fired you should have a solid </a:t>
            </a:r>
            <a:r>
              <a:rPr lang="en-IE" sz="2800" dirty="0" smtClean="0"/>
              <a:t>explanation.</a:t>
            </a:r>
            <a:endParaRPr lang="en-US" sz="2800" dirty="0"/>
          </a:p>
        </p:txBody>
      </p:sp>
    </p:spTree>
    <p:extLst>
      <p:ext uri="{BB962C8B-B14F-4D97-AF65-F5344CB8AC3E}">
        <p14:creationId xmlns:p14="http://schemas.microsoft.com/office/powerpoint/2010/main" val="3840996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838200"/>
            <a:ext cx="8915400" cy="3970318"/>
          </a:xfrm>
          <a:prstGeom prst="rect">
            <a:avLst/>
          </a:prstGeom>
          <a:noFill/>
        </p:spPr>
        <p:txBody>
          <a:bodyPr wrap="square" rtlCol="0">
            <a:spAutoFit/>
          </a:bodyPr>
          <a:lstStyle/>
          <a:p>
            <a:endParaRPr lang="en-IE" sz="2800" b="1" dirty="0" smtClean="0"/>
          </a:p>
          <a:p>
            <a:r>
              <a:rPr lang="en-IE" sz="2800" dirty="0" smtClean="0"/>
              <a:t>I have reached the limit of what I can achieve in my old company.</a:t>
            </a:r>
          </a:p>
          <a:p>
            <a:endParaRPr lang="en-IE" sz="2800" dirty="0"/>
          </a:p>
          <a:p>
            <a:r>
              <a:rPr lang="en-IE" sz="2800" dirty="0" smtClean="0"/>
              <a:t>I am looking for a bigger challenge.</a:t>
            </a:r>
          </a:p>
          <a:p>
            <a:endParaRPr lang="en-IE" sz="2800" dirty="0"/>
          </a:p>
          <a:p>
            <a:r>
              <a:rPr lang="en-IE" sz="2800" dirty="0" smtClean="0"/>
              <a:t>Your company is at the top of the field.</a:t>
            </a:r>
          </a:p>
          <a:p>
            <a:endParaRPr lang="en-IE" sz="2800" dirty="0"/>
          </a:p>
          <a:p>
            <a:r>
              <a:rPr lang="en-IE" sz="2800" dirty="0" smtClean="0"/>
              <a:t>My old company was downsizing and I was a new employee.</a:t>
            </a:r>
            <a:endParaRPr lang="en-IE" sz="2800" dirty="0"/>
          </a:p>
        </p:txBody>
      </p:sp>
    </p:spTree>
    <p:extLst>
      <p:ext uri="{BB962C8B-B14F-4D97-AF65-F5344CB8AC3E}">
        <p14:creationId xmlns:p14="http://schemas.microsoft.com/office/powerpoint/2010/main" val="1912341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839200" cy="3539430"/>
          </a:xfrm>
          <a:prstGeom prst="rect">
            <a:avLst/>
          </a:prstGeom>
          <a:noFill/>
        </p:spPr>
        <p:txBody>
          <a:bodyPr wrap="square" rtlCol="0">
            <a:spAutoFit/>
          </a:bodyPr>
          <a:lstStyle/>
          <a:p>
            <a:pPr lvl="0"/>
            <a:r>
              <a:rPr lang="en-IE" altLang="zh-CN" sz="2800" b="1" dirty="0">
                <a:solidFill>
                  <a:prstClr val="black"/>
                </a:solidFill>
              </a:rPr>
              <a:t>3</a:t>
            </a:r>
            <a:r>
              <a:rPr lang="en-IE" altLang="zh-CN" sz="2800" b="1" dirty="0">
                <a:solidFill>
                  <a:srgbClr val="002060"/>
                </a:solidFill>
                <a:latin typeface="Kristen ITC" pitchFamily="66" charset="0"/>
              </a:rPr>
              <a:t>. Why do you want this job?</a:t>
            </a:r>
          </a:p>
          <a:p>
            <a:endParaRPr lang="en-IE" sz="2800" b="1" dirty="0"/>
          </a:p>
          <a:p>
            <a:r>
              <a:rPr lang="en-IE" sz="2800" dirty="0"/>
              <a:t>Do your homework prior to the interview. Doing the background work will help you stand </a:t>
            </a:r>
            <a:r>
              <a:rPr lang="en-IE" sz="2800" dirty="0" smtClean="0"/>
              <a:t>out. You </a:t>
            </a:r>
            <a:r>
              <a:rPr lang="en-IE" sz="2800" dirty="0"/>
              <a:t>may want to say that you want to work for a company that is x, y, z, (market leader, innovator, provides a vital service, whatever it may be). </a:t>
            </a:r>
            <a:br>
              <a:rPr lang="en-IE" sz="2800" dirty="0"/>
            </a:br>
            <a:endParaRPr lang="en-US" sz="2800" dirty="0"/>
          </a:p>
        </p:txBody>
      </p:sp>
    </p:spTree>
    <p:extLst>
      <p:ext uri="{BB962C8B-B14F-4D97-AF65-F5344CB8AC3E}">
        <p14:creationId xmlns:p14="http://schemas.microsoft.com/office/powerpoint/2010/main" val="3548376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839200" cy="4832092"/>
          </a:xfrm>
          <a:prstGeom prst="rect">
            <a:avLst/>
          </a:prstGeom>
          <a:noFill/>
        </p:spPr>
        <p:txBody>
          <a:bodyPr wrap="square" rtlCol="0">
            <a:spAutoFit/>
          </a:bodyPr>
          <a:lstStyle/>
          <a:p>
            <a:endParaRPr lang="en-IE" sz="2800" b="1" dirty="0">
              <a:solidFill>
                <a:srgbClr val="002060"/>
              </a:solidFill>
              <a:latin typeface="Kristen ITC" pitchFamily="66" charset="0"/>
              <a:ea typeface="+mj-ea"/>
              <a:cs typeface="+mj-cs"/>
            </a:endParaRPr>
          </a:p>
          <a:p>
            <a:r>
              <a:rPr lang="en-IE" sz="2800" dirty="0" smtClean="0"/>
              <a:t>Your company is the most innovative in the industry.</a:t>
            </a:r>
          </a:p>
          <a:p>
            <a:endParaRPr lang="en-IE" sz="2800" dirty="0"/>
          </a:p>
          <a:p>
            <a:r>
              <a:rPr lang="en-IE" sz="2800" dirty="0" smtClean="0"/>
              <a:t>This company is the market leader and would be ideal for advancing my career.</a:t>
            </a:r>
          </a:p>
          <a:p>
            <a:endParaRPr lang="en-IE" sz="2800" dirty="0"/>
          </a:p>
          <a:p>
            <a:r>
              <a:rPr lang="en-IE" sz="2800" dirty="0" smtClean="0"/>
              <a:t>This position suits my qualifications perfectly.</a:t>
            </a:r>
          </a:p>
          <a:p>
            <a:endParaRPr lang="en-IE" sz="2800" dirty="0"/>
          </a:p>
          <a:p>
            <a:r>
              <a:rPr lang="en-IE" sz="2800" dirty="0" smtClean="0"/>
              <a:t>Because of my experience I think I can be a great asset to this company. </a:t>
            </a:r>
            <a:r>
              <a:rPr lang="en-IE" sz="2800" dirty="0"/>
              <a:t/>
            </a:r>
            <a:br>
              <a:rPr lang="en-IE" sz="2800" dirty="0"/>
            </a:br>
            <a:endParaRPr lang="en-US" sz="2800" dirty="0"/>
          </a:p>
        </p:txBody>
      </p:sp>
    </p:spTree>
    <p:extLst>
      <p:ext uri="{BB962C8B-B14F-4D97-AF65-F5344CB8AC3E}">
        <p14:creationId xmlns:p14="http://schemas.microsoft.com/office/powerpoint/2010/main" val="418937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143"/>
            <a:ext cx="8839200" cy="7848302"/>
          </a:xfrm>
          <a:prstGeom prst="rect">
            <a:avLst/>
          </a:prstGeom>
          <a:noFill/>
        </p:spPr>
        <p:txBody>
          <a:bodyPr wrap="square" rtlCol="0">
            <a:spAutoFit/>
          </a:bodyPr>
          <a:lstStyle/>
          <a:p>
            <a:r>
              <a:rPr lang="en-IE" sz="2800" b="1" dirty="0" smtClean="0">
                <a:solidFill>
                  <a:prstClr val="black"/>
                </a:solidFill>
              </a:rPr>
              <a:t>4. </a:t>
            </a:r>
            <a:r>
              <a:rPr lang="en-IE" sz="2800" b="1" dirty="0">
                <a:solidFill>
                  <a:srgbClr val="002060"/>
                </a:solidFill>
                <a:latin typeface="Kristen ITC" pitchFamily="66" charset="0"/>
              </a:rPr>
              <a:t>What would your previous co-workers say about you</a:t>
            </a:r>
            <a:r>
              <a:rPr lang="en-IE" sz="2800" b="1" dirty="0" smtClean="0">
                <a:solidFill>
                  <a:srgbClr val="002060"/>
                </a:solidFill>
                <a:latin typeface="Kristen ITC" pitchFamily="66" charset="0"/>
              </a:rPr>
              <a:t>?</a:t>
            </a:r>
          </a:p>
          <a:p>
            <a:r>
              <a:rPr lang="en-IE" sz="2800" b="1" dirty="0">
                <a:solidFill>
                  <a:srgbClr val="002060"/>
                </a:solidFill>
                <a:latin typeface="Kristen ITC" pitchFamily="66" charset="0"/>
              </a:rPr>
              <a:t> </a:t>
            </a:r>
            <a:r>
              <a:rPr lang="en-IE" sz="2800" b="1" dirty="0" smtClean="0">
                <a:solidFill>
                  <a:srgbClr val="002060"/>
                </a:solidFill>
                <a:latin typeface="Kristen ITC" pitchFamily="66" charset="0"/>
              </a:rPr>
              <a:t>  How would your colleagues evaluate you?</a:t>
            </a:r>
          </a:p>
          <a:p>
            <a:r>
              <a:rPr lang="en-IE" sz="2800" b="1" dirty="0">
                <a:solidFill>
                  <a:srgbClr val="002060"/>
                </a:solidFill>
                <a:latin typeface="Kristen ITC" pitchFamily="66" charset="0"/>
              </a:rPr>
              <a:t> </a:t>
            </a:r>
            <a:r>
              <a:rPr lang="en-IE" sz="2800" b="1" dirty="0" smtClean="0">
                <a:solidFill>
                  <a:srgbClr val="002060"/>
                </a:solidFill>
                <a:latin typeface="Kristen ITC" pitchFamily="66" charset="0"/>
              </a:rPr>
              <a:t>  Can you use a few words to describe yourself?</a:t>
            </a:r>
            <a:endParaRPr lang="en-IE" sz="2800" b="1" dirty="0">
              <a:solidFill>
                <a:srgbClr val="002060"/>
              </a:solidFill>
              <a:latin typeface="Kristen ITC" pitchFamily="66" charset="0"/>
            </a:endParaRPr>
          </a:p>
          <a:p>
            <a:endParaRPr lang="en-IE" sz="2800" b="1" dirty="0"/>
          </a:p>
          <a:p>
            <a:r>
              <a:rPr lang="en-IE" sz="2800" dirty="0"/>
              <a:t>This is not the arena for full disclosure. You want to stay positive and add a few specific statements or paraphrase. Something like “Joe Blogs always mentioned how reliable and hard working I was” is enough</a:t>
            </a:r>
            <a:r>
              <a:rPr lang="en-IE" sz="2800" dirty="0" smtClean="0"/>
              <a:t>.</a:t>
            </a:r>
          </a:p>
          <a:p>
            <a:endParaRPr lang="en-IE" sz="2800" dirty="0" smtClean="0"/>
          </a:p>
          <a:p>
            <a:r>
              <a:rPr lang="en-US" altLang="zh-CN" sz="2800" dirty="0"/>
              <a:t>Dependable              </a:t>
            </a:r>
            <a:r>
              <a:rPr lang="en-US" altLang="zh-CN" sz="2800" dirty="0" smtClean="0"/>
              <a:t>          </a:t>
            </a:r>
            <a:r>
              <a:rPr lang="en-US" altLang="zh-CN" sz="2800" dirty="0"/>
              <a:t>hardworking</a:t>
            </a:r>
          </a:p>
          <a:p>
            <a:r>
              <a:rPr lang="en-US" altLang="zh-CN" sz="2800" dirty="0" smtClean="0"/>
              <a:t>Responsible                        </a:t>
            </a:r>
            <a:r>
              <a:rPr lang="en-US" altLang="zh-CN" sz="2800" dirty="0"/>
              <a:t>capable / competent</a:t>
            </a:r>
          </a:p>
          <a:p>
            <a:r>
              <a:rPr lang="en-US" altLang="zh-CN" sz="2800" dirty="0"/>
              <a:t>Experienced             </a:t>
            </a:r>
            <a:r>
              <a:rPr lang="en-US" altLang="zh-CN" sz="2800" dirty="0" smtClean="0"/>
              <a:t>           </a:t>
            </a:r>
            <a:r>
              <a:rPr lang="en-US" altLang="zh-CN" sz="2800" dirty="0"/>
              <a:t>dynamic</a:t>
            </a:r>
          </a:p>
          <a:p>
            <a:r>
              <a:rPr lang="en-US" altLang="zh-CN" sz="2800" dirty="0"/>
              <a:t>Diligent                       </a:t>
            </a:r>
            <a:r>
              <a:rPr lang="en-US" altLang="zh-CN" sz="2800" dirty="0" smtClean="0"/>
              <a:t>         </a:t>
            </a:r>
            <a:r>
              <a:rPr lang="en-US" altLang="zh-CN" sz="2800" dirty="0"/>
              <a:t>patient</a:t>
            </a:r>
          </a:p>
          <a:p>
            <a:r>
              <a:rPr lang="en-US" altLang="zh-CN" sz="2800" dirty="0"/>
              <a:t>Innovative                 </a:t>
            </a:r>
            <a:r>
              <a:rPr lang="en-US" altLang="zh-CN" sz="2800" dirty="0" smtClean="0"/>
              <a:t>          </a:t>
            </a:r>
            <a:r>
              <a:rPr lang="en-US" altLang="zh-CN" sz="2800" dirty="0"/>
              <a:t>efficient</a:t>
            </a:r>
          </a:p>
          <a:p>
            <a:r>
              <a:rPr lang="en-US" altLang="zh-CN" sz="2800" dirty="0"/>
              <a:t>Flexible                      </a:t>
            </a:r>
            <a:r>
              <a:rPr lang="en-US" altLang="zh-CN" sz="2800" dirty="0" smtClean="0"/>
              <a:t>          </a:t>
            </a:r>
            <a:r>
              <a:rPr lang="en-US" altLang="zh-CN" sz="2800" dirty="0"/>
              <a:t>initiative      </a:t>
            </a:r>
            <a:endParaRPr lang="zh-CN" altLang="en-US" sz="2800" dirty="0"/>
          </a:p>
          <a:p>
            <a:r>
              <a:rPr lang="en-IE" sz="2800" dirty="0"/>
              <a:t/>
            </a:r>
            <a:br>
              <a:rPr lang="en-IE" sz="2800" dirty="0"/>
            </a:br>
            <a:endParaRPr lang="en-US" sz="2800" dirty="0"/>
          </a:p>
        </p:txBody>
      </p:sp>
    </p:spTree>
    <p:extLst>
      <p:ext uri="{BB962C8B-B14F-4D97-AF65-F5344CB8AC3E}">
        <p14:creationId xmlns:p14="http://schemas.microsoft.com/office/powerpoint/2010/main" val="4215243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839200" cy="3539430"/>
          </a:xfrm>
          <a:prstGeom prst="rect">
            <a:avLst/>
          </a:prstGeom>
          <a:noFill/>
        </p:spPr>
        <p:txBody>
          <a:bodyPr wrap="square" rtlCol="0">
            <a:spAutoFit/>
          </a:bodyPr>
          <a:lstStyle/>
          <a:p>
            <a:endParaRPr lang="en-IE" sz="2800" b="1" dirty="0"/>
          </a:p>
          <a:p>
            <a:r>
              <a:rPr lang="en-IE" sz="2800" dirty="0" smtClean="0"/>
              <a:t>My manager always said I was diligent and responsible because…</a:t>
            </a:r>
          </a:p>
          <a:p>
            <a:endParaRPr lang="en-IE" sz="2800" dirty="0"/>
          </a:p>
          <a:p>
            <a:r>
              <a:rPr lang="en-IE" sz="2800" dirty="0" smtClean="0"/>
              <a:t>My colleagues would say I am a team player because…</a:t>
            </a:r>
          </a:p>
          <a:p>
            <a:endParaRPr lang="en-IE" sz="2800" dirty="0"/>
          </a:p>
          <a:p>
            <a:r>
              <a:rPr lang="en-IE" sz="2800" dirty="0" smtClean="0"/>
              <a:t>My project manager would say I am reliable because…</a:t>
            </a:r>
            <a:r>
              <a:rPr lang="en-IE" sz="2800" dirty="0"/>
              <a:t/>
            </a:r>
            <a:br>
              <a:rPr lang="en-IE" sz="2800" dirty="0"/>
            </a:br>
            <a:endParaRPr lang="en-US" sz="2800" dirty="0"/>
          </a:p>
        </p:txBody>
      </p:sp>
    </p:spTree>
    <p:extLst>
      <p:ext uri="{BB962C8B-B14F-4D97-AF65-F5344CB8AC3E}">
        <p14:creationId xmlns:p14="http://schemas.microsoft.com/office/powerpoint/2010/main" val="642094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839200" cy="3970318"/>
          </a:xfrm>
          <a:prstGeom prst="rect">
            <a:avLst/>
          </a:prstGeom>
          <a:noFill/>
        </p:spPr>
        <p:txBody>
          <a:bodyPr wrap="square" rtlCol="0">
            <a:spAutoFit/>
          </a:bodyPr>
          <a:lstStyle/>
          <a:p>
            <a:r>
              <a:rPr lang="en-IE" sz="2800" b="1" dirty="0">
                <a:solidFill>
                  <a:srgbClr val="002060"/>
                </a:solidFill>
                <a:latin typeface="Kristen ITC" pitchFamily="66" charset="0"/>
              </a:rPr>
              <a:t>5. How do you handle stressful situations and working under pressure?</a:t>
            </a:r>
          </a:p>
          <a:p>
            <a:endParaRPr lang="en-IE" sz="2800" b="1" dirty="0"/>
          </a:p>
          <a:p>
            <a:r>
              <a:rPr lang="en-IE" sz="2800" dirty="0"/>
              <a:t>You want to give specific examples of stressful situations and how well you dealt with them. You may also want to list a few tools you use to help you, such as to do lists etc. It is alright to say that if you feel you are way over your head you will ask for assistance. </a:t>
            </a:r>
            <a:br>
              <a:rPr lang="en-IE" sz="2800" dirty="0"/>
            </a:br>
            <a:endParaRPr lang="en-US" sz="2800" dirty="0"/>
          </a:p>
        </p:txBody>
      </p:sp>
    </p:spTree>
    <p:extLst>
      <p:ext uri="{BB962C8B-B14F-4D97-AF65-F5344CB8AC3E}">
        <p14:creationId xmlns:p14="http://schemas.microsoft.com/office/powerpoint/2010/main" val="255082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839200" cy="3970318"/>
          </a:xfrm>
          <a:prstGeom prst="rect">
            <a:avLst/>
          </a:prstGeom>
          <a:noFill/>
        </p:spPr>
        <p:txBody>
          <a:bodyPr wrap="square" rtlCol="0">
            <a:spAutoFit/>
          </a:bodyPr>
          <a:lstStyle/>
          <a:p>
            <a:endParaRPr lang="en-IE" sz="2800" b="1" dirty="0"/>
          </a:p>
          <a:p>
            <a:r>
              <a:rPr lang="en-IE" sz="2800" dirty="0" smtClean="0"/>
              <a:t>If I’m under pressure I try to prioritise…</a:t>
            </a:r>
          </a:p>
          <a:p>
            <a:endParaRPr lang="en-IE" sz="2800" dirty="0"/>
          </a:p>
          <a:p>
            <a:r>
              <a:rPr lang="en-IE" sz="2800" dirty="0" smtClean="0"/>
              <a:t>Sometimes I thrive under pressure (e.g.)…</a:t>
            </a:r>
          </a:p>
          <a:p>
            <a:endParaRPr lang="en-IE" sz="2800" dirty="0"/>
          </a:p>
          <a:p>
            <a:r>
              <a:rPr lang="en-IE" sz="2800" dirty="0" smtClean="0"/>
              <a:t>When I feel stressed, I… </a:t>
            </a:r>
          </a:p>
          <a:p>
            <a:endParaRPr lang="en-IE" sz="2800" dirty="0"/>
          </a:p>
          <a:p>
            <a:r>
              <a:rPr lang="en-IE" sz="2800" dirty="0" smtClean="0"/>
              <a:t>I’m not the type to feel stress or pressure… </a:t>
            </a:r>
            <a:r>
              <a:rPr lang="en-IE" sz="2800" dirty="0"/>
              <a:t/>
            </a:r>
            <a:br>
              <a:rPr lang="en-IE" sz="2800" dirty="0"/>
            </a:br>
            <a:endParaRPr lang="en-US" sz="2800" dirty="0"/>
          </a:p>
        </p:txBody>
      </p:sp>
    </p:spTree>
    <p:extLst>
      <p:ext uri="{BB962C8B-B14F-4D97-AF65-F5344CB8AC3E}">
        <p14:creationId xmlns:p14="http://schemas.microsoft.com/office/powerpoint/2010/main" val="3396443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839200" cy="3970318"/>
          </a:xfrm>
          <a:prstGeom prst="rect">
            <a:avLst/>
          </a:prstGeom>
          <a:noFill/>
        </p:spPr>
        <p:txBody>
          <a:bodyPr wrap="square" rtlCol="0">
            <a:spAutoFit/>
          </a:bodyPr>
          <a:lstStyle/>
          <a:p>
            <a:r>
              <a:rPr lang="en-IE" sz="2800" b="1" dirty="0">
                <a:solidFill>
                  <a:srgbClr val="002060"/>
                </a:solidFill>
                <a:latin typeface="Kristen ITC" pitchFamily="66" charset="0"/>
              </a:rPr>
              <a:t>6. What are you like working in a team?</a:t>
            </a:r>
            <a:r>
              <a:rPr lang="en-IE" sz="2800" dirty="0"/>
              <a:t/>
            </a:r>
            <a:br>
              <a:rPr lang="en-IE" sz="2800" dirty="0"/>
            </a:br>
            <a:endParaRPr lang="en-IE" sz="2800" dirty="0" smtClean="0"/>
          </a:p>
          <a:p>
            <a:r>
              <a:rPr lang="en-IE" sz="2800" dirty="0"/>
              <a:t>Your answer is of course that you are an excellent team player; there really is no other valid answer here as you will not function in an organisation as a loner. You may want to mention what type of role you tend to adopt in a team, especially if you want to emphasis key skills such as leadership. </a:t>
            </a:r>
            <a:br>
              <a:rPr lang="en-IE" sz="2800" dirty="0"/>
            </a:br>
            <a:endParaRPr lang="en-US" sz="2800" dirty="0"/>
          </a:p>
        </p:txBody>
      </p:sp>
    </p:spTree>
    <p:extLst>
      <p:ext uri="{BB962C8B-B14F-4D97-AF65-F5344CB8AC3E}">
        <p14:creationId xmlns:p14="http://schemas.microsoft.com/office/powerpoint/2010/main" val="1347481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Location</a:t>
            </a:r>
            <a:r>
              <a:rPr lang="zh-CN" altLang="en-US" sz="2800" dirty="0" smtClean="0"/>
              <a:t>地点                             </a:t>
            </a:r>
            <a:r>
              <a:rPr lang="en-US" altLang="zh-CN" sz="2800" dirty="0" smtClean="0"/>
              <a:t>module</a:t>
            </a:r>
            <a:r>
              <a:rPr lang="zh-CN" altLang="en-US" sz="2800" dirty="0" smtClean="0"/>
              <a:t>模块</a:t>
            </a:r>
            <a:endParaRPr lang="en-US" altLang="zh-CN" sz="2800" dirty="0" smtClean="0"/>
          </a:p>
          <a:p>
            <a:r>
              <a:rPr lang="en-US" altLang="zh-CN" sz="2800" dirty="0" smtClean="0"/>
              <a:t>Permit</a:t>
            </a:r>
            <a:r>
              <a:rPr lang="zh-CN" altLang="en-US" sz="2800" dirty="0" smtClean="0"/>
              <a:t>允许                                 </a:t>
            </a:r>
            <a:r>
              <a:rPr lang="en-US" altLang="zh-CN" sz="2800" dirty="0" smtClean="0"/>
              <a:t>browser</a:t>
            </a:r>
            <a:r>
              <a:rPr lang="zh-CN" altLang="en-US" sz="2800" dirty="0" smtClean="0"/>
              <a:t>浏览器</a:t>
            </a:r>
            <a:endParaRPr lang="en-US" altLang="zh-CN" sz="2800" dirty="0" smtClean="0"/>
          </a:p>
          <a:p>
            <a:r>
              <a:rPr lang="en-US" altLang="zh-CN" sz="2800" dirty="0" smtClean="0"/>
              <a:t>Applicable</a:t>
            </a:r>
            <a:r>
              <a:rPr lang="zh-CN" altLang="en-US" sz="2800" dirty="0" smtClean="0"/>
              <a:t>适用的                      </a:t>
            </a:r>
            <a:r>
              <a:rPr lang="en-US" altLang="zh-CN" sz="2800" dirty="0" smtClean="0"/>
              <a:t>firewall</a:t>
            </a:r>
            <a:r>
              <a:rPr lang="zh-CN" altLang="en-US" sz="2800" dirty="0" smtClean="0"/>
              <a:t>防火墙</a:t>
            </a:r>
            <a:endParaRPr lang="en-US" altLang="zh-CN" sz="2800" dirty="0" smtClean="0"/>
          </a:p>
          <a:p>
            <a:r>
              <a:rPr lang="en-US" altLang="zh-CN" sz="2800" dirty="0" smtClean="0"/>
              <a:t>Access</a:t>
            </a:r>
            <a:r>
              <a:rPr lang="zh-CN" altLang="en-US" sz="2800" dirty="0" smtClean="0"/>
              <a:t>访问，进入                    </a:t>
            </a:r>
            <a:r>
              <a:rPr lang="en-US" altLang="zh-CN" sz="2800" dirty="0" smtClean="0"/>
              <a:t>server</a:t>
            </a:r>
            <a:r>
              <a:rPr lang="zh-CN" altLang="en-US" sz="2800" dirty="0" smtClean="0"/>
              <a:t>服务器</a:t>
            </a:r>
            <a:endParaRPr lang="en-US" altLang="zh-CN" sz="2800" dirty="0" smtClean="0"/>
          </a:p>
          <a:p>
            <a:r>
              <a:rPr lang="en-US" altLang="zh-CN" sz="2800" dirty="0" smtClean="0"/>
              <a:t>Administrator</a:t>
            </a:r>
            <a:r>
              <a:rPr lang="zh-CN" altLang="en-US" sz="2800" dirty="0" smtClean="0"/>
              <a:t>管理员                </a:t>
            </a:r>
            <a:r>
              <a:rPr lang="en-US" altLang="zh-CN" sz="2800" dirty="0" smtClean="0"/>
              <a:t>confidential</a:t>
            </a:r>
            <a:r>
              <a:rPr lang="zh-CN" altLang="en-US" sz="2800" dirty="0" smtClean="0"/>
              <a:t>保密的</a:t>
            </a:r>
            <a:endParaRPr lang="en-US" altLang="zh-CN" sz="2800" dirty="0" smtClean="0"/>
          </a:p>
          <a:p>
            <a:r>
              <a:rPr lang="en-US" altLang="zh-CN" sz="2800" dirty="0" smtClean="0"/>
              <a:t>Delete</a:t>
            </a:r>
            <a:r>
              <a:rPr lang="zh-CN" altLang="en-US" sz="2800" dirty="0" smtClean="0"/>
              <a:t>删除                                  </a:t>
            </a:r>
            <a:r>
              <a:rPr lang="en-US" altLang="zh-CN" sz="2800" dirty="0" smtClean="0"/>
              <a:t>initially </a:t>
            </a:r>
            <a:r>
              <a:rPr lang="zh-CN" altLang="en-US" sz="2800" dirty="0" smtClean="0"/>
              <a:t>初始时</a:t>
            </a:r>
            <a:endParaRPr lang="en-US" altLang="zh-CN" sz="2800" dirty="0" smtClean="0"/>
          </a:p>
          <a:p>
            <a:r>
              <a:rPr lang="en-US" altLang="zh-CN" sz="2800" dirty="0" smtClean="0"/>
              <a:t>Operator</a:t>
            </a:r>
            <a:r>
              <a:rPr lang="zh-CN" altLang="en-US" sz="2800" dirty="0" smtClean="0"/>
              <a:t>操作员                         </a:t>
            </a:r>
            <a:r>
              <a:rPr lang="en-US" altLang="zh-CN" sz="2800" dirty="0" smtClean="0"/>
              <a:t>registration</a:t>
            </a:r>
            <a:r>
              <a:rPr lang="zh-CN" altLang="en-US" sz="2800" dirty="0" smtClean="0"/>
              <a:t>注册</a:t>
            </a:r>
            <a:endParaRPr lang="en-US" altLang="zh-CN" sz="2800" dirty="0" smtClean="0"/>
          </a:p>
          <a:p>
            <a:r>
              <a:rPr lang="en-US" altLang="zh-CN" sz="2800" dirty="0" smtClean="0"/>
              <a:t>Available</a:t>
            </a:r>
            <a:r>
              <a:rPr lang="zh-CN" altLang="en-US" sz="2800" dirty="0" smtClean="0"/>
              <a:t>可用的，有效的        </a:t>
            </a:r>
            <a:r>
              <a:rPr lang="en-US" altLang="zh-CN" sz="2800" dirty="0" smtClean="0"/>
              <a:t>minimum</a:t>
            </a:r>
            <a:r>
              <a:rPr lang="zh-CN" altLang="en-US" sz="2800" dirty="0" smtClean="0"/>
              <a:t>最低，最少</a:t>
            </a:r>
            <a:endParaRPr lang="en-US" altLang="zh-CN" sz="2800" dirty="0" smtClean="0"/>
          </a:p>
          <a:p>
            <a:r>
              <a:rPr lang="en-US" altLang="zh-CN" sz="2800" dirty="0" smtClean="0"/>
              <a:t>Uninterrupted</a:t>
            </a:r>
            <a:r>
              <a:rPr lang="zh-CN" altLang="en-US" sz="2800" dirty="0" smtClean="0"/>
              <a:t>不中断的            </a:t>
            </a:r>
            <a:r>
              <a:rPr lang="en-US" altLang="zh-CN" sz="2800" dirty="0" smtClean="0"/>
              <a:t>concurrent</a:t>
            </a:r>
            <a:r>
              <a:rPr lang="zh-CN" altLang="en-US" sz="2800" dirty="0" smtClean="0"/>
              <a:t>并发的，同时的</a:t>
            </a:r>
            <a:endParaRPr lang="en-US" altLang="zh-CN" sz="2800" dirty="0" smtClean="0"/>
          </a:p>
          <a:p>
            <a:r>
              <a:rPr lang="en-US" altLang="zh-CN" sz="2800" dirty="0" smtClean="0"/>
              <a:t>Generation</a:t>
            </a:r>
            <a:r>
              <a:rPr lang="zh-CN" altLang="en-US" sz="2800" dirty="0" smtClean="0"/>
              <a:t>生成                           </a:t>
            </a:r>
            <a:r>
              <a:rPr lang="en-US" altLang="zh-CN" sz="2800" dirty="0" smtClean="0"/>
              <a:t>lost </a:t>
            </a:r>
            <a:r>
              <a:rPr lang="zh-CN" altLang="en-US" sz="2800" dirty="0" smtClean="0"/>
              <a:t>丢失的</a:t>
            </a:r>
            <a:endParaRPr lang="en-US" altLang="zh-CN" sz="2800" dirty="0" smtClean="0"/>
          </a:p>
          <a:p>
            <a:r>
              <a:rPr lang="en-US" altLang="zh-CN" sz="2800" dirty="0" smtClean="0"/>
              <a:t>Log</a:t>
            </a:r>
            <a:r>
              <a:rPr lang="zh-CN" altLang="en-US" sz="2800" dirty="0" smtClean="0"/>
              <a:t>日志，记录                            </a:t>
            </a:r>
            <a:r>
              <a:rPr lang="en-US" altLang="zh-CN" sz="2800" dirty="0" smtClean="0"/>
              <a:t>transmission</a:t>
            </a:r>
            <a:r>
              <a:rPr lang="zh-CN" altLang="en-US" sz="2800" dirty="0" smtClean="0"/>
              <a:t>传输</a:t>
            </a:r>
            <a:endParaRPr lang="en-US" altLang="zh-CN" sz="2800" dirty="0" smtClean="0"/>
          </a:p>
          <a:p>
            <a:r>
              <a:rPr lang="en-US" altLang="zh-CN" sz="2800" dirty="0" smtClean="0"/>
              <a:t>Validate </a:t>
            </a:r>
            <a:r>
              <a:rPr lang="zh-CN" altLang="en-US" sz="2800" dirty="0" smtClean="0"/>
              <a:t>验证                                </a:t>
            </a:r>
            <a:r>
              <a:rPr lang="en-US" altLang="zh-CN" sz="2800" dirty="0" smtClean="0"/>
              <a:t>modification</a:t>
            </a:r>
            <a:r>
              <a:rPr lang="zh-CN" altLang="en-US" sz="2800" dirty="0" smtClean="0"/>
              <a:t>修改</a:t>
            </a:r>
            <a:endParaRPr lang="en-US" altLang="zh-CN" sz="2800" dirty="0" smtClean="0"/>
          </a:p>
          <a:p>
            <a:r>
              <a:rPr lang="en-US" altLang="zh-CN" sz="2800" dirty="0" smtClean="0"/>
              <a:t>Unauthorized</a:t>
            </a:r>
            <a:r>
              <a:rPr lang="zh-CN" altLang="en-US" sz="2800" dirty="0" smtClean="0"/>
              <a:t>未经授权的          </a:t>
            </a:r>
            <a:r>
              <a:rPr lang="en-US" altLang="zh-CN" sz="2800" dirty="0" smtClean="0"/>
              <a:t>directory</a:t>
            </a:r>
            <a:r>
              <a:rPr lang="zh-CN" altLang="en-US" sz="2800" dirty="0" smtClean="0"/>
              <a:t>目录</a:t>
            </a:r>
            <a:endParaRPr lang="en-US" altLang="zh-CN" sz="2800" dirty="0" smtClean="0"/>
          </a:p>
        </p:txBody>
      </p:sp>
    </p:spTree>
    <p:extLst>
      <p:ext uri="{BB962C8B-B14F-4D97-AF65-F5344CB8AC3E}">
        <p14:creationId xmlns:p14="http://schemas.microsoft.com/office/powerpoint/2010/main" val="2822058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108543"/>
          </a:xfrm>
          <a:prstGeom prst="rect">
            <a:avLst/>
          </a:prstGeom>
          <a:noFill/>
        </p:spPr>
        <p:txBody>
          <a:bodyPr wrap="square" rtlCol="0">
            <a:spAutoFit/>
          </a:bodyPr>
          <a:lstStyle/>
          <a:p>
            <a:r>
              <a:rPr lang="en-IE" sz="2800" dirty="0"/>
              <a:t/>
            </a:r>
            <a:br>
              <a:rPr lang="en-IE" sz="2800" dirty="0"/>
            </a:br>
            <a:endParaRPr lang="en-IE" sz="2800" dirty="0" smtClean="0"/>
          </a:p>
          <a:p>
            <a:r>
              <a:rPr lang="en-IE" sz="2800" dirty="0" smtClean="0"/>
              <a:t>I pride myself on being a team player (e.g.)…</a:t>
            </a:r>
          </a:p>
          <a:p>
            <a:endParaRPr lang="en-IE" sz="2800" dirty="0"/>
          </a:p>
          <a:p>
            <a:r>
              <a:rPr lang="en-IE" sz="2800" dirty="0" smtClean="0"/>
              <a:t>Being part of a team is very important because…</a:t>
            </a:r>
          </a:p>
          <a:p>
            <a:endParaRPr lang="en-IE" sz="2800" dirty="0"/>
          </a:p>
          <a:p>
            <a:r>
              <a:rPr lang="en-IE" sz="2800" dirty="0" smtClean="0"/>
              <a:t>I function best in a team when…</a:t>
            </a:r>
          </a:p>
        </p:txBody>
      </p:sp>
    </p:spTree>
    <p:extLst>
      <p:ext uri="{BB962C8B-B14F-4D97-AF65-F5344CB8AC3E}">
        <p14:creationId xmlns:p14="http://schemas.microsoft.com/office/powerpoint/2010/main" val="1146596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970318"/>
          </a:xfrm>
          <a:prstGeom prst="rect">
            <a:avLst/>
          </a:prstGeom>
          <a:noFill/>
        </p:spPr>
        <p:txBody>
          <a:bodyPr wrap="square" rtlCol="0">
            <a:spAutoFit/>
          </a:bodyPr>
          <a:lstStyle/>
          <a:p>
            <a:r>
              <a:rPr lang="en-IE" sz="2800" b="1" dirty="0" smtClean="0"/>
              <a:t>7. </a:t>
            </a:r>
            <a:r>
              <a:rPr lang="en-IE" sz="2800" b="1" dirty="0" smtClean="0">
                <a:solidFill>
                  <a:srgbClr val="002060"/>
                </a:solidFill>
                <a:latin typeface="Kristen ITC" pitchFamily="66" charset="0"/>
              </a:rPr>
              <a:t>What is your greatest strength?</a:t>
            </a:r>
          </a:p>
          <a:p>
            <a:endParaRPr lang="en-IE" sz="2800" b="1" dirty="0" smtClean="0"/>
          </a:p>
          <a:p>
            <a:r>
              <a:rPr lang="en-IE" sz="2800" dirty="0" smtClean="0"/>
              <a:t>This is your time to shine. Just remember the interviewer is looking for work related strengths. Mention a number of them such as being a good motivator, problem solver, performing well under pressure, loyal, positive attitude, eager to learn, taking the initiative, attention to detail. Whichever you go for, be prepared to give examples that illustrate this particular skill. </a:t>
            </a:r>
          </a:p>
        </p:txBody>
      </p:sp>
    </p:spTree>
    <p:extLst>
      <p:ext uri="{BB962C8B-B14F-4D97-AF65-F5344CB8AC3E}">
        <p14:creationId xmlns:p14="http://schemas.microsoft.com/office/powerpoint/2010/main" val="2711041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970318"/>
          </a:xfrm>
          <a:prstGeom prst="rect">
            <a:avLst/>
          </a:prstGeom>
          <a:noFill/>
        </p:spPr>
        <p:txBody>
          <a:bodyPr wrap="square" rtlCol="0">
            <a:spAutoFit/>
          </a:bodyPr>
          <a:lstStyle/>
          <a:p>
            <a:endParaRPr lang="en-IE" sz="2800" b="1" dirty="0" smtClean="0"/>
          </a:p>
          <a:p>
            <a:r>
              <a:rPr lang="en-IE" sz="2800" dirty="0" smtClean="0"/>
              <a:t>I am good at motivating others around me (e.g.)</a:t>
            </a:r>
            <a:endParaRPr lang="en-IE" sz="2800" dirty="0"/>
          </a:p>
          <a:p>
            <a:r>
              <a:rPr lang="en-IE" sz="2800" dirty="0" smtClean="0"/>
              <a:t>My technical ability is high level because…</a:t>
            </a:r>
            <a:endParaRPr lang="en-IE" sz="2800" dirty="0"/>
          </a:p>
          <a:p>
            <a:r>
              <a:rPr lang="en-IE" sz="2800" dirty="0" smtClean="0"/>
              <a:t>I take the initiative whenever possible…</a:t>
            </a:r>
            <a:endParaRPr lang="en-IE" sz="2800" dirty="0"/>
          </a:p>
          <a:p>
            <a:r>
              <a:rPr lang="en-IE" sz="2800" dirty="0" smtClean="0"/>
              <a:t>I have a strong commitment to everything I take on…</a:t>
            </a:r>
          </a:p>
          <a:p>
            <a:r>
              <a:rPr lang="en-US" altLang="zh-CN" sz="2800" dirty="0"/>
              <a:t>I can see what needs to be done and do it</a:t>
            </a:r>
            <a:r>
              <a:rPr lang="en-US" altLang="zh-CN" sz="2800" dirty="0" smtClean="0"/>
              <a:t>.</a:t>
            </a:r>
            <a:endParaRPr lang="en-US" altLang="zh-CN" sz="2800" dirty="0"/>
          </a:p>
          <a:p>
            <a:r>
              <a:rPr lang="en-US" altLang="zh-CN" sz="2800" dirty="0" smtClean="0"/>
              <a:t>I </a:t>
            </a:r>
            <a:r>
              <a:rPr lang="en-US" altLang="zh-CN" sz="2800" dirty="0"/>
              <a:t>work well with others</a:t>
            </a:r>
            <a:r>
              <a:rPr lang="en-US" altLang="zh-CN" sz="2800" dirty="0" smtClean="0"/>
              <a:t>.</a:t>
            </a:r>
            <a:endParaRPr lang="en-US" altLang="zh-CN" sz="2800" dirty="0"/>
          </a:p>
          <a:p>
            <a:r>
              <a:rPr lang="en-US" altLang="zh-CN" sz="2800" dirty="0" smtClean="0"/>
              <a:t>I </a:t>
            </a:r>
            <a:r>
              <a:rPr lang="en-US" altLang="zh-CN" sz="2800" dirty="0"/>
              <a:t>can organize my time efficiently</a:t>
            </a:r>
            <a:r>
              <a:rPr lang="en-US" altLang="zh-CN" sz="2800" dirty="0" smtClean="0"/>
              <a:t>.</a:t>
            </a:r>
            <a:endParaRPr lang="en-US" altLang="zh-CN" sz="2800" dirty="0"/>
          </a:p>
          <a:p>
            <a:endParaRPr lang="en-IE" sz="2800" dirty="0"/>
          </a:p>
        </p:txBody>
      </p:sp>
    </p:spTree>
    <p:extLst>
      <p:ext uri="{BB962C8B-B14F-4D97-AF65-F5344CB8AC3E}">
        <p14:creationId xmlns:p14="http://schemas.microsoft.com/office/powerpoint/2010/main" val="362715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539430"/>
          </a:xfrm>
          <a:prstGeom prst="rect">
            <a:avLst/>
          </a:prstGeom>
          <a:noFill/>
        </p:spPr>
        <p:txBody>
          <a:bodyPr wrap="square" rtlCol="0">
            <a:spAutoFit/>
          </a:bodyPr>
          <a:lstStyle/>
          <a:p>
            <a:r>
              <a:rPr lang="en-IE" sz="2800" b="1" dirty="0" smtClean="0"/>
              <a:t>8</a:t>
            </a:r>
            <a:r>
              <a:rPr lang="en-IE" sz="2800" b="1" dirty="0"/>
              <a:t>. </a:t>
            </a:r>
            <a:r>
              <a:rPr lang="en-IE" sz="2800" b="1" dirty="0">
                <a:solidFill>
                  <a:srgbClr val="002060"/>
                </a:solidFill>
                <a:latin typeface="Kristen ITC" pitchFamily="66" charset="0"/>
              </a:rPr>
              <a:t>What is your biggest weakness?</a:t>
            </a:r>
            <a:br>
              <a:rPr lang="en-IE" sz="2800" b="1" dirty="0">
                <a:solidFill>
                  <a:srgbClr val="002060"/>
                </a:solidFill>
                <a:latin typeface="Kristen ITC" pitchFamily="66" charset="0"/>
              </a:rPr>
            </a:br>
            <a:endParaRPr lang="en-IE" sz="2800" b="1" dirty="0">
              <a:solidFill>
                <a:srgbClr val="002060"/>
              </a:solidFill>
              <a:latin typeface="Kristen ITC" pitchFamily="66" charset="0"/>
            </a:endParaRPr>
          </a:p>
          <a:p>
            <a:r>
              <a:rPr lang="en-IE" sz="2800" dirty="0"/>
              <a:t>A challenging one, as if you so you have no weaknesses you are obviously lying! Be realistic and mention a small work related flaw. Many people will suggest answering this using a positive trait disguised as a flaw such as “I’m a perfectionist” or “I expect others to be as committed as I am”. </a:t>
            </a:r>
          </a:p>
        </p:txBody>
      </p:sp>
    </p:spTree>
    <p:extLst>
      <p:ext uri="{BB962C8B-B14F-4D97-AF65-F5344CB8AC3E}">
        <p14:creationId xmlns:p14="http://schemas.microsoft.com/office/powerpoint/2010/main" val="3505419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5262979"/>
          </a:xfrm>
          <a:prstGeom prst="rect">
            <a:avLst/>
          </a:prstGeom>
          <a:noFill/>
        </p:spPr>
        <p:txBody>
          <a:bodyPr wrap="square" rtlCol="0">
            <a:spAutoFit/>
          </a:bodyPr>
          <a:lstStyle/>
          <a:p>
            <a:endParaRPr lang="en-IE" sz="2800" b="1" dirty="0"/>
          </a:p>
          <a:p>
            <a:r>
              <a:rPr lang="en-IE" sz="2800" dirty="0" smtClean="0"/>
              <a:t>I get annoyed when people waste my time…</a:t>
            </a:r>
            <a:endParaRPr lang="en-IE" sz="2800" dirty="0"/>
          </a:p>
          <a:p>
            <a:r>
              <a:rPr lang="en-IE" sz="2800" dirty="0" smtClean="0"/>
              <a:t>My English is not as good as I would like it to be but I am…</a:t>
            </a:r>
            <a:endParaRPr lang="en-IE" sz="2800" dirty="0"/>
          </a:p>
          <a:p>
            <a:r>
              <a:rPr lang="en-IE" sz="2800" dirty="0" smtClean="0"/>
              <a:t>My coding is not as high level as I would like it to be but…</a:t>
            </a:r>
          </a:p>
          <a:p>
            <a:r>
              <a:rPr lang="en-US" altLang="zh-CN" sz="2800" dirty="0" smtClean="0"/>
              <a:t>I </a:t>
            </a:r>
            <a:r>
              <a:rPr lang="en-US" altLang="zh-CN" sz="2800" dirty="0"/>
              <a:t>tend to drive myself too hard</a:t>
            </a:r>
            <a:r>
              <a:rPr lang="en-US" altLang="zh-CN" sz="2800" dirty="0" smtClean="0"/>
              <a:t>.</a:t>
            </a:r>
            <a:endParaRPr lang="en-US" altLang="zh-CN" sz="2800" dirty="0"/>
          </a:p>
          <a:p>
            <a:r>
              <a:rPr lang="en-US" altLang="zh-CN" sz="2800" dirty="0" smtClean="0"/>
              <a:t>I </a:t>
            </a:r>
            <a:r>
              <a:rPr lang="en-US" altLang="zh-CN" sz="2800" dirty="0"/>
              <a:t>expect others to perform beyond their capacities</a:t>
            </a:r>
            <a:r>
              <a:rPr lang="en-US" altLang="zh-CN" sz="2800" dirty="0" smtClean="0"/>
              <a:t>.</a:t>
            </a:r>
            <a:endParaRPr lang="en-US" altLang="zh-CN" sz="2800" dirty="0"/>
          </a:p>
          <a:p>
            <a:r>
              <a:rPr lang="en-US" altLang="zh-CN" sz="2800" dirty="0" smtClean="0"/>
              <a:t>I </a:t>
            </a:r>
            <a:r>
              <a:rPr lang="en-US" altLang="zh-CN" sz="2800" dirty="0"/>
              <a:t>like to see a job done quickly, and I’m critical if it isn’t</a:t>
            </a:r>
            <a:r>
              <a:rPr lang="en-US" altLang="zh-CN" sz="2800" dirty="0" smtClean="0"/>
              <a:t>.</a:t>
            </a:r>
            <a:endParaRPr lang="en-US" altLang="zh-CN" sz="2800" dirty="0"/>
          </a:p>
          <a:p>
            <a:r>
              <a:rPr lang="en-US" altLang="zh-CN" sz="2800" dirty="0" smtClean="0"/>
              <a:t>I </a:t>
            </a:r>
            <a:r>
              <a:rPr lang="en-US" altLang="zh-CN" sz="2800" dirty="0"/>
              <a:t>can’t really say I have any major weakness that affects my performance at work</a:t>
            </a:r>
            <a:r>
              <a:rPr lang="en-US" altLang="zh-CN" sz="2800" dirty="0" smtClean="0"/>
              <a:t>.</a:t>
            </a:r>
            <a:endParaRPr lang="zh-CN" altLang="en-US" sz="2800" dirty="0"/>
          </a:p>
          <a:p>
            <a:endParaRPr lang="en-IE" sz="2800" dirty="0" smtClean="0"/>
          </a:p>
          <a:p>
            <a:endParaRPr lang="en-IE" sz="2800" dirty="0"/>
          </a:p>
          <a:p>
            <a:endParaRPr lang="en-IE" sz="2800" dirty="0" smtClean="0"/>
          </a:p>
        </p:txBody>
      </p:sp>
    </p:spTree>
    <p:extLst>
      <p:ext uri="{BB962C8B-B14F-4D97-AF65-F5344CB8AC3E}">
        <p14:creationId xmlns:p14="http://schemas.microsoft.com/office/powerpoint/2010/main" val="1654239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108543"/>
          </a:xfrm>
          <a:prstGeom prst="rect">
            <a:avLst/>
          </a:prstGeom>
          <a:noFill/>
        </p:spPr>
        <p:txBody>
          <a:bodyPr wrap="square" rtlCol="0">
            <a:spAutoFit/>
          </a:bodyPr>
          <a:lstStyle/>
          <a:p>
            <a:r>
              <a:rPr lang="en-IE" sz="2800" b="1" dirty="0" smtClean="0"/>
              <a:t>9. </a:t>
            </a:r>
            <a:r>
              <a:rPr lang="en-IE" sz="2800" b="1" dirty="0" smtClean="0">
                <a:solidFill>
                  <a:srgbClr val="002060"/>
                </a:solidFill>
                <a:latin typeface="Kristen ITC" pitchFamily="66" charset="0"/>
              </a:rPr>
              <a:t>What </a:t>
            </a:r>
            <a:r>
              <a:rPr lang="en-IE" sz="2800" b="1" dirty="0">
                <a:solidFill>
                  <a:srgbClr val="002060"/>
                </a:solidFill>
                <a:latin typeface="Kristen ITC" pitchFamily="66" charset="0"/>
              </a:rPr>
              <a:t>kind of decisions do you find most difficult to take?</a:t>
            </a:r>
          </a:p>
          <a:p>
            <a:endParaRPr lang="en-IE" sz="2800" dirty="0"/>
          </a:p>
          <a:p>
            <a:r>
              <a:rPr lang="en-IE" sz="2800" dirty="0"/>
              <a:t>There is no right or wrong here. The logic behind this type of question is that your past behaviour is likely to predict what you will do in the future. What the interviewer is looking for is to understand what you find difficult.</a:t>
            </a:r>
            <a:endParaRPr lang="en-IE" sz="2800" dirty="0" smtClean="0"/>
          </a:p>
        </p:txBody>
      </p:sp>
    </p:spTree>
    <p:extLst>
      <p:ext uri="{BB962C8B-B14F-4D97-AF65-F5344CB8AC3E}">
        <p14:creationId xmlns:p14="http://schemas.microsoft.com/office/powerpoint/2010/main" val="3779677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108543"/>
          </a:xfrm>
          <a:prstGeom prst="rect">
            <a:avLst/>
          </a:prstGeom>
          <a:noFill/>
        </p:spPr>
        <p:txBody>
          <a:bodyPr wrap="square" rtlCol="0">
            <a:spAutoFit/>
          </a:bodyPr>
          <a:lstStyle/>
          <a:p>
            <a:endParaRPr lang="en-IE" sz="2800" dirty="0" smtClean="0"/>
          </a:p>
          <a:p>
            <a:r>
              <a:rPr lang="en-IE" sz="2800" dirty="0" smtClean="0"/>
              <a:t>I find it difficult to decide…</a:t>
            </a:r>
          </a:p>
          <a:p>
            <a:endParaRPr lang="en-IE" sz="2800" dirty="0"/>
          </a:p>
          <a:p>
            <a:r>
              <a:rPr lang="en-IE" sz="2800" dirty="0" smtClean="0"/>
              <a:t>When I am confronted with…  I will…</a:t>
            </a:r>
          </a:p>
          <a:p>
            <a:endParaRPr lang="en-IE" sz="2800" dirty="0"/>
          </a:p>
          <a:p>
            <a:r>
              <a:rPr lang="en-IE" sz="2800" dirty="0" smtClean="0"/>
              <a:t>When I have trouble with… I will…</a:t>
            </a:r>
          </a:p>
          <a:p>
            <a:endParaRPr lang="en-IE" sz="2800" dirty="0"/>
          </a:p>
        </p:txBody>
      </p:sp>
    </p:spTree>
    <p:extLst>
      <p:ext uri="{BB962C8B-B14F-4D97-AF65-F5344CB8AC3E}">
        <p14:creationId xmlns:p14="http://schemas.microsoft.com/office/powerpoint/2010/main" val="3187204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970318"/>
          </a:xfrm>
          <a:prstGeom prst="rect">
            <a:avLst/>
          </a:prstGeom>
          <a:noFill/>
        </p:spPr>
        <p:txBody>
          <a:bodyPr wrap="square" rtlCol="0">
            <a:spAutoFit/>
          </a:bodyPr>
          <a:lstStyle/>
          <a:p>
            <a:r>
              <a:rPr lang="en-IE" sz="2800" b="1" dirty="0" smtClean="0"/>
              <a:t>10. </a:t>
            </a:r>
            <a:r>
              <a:rPr lang="en-IE" sz="2800" b="1" dirty="0">
                <a:solidFill>
                  <a:srgbClr val="002060"/>
                </a:solidFill>
                <a:latin typeface="Kristen ITC" pitchFamily="66" charset="0"/>
              </a:rPr>
              <a:t>Tell me about a suggestion that you have made that has been successfully implemented?</a:t>
            </a:r>
          </a:p>
          <a:p>
            <a:endParaRPr lang="en-IE" sz="2800" b="1" dirty="0"/>
          </a:p>
          <a:p>
            <a:r>
              <a:rPr lang="en-IE" sz="2800" dirty="0"/>
              <a:t>Here the emphasis is on the implemented. You may have had many brilliant ideas, but what the interview is looking for is something that has actually materialised. Be prepared to briefly describe how it went from an idea to implementation stage.</a:t>
            </a:r>
            <a:endParaRPr lang="en-IE" sz="2800" dirty="0" smtClean="0"/>
          </a:p>
          <a:p>
            <a:endParaRPr lang="en-IE" sz="2800" dirty="0"/>
          </a:p>
        </p:txBody>
      </p:sp>
    </p:spTree>
    <p:extLst>
      <p:ext uri="{BB962C8B-B14F-4D97-AF65-F5344CB8AC3E}">
        <p14:creationId xmlns:p14="http://schemas.microsoft.com/office/powerpoint/2010/main" val="434985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2677656"/>
          </a:xfrm>
          <a:prstGeom prst="rect">
            <a:avLst/>
          </a:prstGeom>
          <a:noFill/>
        </p:spPr>
        <p:txBody>
          <a:bodyPr wrap="square" rtlCol="0">
            <a:spAutoFit/>
          </a:bodyPr>
          <a:lstStyle/>
          <a:p>
            <a:endParaRPr lang="en-IE" sz="2800" b="1" dirty="0"/>
          </a:p>
          <a:p>
            <a:r>
              <a:rPr lang="en-IE" sz="2800" dirty="0" smtClean="0"/>
              <a:t>I had an idea to….</a:t>
            </a:r>
          </a:p>
          <a:p>
            <a:endParaRPr lang="en-IE" sz="2800" dirty="0"/>
          </a:p>
          <a:p>
            <a:r>
              <a:rPr lang="en-IE" sz="2800" dirty="0" smtClean="0"/>
              <a:t>I came up with a solution to…</a:t>
            </a:r>
          </a:p>
          <a:p>
            <a:endParaRPr lang="en-IE" sz="2800" dirty="0"/>
          </a:p>
          <a:p>
            <a:r>
              <a:rPr lang="en-IE" sz="2800" dirty="0" smtClean="0"/>
              <a:t>I designed a system for…</a:t>
            </a:r>
            <a:endParaRPr lang="en-IE" sz="2800" dirty="0"/>
          </a:p>
        </p:txBody>
      </p:sp>
    </p:spTree>
    <p:extLst>
      <p:ext uri="{BB962C8B-B14F-4D97-AF65-F5344CB8AC3E}">
        <p14:creationId xmlns:p14="http://schemas.microsoft.com/office/powerpoint/2010/main" val="2243453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539430"/>
          </a:xfrm>
          <a:prstGeom prst="rect">
            <a:avLst/>
          </a:prstGeom>
          <a:noFill/>
        </p:spPr>
        <p:txBody>
          <a:bodyPr wrap="square" rtlCol="0">
            <a:spAutoFit/>
          </a:bodyPr>
          <a:lstStyle/>
          <a:p>
            <a:r>
              <a:rPr lang="en-IE" sz="2800" b="1" dirty="0" smtClean="0"/>
              <a:t>11. </a:t>
            </a:r>
            <a:r>
              <a:rPr lang="en-IE" sz="2800" b="1" dirty="0">
                <a:solidFill>
                  <a:srgbClr val="002060"/>
                </a:solidFill>
                <a:latin typeface="Kristen ITC" pitchFamily="66" charset="0"/>
              </a:rPr>
              <a:t>Why should we hire you?</a:t>
            </a:r>
          </a:p>
          <a:p>
            <a:endParaRPr lang="en-IE" sz="2800" b="1" dirty="0"/>
          </a:p>
          <a:p>
            <a:r>
              <a:rPr lang="en-IE" sz="2800" dirty="0"/>
              <a:t>It is your chance to stand out and draw attention to your skills, especially those that haven’t already been addressed. Saying “because I need a job” or “I’m really good” just won’t cut it. Don’t speculate about other candidates and their possible strengths or flaws. Make sure you focus on you. </a:t>
            </a:r>
          </a:p>
        </p:txBody>
      </p:sp>
    </p:spTree>
    <p:extLst>
      <p:ext uri="{BB962C8B-B14F-4D97-AF65-F5344CB8AC3E}">
        <p14:creationId xmlns:p14="http://schemas.microsoft.com/office/powerpoint/2010/main" val="2086121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Frequently</a:t>
            </a:r>
            <a:r>
              <a:rPr lang="zh-CN" altLang="en-US" sz="2800" dirty="0" smtClean="0"/>
              <a:t>频繁地                         </a:t>
            </a:r>
            <a:r>
              <a:rPr lang="en-US" altLang="zh-CN" sz="2800" dirty="0" smtClean="0"/>
              <a:t>set up</a:t>
            </a:r>
            <a:r>
              <a:rPr lang="zh-CN" altLang="en-US" sz="2800" dirty="0" smtClean="0"/>
              <a:t>安装</a:t>
            </a:r>
            <a:endParaRPr lang="en-US" altLang="zh-CN" sz="2800" dirty="0" smtClean="0"/>
          </a:p>
          <a:p>
            <a:r>
              <a:rPr lang="en-US" altLang="zh-CN" sz="2800" dirty="0" smtClean="0"/>
              <a:t>Hacking</a:t>
            </a:r>
            <a:r>
              <a:rPr lang="zh-CN" altLang="en-US" sz="2800" dirty="0" smtClean="0"/>
              <a:t>黑客攻击                          </a:t>
            </a:r>
            <a:r>
              <a:rPr lang="en-US" altLang="zh-CN" sz="2800" dirty="0" smtClean="0"/>
              <a:t>automatically</a:t>
            </a:r>
            <a:r>
              <a:rPr lang="zh-CN" altLang="en-US" sz="2800" dirty="0" smtClean="0"/>
              <a:t>自动地</a:t>
            </a:r>
            <a:endParaRPr lang="en-US" altLang="zh-CN" sz="2800" dirty="0" smtClean="0"/>
          </a:p>
          <a:p>
            <a:r>
              <a:rPr lang="en-US" altLang="zh-CN" sz="2800" dirty="0" smtClean="0"/>
              <a:t>Introduction</a:t>
            </a:r>
          </a:p>
          <a:p>
            <a:pPr marL="514350" indent="-514350">
              <a:buAutoNum type="arabicPeriod"/>
            </a:pPr>
            <a:r>
              <a:rPr lang="en-US" altLang="zh-CN" sz="2800" dirty="0" smtClean="0"/>
              <a:t>Purpose of requirements document</a:t>
            </a:r>
          </a:p>
          <a:p>
            <a:pPr marL="514350" indent="-514350">
              <a:buAutoNum type="arabicPeriod"/>
            </a:pPr>
            <a:r>
              <a:rPr lang="en-US" altLang="zh-CN" sz="2800" dirty="0" smtClean="0"/>
              <a:t>Document conventions</a:t>
            </a:r>
          </a:p>
          <a:p>
            <a:pPr marL="514350" indent="-514350">
              <a:buAutoNum type="arabicPeriod"/>
            </a:pPr>
            <a:r>
              <a:rPr lang="en-US" altLang="zh-CN" sz="2800" dirty="0" smtClean="0"/>
              <a:t>Intended audience and reading suggestions</a:t>
            </a:r>
          </a:p>
          <a:p>
            <a:pPr marL="514350" indent="-514350">
              <a:buAutoNum type="arabicPeriod"/>
            </a:pPr>
            <a:r>
              <a:rPr lang="en-US" altLang="zh-CN" sz="2800" dirty="0" smtClean="0"/>
              <a:t>Scope of project </a:t>
            </a:r>
          </a:p>
          <a:p>
            <a:pPr marL="514350" indent="-514350">
              <a:buAutoNum type="arabicPeriod"/>
            </a:pPr>
            <a:r>
              <a:rPr lang="en-US" altLang="zh-CN" sz="2800" dirty="0" smtClean="0"/>
              <a:t>Definition, acronyms, and abbreviations</a:t>
            </a:r>
          </a:p>
          <a:p>
            <a:pPr marL="514350" indent="-514350">
              <a:buAutoNum type="arabicPeriod"/>
            </a:pPr>
            <a:r>
              <a:rPr lang="en-US" altLang="zh-CN" sz="2800" dirty="0" smtClean="0"/>
              <a:t>References</a:t>
            </a:r>
          </a:p>
          <a:p>
            <a:pPr marL="514350" indent="-514350">
              <a:buAutoNum type="arabicPeriod"/>
            </a:pPr>
            <a:r>
              <a:rPr lang="en-US" altLang="zh-CN" sz="2800" dirty="0" smtClean="0"/>
              <a:t>Document overview</a:t>
            </a:r>
          </a:p>
          <a:p>
            <a:r>
              <a:rPr lang="en-US" altLang="zh-CN" sz="2800" dirty="0" smtClean="0"/>
              <a:t>Overall descriptions</a:t>
            </a:r>
          </a:p>
          <a:p>
            <a:pPr marL="514350" indent="-514350">
              <a:buAutoNum type="arabicPeriod"/>
            </a:pPr>
            <a:r>
              <a:rPr lang="en-US" altLang="zh-CN" sz="2800" dirty="0" smtClean="0"/>
              <a:t>Product perspective</a:t>
            </a:r>
          </a:p>
          <a:p>
            <a:pPr marL="514350" indent="-514350">
              <a:buAutoNum type="arabicPeriod"/>
            </a:pPr>
            <a:r>
              <a:rPr lang="en-US" altLang="zh-CN" sz="2800" dirty="0" smtClean="0"/>
              <a:t>Product </a:t>
            </a:r>
            <a:r>
              <a:rPr lang="en-US" altLang="zh-CN" sz="2800" dirty="0" err="1" smtClean="0"/>
              <a:t>funtion</a:t>
            </a:r>
            <a:endParaRPr lang="en-US" altLang="zh-CN" sz="2800" dirty="0" smtClean="0"/>
          </a:p>
          <a:p>
            <a:pPr marL="514350" indent="-514350">
              <a:buAutoNum type="arabicPeriod"/>
            </a:pPr>
            <a:endParaRPr lang="zh-CN" altLang="en-US" sz="2800" dirty="0"/>
          </a:p>
        </p:txBody>
      </p:sp>
    </p:spTree>
    <p:extLst>
      <p:ext uri="{BB962C8B-B14F-4D97-AF65-F5344CB8AC3E}">
        <p14:creationId xmlns:p14="http://schemas.microsoft.com/office/powerpoint/2010/main" val="28220583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4401205"/>
          </a:xfrm>
          <a:prstGeom prst="rect">
            <a:avLst/>
          </a:prstGeom>
          <a:noFill/>
        </p:spPr>
        <p:txBody>
          <a:bodyPr wrap="square" rtlCol="0">
            <a:spAutoFit/>
          </a:bodyPr>
          <a:lstStyle/>
          <a:p>
            <a:endParaRPr lang="en-IE" sz="2800" b="1" dirty="0" smtClean="0"/>
          </a:p>
          <a:p>
            <a:r>
              <a:rPr lang="en-IE" sz="2800" dirty="0" smtClean="0"/>
              <a:t>I would make a good employee because…</a:t>
            </a:r>
          </a:p>
          <a:p>
            <a:endParaRPr lang="en-IE" sz="2800" dirty="0"/>
          </a:p>
          <a:p>
            <a:r>
              <a:rPr lang="en-IE" sz="2800" dirty="0" smtClean="0"/>
              <a:t>I think I am ideal for this position because…</a:t>
            </a:r>
          </a:p>
          <a:p>
            <a:endParaRPr lang="en-IE" sz="2800" dirty="0"/>
          </a:p>
          <a:p>
            <a:r>
              <a:rPr lang="en-IE" sz="2800" dirty="0" smtClean="0"/>
              <a:t>My area of expertise is well suited to this position…</a:t>
            </a:r>
          </a:p>
          <a:p>
            <a:endParaRPr lang="en-IE" sz="2800" dirty="0" smtClean="0"/>
          </a:p>
          <a:p>
            <a:r>
              <a:rPr lang="en-US" altLang="zh-CN" sz="2800" dirty="0" smtClean="0"/>
              <a:t>I </a:t>
            </a:r>
            <a:r>
              <a:rPr lang="en-US" altLang="zh-CN" sz="2800" dirty="0"/>
              <a:t>feel that my qualifications match your job description. </a:t>
            </a:r>
            <a:endParaRPr lang="en-US" altLang="zh-CN" sz="2800" dirty="0" smtClean="0"/>
          </a:p>
          <a:p>
            <a:endParaRPr lang="en-US" altLang="zh-CN" sz="2800" dirty="0"/>
          </a:p>
          <a:p>
            <a:endParaRPr lang="en-IE" sz="2800" dirty="0"/>
          </a:p>
        </p:txBody>
      </p:sp>
    </p:spTree>
    <p:extLst>
      <p:ext uri="{BB962C8B-B14F-4D97-AF65-F5344CB8AC3E}">
        <p14:creationId xmlns:p14="http://schemas.microsoft.com/office/powerpoint/2010/main" val="3578808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970318"/>
          </a:xfrm>
          <a:prstGeom prst="rect">
            <a:avLst/>
          </a:prstGeom>
          <a:noFill/>
        </p:spPr>
        <p:txBody>
          <a:bodyPr wrap="square" rtlCol="0">
            <a:spAutoFit/>
          </a:bodyPr>
          <a:lstStyle/>
          <a:p>
            <a:r>
              <a:rPr lang="en-IE" sz="2800" b="1" dirty="0" smtClean="0"/>
              <a:t>12. </a:t>
            </a:r>
            <a:r>
              <a:rPr lang="en-IE" sz="2800" b="1" dirty="0">
                <a:solidFill>
                  <a:srgbClr val="002060"/>
                </a:solidFill>
                <a:latin typeface="Kristen ITC" pitchFamily="66" charset="0"/>
              </a:rPr>
              <a:t>Regarding salary, what are your expectations</a:t>
            </a:r>
            <a:r>
              <a:rPr lang="en-IE" sz="2800" b="1" dirty="0" smtClean="0">
                <a:solidFill>
                  <a:srgbClr val="002060"/>
                </a:solidFill>
                <a:latin typeface="Kristen ITC" pitchFamily="66" charset="0"/>
              </a:rPr>
              <a:t>?</a:t>
            </a:r>
          </a:p>
          <a:p>
            <a:r>
              <a:rPr lang="en-IE" sz="2800" b="1" dirty="0">
                <a:solidFill>
                  <a:srgbClr val="002060"/>
                </a:solidFill>
                <a:latin typeface="Kristen ITC" pitchFamily="66" charset="0"/>
              </a:rPr>
              <a:t> </a:t>
            </a:r>
            <a:r>
              <a:rPr lang="en-IE" sz="2800" b="1" dirty="0" smtClean="0">
                <a:solidFill>
                  <a:srgbClr val="002060"/>
                </a:solidFill>
                <a:latin typeface="Kristen ITC" pitchFamily="66" charset="0"/>
              </a:rPr>
              <a:t>    What kind of salary are you looking for?</a:t>
            </a:r>
            <a:endParaRPr lang="en-IE" sz="2800" b="1" dirty="0">
              <a:solidFill>
                <a:srgbClr val="002060"/>
              </a:solidFill>
              <a:latin typeface="Kristen ITC" pitchFamily="66" charset="0"/>
            </a:endParaRPr>
          </a:p>
          <a:p>
            <a:endParaRPr lang="en-IE" sz="2800" b="1" dirty="0"/>
          </a:p>
          <a:p>
            <a:r>
              <a:rPr lang="en-IE" sz="2800" dirty="0"/>
              <a:t>Do your homework and make sure you have an idea of what this job is offering. You can try asking them what the salary range. If you want to avoid the question altogether you could say that at the moment you are looking to advance in your career and money isn’t your main motivator. </a:t>
            </a:r>
          </a:p>
        </p:txBody>
      </p:sp>
    </p:spTree>
    <p:extLst>
      <p:ext uri="{BB962C8B-B14F-4D97-AF65-F5344CB8AC3E}">
        <p14:creationId xmlns:p14="http://schemas.microsoft.com/office/powerpoint/2010/main" val="41042928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4401205"/>
          </a:xfrm>
          <a:prstGeom prst="rect">
            <a:avLst/>
          </a:prstGeom>
          <a:noFill/>
        </p:spPr>
        <p:txBody>
          <a:bodyPr wrap="square" rtlCol="0">
            <a:spAutoFit/>
          </a:bodyPr>
          <a:lstStyle/>
          <a:p>
            <a:endParaRPr lang="en-IE" sz="2800" b="1" dirty="0" smtClean="0"/>
          </a:p>
          <a:p>
            <a:r>
              <a:rPr lang="en-IE" sz="2800" dirty="0" smtClean="0"/>
              <a:t>Money is not my main motivating factor at the moment.</a:t>
            </a:r>
          </a:p>
          <a:p>
            <a:endParaRPr lang="en-IE" sz="2800" dirty="0"/>
          </a:p>
          <a:p>
            <a:r>
              <a:rPr lang="en-IE" sz="2800" dirty="0" smtClean="0"/>
              <a:t>I expect the industry standard for this position.</a:t>
            </a:r>
          </a:p>
          <a:p>
            <a:endParaRPr lang="en-IE" sz="2800" dirty="0"/>
          </a:p>
          <a:p>
            <a:r>
              <a:rPr lang="en-IE" sz="2800" dirty="0" smtClean="0"/>
              <a:t>What is the salary range for this position?</a:t>
            </a:r>
          </a:p>
          <a:p>
            <a:endParaRPr lang="en-IE" sz="2800" dirty="0" smtClean="0"/>
          </a:p>
          <a:p>
            <a:r>
              <a:rPr lang="en-US" altLang="zh-CN" sz="2800" dirty="0" smtClean="0"/>
              <a:t>Why </a:t>
            </a:r>
            <a:r>
              <a:rPr lang="en-US" altLang="zh-CN" sz="2800" dirty="0"/>
              <a:t>don’t we discuss after you decide whether I’m right for this job?</a:t>
            </a:r>
          </a:p>
          <a:p>
            <a:endParaRPr lang="en-IE" sz="2800" dirty="0"/>
          </a:p>
        </p:txBody>
      </p:sp>
    </p:spTree>
    <p:extLst>
      <p:ext uri="{BB962C8B-B14F-4D97-AF65-F5344CB8AC3E}">
        <p14:creationId xmlns:p14="http://schemas.microsoft.com/office/powerpoint/2010/main" val="1619715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2677656"/>
          </a:xfrm>
          <a:prstGeom prst="rect">
            <a:avLst/>
          </a:prstGeom>
          <a:noFill/>
        </p:spPr>
        <p:txBody>
          <a:bodyPr wrap="square" rtlCol="0">
            <a:spAutoFit/>
          </a:bodyPr>
          <a:lstStyle/>
          <a:p>
            <a:r>
              <a:rPr lang="en-IE" sz="2800" b="1" dirty="0" smtClean="0"/>
              <a:t>13. </a:t>
            </a:r>
            <a:r>
              <a:rPr lang="en-IE" sz="2800" b="1" dirty="0">
                <a:solidFill>
                  <a:srgbClr val="002060"/>
                </a:solidFill>
                <a:latin typeface="Kristen ITC" pitchFamily="66" charset="0"/>
              </a:rPr>
              <a:t>Do you have any questions for us?</a:t>
            </a:r>
            <a:br>
              <a:rPr lang="en-IE" sz="2800" b="1" dirty="0">
                <a:solidFill>
                  <a:srgbClr val="002060"/>
                </a:solidFill>
                <a:latin typeface="Kristen ITC" pitchFamily="66" charset="0"/>
              </a:rPr>
            </a:br>
            <a:endParaRPr lang="en-IE" sz="2800" b="1" dirty="0">
              <a:solidFill>
                <a:srgbClr val="002060"/>
              </a:solidFill>
              <a:latin typeface="Kristen ITC" pitchFamily="66" charset="0"/>
            </a:endParaRPr>
          </a:p>
          <a:p>
            <a:r>
              <a:rPr lang="en-IE" sz="2800" dirty="0"/>
              <a:t>You probably don’t want to ask more than 3 or 4 questions. Try and use questions that focus on you becoming an asset to the company. A generic one might be “how soon can I start if I were to get the job”. </a:t>
            </a:r>
          </a:p>
        </p:txBody>
      </p:sp>
    </p:spTree>
    <p:extLst>
      <p:ext uri="{BB962C8B-B14F-4D97-AF65-F5344CB8AC3E}">
        <p14:creationId xmlns:p14="http://schemas.microsoft.com/office/powerpoint/2010/main" val="34248668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0" cy="3108543"/>
          </a:xfrm>
          <a:prstGeom prst="rect">
            <a:avLst/>
          </a:prstGeom>
          <a:noFill/>
        </p:spPr>
        <p:txBody>
          <a:bodyPr wrap="square" rtlCol="0">
            <a:spAutoFit/>
          </a:bodyPr>
          <a:lstStyle/>
          <a:p>
            <a:r>
              <a:rPr lang="en-IE" sz="2800" dirty="0"/>
              <a:t/>
            </a:r>
            <a:br>
              <a:rPr lang="en-IE" sz="2800" dirty="0"/>
            </a:br>
            <a:endParaRPr lang="en-IE" sz="2800" dirty="0" smtClean="0"/>
          </a:p>
          <a:p>
            <a:r>
              <a:rPr lang="en-IE" sz="2800" dirty="0" smtClean="0"/>
              <a:t>When can I start?</a:t>
            </a:r>
          </a:p>
          <a:p>
            <a:endParaRPr lang="en-IE" sz="2800" dirty="0"/>
          </a:p>
          <a:p>
            <a:r>
              <a:rPr lang="en-IE" sz="2800" dirty="0" smtClean="0"/>
              <a:t>What are the chances for professional development…</a:t>
            </a:r>
          </a:p>
          <a:p>
            <a:endParaRPr lang="en-IE" sz="2800" dirty="0"/>
          </a:p>
          <a:p>
            <a:r>
              <a:rPr lang="en-IE" sz="2800" dirty="0" smtClean="0"/>
              <a:t>How large a team would I be working in?</a:t>
            </a:r>
          </a:p>
        </p:txBody>
      </p:sp>
    </p:spTree>
    <p:extLst>
      <p:ext uri="{BB962C8B-B14F-4D97-AF65-F5344CB8AC3E}">
        <p14:creationId xmlns:p14="http://schemas.microsoft.com/office/powerpoint/2010/main" val="1129430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80000"/>
              </a:lnSpc>
            </a:pPr>
            <a:r>
              <a:rPr lang="en-US" altLang="zh-CN" sz="4000" b="1" dirty="0">
                <a:solidFill>
                  <a:srgbClr val="002060"/>
                </a:solidFill>
                <a:latin typeface="Kristen ITC" pitchFamily="66" charset="0"/>
              </a:rPr>
              <a:t>Expressing Thanks</a:t>
            </a:r>
            <a:endParaRPr lang="zh-CN" altLang="en-US" sz="4000" b="1" dirty="0">
              <a:solidFill>
                <a:srgbClr val="002060"/>
              </a:solidFill>
              <a:latin typeface="Kristen ITC" pitchFamily="66" charset="0"/>
            </a:endParaRPr>
          </a:p>
        </p:txBody>
      </p:sp>
      <p:sp>
        <p:nvSpPr>
          <p:cNvPr id="3" name="内容占位符 2"/>
          <p:cNvSpPr>
            <a:spLocks noGrp="1"/>
          </p:cNvSpPr>
          <p:nvPr>
            <p:ph idx="1"/>
          </p:nvPr>
        </p:nvSpPr>
        <p:spPr/>
        <p:txBody>
          <a:bodyPr/>
          <a:lstStyle/>
          <a:p>
            <a:r>
              <a:rPr lang="en-US" altLang="zh-CN" dirty="0" smtClean="0"/>
              <a:t>Thank you for providing me this chance.</a:t>
            </a:r>
            <a:r>
              <a:rPr lang="zh-CN" altLang="en-US" dirty="0" smtClean="0"/>
              <a:t> </a:t>
            </a:r>
            <a:r>
              <a:rPr lang="en-US" altLang="zh-CN" dirty="0" smtClean="0"/>
              <a:t>Looking forward to your good news.</a:t>
            </a:r>
          </a:p>
        </p:txBody>
      </p:sp>
    </p:spTree>
    <p:extLst>
      <p:ext uri="{BB962C8B-B14F-4D97-AF65-F5344CB8AC3E}">
        <p14:creationId xmlns:p14="http://schemas.microsoft.com/office/powerpoint/2010/main" val="8447762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cap="none" dirty="0" smtClean="0">
                <a:effectLst/>
              </a:rPr>
              <a:t>III. Topic : Notice</a:t>
            </a:r>
            <a:r>
              <a:rPr lang="zh-CN" altLang="zh-CN" dirty="0">
                <a:effectLst/>
              </a:rPr>
              <a:t/>
            </a:r>
            <a:br>
              <a:rPr lang="zh-CN" altLang="zh-CN" dirty="0">
                <a:effectLst/>
              </a:rPr>
            </a:br>
            <a:endParaRPr lang="zh-CN" altLang="en-US" dirty="0"/>
          </a:p>
        </p:txBody>
      </p:sp>
      <p:sp>
        <p:nvSpPr>
          <p:cNvPr id="3" name="内容占位符 2"/>
          <p:cNvSpPr>
            <a:spLocks noGrp="1"/>
          </p:cNvSpPr>
          <p:nvPr>
            <p:ph idx="1"/>
          </p:nvPr>
        </p:nvSpPr>
        <p:spPr>
          <a:xfrm>
            <a:off x="428306" y="1628801"/>
            <a:ext cx="8686800" cy="1584176"/>
          </a:xfrm>
        </p:spPr>
        <p:txBody>
          <a:bodyPr/>
          <a:lstStyle/>
          <a:p>
            <a:pPr marL="0" indent="0">
              <a:buNone/>
            </a:pPr>
            <a:r>
              <a:rPr lang="en-US" altLang="zh-CN" sz="5400" b="1" dirty="0">
                <a:solidFill>
                  <a:srgbClr val="FF0000"/>
                </a:solidFill>
              </a:rPr>
              <a:t>1</a:t>
            </a:r>
            <a:r>
              <a:rPr lang="en-US" altLang="zh-CN" sz="5400" b="1" dirty="0" smtClean="0">
                <a:solidFill>
                  <a:srgbClr val="FF0000"/>
                </a:solidFill>
              </a:rPr>
              <a:t>. </a:t>
            </a:r>
            <a:r>
              <a:rPr lang="en-US" altLang="zh-CN" sz="5400" b="1" dirty="0">
                <a:solidFill>
                  <a:srgbClr val="FF0000"/>
                </a:solidFill>
              </a:rPr>
              <a:t>Structure</a:t>
            </a:r>
            <a:endParaRPr lang="zh-CN" altLang="zh-CN" sz="5400" dirty="0">
              <a:solidFill>
                <a:srgbClr val="FF0000"/>
              </a:solidFill>
            </a:endParaRPr>
          </a:p>
          <a:p>
            <a:endParaRPr lang="zh-CN" altLang="en-US" dirty="0"/>
          </a:p>
        </p:txBody>
      </p:sp>
    </p:spTree>
    <p:extLst>
      <p:ext uri="{BB962C8B-B14F-4D97-AF65-F5344CB8AC3E}">
        <p14:creationId xmlns:p14="http://schemas.microsoft.com/office/powerpoint/2010/main" val="41248409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线形标注 1 1"/>
          <p:cNvSpPr/>
          <p:nvPr/>
        </p:nvSpPr>
        <p:spPr>
          <a:xfrm>
            <a:off x="6485426" y="4943962"/>
            <a:ext cx="2335046" cy="1433739"/>
          </a:xfrm>
          <a:prstGeom prst="borderCallout1">
            <a:avLst>
              <a:gd name="adj1" fmla="val 47891"/>
              <a:gd name="adj2" fmla="val -2739"/>
              <a:gd name="adj3" fmla="val 5795"/>
              <a:gd name="adj4" fmla="val -63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Reply</a:t>
            </a:r>
          </a:p>
          <a:p>
            <a:pPr algn="ctr"/>
            <a:r>
              <a:rPr lang="en-US" altLang="zh-CN" sz="3200" b="1" dirty="0" smtClean="0"/>
              <a:t>Follow up</a:t>
            </a:r>
            <a:endParaRPr lang="zh-CN" altLang="en-US" sz="3200" b="1" dirty="0"/>
          </a:p>
        </p:txBody>
      </p:sp>
      <p:sp>
        <p:nvSpPr>
          <p:cNvPr id="14" name="线形标注 1 13"/>
          <p:cNvSpPr/>
          <p:nvPr/>
        </p:nvSpPr>
        <p:spPr>
          <a:xfrm>
            <a:off x="6452588" y="370659"/>
            <a:ext cx="2367884" cy="1879709"/>
          </a:xfrm>
          <a:prstGeom prst="borderCallout1">
            <a:avLst>
              <a:gd name="adj1" fmla="val 50998"/>
              <a:gd name="adj2" fmla="val -4042"/>
              <a:gd name="adj3" fmla="val 114089"/>
              <a:gd name="adj4" fmla="val -616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Short </a:t>
            </a:r>
          </a:p>
          <a:p>
            <a:pPr algn="ctr"/>
            <a:r>
              <a:rPr lang="en-US" altLang="zh-CN" sz="3200" b="1" dirty="0" smtClean="0"/>
              <a:t>Clear </a:t>
            </a:r>
          </a:p>
          <a:p>
            <a:pPr algn="ctr"/>
            <a:r>
              <a:rPr lang="en-US" altLang="zh-CN" sz="3200" b="1" dirty="0" smtClean="0"/>
              <a:t>Complete</a:t>
            </a:r>
          </a:p>
          <a:p>
            <a:pPr algn="ctr"/>
            <a:endParaRPr lang="zh-CN" altLang="en-US" sz="3200" b="1" dirty="0"/>
          </a:p>
        </p:txBody>
      </p:sp>
      <p:grpSp>
        <p:nvGrpSpPr>
          <p:cNvPr id="15" name="画布 11"/>
          <p:cNvGrpSpPr/>
          <p:nvPr/>
        </p:nvGrpSpPr>
        <p:grpSpPr>
          <a:xfrm>
            <a:off x="107504" y="188640"/>
            <a:ext cx="5616624" cy="6552728"/>
            <a:chOff x="0" y="0"/>
            <a:chExt cx="3886200" cy="3566160"/>
          </a:xfrm>
        </p:grpSpPr>
        <p:sp>
          <p:nvSpPr>
            <p:cNvPr id="16" name="矩形 15"/>
            <p:cNvSpPr/>
            <p:nvPr/>
          </p:nvSpPr>
          <p:spPr>
            <a:xfrm>
              <a:off x="0" y="0"/>
              <a:ext cx="3886200" cy="3566160"/>
            </a:xfrm>
            <a:prstGeom prst="rect">
              <a:avLst/>
            </a:prstGeom>
            <a:solidFill>
              <a:srgbClr val="EAEAEA"/>
            </a:solidFill>
            <a:ln w="9525" cap="flat" cmpd="sng" algn="ctr">
              <a:solidFill>
                <a:srgbClr val="000000"/>
              </a:solidFill>
              <a:prstDash val="solid"/>
              <a:miter lim="800000"/>
              <a:headEnd type="none" w="med" len="med"/>
              <a:tailEnd type="none" w="med" len="med"/>
            </a:ln>
          </p:spPr>
        </p:sp>
        <p:sp>
          <p:nvSpPr>
            <p:cNvPr id="17" name="Text Box 4"/>
            <p:cNvSpPr txBox="1">
              <a:spLocks noChangeArrowheads="1"/>
            </p:cNvSpPr>
            <p:nvPr/>
          </p:nvSpPr>
          <p:spPr bwMode="auto">
            <a:xfrm>
              <a:off x="114300" y="99060"/>
              <a:ext cx="685800" cy="297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2800" kern="100" dirty="0">
                  <a:effectLst/>
                  <a:latin typeface="Times New Roman"/>
                  <a:ea typeface="宋体"/>
                  <a:cs typeface="宋体"/>
                </a:rPr>
                <a:t>称呼</a:t>
              </a:r>
            </a:p>
          </p:txBody>
        </p:sp>
        <p:sp>
          <p:nvSpPr>
            <p:cNvPr id="18" name="Text Box 7"/>
            <p:cNvSpPr txBox="1">
              <a:spLocks noChangeArrowheads="1"/>
            </p:cNvSpPr>
            <p:nvPr/>
          </p:nvSpPr>
          <p:spPr bwMode="auto">
            <a:xfrm>
              <a:off x="914400" y="495300"/>
              <a:ext cx="2286000" cy="2952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733425" algn="just">
                <a:spcAft>
                  <a:spcPts val="0"/>
                </a:spcAft>
              </a:pPr>
              <a:r>
                <a:rPr lang="zh-CN" sz="2400" kern="100" dirty="0">
                  <a:effectLst/>
                  <a:latin typeface="Times New Roman"/>
                  <a:ea typeface="宋体"/>
                  <a:cs typeface="宋体"/>
                </a:rPr>
                <a:t>开头客套语</a:t>
              </a:r>
            </a:p>
          </p:txBody>
        </p:sp>
        <p:cxnSp>
          <p:nvCxnSpPr>
            <p:cNvPr id="19" name="Line 8"/>
            <p:cNvCxnSpPr/>
            <p:nvPr/>
          </p:nvCxnSpPr>
          <p:spPr bwMode="auto">
            <a:xfrm>
              <a:off x="2030730" y="790575"/>
              <a:ext cx="635" cy="198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Text Box 9"/>
            <p:cNvSpPr txBox="1">
              <a:spLocks noChangeArrowheads="1"/>
            </p:cNvSpPr>
            <p:nvPr/>
          </p:nvSpPr>
          <p:spPr bwMode="auto">
            <a:xfrm>
              <a:off x="692063" y="2417469"/>
              <a:ext cx="2874723" cy="340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2400" kern="100" dirty="0">
                  <a:effectLst/>
                  <a:latin typeface="Times New Roman"/>
                  <a:ea typeface="宋体"/>
                  <a:cs typeface="宋体"/>
                </a:rPr>
                <a:t>希望对方参加，并期待回复</a:t>
              </a:r>
            </a:p>
          </p:txBody>
        </p:sp>
        <p:sp>
          <p:nvSpPr>
            <p:cNvPr id="21" name="Text Box 10"/>
            <p:cNvSpPr txBox="1">
              <a:spLocks noChangeArrowheads="1"/>
            </p:cNvSpPr>
            <p:nvPr/>
          </p:nvSpPr>
          <p:spPr bwMode="auto">
            <a:xfrm>
              <a:off x="114299" y="2855595"/>
              <a:ext cx="950413" cy="297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2400" kern="100" dirty="0">
                  <a:effectLst/>
                  <a:latin typeface="Times New Roman"/>
                  <a:ea typeface="宋体"/>
                  <a:cs typeface="宋体"/>
                </a:rPr>
                <a:t>结束语</a:t>
              </a:r>
            </a:p>
          </p:txBody>
        </p:sp>
        <p:sp>
          <p:nvSpPr>
            <p:cNvPr id="22" name="Text Box 11"/>
            <p:cNvSpPr txBox="1">
              <a:spLocks noChangeArrowheads="1"/>
            </p:cNvSpPr>
            <p:nvPr/>
          </p:nvSpPr>
          <p:spPr bwMode="auto">
            <a:xfrm>
              <a:off x="319414" y="1122045"/>
              <a:ext cx="3347711" cy="3505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2400" kern="100" dirty="0">
                  <a:effectLst/>
                  <a:latin typeface="Times New Roman"/>
                  <a:ea typeface="宋体"/>
                  <a:cs typeface="宋体"/>
                </a:rPr>
                <a:t>通知的内容：时间、地点、对象</a:t>
              </a:r>
            </a:p>
          </p:txBody>
        </p:sp>
        <p:sp>
          <p:nvSpPr>
            <p:cNvPr id="23" name="Text Box 13"/>
            <p:cNvSpPr txBox="1">
              <a:spLocks noChangeArrowheads="1"/>
            </p:cNvSpPr>
            <p:nvPr/>
          </p:nvSpPr>
          <p:spPr bwMode="auto">
            <a:xfrm>
              <a:off x="114300" y="3232785"/>
              <a:ext cx="800100" cy="2971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2800" kern="100">
                  <a:effectLst/>
                  <a:latin typeface="Times New Roman"/>
                  <a:ea typeface="宋体"/>
                  <a:cs typeface="宋体"/>
                </a:rPr>
                <a:t>签名</a:t>
              </a:r>
            </a:p>
          </p:txBody>
        </p:sp>
        <p:pic>
          <p:nvPicPr>
            <p:cNvPr id="24" name="图片 23"/>
            <p:cNvPicPr>
              <a:picLocks noChangeAspect="1"/>
            </p:cNvPicPr>
            <p:nvPr/>
          </p:nvPicPr>
          <p:blipFill>
            <a:blip r:embed="rId2"/>
            <a:stretch>
              <a:fillRect/>
            </a:stretch>
          </p:blipFill>
          <p:spPr>
            <a:xfrm>
              <a:off x="1991020" y="2143125"/>
              <a:ext cx="158510" cy="274344"/>
            </a:xfrm>
            <a:prstGeom prst="rect">
              <a:avLst/>
            </a:prstGeom>
          </p:spPr>
        </p:pic>
        <p:sp>
          <p:nvSpPr>
            <p:cNvPr id="25" name="Text Box 11"/>
            <p:cNvSpPr txBox="1">
              <a:spLocks noChangeArrowheads="1"/>
            </p:cNvSpPr>
            <p:nvPr/>
          </p:nvSpPr>
          <p:spPr bwMode="auto">
            <a:xfrm>
              <a:off x="319414" y="1784010"/>
              <a:ext cx="3347711" cy="3505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2400" dirty="0">
                  <a:effectLst/>
                  <a:latin typeface="Times New Roman"/>
                  <a:cs typeface="宋体"/>
                </a:rPr>
                <a:t>内容的重要性、作用、要求</a:t>
              </a:r>
              <a:endParaRPr lang="zh-CN" sz="2400" dirty="0">
                <a:effectLst/>
                <a:latin typeface="宋体"/>
                <a:cs typeface="宋体"/>
              </a:endParaRPr>
            </a:p>
          </p:txBody>
        </p:sp>
        <p:cxnSp>
          <p:nvCxnSpPr>
            <p:cNvPr id="26" name="Line 8"/>
            <p:cNvCxnSpPr/>
            <p:nvPr/>
          </p:nvCxnSpPr>
          <p:spPr bwMode="auto">
            <a:xfrm>
              <a:off x="2042160" y="1543005"/>
              <a:ext cx="635" cy="198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7" name="线形标注 1 26"/>
          <p:cNvSpPr/>
          <p:nvPr/>
        </p:nvSpPr>
        <p:spPr>
          <a:xfrm>
            <a:off x="6604988" y="2526858"/>
            <a:ext cx="2367884" cy="1879709"/>
          </a:xfrm>
          <a:prstGeom prst="borderCallout1">
            <a:avLst>
              <a:gd name="adj1" fmla="val 50998"/>
              <a:gd name="adj2" fmla="val -4042"/>
              <a:gd name="adj3" fmla="val 66987"/>
              <a:gd name="adj4" fmla="val -64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Impact illustration</a:t>
            </a:r>
            <a:endParaRPr lang="zh-CN" altLang="en-US" sz="3200" b="1" dirty="0"/>
          </a:p>
        </p:txBody>
      </p:sp>
    </p:spTree>
    <p:extLst>
      <p:ext uri="{BB962C8B-B14F-4D97-AF65-F5344CB8AC3E}">
        <p14:creationId xmlns:p14="http://schemas.microsoft.com/office/powerpoint/2010/main" val="412244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cap="none" dirty="0">
                <a:effectLst/>
              </a:rPr>
              <a:t>2</a:t>
            </a:r>
            <a:r>
              <a:rPr lang="en-US" altLang="zh-CN" b="1" cap="none" dirty="0" smtClean="0">
                <a:effectLst/>
              </a:rPr>
              <a:t>. </a:t>
            </a:r>
            <a:r>
              <a:rPr lang="en-US" altLang="zh-CN" b="1" cap="none" dirty="0">
                <a:effectLst/>
              </a:rPr>
              <a:t>Tone and </a:t>
            </a:r>
            <a:r>
              <a:rPr lang="en-US" altLang="zh-CN" b="1" cap="none" dirty="0" smtClean="0">
                <a:effectLst/>
              </a:rPr>
              <a:t>Diction</a:t>
            </a:r>
            <a:r>
              <a:rPr lang="zh-CN" altLang="zh-CN" dirty="0">
                <a:effectLst/>
              </a:rPr>
              <a:t/>
            </a:r>
            <a:br>
              <a:rPr lang="zh-CN" altLang="zh-CN" dirty="0">
                <a:effectLst/>
              </a:rPr>
            </a:b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Concise </a:t>
            </a:r>
          </a:p>
          <a:p>
            <a:pPr marL="0" indent="0">
              <a:buNone/>
            </a:pPr>
            <a:r>
              <a:rPr lang="en-US" altLang="zh-CN" dirty="0" smtClean="0"/>
              <a:t>Clear </a:t>
            </a:r>
          </a:p>
          <a:p>
            <a:pPr marL="0" indent="0">
              <a:buNone/>
            </a:pPr>
            <a:r>
              <a:rPr lang="en-US" altLang="zh-CN" dirty="0" smtClean="0"/>
              <a:t>Logic</a:t>
            </a:r>
            <a:endParaRPr lang="zh-CN" altLang="en-US" dirty="0"/>
          </a:p>
        </p:txBody>
      </p:sp>
    </p:spTree>
    <p:extLst>
      <p:ext uri="{BB962C8B-B14F-4D97-AF65-F5344CB8AC3E}">
        <p14:creationId xmlns:p14="http://schemas.microsoft.com/office/powerpoint/2010/main" val="33248769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336704"/>
          </a:xfrm>
        </p:spPr>
        <p:txBody>
          <a:bodyPr>
            <a:normAutofit fontScale="70000" lnSpcReduction="20000"/>
          </a:bodyPr>
          <a:lstStyle/>
          <a:p>
            <a:pPr marL="0" indent="0">
              <a:buNone/>
            </a:pPr>
            <a:r>
              <a:rPr lang="en-US" altLang="zh-CN" b="1" dirty="0">
                <a:solidFill>
                  <a:srgbClr val="42A02C"/>
                </a:solidFill>
              </a:rPr>
              <a:t>3. Useful </a:t>
            </a:r>
            <a:r>
              <a:rPr lang="en-US" altLang="zh-CN" b="1" dirty="0" smtClean="0">
                <a:solidFill>
                  <a:srgbClr val="42A02C"/>
                </a:solidFill>
              </a:rPr>
              <a:t>expressions</a:t>
            </a:r>
          </a:p>
          <a:p>
            <a:pPr marL="0" indent="0">
              <a:buNone/>
            </a:pPr>
            <a:endParaRPr lang="en-US" altLang="zh-CN" dirty="0" smtClean="0"/>
          </a:p>
          <a:p>
            <a:pPr marL="0" indent="0">
              <a:buNone/>
            </a:pPr>
            <a:r>
              <a:rPr lang="en-US" altLang="zh-CN" dirty="0" smtClean="0"/>
              <a:t>This </a:t>
            </a:r>
            <a:r>
              <a:rPr lang="en-US" altLang="zh-CN" dirty="0"/>
              <a:t>is to inform you that…</a:t>
            </a:r>
          </a:p>
          <a:p>
            <a:pPr marL="0" indent="0">
              <a:buNone/>
            </a:pPr>
            <a:r>
              <a:rPr lang="en-US" altLang="zh-CN" dirty="0"/>
              <a:t>Please note that…</a:t>
            </a:r>
          </a:p>
          <a:p>
            <a:pPr marL="0" indent="0">
              <a:buNone/>
            </a:pPr>
            <a:r>
              <a:rPr lang="en-US" altLang="zh-CN" dirty="0"/>
              <a:t>Please be informed that …</a:t>
            </a:r>
          </a:p>
          <a:p>
            <a:pPr marL="0" indent="0">
              <a:buNone/>
            </a:pPr>
            <a:r>
              <a:rPr lang="en-US" altLang="zh-CN" dirty="0"/>
              <a:t>This is to notify that …</a:t>
            </a:r>
          </a:p>
          <a:p>
            <a:pPr marL="0" indent="0">
              <a:buNone/>
            </a:pPr>
            <a:r>
              <a:rPr lang="en-US" altLang="zh-CN" dirty="0"/>
              <a:t>We are writing this letter to inform you that </a:t>
            </a:r>
            <a:r>
              <a:rPr lang="en-US" altLang="zh-CN" dirty="0" smtClean="0"/>
              <a:t>…</a:t>
            </a:r>
          </a:p>
          <a:p>
            <a:pPr marL="0" indent="0">
              <a:buNone/>
            </a:pPr>
            <a:r>
              <a:rPr lang="zh-CN" altLang="en-US" dirty="0" smtClean="0"/>
              <a:t>请</a:t>
            </a:r>
            <a:r>
              <a:rPr lang="zh-CN" altLang="en-US" dirty="0"/>
              <a:t>注意员工会议将于</a:t>
            </a:r>
            <a:r>
              <a:rPr lang="en-US" altLang="zh-CN" dirty="0"/>
              <a:t>7</a:t>
            </a:r>
            <a:r>
              <a:rPr lang="zh-CN" altLang="en-US" dirty="0"/>
              <a:t>月</a:t>
            </a:r>
            <a:r>
              <a:rPr lang="en-US" altLang="zh-CN" dirty="0"/>
              <a:t>10</a:t>
            </a:r>
            <a:r>
              <a:rPr lang="zh-CN" altLang="en-US" dirty="0"/>
              <a:t>日（周一）上午</a:t>
            </a:r>
            <a:r>
              <a:rPr lang="en-US" altLang="zh-CN" dirty="0"/>
              <a:t>10</a:t>
            </a:r>
            <a:r>
              <a:rPr lang="zh-CN" altLang="en-US" dirty="0"/>
              <a:t>点召开</a:t>
            </a:r>
            <a:r>
              <a:rPr lang="zh-CN" altLang="en-US" dirty="0" smtClean="0"/>
              <a:t>。</a:t>
            </a:r>
            <a:endParaRPr lang="en-US" altLang="zh-CN" dirty="0" smtClean="0"/>
          </a:p>
          <a:p>
            <a:pPr marL="0" indent="0">
              <a:buNone/>
            </a:pPr>
            <a:r>
              <a:rPr lang="en-US" altLang="zh-CN" dirty="0"/>
              <a:t>Please note that the staff meeting will be held on Monday, July 10 at 10:00 am</a:t>
            </a:r>
            <a:r>
              <a:rPr lang="en-US" altLang="zh-CN" dirty="0" smtClean="0"/>
              <a:t>.</a:t>
            </a:r>
            <a:endParaRPr lang="en-US" altLang="zh-CN" dirty="0"/>
          </a:p>
          <a:p>
            <a:pPr marL="0" indent="0">
              <a:buNone/>
            </a:pPr>
            <a:r>
              <a:rPr lang="zh-CN" altLang="en-US" dirty="0" smtClean="0"/>
              <a:t>在此</a:t>
            </a:r>
            <a:r>
              <a:rPr lang="zh-CN" altLang="en-US" dirty="0"/>
              <a:t>通知明天的会议已变更</a:t>
            </a:r>
            <a:r>
              <a:rPr lang="zh-CN" altLang="en-US" dirty="0" smtClean="0"/>
              <a:t>日期</a:t>
            </a:r>
            <a:endParaRPr lang="en-US" altLang="zh-CN" dirty="0" smtClean="0"/>
          </a:p>
          <a:p>
            <a:pPr marL="0" indent="0">
              <a:buNone/>
            </a:pPr>
            <a:r>
              <a:rPr lang="en-US" altLang="zh-CN" dirty="0"/>
              <a:t>This is to inform you that tomorrow’s meeting has been rescheduled. </a:t>
            </a:r>
          </a:p>
          <a:p>
            <a:pPr marL="0" indent="0">
              <a:buNone/>
            </a:pPr>
            <a:r>
              <a:rPr lang="zh-CN" altLang="en-US" dirty="0" smtClean="0"/>
              <a:t>这</a:t>
            </a:r>
            <a:r>
              <a:rPr lang="zh-CN" altLang="en-US" dirty="0"/>
              <a:t>是一封出货通知</a:t>
            </a:r>
            <a:r>
              <a:rPr lang="zh-CN" altLang="en-US" dirty="0" smtClean="0"/>
              <a:t>。</a:t>
            </a:r>
            <a:endParaRPr lang="en-US" altLang="zh-CN" dirty="0" smtClean="0"/>
          </a:p>
          <a:p>
            <a:pPr marL="0" indent="0">
              <a:buNone/>
            </a:pPr>
            <a:r>
              <a:rPr lang="en-US" altLang="zh-CN" dirty="0"/>
              <a:t>This is a notification of shipment. </a:t>
            </a:r>
          </a:p>
          <a:p>
            <a:pPr marL="0" indent="0">
              <a:buNone/>
            </a:pPr>
            <a:r>
              <a:rPr lang="zh-CN" altLang="en-US" dirty="0" smtClean="0"/>
              <a:t>我</a:t>
            </a:r>
            <a:r>
              <a:rPr lang="zh-CN" altLang="en-US" dirty="0"/>
              <a:t>很高兴在此宣布这个好消息</a:t>
            </a:r>
            <a:r>
              <a:rPr lang="zh-CN" altLang="en-US" dirty="0" smtClean="0"/>
              <a:t>。</a:t>
            </a:r>
            <a:endParaRPr lang="en-US" altLang="zh-CN" dirty="0" smtClean="0"/>
          </a:p>
          <a:p>
            <a:pPr marL="0" indent="0">
              <a:buNone/>
            </a:pPr>
            <a:r>
              <a:rPr lang="en-US" altLang="zh-CN" dirty="0"/>
              <a:t>I am very pleased to announce the good news</a:t>
            </a:r>
            <a:r>
              <a:rPr lang="en-US" altLang="zh-CN" dirty="0" smtClean="0"/>
              <a:t>!</a:t>
            </a:r>
          </a:p>
        </p:txBody>
      </p:sp>
    </p:spTree>
    <p:extLst>
      <p:ext uri="{BB962C8B-B14F-4D97-AF65-F5344CB8AC3E}">
        <p14:creationId xmlns:p14="http://schemas.microsoft.com/office/powerpoint/2010/main" val="265529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down)">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wipe(down)">
                                      <p:cBhvr>
                                        <p:cTn id="12" dur="5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wipe(down)">
                                      <p:cBhvr>
                                        <p:cTn id="17" dur="500"/>
                                        <p:tgtEl>
                                          <p:spTgt spid="3">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wipe(down)">
                                      <p:cBhvr>
                                        <p:cTn id="2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858000"/>
          </a:xfrm>
        </p:spPr>
        <p:txBody>
          <a:bodyPr/>
          <a:lstStyle/>
          <a:p>
            <a:pPr marL="0" indent="0">
              <a:buNone/>
            </a:pPr>
            <a:r>
              <a:rPr lang="en-US" altLang="zh-CN" sz="2800" dirty="0" smtClean="0"/>
              <a:t>3. User classes and characteristics</a:t>
            </a:r>
          </a:p>
          <a:p>
            <a:pPr marL="0" indent="0">
              <a:buNone/>
            </a:pPr>
            <a:r>
              <a:rPr lang="en-US" altLang="zh-CN" sz="2800" dirty="0" smtClean="0"/>
              <a:t>4. Operating environment</a:t>
            </a:r>
          </a:p>
          <a:p>
            <a:pPr marL="0" indent="0">
              <a:buNone/>
            </a:pPr>
            <a:r>
              <a:rPr lang="en-US" altLang="zh-CN" sz="2800" dirty="0" smtClean="0"/>
              <a:t>5. Design and implementation constraints</a:t>
            </a:r>
          </a:p>
          <a:p>
            <a:pPr marL="0" indent="0">
              <a:buNone/>
            </a:pPr>
            <a:r>
              <a:rPr lang="en-US" altLang="zh-CN" sz="2800" dirty="0" smtClean="0"/>
              <a:t>6. User documentation </a:t>
            </a:r>
          </a:p>
          <a:p>
            <a:pPr marL="0" indent="0">
              <a:buNone/>
            </a:pPr>
            <a:r>
              <a:rPr lang="en-US" altLang="zh-CN" sz="2800" dirty="0" smtClean="0"/>
              <a:t>7. Overview of data requirements</a:t>
            </a:r>
          </a:p>
          <a:p>
            <a:pPr marL="0" indent="0">
              <a:buNone/>
            </a:pPr>
            <a:r>
              <a:rPr lang="en-US" altLang="zh-CN" sz="2800" dirty="0" smtClean="0"/>
              <a:t>8. General constraints, assumptions, dependencies, guidelines</a:t>
            </a:r>
          </a:p>
          <a:p>
            <a:pPr marL="0" indent="0">
              <a:buNone/>
            </a:pPr>
            <a:r>
              <a:rPr lang="en-US" altLang="zh-CN" sz="2800" dirty="0" smtClean="0"/>
              <a:t>9. User view of product use </a:t>
            </a:r>
          </a:p>
          <a:p>
            <a:r>
              <a:rPr lang="en-US" altLang="zh-CN" sz="2800" dirty="0" smtClean="0"/>
              <a:t>System features</a:t>
            </a:r>
          </a:p>
          <a:p>
            <a:pPr marL="0" indent="0">
              <a:buNone/>
            </a:pPr>
            <a:r>
              <a:rPr lang="en-US" altLang="zh-CN" sz="2800" dirty="0" smtClean="0"/>
              <a:t>A. Authentication</a:t>
            </a:r>
          </a:p>
          <a:p>
            <a:pPr marL="514350" indent="-514350">
              <a:buAutoNum type="arabicPeriod"/>
            </a:pPr>
            <a:r>
              <a:rPr lang="en-US" altLang="zh-CN" sz="2800" dirty="0" smtClean="0"/>
              <a:t>Description and priority</a:t>
            </a:r>
          </a:p>
          <a:p>
            <a:pPr marL="514350" indent="-514350">
              <a:buAutoNum type="arabicPeriod"/>
            </a:pPr>
            <a:r>
              <a:rPr lang="en-US" altLang="zh-CN" sz="2800" dirty="0" smtClean="0"/>
              <a:t>Stimulus / response sequences</a:t>
            </a:r>
          </a:p>
          <a:p>
            <a:pPr marL="514350" indent="-514350">
              <a:buAutoNum type="arabicPeriod"/>
            </a:pPr>
            <a:r>
              <a:rPr lang="en-US" altLang="zh-CN" sz="2800" dirty="0" smtClean="0"/>
              <a:t>Functional requirements</a:t>
            </a:r>
          </a:p>
          <a:p>
            <a:pPr marL="0" indent="0">
              <a:buNone/>
            </a:pPr>
            <a:endParaRPr lang="zh-CN" altLang="en-US" dirty="0"/>
          </a:p>
        </p:txBody>
      </p:sp>
    </p:spTree>
    <p:extLst>
      <p:ext uri="{BB962C8B-B14F-4D97-AF65-F5344CB8AC3E}">
        <p14:creationId xmlns:p14="http://schemas.microsoft.com/office/powerpoint/2010/main" val="122481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435280" cy="6480720"/>
          </a:xfrm>
        </p:spPr>
        <p:txBody>
          <a:bodyPr>
            <a:normAutofit fontScale="70000" lnSpcReduction="20000"/>
          </a:bodyPr>
          <a:lstStyle/>
          <a:p>
            <a:pPr marL="0" indent="0">
              <a:buNone/>
            </a:pPr>
            <a:r>
              <a:rPr lang="en-US" altLang="zh-CN" dirty="0" smtClean="0"/>
              <a:t>Be expected to attend…</a:t>
            </a:r>
          </a:p>
          <a:p>
            <a:pPr marL="0" indent="0">
              <a:buNone/>
            </a:pPr>
            <a:r>
              <a:rPr lang="en-US" altLang="zh-CN" dirty="0" smtClean="0"/>
              <a:t>Be required to attend…</a:t>
            </a:r>
          </a:p>
          <a:p>
            <a:pPr marL="0" indent="0">
              <a:buNone/>
            </a:pPr>
            <a:r>
              <a:rPr lang="en-US" altLang="zh-CN" dirty="0" smtClean="0"/>
              <a:t>Mandatory…</a:t>
            </a:r>
          </a:p>
          <a:p>
            <a:pPr marL="0" indent="0">
              <a:buNone/>
            </a:pPr>
            <a:r>
              <a:rPr lang="zh-CN" altLang="en-US" dirty="0" smtClean="0"/>
              <a:t>所有</a:t>
            </a:r>
            <a:r>
              <a:rPr lang="zh-CN" altLang="en-US" dirty="0"/>
              <a:t>成员都</a:t>
            </a:r>
            <a:r>
              <a:rPr lang="zh-CN" altLang="en-US" dirty="0" smtClean="0"/>
              <a:t>必</a:t>
            </a:r>
            <a:r>
              <a:rPr lang="zh-CN" altLang="en-US" dirty="0"/>
              <a:t>须</a:t>
            </a:r>
            <a:r>
              <a:rPr lang="zh-CN" altLang="en-US" dirty="0" smtClean="0"/>
              <a:t>出席</a:t>
            </a:r>
            <a:r>
              <a:rPr lang="zh-CN" altLang="en-US" dirty="0"/>
              <a:t>会议</a:t>
            </a:r>
            <a:r>
              <a:rPr lang="zh-CN" altLang="en-US" dirty="0" smtClean="0"/>
              <a:t>。</a:t>
            </a:r>
            <a:endParaRPr lang="en-US" altLang="zh-CN" dirty="0" smtClean="0"/>
          </a:p>
          <a:p>
            <a:pPr marL="0" indent="0">
              <a:buNone/>
            </a:pPr>
            <a:r>
              <a:rPr lang="en-US" altLang="zh-CN" dirty="0"/>
              <a:t>Attendance is mandatory for all members</a:t>
            </a:r>
            <a:r>
              <a:rPr lang="en-US" altLang="zh-CN" dirty="0" smtClean="0"/>
              <a:t>.</a:t>
            </a:r>
          </a:p>
          <a:p>
            <a:pPr marL="0" indent="0">
              <a:buNone/>
            </a:pPr>
            <a:r>
              <a:rPr lang="zh-CN" altLang="en-US" dirty="0" smtClean="0"/>
              <a:t>所有经理都应出席会议。</a:t>
            </a:r>
            <a:endParaRPr lang="en-US" altLang="zh-CN" dirty="0" smtClean="0"/>
          </a:p>
          <a:p>
            <a:pPr marL="0" indent="0">
              <a:buNone/>
            </a:pPr>
            <a:r>
              <a:rPr lang="en-US" altLang="zh-CN" dirty="0" smtClean="0"/>
              <a:t>All managers are expected to attend the meeting.</a:t>
            </a:r>
            <a:endParaRPr lang="en-US" altLang="zh-CN" dirty="0"/>
          </a:p>
          <a:p>
            <a:pPr marL="0" indent="0">
              <a:buNone/>
            </a:pPr>
            <a:r>
              <a:rPr lang="en-US" altLang="zh-CN" dirty="0" smtClean="0"/>
              <a:t>Be moved to…</a:t>
            </a:r>
          </a:p>
          <a:p>
            <a:pPr marL="0" indent="0">
              <a:buNone/>
            </a:pPr>
            <a:r>
              <a:rPr lang="en-US" altLang="zh-CN" dirty="0" smtClean="0"/>
              <a:t>Be postponed to…</a:t>
            </a:r>
          </a:p>
          <a:p>
            <a:pPr marL="0" indent="0">
              <a:buNone/>
            </a:pPr>
            <a:r>
              <a:rPr lang="en-US" altLang="zh-CN" dirty="0" smtClean="0"/>
              <a:t>Be delayed…</a:t>
            </a:r>
          </a:p>
          <a:p>
            <a:pPr marL="0" indent="0">
              <a:buNone/>
            </a:pPr>
            <a:r>
              <a:rPr lang="en-US" altLang="zh-CN" dirty="0" smtClean="0"/>
              <a:t>Be put off…</a:t>
            </a:r>
          </a:p>
          <a:p>
            <a:pPr marL="0" indent="0">
              <a:buNone/>
            </a:pPr>
            <a:r>
              <a:rPr lang="zh-CN" altLang="en-US" dirty="0"/>
              <a:t>请注意</a:t>
            </a:r>
            <a:r>
              <a:rPr lang="en-US" altLang="zh-CN" dirty="0"/>
              <a:t>3</a:t>
            </a:r>
            <a:r>
              <a:rPr lang="zh-CN" altLang="en-US" dirty="0"/>
              <a:t>月</a:t>
            </a:r>
            <a:r>
              <a:rPr lang="en-US" altLang="zh-CN" dirty="0"/>
              <a:t>12</a:t>
            </a:r>
            <a:r>
              <a:rPr lang="zh-CN" altLang="en-US" dirty="0"/>
              <a:t>日的会议改为</a:t>
            </a:r>
            <a:r>
              <a:rPr lang="en-US" altLang="zh-CN" dirty="0"/>
              <a:t>3</a:t>
            </a:r>
            <a:r>
              <a:rPr lang="zh-CN" altLang="en-US" dirty="0"/>
              <a:t>月</a:t>
            </a:r>
            <a:r>
              <a:rPr lang="en-US" altLang="zh-CN" dirty="0"/>
              <a:t>15</a:t>
            </a:r>
            <a:r>
              <a:rPr lang="zh-CN" altLang="en-US" dirty="0"/>
              <a:t>日。</a:t>
            </a:r>
            <a:endParaRPr lang="en-US" altLang="zh-CN" dirty="0"/>
          </a:p>
          <a:p>
            <a:pPr marL="0" indent="0">
              <a:buNone/>
            </a:pPr>
            <a:r>
              <a:rPr lang="en-US" altLang="zh-CN" dirty="0"/>
              <a:t>Please note that the March 12 meeting has been moved to March </a:t>
            </a:r>
            <a:r>
              <a:rPr lang="en-US" altLang="zh-CN" dirty="0" smtClean="0"/>
              <a:t>15.</a:t>
            </a:r>
          </a:p>
          <a:p>
            <a:pPr marL="0" indent="0">
              <a:buNone/>
            </a:pPr>
            <a:r>
              <a:rPr lang="zh-CN" altLang="en-US" dirty="0"/>
              <a:t>由于时间冲突，定于明天召开的会议延至下周。</a:t>
            </a:r>
            <a:endParaRPr lang="en-US" altLang="zh-CN" dirty="0"/>
          </a:p>
          <a:p>
            <a:pPr marL="0" indent="0">
              <a:buNone/>
            </a:pPr>
            <a:r>
              <a:rPr lang="en-US" altLang="zh-CN" dirty="0"/>
              <a:t>Due to a scheduling conflict, tomorrow’s meeting has been postponed until next week</a:t>
            </a:r>
            <a:r>
              <a:rPr lang="en-US" altLang="zh-CN" dirty="0" smtClean="0"/>
              <a:t>.</a:t>
            </a:r>
          </a:p>
          <a:p>
            <a:pPr marL="0" indent="0">
              <a:buNone/>
            </a:pPr>
            <a:r>
              <a:rPr lang="zh-CN" altLang="en-US" dirty="0"/>
              <a:t>更改后的会议时间将于明日另行通知。</a:t>
            </a:r>
            <a:endParaRPr lang="en-US" altLang="zh-CN" dirty="0"/>
          </a:p>
          <a:p>
            <a:pPr marL="0" indent="0">
              <a:buNone/>
            </a:pPr>
            <a:r>
              <a:rPr lang="en-US" altLang="zh-CN" dirty="0"/>
              <a:t>The new date and time will be announced tomorrow</a:t>
            </a:r>
            <a:r>
              <a:rPr lang="en-US" altLang="zh-CN" dirty="0" smtClean="0"/>
              <a:t>.</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68656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17" dur="500"/>
                                        <p:tgtEl>
                                          <p:spTgt spid="3">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22" dur="500"/>
                                        <p:tgtEl>
                                          <p:spTgt spid="3">
                                            <p:txEl>
                                              <p:pRg st="14" end="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2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548680"/>
            <a:ext cx="8229600" cy="5433467"/>
          </a:xfrm>
        </p:spPr>
        <p:txBody>
          <a:bodyPr>
            <a:normAutofit fontScale="85000" lnSpcReduction="10000"/>
          </a:bodyPr>
          <a:lstStyle/>
          <a:p>
            <a:pPr marL="0" indent="0">
              <a:buNone/>
            </a:pPr>
            <a:r>
              <a:rPr lang="zh-CN" altLang="en-US" dirty="0"/>
              <a:t>近期会议一览表请见附件</a:t>
            </a:r>
            <a:r>
              <a:rPr lang="zh-CN" altLang="en-US" dirty="0" smtClean="0"/>
              <a:t>。</a:t>
            </a:r>
            <a:endParaRPr lang="en-US" altLang="zh-CN" dirty="0" smtClean="0"/>
          </a:p>
          <a:p>
            <a:pPr marL="0" indent="0">
              <a:buNone/>
            </a:pPr>
            <a:r>
              <a:rPr lang="en-US" altLang="zh-CN" dirty="0"/>
              <a:t>Please see the attachment for a complete list of upcoming meetings. </a:t>
            </a:r>
            <a:endParaRPr lang="en-US" altLang="zh-CN" dirty="0" smtClean="0"/>
          </a:p>
          <a:p>
            <a:pPr marL="0" indent="0">
              <a:buNone/>
            </a:pPr>
            <a:r>
              <a:rPr lang="zh-CN" altLang="en-US" dirty="0"/>
              <a:t>具体情况请参见附件里的会议日程</a:t>
            </a:r>
            <a:r>
              <a:rPr lang="zh-CN" altLang="en-US" dirty="0" smtClean="0"/>
              <a:t>。</a:t>
            </a:r>
            <a:endParaRPr lang="en-US" altLang="zh-CN" dirty="0"/>
          </a:p>
          <a:p>
            <a:pPr marL="0" indent="0">
              <a:buNone/>
            </a:pPr>
            <a:r>
              <a:rPr lang="en-US" altLang="zh-CN" dirty="0" smtClean="0"/>
              <a:t>Please </a:t>
            </a:r>
            <a:r>
              <a:rPr lang="en-US" altLang="zh-CN" dirty="0"/>
              <a:t>refer to the attached meeting agenda for details</a:t>
            </a:r>
            <a:r>
              <a:rPr lang="en-US" altLang="zh-CN" dirty="0" smtClean="0"/>
              <a:t>.</a:t>
            </a:r>
          </a:p>
          <a:p>
            <a:pPr marL="0" indent="0">
              <a:buNone/>
            </a:pPr>
            <a:r>
              <a:rPr lang="en-US" altLang="zh-CN" dirty="0"/>
              <a:t>E</a:t>
            </a:r>
            <a:r>
              <a:rPr lang="en-US" altLang="zh-CN" dirty="0" smtClean="0"/>
              <a:t>nclosed is…</a:t>
            </a:r>
          </a:p>
          <a:p>
            <a:pPr marL="0" indent="0">
              <a:buNone/>
            </a:pPr>
            <a:r>
              <a:rPr lang="en-US" altLang="zh-CN" dirty="0" smtClean="0"/>
              <a:t>Please find the enclosure …</a:t>
            </a:r>
            <a:endParaRPr lang="en-US" altLang="zh-CN" dirty="0"/>
          </a:p>
          <a:p>
            <a:pPr marL="0" indent="0">
              <a:buNone/>
            </a:pPr>
            <a:r>
              <a:rPr lang="en-US" altLang="zh-CN" dirty="0" smtClean="0"/>
              <a:t>We </a:t>
            </a:r>
            <a:r>
              <a:rPr lang="en-US" altLang="zh-CN" dirty="0"/>
              <a:t>apologize for the inconvenience.</a:t>
            </a:r>
          </a:p>
          <a:p>
            <a:pPr marL="0" indent="0">
              <a:buNone/>
            </a:pPr>
            <a:r>
              <a:rPr lang="zh-CN" altLang="en-US" dirty="0"/>
              <a:t>为此所带来的不便请你谅解。</a:t>
            </a:r>
            <a:endParaRPr lang="en-US" altLang="zh-CN" dirty="0"/>
          </a:p>
          <a:p>
            <a:pPr marL="0" indent="0">
              <a:buNone/>
            </a:pPr>
            <a:r>
              <a:rPr lang="en-US" altLang="zh-CN" dirty="0"/>
              <a:t>If you have any questions or concerns, please feel free to contact me.</a:t>
            </a:r>
          </a:p>
          <a:p>
            <a:pPr marL="0" indent="0">
              <a:buNone/>
            </a:pPr>
            <a:r>
              <a:rPr lang="en-US" altLang="zh-CN" dirty="0"/>
              <a:t> </a:t>
            </a:r>
            <a:r>
              <a:rPr lang="zh-CN" altLang="en-US" dirty="0"/>
              <a:t>如有任何问题请与我联系。</a:t>
            </a:r>
          </a:p>
          <a:p>
            <a:endParaRPr lang="zh-CN" altLang="en-US" dirty="0"/>
          </a:p>
        </p:txBody>
      </p:sp>
    </p:spTree>
    <p:extLst>
      <p:ext uri="{BB962C8B-B14F-4D97-AF65-F5344CB8AC3E}">
        <p14:creationId xmlns:p14="http://schemas.microsoft.com/office/powerpoint/2010/main" val="64066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120680"/>
          </a:xfrm>
        </p:spPr>
        <p:txBody>
          <a:bodyPr/>
          <a:lstStyle/>
          <a:p>
            <a:r>
              <a:rPr lang="zh-CN" altLang="en-US" dirty="0" smtClean="0"/>
              <a:t>收件人：所有同事</a:t>
            </a:r>
            <a:endParaRPr lang="en-US" altLang="zh-CN" dirty="0" smtClean="0"/>
          </a:p>
          <a:p>
            <a:r>
              <a:rPr lang="zh-CN" altLang="en-US" dirty="0" smtClean="0"/>
              <a:t>内容：圣诞节放假时间</a:t>
            </a:r>
            <a:r>
              <a:rPr lang="en-US" altLang="zh-CN" dirty="0" smtClean="0"/>
              <a:t>12</a:t>
            </a:r>
            <a:r>
              <a:rPr lang="zh-CN" altLang="en-US" dirty="0" smtClean="0"/>
              <a:t>月</a:t>
            </a:r>
            <a:r>
              <a:rPr lang="en-US" altLang="zh-CN" dirty="0" smtClean="0"/>
              <a:t>25 – 1</a:t>
            </a:r>
            <a:r>
              <a:rPr lang="zh-CN" altLang="en-US" dirty="0" smtClean="0"/>
              <a:t>月</a:t>
            </a:r>
            <a:r>
              <a:rPr lang="en-US" altLang="zh-CN" dirty="0" smtClean="0"/>
              <a:t>2</a:t>
            </a:r>
            <a:r>
              <a:rPr lang="zh-CN" altLang="en-US" dirty="0" smtClean="0"/>
              <a:t>日。</a:t>
            </a:r>
            <a:endParaRPr lang="en-US" altLang="zh-CN" dirty="0" smtClean="0"/>
          </a:p>
          <a:p>
            <a:endParaRPr lang="zh-CN" altLang="en-US" dirty="0"/>
          </a:p>
        </p:txBody>
      </p:sp>
    </p:spTree>
    <p:extLst>
      <p:ext uri="{BB962C8B-B14F-4D97-AF65-F5344CB8AC3E}">
        <p14:creationId xmlns:p14="http://schemas.microsoft.com/office/powerpoint/2010/main" val="18240271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784976" cy="6408712"/>
          </a:xfrm>
        </p:spPr>
        <p:txBody>
          <a:bodyPr>
            <a:normAutofit fontScale="77500" lnSpcReduction="20000"/>
          </a:bodyPr>
          <a:lstStyle/>
          <a:p>
            <a:pPr marL="0" indent="0">
              <a:buNone/>
            </a:pPr>
            <a:r>
              <a:rPr lang="en-US" altLang="zh-CN" b="1" dirty="0"/>
              <a:t>Example 1:</a:t>
            </a:r>
            <a:endParaRPr lang="zh-CN" altLang="zh-CN" dirty="0"/>
          </a:p>
          <a:p>
            <a:pPr marL="0" indent="0" algn="just">
              <a:buNone/>
            </a:pPr>
            <a:r>
              <a:rPr lang="en-US" altLang="zh-CN" sz="2800" dirty="0"/>
              <a:t>Dear </a:t>
            </a:r>
            <a:r>
              <a:rPr lang="en-US" altLang="zh-CN" sz="2800" dirty="0" smtClean="0"/>
              <a:t>Ladies and Gentlemen,</a:t>
            </a:r>
          </a:p>
          <a:p>
            <a:pPr marL="0" indent="0" algn="just">
              <a:buNone/>
            </a:pPr>
            <a:endParaRPr lang="en-US" altLang="zh-CN" sz="2800" dirty="0" smtClean="0"/>
          </a:p>
          <a:p>
            <a:pPr marL="0" indent="0" algn="just">
              <a:buNone/>
            </a:pPr>
            <a:r>
              <a:rPr lang="en-US" altLang="zh-CN" dirty="0" smtClean="0"/>
              <a:t>I’m very pleased to announce the good news!</a:t>
            </a:r>
          </a:p>
          <a:p>
            <a:pPr marL="0" indent="0" algn="just">
              <a:buNone/>
            </a:pPr>
            <a:endParaRPr lang="en-US" altLang="zh-CN" dirty="0"/>
          </a:p>
          <a:p>
            <a:pPr marL="0" indent="0" algn="just">
              <a:buNone/>
            </a:pPr>
            <a:r>
              <a:rPr lang="en-US" altLang="zh-CN" dirty="0" smtClean="0"/>
              <a:t>To express our appreciation for all the staff’s hard work this year and enable everyone to enjoy the holidays with friends and family, we have decided to close the office during Christmas Days from December 25 to January 2, inclusive. All personal will be given paid leave during this period. Please ensure that you finish all your work and cut off electricity before leaving.</a:t>
            </a:r>
          </a:p>
          <a:p>
            <a:pPr marL="0" indent="0" algn="just">
              <a:buNone/>
            </a:pPr>
            <a:endParaRPr lang="en-US" altLang="zh-CN" dirty="0"/>
          </a:p>
          <a:p>
            <a:pPr marL="0" indent="0" algn="just">
              <a:buNone/>
            </a:pPr>
            <a:r>
              <a:rPr lang="en-US" altLang="zh-CN" dirty="0" smtClean="0"/>
              <a:t>Hope that all of you have a happy and healthy holiday season!</a:t>
            </a:r>
          </a:p>
          <a:p>
            <a:pPr marL="0" indent="0" algn="just">
              <a:buNone/>
            </a:pPr>
            <a:endParaRPr lang="en-US" altLang="zh-CN" dirty="0" smtClean="0"/>
          </a:p>
          <a:p>
            <a:pPr marL="0" indent="0" algn="just">
              <a:buNone/>
            </a:pPr>
            <a:r>
              <a:rPr lang="en-US" altLang="zh-CN" dirty="0"/>
              <a:t>Sincerely yours,</a:t>
            </a:r>
          </a:p>
          <a:p>
            <a:pPr marL="0" indent="0" algn="just">
              <a:buNone/>
            </a:pPr>
            <a:r>
              <a:rPr lang="en-US" altLang="zh-CN" dirty="0"/>
              <a:t>Administrative Department</a:t>
            </a:r>
          </a:p>
          <a:p>
            <a:pPr marL="0" indent="0">
              <a:buNone/>
            </a:pPr>
            <a:endParaRPr lang="zh-CN" altLang="zh-CN" dirty="0"/>
          </a:p>
          <a:p>
            <a:endParaRPr lang="zh-CN" altLang="en-US" dirty="0"/>
          </a:p>
        </p:txBody>
      </p:sp>
    </p:spTree>
    <p:extLst>
      <p:ext uri="{BB962C8B-B14F-4D97-AF65-F5344CB8AC3E}">
        <p14:creationId xmlns:p14="http://schemas.microsoft.com/office/powerpoint/2010/main" val="720568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内容占位符 2"/>
          <p:cNvSpPr>
            <a:spLocks noGrp="1"/>
          </p:cNvSpPr>
          <p:nvPr>
            <p:ph idx="1"/>
          </p:nvPr>
        </p:nvSpPr>
        <p:spPr>
          <a:xfrm>
            <a:off x="179388" y="260350"/>
            <a:ext cx="8785225" cy="6408738"/>
          </a:xfrm>
        </p:spPr>
        <p:txBody>
          <a:bodyPr/>
          <a:lstStyle/>
          <a:p>
            <a:pPr marL="0" indent="0" eaLnBrk="1" hangingPunct="1">
              <a:buFont typeface="Wingdings 2" pitchFamily="18" charset="2"/>
              <a:buNone/>
            </a:pPr>
            <a:r>
              <a:rPr lang="en-US" altLang="zh-CN" dirty="0" smtClean="0"/>
              <a:t>Receiver: team members</a:t>
            </a:r>
          </a:p>
          <a:p>
            <a:pPr marL="0" indent="0" eaLnBrk="1" hangingPunct="1">
              <a:buFont typeface="Wingdings 2" pitchFamily="18" charset="2"/>
              <a:buNone/>
            </a:pPr>
            <a:endParaRPr lang="en-US" altLang="zh-CN" dirty="0" smtClean="0"/>
          </a:p>
          <a:p>
            <a:pPr marL="0" indent="0" eaLnBrk="1" hangingPunct="1">
              <a:buFont typeface="Wingdings 2" pitchFamily="18" charset="2"/>
              <a:buNone/>
            </a:pPr>
            <a:r>
              <a:rPr lang="en-US" altLang="zh-CN" dirty="0" smtClean="0"/>
              <a:t>Your team is analyzing BTS feature. Please inform your team members to attend the kick-off meeting.</a:t>
            </a:r>
          </a:p>
          <a:p>
            <a:pPr marL="0" indent="0" eaLnBrk="1" hangingPunct="1">
              <a:buFont typeface="Wingdings 2" pitchFamily="18" charset="2"/>
              <a:buNone/>
            </a:pPr>
            <a:r>
              <a:rPr lang="en-US" altLang="zh-CN" dirty="0" smtClean="0"/>
              <a:t> </a:t>
            </a:r>
          </a:p>
          <a:p>
            <a:pPr marL="514350" indent="-514350" eaLnBrk="1" hangingPunct="1">
              <a:buAutoNum type="arabicPeriod"/>
            </a:pPr>
            <a:r>
              <a:rPr lang="en-US" altLang="zh-CN" dirty="0" smtClean="0"/>
              <a:t>Time, place of this meeting</a:t>
            </a:r>
          </a:p>
          <a:p>
            <a:pPr marL="514350" indent="-514350" eaLnBrk="1" hangingPunct="1">
              <a:buAutoNum type="arabicPeriod"/>
            </a:pPr>
            <a:r>
              <a:rPr lang="en-US" altLang="zh-CN" dirty="0" smtClean="0"/>
              <a:t>What’s the meeting about?</a:t>
            </a:r>
            <a:endParaRPr lang="en-US" altLang="zh-CN" dirty="0"/>
          </a:p>
          <a:p>
            <a:pPr marL="514350" indent="-514350" eaLnBrk="1" hangingPunct="1">
              <a:buAutoNum type="arabicPeriod"/>
            </a:pPr>
            <a:r>
              <a:rPr lang="en-US" altLang="zh-CN" dirty="0" smtClean="0"/>
              <a:t>Complimentary close</a:t>
            </a:r>
          </a:p>
        </p:txBody>
      </p:sp>
    </p:spTree>
    <p:extLst>
      <p:ext uri="{BB962C8B-B14F-4D97-AF65-F5344CB8AC3E}">
        <p14:creationId xmlns:p14="http://schemas.microsoft.com/office/powerpoint/2010/main" val="410618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7889">
                                            <p:txEl>
                                              <p:pRg st="4" end="4"/>
                                            </p:txEl>
                                          </p:spTgt>
                                        </p:tgtEl>
                                        <p:attrNameLst>
                                          <p:attrName>style.visibility</p:attrName>
                                        </p:attrNameLst>
                                      </p:cBhvr>
                                      <p:to>
                                        <p:strVal val="visible"/>
                                      </p:to>
                                    </p:set>
                                    <p:animEffect transition="in" filter="randombar(horizontal)">
                                      <p:cBhvr>
                                        <p:cTn id="7" dur="500"/>
                                        <p:tgtEl>
                                          <p:spTgt spid="37889">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7889">
                                            <p:txEl>
                                              <p:pRg st="5" end="5"/>
                                            </p:txEl>
                                          </p:spTgt>
                                        </p:tgtEl>
                                        <p:attrNameLst>
                                          <p:attrName>style.visibility</p:attrName>
                                        </p:attrNameLst>
                                      </p:cBhvr>
                                      <p:to>
                                        <p:strVal val="visible"/>
                                      </p:to>
                                    </p:set>
                                    <p:animEffect transition="in" filter="randombar(horizontal)">
                                      <p:cBhvr>
                                        <p:cTn id="10" dur="500"/>
                                        <p:tgtEl>
                                          <p:spTgt spid="37889">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7889">
                                            <p:txEl>
                                              <p:pRg st="6" end="6"/>
                                            </p:txEl>
                                          </p:spTgt>
                                        </p:tgtEl>
                                        <p:attrNameLst>
                                          <p:attrName>style.visibility</p:attrName>
                                        </p:attrNameLst>
                                      </p:cBhvr>
                                      <p:to>
                                        <p:strVal val="visible"/>
                                      </p:to>
                                    </p:set>
                                    <p:animEffect transition="in" filter="randombar(horizontal)">
                                      <p:cBhvr>
                                        <p:cTn id="13" dur="500"/>
                                        <p:tgtEl>
                                          <p:spTgt spid="378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107504" y="188913"/>
            <a:ext cx="8928992" cy="6408737"/>
          </a:xfrm>
        </p:spPr>
        <p:txBody>
          <a:bodyPr>
            <a:normAutofit/>
          </a:bodyPr>
          <a:lstStyle/>
          <a:p>
            <a:pPr marL="0" indent="0" algn="just" eaLnBrk="1" hangingPunct="1">
              <a:lnSpc>
                <a:spcPct val="90000"/>
              </a:lnSpc>
              <a:buFont typeface="Wingdings 2" pitchFamily="18" charset="2"/>
              <a:buNone/>
            </a:pPr>
            <a:r>
              <a:rPr lang="en-US" altLang="zh-CN" dirty="0" smtClean="0"/>
              <a:t>Dear team members,</a:t>
            </a:r>
            <a:endParaRPr lang="zh-CN" altLang="zh-CN" dirty="0" smtClean="0"/>
          </a:p>
          <a:p>
            <a:pPr marL="0" indent="0" algn="just" eaLnBrk="1" hangingPunct="1">
              <a:lnSpc>
                <a:spcPct val="90000"/>
              </a:lnSpc>
              <a:buFont typeface="Wingdings 2" pitchFamily="18" charset="2"/>
              <a:buNone/>
            </a:pPr>
            <a:r>
              <a:rPr lang="en-US" altLang="zh-CN" dirty="0" smtClean="0"/>
              <a:t> </a:t>
            </a:r>
            <a:endParaRPr lang="zh-CN" altLang="zh-CN" dirty="0" smtClean="0"/>
          </a:p>
          <a:p>
            <a:pPr marL="0" indent="0" algn="just">
              <a:lnSpc>
                <a:spcPct val="90000"/>
              </a:lnSpc>
              <a:buNone/>
            </a:pPr>
            <a:r>
              <a:rPr lang="en-US" altLang="zh-CN" dirty="0" smtClean="0"/>
              <a:t>This is to inform you to attend our kick-off meeting at 10 a.m. on </a:t>
            </a:r>
            <a:r>
              <a:rPr lang="en-US" altLang="zh-CN" dirty="0"/>
              <a:t>Nov. 15</a:t>
            </a:r>
            <a:r>
              <a:rPr lang="en-US" altLang="zh-CN" baseline="30000" dirty="0" smtClean="0"/>
              <a:t>th</a:t>
            </a:r>
            <a:r>
              <a:rPr lang="en-US" altLang="zh-CN" dirty="0" smtClean="0"/>
              <a:t> in Conference Room 12. In this meeting, we’ll discuss how to implement </a:t>
            </a:r>
            <a:r>
              <a:rPr lang="en-US" altLang="zh-CN" dirty="0" err="1" smtClean="0"/>
              <a:t>dumode</a:t>
            </a:r>
            <a:r>
              <a:rPr lang="en-US" altLang="zh-CN" dirty="0" smtClean="0"/>
              <a:t> of BTS feature, the function of this feature and schedule of next meeting. Enclosed are some BTS information for your reference.</a:t>
            </a:r>
          </a:p>
          <a:p>
            <a:pPr marL="0" indent="0" algn="just">
              <a:lnSpc>
                <a:spcPct val="90000"/>
              </a:lnSpc>
              <a:buNone/>
            </a:pPr>
            <a:r>
              <a:rPr lang="en-US" altLang="zh-CN" dirty="0" smtClean="0"/>
              <a:t>  </a:t>
            </a:r>
            <a:endParaRPr lang="zh-CN" altLang="zh-CN" dirty="0" smtClean="0"/>
          </a:p>
          <a:p>
            <a:pPr marL="0" indent="0" algn="just" eaLnBrk="1" hangingPunct="1">
              <a:lnSpc>
                <a:spcPct val="90000"/>
              </a:lnSpc>
              <a:buFont typeface="Wingdings 2" pitchFamily="18" charset="2"/>
              <a:buNone/>
            </a:pPr>
            <a:r>
              <a:rPr lang="en-US" altLang="zh-CN" dirty="0" smtClean="0"/>
              <a:t>Please be there on time. Looking forward to seeing you.</a:t>
            </a:r>
          </a:p>
          <a:p>
            <a:pPr marL="0" indent="0" algn="just" eaLnBrk="1" hangingPunct="1">
              <a:lnSpc>
                <a:spcPct val="90000"/>
              </a:lnSpc>
              <a:buFont typeface="Wingdings 2" pitchFamily="18" charset="2"/>
              <a:buNone/>
            </a:pPr>
            <a:endParaRPr lang="en-US" altLang="zh-CN" dirty="0" smtClean="0"/>
          </a:p>
          <a:p>
            <a:pPr marL="0" indent="0" algn="just" eaLnBrk="1" hangingPunct="1">
              <a:lnSpc>
                <a:spcPct val="90000"/>
              </a:lnSpc>
              <a:buFont typeface="Wingdings 2" pitchFamily="18" charset="2"/>
              <a:buNone/>
            </a:pPr>
            <a:r>
              <a:rPr lang="en-US" altLang="zh-CN" dirty="0" smtClean="0"/>
              <a:t>Yours sincerely, </a:t>
            </a:r>
            <a:endParaRPr lang="zh-CN" altLang="en-US" dirty="0" smtClean="0"/>
          </a:p>
        </p:txBody>
      </p:sp>
    </p:spTree>
    <p:extLst>
      <p:ext uri="{BB962C8B-B14F-4D97-AF65-F5344CB8AC3E}">
        <p14:creationId xmlns:p14="http://schemas.microsoft.com/office/powerpoint/2010/main" val="39724947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In-class exercise</a:t>
            </a:r>
            <a:endParaRPr lang="zh-CN" altLang="en-US" dirty="0"/>
          </a:p>
        </p:txBody>
      </p:sp>
      <p:sp>
        <p:nvSpPr>
          <p:cNvPr id="3" name="内容占位符 2"/>
          <p:cNvSpPr>
            <a:spLocks noGrp="1"/>
          </p:cNvSpPr>
          <p:nvPr>
            <p:ph idx="1"/>
          </p:nvPr>
        </p:nvSpPr>
        <p:spPr/>
        <p:txBody>
          <a:bodyPr/>
          <a:lstStyle/>
          <a:p>
            <a:r>
              <a:rPr lang="zh-CN" altLang="zh-CN" dirty="0"/>
              <a:t>作为一个</a:t>
            </a:r>
            <a:r>
              <a:rPr lang="en-US" altLang="zh-CN" dirty="0"/>
              <a:t>Scrum Master</a:t>
            </a:r>
            <a:r>
              <a:rPr lang="zh-CN" altLang="zh-CN" dirty="0"/>
              <a:t>， 需要提醒自己的</a:t>
            </a:r>
            <a:r>
              <a:rPr lang="en-US" altLang="zh-CN" dirty="0"/>
              <a:t>team member </a:t>
            </a:r>
            <a:r>
              <a:rPr lang="zh-CN" altLang="zh-CN" dirty="0"/>
              <a:t>在解完</a:t>
            </a:r>
            <a:r>
              <a:rPr lang="en-US" altLang="zh-CN" dirty="0"/>
              <a:t>Bug</a:t>
            </a:r>
            <a:r>
              <a:rPr lang="zh-CN" altLang="zh-CN" dirty="0"/>
              <a:t>后给出自己的</a:t>
            </a:r>
            <a:r>
              <a:rPr lang="en-US" altLang="zh-CN" dirty="0" smtClean="0"/>
              <a:t>RCA</a:t>
            </a:r>
            <a:r>
              <a:rPr lang="zh-CN" altLang="zh-CN" dirty="0" smtClean="0"/>
              <a:t>（</a:t>
            </a:r>
            <a:r>
              <a:rPr lang="en-US" altLang="zh-CN" dirty="0"/>
              <a:t>Root Cause Analysis</a:t>
            </a:r>
            <a:r>
              <a:rPr lang="zh-CN" altLang="zh-CN" dirty="0" smtClean="0"/>
              <a:t>）</a:t>
            </a:r>
            <a:endParaRPr lang="en-US" altLang="zh-CN" dirty="0" smtClean="0"/>
          </a:p>
          <a:p>
            <a:pPr marL="514350" indent="-514350">
              <a:buAutoNum type="arabicPeriod"/>
            </a:pPr>
            <a:r>
              <a:rPr lang="en-US" altLang="zh-CN" dirty="0" smtClean="0"/>
              <a:t>Submit RCA</a:t>
            </a:r>
          </a:p>
          <a:p>
            <a:pPr marL="514350" indent="-514350">
              <a:buAutoNum type="arabicPeriod"/>
            </a:pPr>
            <a:r>
              <a:rPr lang="en-US" altLang="zh-CN" dirty="0" smtClean="0"/>
              <a:t>Reason or importance of submission</a:t>
            </a:r>
          </a:p>
          <a:p>
            <a:pPr marL="514350" indent="-514350">
              <a:buAutoNum type="arabicPeriod"/>
            </a:pPr>
            <a:r>
              <a:rPr lang="en-US" altLang="zh-CN" dirty="0" smtClean="0"/>
              <a:t>If possible, require a dated action</a:t>
            </a:r>
          </a:p>
        </p:txBody>
      </p:sp>
    </p:spTree>
    <p:extLst>
      <p:ext uri="{BB962C8B-B14F-4D97-AF65-F5344CB8AC3E}">
        <p14:creationId xmlns:p14="http://schemas.microsoft.com/office/powerpoint/2010/main" val="293126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6858000"/>
          </a:xfrm>
        </p:spPr>
        <p:txBody>
          <a:bodyPr/>
          <a:lstStyle/>
          <a:p>
            <a:pPr marL="0" indent="0">
              <a:buNone/>
            </a:pPr>
            <a:r>
              <a:rPr lang="en-US" altLang="zh-CN" dirty="0" smtClean="0"/>
              <a:t>Dear all,</a:t>
            </a:r>
          </a:p>
          <a:p>
            <a:pPr marL="0" indent="0">
              <a:buNone/>
            </a:pPr>
            <a:endParaRPr lang="en-US" altLang="zh-CN" dirty="0"/>
          </a:p>
          <a:p>
            <a:pPr marL="0" indent="0">
              <a:buNone/>
            </a:pPr>
            <a:r>
              <a:rPr lang="en-US" altLang="zh-CN" dirty="0" smtClean="0"/>
              <a:t>I appreciate your efforts in fixing all bugs in our project.</a:t>
            </a:r>
          </a:p>
          <a:p>
            <a:pPr marL="0" indent="0">
              <a:buNone/>
            </a:pPr>
            <a:endParaRPr lang="en-US" altLang="zh-CN" dirty="0"/>
          </a:p>
          <a:p>
            <a:pPr marL="0" indent="0">
              <a:buNone/>
            </a:pPr>
            <a:r>
              <a:rPr lang="en-US" altLang="zh-CN" dirty="0" smtClean="0"/>
              <a:t>However, someone forgot to submit their RCA after debugging, which cause inconvenience in future track. This is to formally notify you to submit RCA right after your </a:t>
            </a:r>
            <a:r>
              <a:rPr lang="en-US" altLang="zh-CN" smtClean="0"/>
              <a:t>debugging from now on.</a:t>
            </a:r>
            <a:endParaRPr lang="en-US" altLang="zh-CN" dirty="0" smtClean="0"/>
          </a:p>
          <a:p>
            <a:pPr marL="0" indent="0">
              <a:buNone/>
            </a:pPr>
            <a:endParaRPr lang="en-US" altLang="zh-CN" dirty="0"/>
          </a:p>
          <a:p>
            <a:pPr marL="0" indent="0">
              <a:buNone/>
            </a:pPr>
            <a:r>
              <a:rPr lang="en-US" altLang="zh-CN" dirty="0" smtClean="0"/>
              <a:t>Thanks for your cooperation.</a:t>
            </a:r>
            <a:endParaRPr lang="zh-CN" altLang="en-US" dirty="0"/>
          </a:p>
        </p:txBody>
      </p:sp>
    </p:spTree>
    <p:extLst>
      <p:ext uri="{BB962C8B-B14F-4D97-AF65-F5344CB8AC3E}">
        <p14:creationId xmlns:p14="http://schemas.microsoft.com/office/powerpoint/2010/main" val="1015837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712968" cy="5616624"/>
          </a:xfrm>
        </p:spPr>
        <p:txBody>
          <a:bodyPr>
            <a:normAutofit/>
          </a:bodyPr>
          <a:lstStyle/>
          <a:p>
            <a:pPr marL="0" indent="0" algn="just">
              <a:buNone/>
            </a:pPr>
            <a:r>
              <a:rPr lang="zh-CN" altLang="en-US" dirty="0"/>
              <a:t>收件人：所有同事</a:t>
            </a:r>
            <a:endParaRPr lang="en-US" altLang="zh-CN" dirty="0"/>
          </a:p>
          <a:p>
            <a:pPr marL="0" indent="0" algn="just">
              <a:buNone/>
            </a:pPr>
            <a:r>
              <a:rPr lang="zh-CN" altLang="en-US" dirty="0"/>
              <a:t>内容：原定于</a:t>
            </a:r>
            <a:r>
              <a:rPr lang="en-US" altLang="zh-CN" dirty="0"/>
              <a:t>11</a:t>
            </a:r>
            <a:r>
              <a:rPr lang="zh-CN" altLang="en-US" dirty="0"/>
              <a:t>月</a:t>
            </a:r>
            <a:r>
              <a:rPr lang="en-US" altLang="zh-CN" dirty="0"/>
              <a:t>1</a:t>
            </a:r>
            <a:r>
              <a:rPr lang="zh-CN" altLang="en-US" dirty="0"/>
              <a:t>日的会议现改为</a:t>
            </a:r>
            <a:r>
              <a:rPr lang="en-US" altLang="zh-CN" dirty="0"/>
              <a:t>11</a:t>
            </a:r>
            <a:r>
              <a:rPr lang="zh-CN" altLang="en-US" dirty="0"/>
              <a:t>月</a:t>
            </a:r>
            <a:r>
              <a:rPr lang="en-US" altLang="zh-CN" dirty="0"/>
              <a:t>5</a:t>
            </a:r>
            <a:r>
              <a:rPr lang="zh-CN" altLang="en-US" dirty="0"/>
              <a:t>日。</a:t>
            </a:r>
            <a:endParaRPr lang="en-US" altLang="zh-CN" dirty="0"/>
          </a:p>
          <a:p>
            <a:pPr marL="0" indent="0" algn="just">
              <a:buNone/>
            </a:pPr>
            <a:r>
              <a:rPr lang="zh-CN" altLang="en-US" dirty="0"/>
              <a:t>发件人</a:t>
            </a:r>
            <a:r>
              <a:rPr lang="zh-CN" altLang="en-US" dirty="0" smtClean="0"/>
              <a:t>：</a:t>
            </a:r>
            <a:endParaRPr lang="en-US" altLang="zh-CN" dirty="0" smtClean="0"/>
          </a:p>
          <a:p>
            <a:pPr marL="0" indent="0" algn="just">
              <a:buNone/>
            </a:pPr>
            <a:endParaRPr lang="en-US" altLang="zh-CN" dirty="0"/>
          </a:p>
          <a:p>
            <a:pPr marL="0" indent="0" algn="just">
              <a:buNone/>
            </a:pPr>
            <a:endParaRPr lang="en-US" altLang="zh-CN" dirty="0" smtClean="0"/>
          </a:p>
          <a:p>
            <a:pPr marL="514350" indent="-514350" algn="just">
              <a:buAutoNum type="arabicPeriod"/>
            </a:pPr>
            <a:r>
              <a:rPr lang="en-US" altLang="zh-CN" dirty="0" smtClean="0"/>
              <a:t>Reschedule date, time, place</a:t>
            </a:r>
          </a:p>
          <a:p>
            <a:pPr marL="514350" indent="-514350" algn="just">
              <a:buAutoNum type="arabicPeriod"/>
            </a:pPr>
            <a:r>
              <a:rPr lang="en-US" altLang="zh-CN" dirty="0" smtClean="0"/>
              <a:t>Attendance can be mentioned again</a:t>
            </a:r>
          </a:p>
          <a:p>
            <a:pPr marL="514350" indent="-514350" algn="just">
              <a:buAutoNum type="arabicPeriod"/>
            </a:pPr>
            <a:r>
              <a:rPr lang="en-US" altLang="zh-CN" dirty="0" smtClean="0"/>
              <a:t>Expressing sorry</a:t>
            </a:r>
            <a:endParaRPr lang="en-US" altLang="zh-CN" dirty="0"/>
          </a:p>
          <a:p>
            <a:endParaRPr lang="zh-CN" altLang="en-US" dirty="0"/>
          </a:p>
        </p:txBody>
      </p:sp>
      <p:sp>
        <p:nvSpPr>
          <p:cNvPr id="4" name="标题 1"/>
          <p:cNvSpPr>
            <a:spLocks noGrp="1"/>
          </p:cNvSpPr>
          <p:nvPr>
            <p:ph type="title"/>
          </p:nvPr>
        </p:nvSpPr>
        <p:spPr>
          <a:xfrm>
            <a:off x="395536" y="188640"/>
            <a:ext cx="8229600" cy="1143000"/>
          </a:xfrm>
        </p:spPr>
        <p:txBody>
          <a:bodyPr>
            <a:normAutofit fontScale="90000"/>
          </a:bodyPr>
          <a:lstStyle/>
          <a:p>
            <a:r>
              <a:rPr lang="en-US" altLang="zh-CN" b="1" cap="none" dirty="0" smtClean="0">
                <a:effectLst/>
              </a:rPr>
              <a:t>IV. </a:t>
            </a:r>
            <a:r>
              <a:rPr lang="en-US" altLang="zh-CN" b="1" cap="none" dirty="0">
                <a:effectLst/>
              </a:rPr>
              <a:t>Homework</a:t>
            </a:r>
            <a:r>
              <a:rPr lang="zh-CN" altLang="zh-CN" dirty="0">
                <a:effectLst/>
              </a:rPr>
              <a:t/>
            </a:r>
            <a:br>
              <a:rPr lang="zh-CN" altLang="zh-CN" dirty="0">
                <a:effectLst/>
              </a:rPr>
            </a:br>
            <a:endParaRPr lang="zh-CN" altLang="en-US" dirty="0"/>
          </a:p>
        </p:txBody>
      </p:sp>
    </p:spTree>
    <p:extLst>
      <p:ext uri="{BB962C8B-B14F-4D97-AF65-F5344CB8AC3E}">
        <p14:creationId xmlns:p14="http://schemas.microsoft.com/office/powerpoint/2010/main" val="41100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1"/>
          </p:nvPr>
        </p:nvSpPr>
        <p:spPr>
          <a:xfrm>
            <a:off x="0" y="188913"/>
            <a:ext cx="9144000" cy="6669087"/>
          </a:xfrm>
        </p:spPr>
        <p:txBody>
          <a:bodyPr/>
          <a:lstStyle/>
          <a:p>
            <a:pPr eaLnBrk="1" hangingPunct="1"/>
            <a:r>
              <a:rPr lang="en-US" altLang="zh-CN" smtClean="0"/>
              <a:t>Dear all the staff,</a:t>
            </a:r>
          </a:p>
          <a:p>
            <a:pPr eaLnBrk="1" hangingPunct="1"/>
            <a:endParaRPr lang="en-US" altLang="zh-CN" smtClean="0"/>
          </a:p>
          <a:p>
            <a:pPr eaLnBrk="1" hangingPunct="1"/>
            <a:r>
              <a:rPr lang="en-US" altLang="zh-CN" smtClean="0"/>
              <a:t>Here is a schedule change </a:t>
            </a:r>
            <a:r>
              <a:rPr lang="en-US" altLang="zh-CN" smtClean="0">
                <a:solidFill>
                  <a:srgbClr val="FF0000"/>
                </a:solidFill>
              </a:rPr>
              <a:t>with </a:t>
            </a:r>
            <a:r>
              <a:rPr lang="en-US" altLang="zh-CN" smtClean="0"/>
              <a:t>you. Please be informed that the meeting which was planned to hold on November 1 is postponed to November 5. </a:t>
            </a:r>
            <a:r>
              <a:rPr lang="en-US" altLang="zh-CN" smtClean="0">
                <a:solidFill>
                  <a:srgbClr val="FF0000"/>
                </a:solidFill>
              </a:rPr>
              <a:t>The meeting room is invariable.</a:t>
            </a:r>
          </a:p>
          <a:p>
            <a:pPr eaLnBrk="1" hangingPunct="1"/>
            <a:endParaRPr lang="en-US" altLang="zh-CN" smtClean="0"/>
          </a:p>
          <a:p>
            <a:pPr eaLnBrk="1" hangingPunct="1"/>
            <a:r>
              <a:rPr lang="en-US" altLang="zh-CN" smtClean="0">
                <a:solidFill>
                  <a:srgbClr val="FF0000"/>
                </a:solidFill>
              </a:rPr>
              <a:t>Attendance the meeting</a:t>
            </a:r>
            <a:r>
              <a:rPr lang="en-US" altLang="zh-CN" smtClean="0"/>
              <a:t> is mandatory for all members. Please </a:t>
            </a:r>
            <a:r>
              <a:rPr lang="en-US" altLang="zh-CN" smtClean="0">
                <a:solidFill>
                  <a:srgbClr val="FF0000"/>
                </a:solidFill>
              </a:rPr>
              <a:t>hold</a:t>
            </a:r>
            <a:r>
              <a:rPr lang="en-US" altLang="zh-CN" smtClean="0"/>
              <a:t> the meeting on time.</a:t>
            </a:r>
          </a:p>
          <a:p>
            <a:pPr eaLnBrk="1" hangingPunct="1"/>
            <a:endParaRPr lang="en-US" altLang="zh-CN" smtClean="0"/>
          </a:p>
          <a:p>
            <a:pPr eaLnBrk="1" hangingPunct="1"/>
            <a:r>
              <a:rPr lang="en-US" altLang="zh-CN" smtClean="0"/>
              <a:t>Best regards,</a:t>
            </a:r>
          </a:p>
          <a:p>
            <a:pPr eaLnBrk="1" hangingPunct="1"/>
            <a:r>
              <a:rPr lang="en-US" altLang="zh-CN" smtClean="0"/>
              <a:t>Chen Yixiong</a:t>
            </a:r>
            <a:endParaRPr lang="zh-CN" altLang="en-US" smtClean="0"/>
          </a:p>
        </p:txBody>
      </p:sp>
    </p:spTree>
    <p:extLst>
      <p:ext uri="{BB962C8B-B14F-4D97-AF65-F5344CB8AC3E}">
        <p14:creationId xmlns:p14="http://schemas.microsoft.com/office/powerpoint/2010/main" val="1272852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Other non-functional requirements</a:t>
            </a:r>
          </a:p>
          <a:p>
            <a:pPr marL="514350" indent="-514350">
              <a:buAutoNum type="arabicPeriod"/>
            </a:pPr>
            <a:r>
              <a:rPr lang="en-US" altLang="zh-CN" sz="2800" dirty="0" smtClean="0"/>
              <a:t>Performance requirements</a:t>
            </a:r>
          </a:p>
          <a:p>
            <a:pPr marL="514350" indent="-514350">
              <a:buAutoNum type="arabicPeriod"/>
            </a:pPr>
            <a:r>
              <a:rPr lang="en-US" altLang="zh-CN" sz="2800" dirty="0" smtClean="0"/>
              <a:t>Safety requirements</a:t>
            </a:r>
          </a:p>
          <a:p>
            <a:pPr marL="514350" indent="-514350">
              <a:buAutoNum type="arabicPeriod"/>
            </a:pPr>
            <a:r>
              <a:rPr lang="en-US" altLang="zh-CN" sz="2800" dirty="0" smtClean="0"/>
              <a:t>Security requirements</a:t>
            </a:r>
          </a:p>
          <a:p>
            <a:pPr marL="514350" indent="-514350">
              <a:buAutoNum type="arabicPeriod"/>
            </a:pPr>
            <a:r>
              <a:rPr lang="en-US" altLang="zh-CN" sz="2800" dirty="0"/>
              <a:t> </a:t>
            </a:r>
            <a:r>
              <a:rPr lang="en-US" altLang="zh-CN" sz="2800" dirty="0" smtClean="0"/>
              <a:t>software quality attributes</a:t>
            </a:r>
          </a:p>
          <a:p>
            <a:pPr marL="514350" indent="-514350">
              <a:buAutoNum type="arabicPeriod"/>
            </a:pPr>
            <a:r>
              <a:rPr lang="en-US" altLang="zh-CN" sz="2800" dirty="0" smtClean="0"/>
              <a:t>Business rules </a:t>
            </a:r>
          </a:p>
          <a:p>
            <a:pPr marL="514350" indent="-514350">
              <a:buAutoNum type="arabicPeriod"/>
            </a:pPr>
            <a:r>
              <a:rPr lang="en-US" altLang="zh-CN" sz="2800" dirty="0" smtClean="0"/>
              <a:t>Special user requirements </a:t>
            </a:r>
            <a:endParaRPr lang="zh-CN" altLang="en-US" sz="2800" dirty="0"/>
          </a:p>
        </p:txBody>
      </p:sp>
    </p:spTree>
    <p:extLst>
      <p:ext uri="{BB962C8B-B14F-4D97-AF65-F5344CB8AC3E}">
        <p14:creationId xmlns:p14="http://schemas.microsoft.com/office/powerpoint/2010/main" val="26766919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1"/>
          </p:nvPr>
        </p:nvSpPr>
        <p:spPr>
          <a:xfrm>
            <a:off x="0" y="0"/>
            <a:ext cx="9144000" cy="6858000"/>
          </a:xfrm>
        </p:spPr>
        <p:txBody>
          <a:bodyPr/>
          <a:lstStyle/>
          <a:p>
            <a:pPr eaLnBrk="1" hangingPunct="1">
              <a:lnSpc>
                <a:spcPct val="90000"/>
              </a:lnSpc>
            </a:pPr>
            <a:r>
              <a:rPr lang="en-GB" altLang="zh-CN" sz="2400" smtClean="0"/>
              <a:t>To: All staff</a:t>
            </a:r>
            <a:br>
              <a:rPr lang="en-GB" altLang="zh-CN" sz="2400" smtClean="0"/>
            </a:br>
            <a:r>
              <a:rPr lang="en-GB" altLang="zh-CN" sz="2400" smtClean="0"/>
              <a:t>CC:N/A</a:t>
            </a:r>
            <a:br>
              <a:rPr lang="en-GB" altLang="zh-CN" sz="2400" smtClean="0"/>
            </a:br>
            <a:r>
              <a:rPr lang="en-GB" altLang="zh-CN" sz="2400" smtClean="0"/>
              <a:t>Subject: Meeting time rescheduled</a:t>
            </a:r>
          </a:p>
          <a:p>
            <a:pPr eaLnBrk="1" hangingPunct="1">
              <a:lnSpc>
                <a:spcPct val="90000"/>
              </a:lnSpc>
            </a:pPr>
            <a:r>
              <a:rPr lang="en-GB" altLang="zh-CN" sz="2400" smtClean="0"/>
              <a:t>Dear all the staff,</a:t>
            </a:r>
          </a:p>
          <a:p>
            <a:pPr eaLnBrk="1" hangingPunct="1">
              <a:lnSpc>
                <a:spcPct val="90000"/>
              </a:lnSpc>
            </a:pPr>
            <a:endParaRPr lang="en-GB" altLang="zh-CN" sz="2400" smtClean="0"/>
          </a:p>
          <a:p>
            <a:pPr eaLnBrk="1" hangingPunct="1">
              <a:lnSpc>
                <a:spcPct val="90000"/>
              </a:lnSpc>
            </a:pPr>
            <a:r>
              <a:rPr lang="en-GB" altLang="zh-CN" sz="2400" smtClean="0"/>
              <a:t>Good morning.</a:t>
            </a:r>
          </a:p>
          <a:p>
            <a:pPr eaLnBrk="1" hangingPunct="1">
              <a:lnSpc>
                <a:spcPct val="90000"/>
              </a:lnSpc>
            </a:pPr>
            <a:endParaRPr lang="en-GB" altLang="zh-CN" sz="2400" smtClean="0"/>
          </a:p>
          <a:p>
            <a:pPr eaLnBrk="1" hangingPunct="1">
              <a:lnSpc>
                <a:spcPct val="90000"/>
              </a:lnSpc>
            </a:pPr>
            <a:r>
              <a:rPr lang="en-GB" altLang="zh-CN" sz="2400" smtClean="0"/>
              <a:t>I'm very sorry to notify you </a:t>
            </a:r>
            <a:r>
              <a:rPr lang="en-GB" altLang="zh-CN" sz="2400" smtClean="0">
                <a:solidFill>
                  <a:srgbClr val="FF0000"/>
                </a:solidFill>
              </a:rPr>
              <a:t>the meeting time rescheduled</a:t>
            </a:r>
            <a:r>
              <a:rPr lang="en-GB" altLang="zh-CN" sz="2400" smtClean="0"/>
              <a:t>. Because of some of the colleagues will attend </a:t>
            </a:r>
            <a:r>
              <a:rPr lang="en-GB" altLang="zh-CN" sz="2400" smtClean="0">
                <a:solidFill>
                  <a:srgbClr val="FF0000"/>
                </a:solidFill>
              </a:rPr>
              <a:t>an import</a:t>
            </a:r>
            <a:r>
              <a:rPr lang="en-GB" altLang="zh-CN" sz="2400" smtClean="0"/>
              <a:t> training, so in order </a:t>
            </a:r>
            <a:r>
              <a:rPr lang="en-GB" altLang="zh-CN" sz="2400" smtClean="0">
                <a:solidFill>
                  <a:srgbClr val="FF0000"/>
                </a:solidFill>
              </a:rPr>
              <a:t>to everyone</a:t>
            </a:r>
            <a:r>
              <a:rPr lang="en-GB" altLang="zh-CN" sz="2400" smtClean="0"/>
              <a:t> can join, meeting on Nov 1st is rescheduled to Nov 5th. Please forward this information to each other.</a:t>
            </a:r>
          </a:p>
          <a:p>
            <a:pPr eaLnBrk="1" hangingPunct="1">
              <a:lnSpc>
                <a:spcPct val="90000"/>
              </a:lnSpc>
            </a:pPr>
            <a:endParaRPr lang="en-GB" altLang="zh-CN" sz="2400" smtClean="0"/>
          </a:p>
          <a:p>
            <a:pPr eaLnBrk="1" hangingPunct="1">
              <a:lnSpc>
                <a:spcPct val="90000"/>
              </a:lnSpc>
            </a:pPr>
            <a:r>
              <a:rPr lang="en-GB" altLang="zh-CN" sz="2400" smtClean="0">
                <a:solidFill>
                  <a:srgbClr val="0000FF"/>
                </a:solidFill>
              </a:rPr>
              <a:t>We apologize for the inconvenience.</a:t>
            </a:r>
          </a:p>
          <a:p>
            <a:pPr eaLnBrk="1" hangingPunct="1">
              <a:lnSpc>
                <a:spcPct val="90000"/>
              </a:lnSpc>
            </a:pPr>
            <a:r>
              <a:rPr lang="en-GB" altLang="zh-CN" sz="2400" smtClean="0"/>
              <a:t> </a:t>
            </a:r>
          </a:p>
          <a:p>
            <a:pPr eaLnBrk="1" hangingPunct="1">
              <a:lnSpc>
                <a:spcPct val="90000"/>
              </a:lnSpc>
            </a:pPr>
            <a:r>
              <a:rPr lang="en-GB" altLang="zh-CN" sz="2400" smtClean="0"/>
              <a:t> </a:t>
            </a:r>
          </a:p>
          <a:p>
            <a:pPr eaLnBrk="1" hangingPunct="1">
              <a:lnSpc>
                <a:spcPct val="90000"/>
              </a:lnSpc>
            </a:pPr>
            <a:r>
              <a:rPr lang="en-GB" altLang="zh-CN" sz="2400" smtClean="0"/>
              <a:t>Sincerely yours,</a:t>
            </a:r>
            <a:br>
              <a:rPr lang="en-GB" altLang="zh-CN" sz="2400" smtClean="0"/>
            </a:br>
            <a:r>
              <a:rPr lang="en-GB" altLang="zh-CN" sz="2400" smtClean="0"/>
              <a:t>XXXX</a:t>
            </a:r>
            <a:endParaRPr lang="zh-CN" altLang="en-US" sz="2400" smtClean="0"/>
          </a:p>
        </p:txBody>
      </p:sp>
    </p:spTree>
    <p:extLst>
      <p:ext uri="{BB962C8B-B14F-4D97-AF65-F5344CB8AC3E}">
        <p14:creationId xmlns:p14="http://schemas.microsoft.com/office/powerpoint/2010/main" val="3036886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6624736"/>
          </a:xfrm>
        </p:spPr>
        <p:txBody>
          <a:bodyPr/>
          <a:lstStyle/>
          <a:p>
            <a:pPr marL="0" indent="0">
              <a:buNone/>
            </a:pPr>
            <a:r>
              <a:rPr lang="en-US" altLang="zh-CN" dirty="0" smtClean="0"/>
              <a:t>Dear all,</a:t>
            </a:r>
          </a:p>
          <a:p>
            <a:pPr marL="0" indent="0">
              <a:buNone/>
            </a:pPr>
            <a:endParaRPr lang="en-US" altLang="zh-CN" dirty="0"/>
          </a:p>
          <a:p>
            <a:pPr marL="0" indent="0">
              <a:buNone/>
            </a:pPr>
            <a:r>
              <a:rPr lang="en-US" altLang="zh-CN" dirty="0" smtClean="0"/>
              <a:t>This is to inform you that Nov. 1</a:t>
            </a:r>
            <a:r>
              <a:rPr lang="en-US" altLang="zh-CN" baseline="30000" dirty="0" smtClean="0"/>
              <a:t>st</a:t>
            </a:r>
            <a:r>
              <a:rPr lang="en-US" altLang="zh-CN" dirty="0" smtClean="0"/>
              <a:t> meeting is rescheduled to Nov. 5</a:t>
            </a:r>
            <a:r>
              <a:rPr lang="en-US" altLang="zh-CN" baseline="30000" dirty="0" smtClean="0"/>
              <a:t>th</a:t>
            </a:r>
            <a:r>
              <a:rPr lang="en-US" altLang="zh-CN" dirty="0" smtClean="0"/>
              <a:t> at 15:00 p.m. in Room 12 (15</a:t>
            </a:r>
            <a:r>
              <a:rPr lang="en-US" altLang="zh-CN" baseline="30000" dirty="0" smtClean="0"/>
              <a:t>th</a:t>
            </a:r>
            <a:r>
              <a:rPr lang="en-US" altLang="zh-CN" dirty="0" smtClean="0"/>
              <a:t> floor). Please attend it on time.</a:t>
            </a:r>
          </a:p>
          <a:p>
            <a:pPr marL="0" indent="0">
              <a:buNone/>
            </a:pPr>
            <a:endParaRPr lang="en-US" altLang="zh-CN" dirty="0"/>
          </a:p>
          <a:p>
            <a:pPr marL="0" indent="0">
              <a:buNone/>
            </a:pPr>
            <a:r>
              <a:rPr lang="en-US" altLang="zh-CN" dirty="0" smtClean="0"/>
              <a:t>Sorry for causing you inconveniences and looking forward to seeing you there.</a:t>
            </a:r>
            <a:endParaRPr lang="zh-CN" altLang="en-US" dirty="0"/>
          </a:p>
        </p:txBody>
      </p:sp>
    </p:spTree>
    <p:extLst>
      <p:ext uri="{BB962C8B-B14F-4D97-AF65-F5344CB8AC3E}">
        <p14:creationId xmlns:p14="http://schemas.microsoft.com/office/powerpoint/2010/main" val="1895366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850106"/>
          </a:xfrm>
        </p:spPr>
        <p:txBody>
          <a:bodyPr/>
          <a:lstStyle/>
          <a:p>
            <a:r>
              <a:rPr lang="en-US" altLang="zh-CN" b="1" dirty="0" smtClean="0">
                <a:solidFill>
                  <a:srgbClr val="00B0F0"/>
                </a:solidFill>
              </a:rPr>
              <a:t>Intonation</a:t>
            </a:r>
            <a:endParaRPr lang="zh-CN" altLang="en-US" b="1" dirty="0">
              <a:solidFill>
                <a:srgbClr val="00B0F0"/>
              </a:solidFill>
            </a:endParaRPr>
          </a:p>
        </p:txBody>
      </p:sp>
      <p:sp>
        <p:nvSpPr>
          <p:cNvPr id="3" name="内容占位符 2"/>
          <p:cNvSpPr>
            <a:spLocks noGrp="1"/>
          </p:cNvSpPr>
          <p:nvPr>
            <p:ph idx="1"/>
          </p:nvPr>
        </p:nvSpPr>
        <p:spPr>
          <a:xfrm>
            <a:off x="0" y="908720"/>
            <a:ext cx="9144000" cy="5949280"/>
          </a:xfrm>
        </p:spPr>
        <p:txBody>
          <a:bodyPr/>
          <a:lstStyle/>
          <a:p>
            <a:pPr lvl="0"/>
            <a:r>
              <a:rPr lang="en-US" altLang="zh-CN" dirty="0"/>
              <a:t>Staircase intonation </a:t>
            </a:r>
            <a:endParaRPr lang="zh-CN" altLang="zh-CN" dirty="0"/>
          </a:p>
          <a:p>
            <a:pPr marL="0" indent="0">
              <a:buNone/>
            </a:pPr>
            <a:r>
              <a:rPr lang="en-US" altLang="zh-CN" dirty="0" smtClean="0"/>
              <a:t>    Start </a:t>
            </a:r>
            <a:r>
              <a:rPr lang="en-US" altLang="zh-CN" dirty="0"/>
              <a:t>high and end low!</a:t>
            </a:r>
            <a:endParaRPr lang="zh-CN" altLang="zh-CN" dirty="0"/>
          </a:p>
          <a:p>
            <a:endParaRPr lang="zh-CN" altLang="en-US" dirty="0"/>
          </a:p>
        </p:txBody>
      </p:sp>
      <p:pic>
        <p:nvPicPr>
          <p:cNvPr id="4" name="图片 3"/>
          <p:cNvPicPr/>
          <p:nvPr/>
        </p:nvPicPr>
        <p:blipFill>
          <a:blip r:embed="rId2"/>
          <a:stretch>
            <a:fillRect/>
          </a:stretch>
        </p:blipFill>
        <p:spPr>
          <a:xfrm>
            <a:off x="179512" y="2806064"/>
            <a:ext cx="8568952" cy="2135103"/>
          </a:xfrm>
          <a:prstGeom prst="rect">
            <a:avLst/>
          </a:prstGeom>
        </p:spPr>
      </p:pic>
    </p:spTree>
    <p:extLst>
      <p:ext uri="{BB962C8B-B14F-4D97-AF65-F5344CB8AC3E}">
        <p14:creationId xmlns:p14="http://schemas.microsoft.com/office/powerpoint/2010/main" val="1044949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r>
              <a:rPr lang="en-US" altLang="zh-CN" dirty="0"/>
              <a:t>Statement intonation with </a:t>
            </a:r>
            <a:r>
              <a:rPr lang="en-US" altLang="zh-CN" dirty="0" smtClean="0"/>
              <a:t>nouns</a:t>
            </a:r>
          </a:p>
          <a:p>
            <a:pPr lvl="0"/>
            <a:endParaRPr lang="en-US" altLang="zh-CN" dirty="0"/>
          </a:p>
          <a:p>
            <a:pPr lvl="0"/>
            <a:endParaRPr lang="en-US" altLang="zh-CN" dirty="0" smtClean="0"/>
          </a:p>
          <a:p>
            <a:pPr lvl="0"/>
            <a:endParaRPr lang="en-US" altLang="zh-CN" dirty="0"/>
          </a:p>
          <a:p>
            <a:pPr lvl="0"/>
            <a:endParaRPr lang="en-US" altLang="zh-CN" dirty="0" smtClean="0"/>
          </a:p>
          <a:p>
            <a:pPr lvl="0"/>
            <a:endParaRPr lang="en-US" altLang="zh-CN" dirty="0"/>
          </a:p>
          <a:p>
            <a:r>
              <a:rPr lang="en-US" altLang="zh-CN" b="1" dirty="0"/>
              <a:t>Mike</a:t>
            </a:r>
            <a:r>
              <a:rPr lang="en-US" altLang="zh-CN" dirty="0"/>
              <a:t> likes </a:t>
            </a:r>
            <a:r>
              <a:rPr lang="en-US" altLang="zh-CN" b="1" dirty="0"/>
              <a:t>bikes</a:t>
            </a:r>
            <a:r>
              <a:rPr lang="en-US" altLang="zh-CN" dirty="0"/>
              <a:t>.                </a:t>
            </a:r>
            <a:r>
              <a:rPr lang="en-US" altLang="zh-CN" b="1" dirty="0"/>
              <a:t>Elsa</a:t>
            </a:r>
            <a:r>
              <a:rPr lang="en-US" altLang="zh-CN" dirty="0"/>
              <a:t> wants a </a:t>
            </a:r>
            <a:r>
              <a:rPr lang="en-US" altLang="zh-CN" b="1" dirty="0"/>
              <a:t>book</a:t>
            </a:r>
            <a:r>
              <a:rPr lang="en-US" altLang="zh-CN" dirty="0"/>
              <a:t>.</a:t>
            </a:r>
            <a:endParaRPr lang="zh-CN" altLang="zh-CN" dirty="0"/>
          </a:p>
          <a:p>
            <a:r>
              <a:rPr lang="en-US" altLang="zh-CN" b="1" dirty="0"/>
              <a:t>Adam</a:t>
            </a:r>
            <a:r>
              <a:rPr lang="en-US" altLang="zh-CN" dirty="0"/>
              <a:t> plays </a:t>
            </a:r>
            <a:r>
              <a:rPr lang="en-US" altLang="zh-CN" b="1" dirty="0"/>
              <a:t>pool</a:t>
            </a:r>
            <a:r>
              <a:rPr lang="en-US" altLang="zh-CN" dirty="0"/>
              <a:t>.              </a:t>
            </a:r>
            <a:r>
              <a:rPr lang="en-US" altLang="zh-CN" b="1" dirty="0" smtClean="0"/>
              <a:t>Bobby</a:t>
            </a:r>
            <a:r>
              <a:rPr lang="en-US" altLang="zh-CN" dirty="0" smtClean="0"/>
              <a:t> </a:t>
            </a:r>
            <a:r>
              <a:rPr lang="en-US" altLang="zh-CN" dirty="0"/>
              <a:t>needs some </a:t>
            </a:r>
            <a:r>
              <a:rPr lang="en-US" altLang="zh-CN" b="1" dirty="0"/>
              <a:t>money</a:t>
            </a:r>
            <a:r>
              <a:rPr lang="en-US" altLang="zh-CN" dirty="0"/>
              <a:t>.</a:t>
            </a:r>
            <a:endParaRPr lang="zh-CN" altLang="zh-CN" dirty="0"/>
          </a:p>
          <a:p>
            <a:r>
              <a:rPr lang="en-US" altLang="zh-CN" b="1" dirty="0"/>
              <a:t>Susie</a:t>
            </a:r>
            <a:r>
              <a:rPr lang="en-US" altLang="zh-CN" dirty="0"/>
              <a:t> combs her </a:t>
            </a:r>
            <a:r>
              <a:rPr lang="en-US" altLang="zh-CN" b="1" dirty="0"/>
              <a:t>hair</a:t>
            </a:r>
            <a:r>
              <a:rPr lang="en-US" altLang="zh-CN" dirty="0"/>
              <a:t>. </a:t>
            </a:r>
            <a:r>
              <a:rPr lang="en-US" altLang="zh-CN" dirty="0" smtClean="0"/>
              <a:t>      </a:t>
            </a:r>
            <a:r>
              <a:rPr lang="en-US" altLang="zh-CN" b="1" dirty="0" smtClean="0"/>
              <a:t>John</a:t>
            </a:r>
            <a:r>
              <a:rPr lang="en-US" altLang="zh-CN" dirty="0" smtClean="0"/>
              <a:t> </a:t>
            </a:r>
            <a:r>
              <a:rPr lang="en-US" altLang="zh-CN" dirty="0"/>
              <a:t>lives in </a:t>
            </a:r>
            <a:r>
              <a:rPr lang="en-US" altLang="zh-CN" b="1" dirty="0"/>
              <a:t>France</a:t>
            </a:r>
            <a:r>
              <a:rPr lang="en-US" altLang="zh-CN" dirty="0"/>
              <a:t>. </a:t>
            </a:r>
            <a:endParaRPr lang="zh-CN" altLang="zh-CN" dirty="0"/>
          </a:p>
          <a:p>
            <a:pPr lvl="0"/>
            <a:endParaRPr lang="zh-CN" altLang="zh-CN" dirty="0"/>
          </a:p>
          <a:p>
            <a:endParaRPr lang="zh-CN" altLang="en-US" dirty="0"/>
          </a:p>
        </p:txBody>
      </p:sp>
      <p:pic>
        <p:nvPicPr>
          <p:cNvPr id="4" name="图片 3"/>
          <p:cNvPicPr/>
          <p:nvPr/>
        </p:nvPicPr>
        <p:blipFill>
          <a:blip r:embed="rId2"/>
          <a:stretch>
            <a:fillRect/>
          </a:stretch>
        </p:blipFill>
        <p:spPr>
          <a:xfrm>
            <a:off x="611560" y="692696"/>
            <a:ext cx="5832648" cy="2160240"/>
          </a:xfrm>
          <a:prstGeom prst="rect">
            <a:avLst/>
          </a:prstGeom>
        </p:spPr>
      </p:pic>
    </p:spTree>
    <p:extLst>
      <p:ext uri="{BB962C8B-B14F-4D97-AF65-F5344CB8AC3E}">
        <p14:creationId xmlns:p14="http://schemas.microsoft.com/office/powerpoint/2010/main" val="3735908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pPr lvl="0"/>
            <a:r>
              <a:rPr lang="en-US" altLang="zh-CN" dirty="0"/>
              <a:t>Statement intonation with pronouns</a:t>
            </a:r>
            <a:endParaRPr lang="zh-CN" altLang="zh-CN" dirty="0"/>
          </a:p>
          <a:p>
            <a:pPr marL="0" indent="0">
              <a:buNone/>
            </a:pPr>
            <a:r>
              <a:rPr lang="en-US" altLang="zh-CN" b="1" dirty="0"/>
              <a:t>Note: </a:t>
            </a:r>
            <a:r>
              <a:rPr lang="en-US" altLang="zh-CN" dirty="0"/>
              <a:t>when you replace the nouns with pronouns (i.e., old information), </a:t>
            </a:r>
            <a:r>
              <a:rPr lang="en-US" altLang="zh-CN" dirty="0">
                <a:solidFill>
                  <a:srgbClr val="FF0000"/>
                </a:solidFill>
              </a:rPr>
              <a:t>stress the verb</a:t>
            </a:r>
            <a:r>
              <a:rPr lang="en-US" altLang="zh-CN" dirty="0"/>
              <a:t>. </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r>
              <a:rPr lang="en-US" altLang="zh-CN" b="1" dirty="0"/>
              <a:t>Bob</a:t>
            </a:r>
            <a:r>
              <a:rPr lang="en-US" altLang="zh-CN" dirty="0"/>
              <a:t> sees </a:t>
            </a:r>
            <a:r>
              <a:rPr lang="en-US" altLang="zh-CN" b="1" dirty="0"/>
              <a:t>Betty</a:t>
            </a:r>
            <a:r>
              <a:rPr lang="en-US" altLang="zh-CN" dirty="0"/>
              <a:t>.          </a:t>
            </a:r>
            <a:r>
              <a:rPr lang="en-US" altLang="zh-CN" dirty="0" smtClean="0"/>
              <a:t>                     </a:t>
            </a:r>
            <a:r>
              <a:rPr lang="en-US" altLang="zh-CN" dirty="0"/>
              <a:t>He </a:t>
            </a:r>
            <a:r>
              <a:rPr lang="en-US" altLang="zh-CN" b="1" dirty="0"/>
              <a:t>sees</a:t>
            </a:r>
            <a:r>
              <a:rPr lang="en-US" altLang="zh-CN" dirty="0"/>
              <a:t> her.</a:t>
            </a:r>
            <a:endParaRPr lang="zh-CN" altLang="zh-CN" dirty="0"/>
          </a:p>
          <a:p>
            <a:r>
              <a:rPr lang="en-US" altLang="zh-CN" b="1" dirty="0"/>
              <a:t>Betty</a:t>
            </a:r>
            <a:r>
              <a:rPr lang="en-US" altLang="zh-CN" dirty="0"/>
              <a:t> knows </a:t>
            </a:r>
            <a:r>
              <a:rPr lang="en-US" altLang="zh-CN" b="1" dirty="0"/>
              <a:t>Bob</a:t>
            </a:r>
            <a:r>
              <a:rPr lang="en-US" altLang="zh-CN" dirty="0"/>
              <a:t>.         </a:t>
            </a:r>
            <a:r>
              <a:rPr lang="en-US" altLang="zh-CN" dirty="0" smtClean="0"/>
              <a:t>                  </a:t>
            </a:r>
            <a:r>
              <a:rPr lang="en-US" altLang="zh-CN" dirty="0"/>
              <a:t>She </a:t>
            </a:r>
            <a:r>
              <a:rPr lang="en-US" altLang="zh-CN" b="1" dirty="0"/>
              <a:t>knows</a:t>
            </a:r>
            <a:r>
              <a:rPr lang="en-US" altLang="zh-CN" dirty="0"/>
              <a:t> him.</a:t>
            </a:r>
            <a:endParaRPr lang="zh-CN" altLang="zh-CN" dirty="0"/>
          </a:p>
          <a:p>
            <a:r>
              <a:rPr lang="en-US" altLang="zh-CN" dirty="0" smtClean="0"/>
              <a:t>The </a:t>
            </a:r>
            <a:r>
              <a:rPr lang="en-US" altLang="zh-CN" b="1" dirty="0"/>
              <a:t>girls</a:t>
            </a:r>
            <a:r>
              <a:rPr lang="en-US" altLang="zh-CN" dirty="0"/>
              <a:t> have a </a:t>
            </a:r>
            <a:r>
              <a:rPr lang="en-US" altLang="zh-CN" b="1" dirty="0"/>
              <a:t>choice</a:t>
            </a:r>
            <a:r>
              <a:rPr lang="en-US" altLang="zh-CN" dirty="0"/>
              <a:t>.     </a:t>
            </a:r>
            <a:r>
              <a:rPr lang="en-US" altLang="zh-CN" dirty="0" smtClean="0"/>
              <a:t>            They </a:t>
            </a:r>
            <a:r>
              <a:rPr lang="en-US" altLang="zh-CN" b="1" dirty="0"/>
              <a:t>have</a:t>
            </a:r>
            <a:r>
              <a:rPr lang="en-US" altLang="zh-CN" dirty="0"/>
              <a:t> one.</a:t>
            </a:r>
            <a:endParaRPr lang="zh-CN" altLang="zh-CN" dirty="0"/>
          </a:p>
          <a:p>
            <a:r>
              <a:rPr lang="en-US" altLang="zh-CN" dirty="0" smtClean="0"/>
              <a:t>The </a:t>
            </a:r>
            <a:r>
              <a:rPr lang="en-US" altLang="zh-CN" b="1" dirty="0"/>
              <a:t>kids</a:t>
            </a:r>
            <a:r>
              <a:rPr lang="en-US" altLang="zh-CN" dirty="0"/>
              <a:t> like the </a:t>
            </a:r>
            <a:r>
              <a:rPr lang="en-US" altLang="zh-CN" b="1" dirty="0"/>
              <a:t>candy</a:t>
            </a:r>
            <a:r>
              <a:rPr lang="en-US" altLang="zh-CN" dirty="0"/>
              <a:t>.      </a:t>
            </a:r>
            <a:r>
              <a:rPr lang="en-US" altLang="zh-CN" dirty="0" smtClean="0"/>
              <a:t>           They</a:t>
            </a:r>
            <a:r>
              <a:rPr lang="en-US" altLang="zh-CN" b="1" dirty="0" smtClean="0"/>
              <a:t> </a:t>
            </a:r>
            <a:r>
              <a:rPr lang="en-US" altLang="zh-CN" b="1" dirty="0"/>
              <a:t>like</a:t>
            </a:r>
            <a:r>
              <a:rPr lang="en-US" altLang="zh-CN" dirty="0"/>
              <a:t> it.</a:t>
            </a:r>
            <a:endParaRPr lang="zh-CN" altLang="zh-CN" dirty="0"/>
          </a:p>
          <a:p>
            <a:r>
              <a:rPr lang="en-US" altLang="zh-CN" dirty="0" smtClean="0"/>
              <a:t>The </a:t>
            </a:r>
            <a:r>
              <a:rPr lang="en-US" altLang="zh-CN" b="1" dirty="0"/>
              <a:t>tourists </a:t>
            </a:r>
            <a:r>
              <a:rPr lang="en-US" altLang="zh-CN" dirty="0"/>
              <a:t>went </a:t>
            </a:r>
            <a:r>
              <a:rPr lang="en-US" altLang="zh-CN" b="1" dirty="0"/>
              <a:t>shopping</a:t>
            </a:r>
            <a:r>
              <a:rPr lang="en-US" altLang="zh-CN" dirty="0"/>
              <a:t>.  </a:t>
            </a:r>
            <a:r>
              <a:rPr lang="en-US" altLang="zh-CN" dirty="0" smtClean="0"/>
              <a:t>      </a:t>
            </a:r>
            <a:r>
              <a:rPr lang="en-US" altLang="zh-CN" dirty="0"/>
              <a:t>They </a:t>
            </a:r>
            <a:r>
              <a:rPr lang="en-US" altLang="zh-CN" b="1" dirty="0"/>
              <a:t>bought</a:t>
            </a:r>
            <a:r>
              <a:rPr lang="en-US" altLang="zh-CN" dirty="0"/>
              <a:t> stuff. </a:t>
            </a:r>
            <a:endParaRPr lang="zh-CN" altLang="zh-CN" dirty="0"/>
          </a:p>
          <a:p>
            <a:pPr marL="0" indent="0">
              <a:buNone/>
            </a:pPr>
            <a:endParaRPr lang="zh-CN" altLang="zh-CN" dirty="0"/>
          </a:p>
          <a:p>
            <a:pPr marL="0" indent="0">
              <a:buNone/>
            </a:pPr>
            <a:endParaRPr lang="zh-CN" altLang="en-US" dirty="0"/>
          </a:p>
        </p:txBody>
      </p:sp>
      <p:pic>
        <p:nvPicPr>
          <p:cNvPr id="4" name="图片 3"/>
          <p:cNvPicPr/>
          <p:nvPr/>
        </p:nvPicPr>
        <p:blipFill>
          <a:blip r:embed="rId2"/>
          <a:stretch>
            <a:fillRect/>
          </a:stretch>
        </p:blipFill>
        <p:spPr>
          <a:xfrm>
            <a:off x="971600" y="1844824"/>
            <a:ext cx="5256584" cy="2016224"/>
          </a:xfrm>
          <a:prstGeom prst="rect">
            <a:avLst/>
          </a:prstGeom>
        </p:spPr>
      </p:pic>
    </p:spTree>
    <p:extLst>
      <p:ext uri="{BB962C8B-B14F-4D97-AF65-F5344CB8AC3E}">
        <p14:creationId xmlns:p14="http://schemas.microsoft.com/office/powerpoint/2010/main" val="3885268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3166</Words>
  <Application>Microsoft Office PowerPoint</Application>
  <PresentationFormat>On-screen Show (4:3)</PresentationFormat>
  <Paragraphs>416</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主题</vt:lpstr>
      <vt:lpstr>Chapter Three </vt:lpstr>
      <vt:lpstr>PowerPoint Presentation</vt:lpstr>
      <vt:lpstr>PowerPoint Presentation</vt:lpstr>
      <vt:lpstr>PowerPoint Presentation</vt:lpstr>
      <vt:lpstr>PowerPoint Presentation</vt:lpstr>
      <vt:lpstr>PowerPoint Presentation</vt:lpstr>
      <vt:lpstr>Intonation</vt:lpstr>
      <vt:lpstr>PowerPoint Presentation</vt:lpstr>
      <vt:lpstr>PowerPoint Presentation</vt:lpstr>
      <vt:lpstr>PowerPoint Presentation</vt:lpstr>
      <vt:lpstr>PowerPoint Presentation</vt:lpstr>
      <vt:lpstr>PowerPoint Presentation</vt:lpstr>
      <vt:lpstr>Interview Skills</vt:lpstr>
      <vt:lpstr>Preparation</vt:lpstr>
      <vt:lpstr>Please choose what you like!</vt:lpstr>
      <vt:lpstr>Ten Tips</vt:lpstr>
      <vt:lpstr>Steps</vt:lpstr>
      <vt:lpstr>PowerPoint Presentation</vt:lpstr>
      <vt:lpstr>1. Tell me about yourself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Expressing Thanks</vt:lpstr>
      <vt:lpstr>III. Topic : Notice </vt:lpstr>
      <vt:lpstr>PowerPoint Presentation</vt:lpstr>
      <vt:lpstr>2. Tone and 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In-class exercise</vt:lpstr>
      <vt:lpstr>PowerPoint Presentation</vt:lpstr>
      <vt:lpstr>IV. Homework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 </dc:title>
  <dc:creator>罗惠</dc:creator>
  <cp:lastModifiedBy>NCSHR</cp:lastModifiedBy>
  <cp:revision>15</cp:revision>
  <dcterms:created xsi:type="dcterms:W3CDTF">2015-03-27T07:05:03Z</dcterms:created>
  <dcterms:modified xsi:type="dcterms:W3CDTF">2015-03-30T09:05:23Z</dcterms:modified>
</cp:coreProperties>
</file>