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65" r:id="rId31"/>
    <p:sldId id="266" r:id="rId32"/>
    <p:sldId id="267" r:id="rId33"/>
    <p:sldId id="268" r:id="rId34"/>
    <p:sldId id="269" r:id="rId35"/>
    <p:sldId id="270" r:id="rId36"/>
    <p:sldId id="271" r:id="rId37"/>
    <p:sldId id="272" r:id="rId38"/>
    <p:sldId id="273" r:id="rId39"/>
    <p:sldId id="274"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smtClean="0"/>
              <a:t>Chapter Four</a:t>
            </a:r>
            <a:endParaRPr lang="zh-CN" altLang="en-US" sz="6000" b="1"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31227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People and Workplace</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9322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144000" cy="6984776"/>
          </a:xfrm>
        </p:spPr>
        <p:txBody>
          <a:bodyPr>
            <a:normAutofit fontScale="47500" lnSpcReduction="20000"/>
          </a:bodyPr>
          <a:lstStyle/>
          <a:p>
            <a:r>
              <a:rPr lang="zh-CN" altLang="en-US" sz="3800" dirty="0" smtClean="0"/>
              <a:t>总经理         </a:t>
            </a:r>
            <a:endParaRPr lang="en-US" altLang="zh-CN" sz="3800" dirty="0" smtClean="0"/>
          </a:p>
          <a:p>
            <a:pPr marL="0" indent="0">
              <a:buNone/>
            </a:pPr>
            <a:r>
              <a:rPr lang="zh-CN" altLang="en-US" sz="3800" dirty="0" smtClean="0"/>
              <a:t>       </a:t>
            </a:r>
            <a:r>
              <a:rPr lang="en-US" altLang="zh-CN" sz="3800" dirty="0" smtClean="0">
                <a:solidFill>
                  <a:srgbClr val="FF0000"/>
                </a:solidFill>
              </a:rPr>
              <a:t>General Manager / GM            Deputy General Manager</a:t>
            </a:r>
          </a:p>
          <a:p>
            <a:r>
              <a:rPr lang="zh-CN" altLang="en-US" sz="3800" dirty="0" smtClean="0"/>
              <a:t>总裁 </a:t>
            </a:r>
            <a:endParaRPr lang="en-US" altLang="zh-CN" sz="3800" dirty="0" smtClean="0"/>
          </a:p>
          <a:p>
            <a:pPr marL="0" indent="0">
              <a:buNone/>
            </a:pPr>
            <a:r>
              <a:rPr lang="en-US" altLang="zh-CN" sz="3800" dirty="0" smtClean="0"/>
              <a:t>       </a:t>
            </a:r>
            <a:r>
              <a:rPr lang="en-US" altLang="zh-CN" sz="3800" dirty="0" smtClean="0">
                <a:solidFill>
                  <a:srgbClr val="FF0000"/>
                </a:solidFill>
              </a:rPr>
              <a:t>President  / Vice </a:t>
            </a:r>
            <a:r>
              <a:rPr lang="en-US" altLang="zh-CN" sz="3800" dirty="0">
                <a:solidFill>
                  <a:srgbClr val="FF0000"/>
                </a:solidFill>
              </a:rPr>
              <a:t>President </a:t>
            </a:r>
            <a:endParaRPr lang="en-US" altLang="zh-CN" sz="3800" dirty="0" smtClean="0">
              <a:solidFill>
                <a:srgbClr val="FF0000"/>
              </a:solidFill>
            </a:endParaRPr>
          </a:p>
          <a:p>
            <a:r>
              <a:rPr lang="zh-CN" altLang="en-US" sz="3800" dirty="0" smtClean="0"/>
              <a:t>首席执行官</a:t>
            </a:r>
            <a:endParaRPr lang="en-US" altLang="zh-CN" sz="3800" dirty="0" smtClean="0"/>
          </a:p>
          <a:p>
            <a:pPr marL="0" indent="0">
              <a:buNone/>
            </a:pPr>
            <a:r>
              <a:rPr lang="zh-CN" altLang="en-US" sz="3800" dirty="0" smtClean="0">
                <a:solidFill>
                  <a:srgbClr val="FF0000"/>
                </a:solidFill>
              </a:rPr>
              <a:t>       </a:t>
            </a:r>
            <a:r>
              <a:rPr lang="en-US" altLang="zh-CN" sz="3800" dirty="0" smtClean="0">
                <a:solidFill>
                  <a:srgbClr val="FF0000"/>
                </a:solidFill>
              </a:rPr>
              <a:t>Chief Executive Officer / CEO</a:t>
            </a:r>
          </a:p>
          <a:p>
            <a:r>
              <a:rPr lang="zh-CN" altLang="en-US" sz="3800" dirty="0" smtClean="0"/>
              <a:t>运营总监 </a:t>
            </a:r>
            <a:endParaRPr lang="en-US" altLang="zh-CN" sz="3800" dirty="0" smtClean="0"/>
          </a:p>
          <a:p>
            <a:pPr marL="0" indent="0">
              <a:buNone/>
            </a:pPr>
            <a:r>
              <a:rPr lang="en-US" altLang="zh-CN" sz="3800" dirty="0" smtClean="0"/>
              <a:t>       </a:t>
            </a:r>
            <a:r>
              <a:rPr lang="en-US" altLang="zh-CN" sz="3800" dirty="0" smtClean="0">
                <a:solidFill>
                  <a:srgbClr val="FF0000"/>
                </a:solidFill>
              </a:rPr>
              <a:t>Operations Director  / OD </a:t>
            </a:r>
          </a:p>
          <a:p>
            <a:r>
              <a:rPr lang="zh-CN" altLang="en-US" sz="3800" dirty="0" smtClean="0"/>
              <a:t>市场总监</a:t>
            </a:r>
            <a:endParaRPr lang="en-US" altLang="zh-CN" sz="3800" dirty="0" smtClean="0"/>
          </a:p>
          <a:p>
            <a:pPr marL="0" indent="0">
              <a:buNone/>
            </a:pPr>
            <a:r>
              <a:rPr lang="zh-CN" altLang="en-US" sz="3800" dirty="0" smtClean="0">
                <a:solidFill>
                  <a:srgbClr val="FF0000"/>
                </a:solidFill>
              </a:rPr>
              <a:t>       </a:t>
            </a:r>
            <a:r>
              <a:rPr lang="en-US" altLang="zh-CN" sz="3800" dirty="0" smtClean="0">
                <a:solidFill>
                  <a:srgbClr val="FF0000"/>
                </a:solidFill>
              </a:rPr>
              <a:t>Marketing Director / MD</a:t>
            </a:r>
          </a:p>
          <a:p>
            <a:r>
              <a:rPr lang="zh-CN" altLang="en-US" sz="3800" dirty="0"/>
              <a:t>技术</a:t>
            </a:r>
            <a:r>
              <a:rPr lang="zh-CN" altLang="en-US" sz="3800" dirty="0" smtClean="0"/>
              <a:t>总监</a:t>
            </a:r>
            <a:endParaRPr lang="en-US" altLang="zh-CN" sz="3800" dirty="0" smtClean="0"/>
          </a:p>
          <a:p>
            <a:pPr marL="0" indent="0">
              <a:buNone/>
            </a:pPr>
            <a:r>
              <a:rPr lang="en-US" altLang="zh-CN" sz="3800" dirty="0" smtClean="0">
                <a:solidFill>
                  <a:srgbClr val="FF0000"/>
                </a:solidFill>
              </a:rPr>
              <a:t>       Technical </a:t>
            </a:r>
            <a:r>
              <a:rPr lang="en-US" altLang="zh-CN" sz="3800" dirty="0">
                <a:solidFill>
                  <a:srgbClr val="FF0000"/>
                </a:solidFill>
              </a:rPr>
              <a:t>Director</a:t>
            </a:r>
            <a:endParaRPr lang="en-US" altLang="zh-CN" sz="3800" dirty="0" smtClean="0">
              <a:solidFill>
                <a:srgbClr val="FF0000"/>
              </a:solidFill>
            </a:endParaRPr>
          </a:p>
          <a:p>
            <a:r>
              <a:rPr lang="zh-CN" altLang="en-US" sz="3800" dirty="0"/>
              <a:t>信息技术经理 </a:t>
            </a:r>
            <a:r>
              <a:rPr lang="en-US" altLang="zh-CN" sz="3800" dirty="0" smtClean="0"/>
              <a:t>/</a:t>
            </a:r>
            <a:r>
              <a:rPr lang="zh-CN" altLang="en-US" sz="3800" dirty="0" smtClean="0"/>
              <a:t>主管</a:t>
            </a:r>
            <a:r>
              <a:rPr lang="en-US" altLang="zh-CN" sz="3800" dirty="0" smtClean="0"/>
              <a:t>/</a:t>
            </a:r>
            <a:r>
              <a:rPr lang="zh-CN" altLang="en-US" sz="3800" dirty="0"/>
              <a:t>专员</a:t>
            </a:r>
            <a:endParaRPr lang="en-US" altLang="zh-CN" sz="3800" dirty="0" smtClean="0"/>
          </a:p>
          <a:p>
            <a:pPr marL="0" indent="0">
              <a:buNone/>
            </a:pPr>
            <a:r>
              <a:rPr lang="en-US" altLang="zh-CN" sz="3800" dirty="0" smtClean="0">
                <a:solidFill>
                  <a:srgbClr val="FF0000"/>
                </a:solidFill>
              </a:rPr>
              <a:t>        IT </a:t>
            </a:r>
            <a:r>
              <a:rPr lang="en-US" altLang="zh-CN" sz="3800" dirty="0">
                <a:solidFill>
                  <a:srgbClr val="FF0000"/>
                </a:solidFill>
              </a:rPr>
              <a:t>Manager / IT </a:t>
            </a:r>
            <a:r>
              <a:rPr lang="en-US" altLang="zh-CN" sz="3800" dirty="0" smtClean="0">
                <a:solidFill>
                  <a:srgbClr val="FF0000"/>
                </a:solidFill>
              </a:rPr>
              <a:t>Supervisor / </a:t>
            </a:r>
            <a:r>
              <a:rPr lang="en-US" altLang="zh-CN" sz="3800" dirty="0">
                <a:solidFill>
                  <a:srgbClr val="FF0000"/>
                </a:solidFill>
              </a:rPr>
              <a:t>IT Specialist</a:t>
            </a:r>
          </a:p>
          <a:p>
            <a:r>
              <a:rPr lang="zh-CN" altLang="en-US" sz="3800" dirty="0" smtClean="0"/>
              <a:t>项目</a:t>
            </a:r>
            <a:r>
              <a:rPr lang="zh-CN" altLang="en-US" sz="3800" dirty="0"/>
              <a:t>经理</a:t>
            </a:r>
            <a:r>
              <a:rPr lang="en-US" altLang="zh-CN" sz="3800" dirty="0"/>
              <a:t>/</a:t>
            </a:r>
            <a:r>
              <a:rPr lang="zh-CN" altLang="en-US" sz="3800" dirty="0"/>
              <a:t>主管 </a:t>
            </a:r>
            <a:endParaRPr lang="en-US" altLang="zh-CN" sz="3800" dirty="0" smtClean="0"/>
          </a:p>
          <a:p>
            <a:pPr marL="0" indent="0">
              <a:buNone/>
            </a:pPr>
            <a:r>
              <a:rPr lang="en-US" altLang="zh-CN" sz="3800" dirty="0" smtClean="0">
                <a:solidFill>
                  <a:srgbClr val="FF0000"/>
                </a:solidFill>
              </a:rPr>
              <a:t>       Project Manager/Supervisor</a:t>
            </a:r>
          </a:p>
          <a:p>
            <a:r>
              <a:rPr lang="zh-CN" altLang="en-US" sz="3800" dirty="0"/>
              <a:t>软件工程师 </a:t>
            </a:r>
            <a:endParaRPr lang="en-US" altLang="zh-CN" sz="3800" dirty="0" smtClean="0"/>
          </a:p>
          <a:p>
            <a:pPr marL="0" indent="0">
              <a:buNone/>
            </a:pPr>
            <a:r>
              <a:rPr lang="en-US" altLang="zh-CN" sz="3800" dirty="0" smtClean="0">
                <a:solidFill>
                  <a:srgbClr val="FF0000"/>
                </a:solidFill>
              </a:rPr>
              <a:t>       Software Engineer</a:t>
            </a:r>
          </a:p>
          <a:p>
            <a:r>
              <a:rPr lang="zh-CN" altLang="en-US" sz="3800" dirty="0"/>
              <a:t>软件测试工程师 </a:t>
            </a:r>
            <a:endParaRPr lang="en-US" altLang="zh-CN" sz="3800" dirty="0" smtClean="0"/>
          </a:p>
          <a:p>
            <a:pPr marL="0" indent="0">
              <a:buNone/>
            </a:pPr>
            <a:r>
              <a:rPr lang="en-US" altLang="zh-CN" sz="3800" dirty="0" smtClean="0">
                <a:solidFill>
                  <a:srgbClr val="FF0000"/>
                </a:solidFill>
              </a:rPr>
              <a:t>      Software </a:t>
            </a:r>
            <a:r>
              <a:rPr lang="en-US" altLang="zh-CN" sz="3800" dirty="0">
                <a:solidFill>
                  <a:srgbClr val="FF0000"/>
                </a:solidFill>
              </a:rPr>
              <a:t>QA </a:t>
            </a:r>
            <a:r>
              <a:rPr lang="en-US" altLang="zh-CN" sz="3800" dirty="0" smtClean="0">
                <a:solidFill>
                  <a:srgbClr val="FF0000"/>
                </a:solidFill>
              </a:rPr>
              <a:t>Engineer</a:t>
            </a:r>
          </a:p>
          <a:p>
            <a:r>
              <a:rPr lang="zh-CN" altLang="en-US" sz="3800" dirty="0"/>
              <a:t>网页设计</a:t>
            </a:r>
            <a:r>
              <a:rPr lang="en-US" altLang="zh-CN" sz="3800" dirty="0"/>
              <a:t>/</a:t>
            </a:r>
            <a:r>
              <a:rPr lang="zh-CN" altLang="en-US" sz="3800" dirty="0" smtClean="0"/>
              <a:t>制作</a:t>
            </a:r>
            <a:endParaRPr lang="en-US" altLang="zh-CN" sz="3800" dirty="0" smtClean="0"/>
          </a:p>
          <a:p>
            <a:pPr marL="0" indent="0">
              <a:buNone/>
            </a:pPr>
            <a:r>
              <a:rPr lang="zh-CN" altLang="en-US" sz="3800" dirty="0" smtClean="0">
                <a:solidFill>
                  <a:srgbClr val="FF0000"/>
                </a:solidFill>
              </a:rPr>
              <a:t>       </a:t>
            </a:r>
            <a:r>
              <a:rPr lang="en-US" altLang="zh-CN" sz="3800" dirty="0" smtClean="0">
                <a:solidFill>
                  <a:srgbClr val="FF0000"/>
                </a:solidFill>
              </a:rPr>
              <a:t>Web Designer/Production</a:t>
            </a:r>
          </a:p>
          <a:p>
            <a:r>
              <a:rPr lang="zh-CN" altLang="en-US" sz="3800" dirty="0"/>
              <a:t>系统管理员</a:t>
            </a:r>
            <a:r>
              <a:rPr lang="en-US" altLang="zh-CN" sz="3800" dirty="0"/>
              <a:t>/</a:t>
            </a:r>
            <a:r>
              <a:rPr lang="zh-CN" altLang="en-US" sz="3800" dirty="0"/>
              <a:t>网</a:t>
            </a:r>
            <a:r>
              <a:rPr lang="zh-CN" altLang="en-US" sz="3800" dirty="0" smtClean="0"/>
              <a:t>管</a:t>
            </a:r>
            <a:endParaRPr lang="en-US" altLang="zh-CN" sz="3800" dirty="0" smtClean="0"/>
          </a:p>
          <a:p>
            <a:pPr marL="0" indent="0">
              <a:buNone/>
            </a:pPr>
            <a:r>
              <a:rPr lang="zh-CN" altLang="en-US" sz="3800" dirty="0" smtClean="0">
                <a:solidFill>
                  <a:srgbClr val="FF0000"/>
                </a:solidFill>
              </a:rPr>
              <a:t>        </a:t>
            </a:r>
            <a:r>
              <a:rPr lang="en-US" altLang="zh-CN" sz="3800" dirty="0" smtClean="0">
                <a:solidFill>
                  <a:srgbClr val="FF0000"/>
                </a:solidFill>
              </a:rPr>
              <a:t>System Manager/Webmaster</a:t>
            </a:r>
            <a:r>
              <a:rPr lang="en-US" altLang="zh-CN" dirty="0"/>
              <a:t/>
            </a:r>
            <a:br>
              <a:rPr lang="en-US" altLang="zh-CN" dirty="0"/>
            </a:br>
            <a:endParaRPr lang="zh-CN" altLang="en-US" dirty="0"/>
          </a:p>
        </p:txBody>
      </p:sp>
    </p:spTree>
    <p:extLst>
      <p:ext uri="{BB962C8B-B14F-4D97-AF65-F5344CB8AC3E}">
        <p14:creationId xmlns:p14="http://schemas.microsoft.com/office/powerpoint/2010/main" val="304741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37" dur="500"/>
                                        <p:tgtEl>
                                          <p:spTgt spid="3">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animEffect transition="in" filter="randombar(horizontal)">
                                      <p:cBhvr>
                                        <p:cTn id="47" dur="500"/>
                                        <p:tgtEl>
                                          <p:spTgt spid="3">
                                            <p:txEl>
                                              <p:pRg st="17" end="1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
                                            <p:txEl>
                                              <p:pRg st="19" end="19"/>
                                            </p:txEl>
                                          </p:spTgt>
                                        </p:tgtEl>
                                        <p:attrNameLst>
                                          <p:attrName>style.visibility</p:attrName>
                                        </p:attrNameLst>
                                      </p:cBhvr>
                                      <p:to>
                                        <p:strVal val="visible"/>
                                      </p:to>
                                    </p:set>
                                    <p:animEffect transition="in" filter="randombar(horizontal)">
                                      <p:cBhvr>
                                        <p:cTn id="52" dur="500"/>
                                        <p:tgtEl>
                                          <p:spTgt spid="3">
                                            <p:txEl>
                                              <p:pRg st="19" end="1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3">
                                            <p:txEl>
                                              <p:pRg st="21" end="21"/>
                                            </p:txEl>
                                          </p:spTgt>
                                        </p:tgtEl>
                                        <p:attrNameLst>
                                          <p:attrName>style.visibility</p:attrName>
                                        </p:attrNameLst>
                                      </p:cBhvr>
                                      <p:to>
                                        <p:strVal val="visible"/>
                                      </p:to>
                                    </p:set>
                                    <p:animEffect transition="in" filter="randombar(horizontal)">
                                      <p:cBhvr>
                                        <p:cTn id="57" dur="500"/>
                                        <p:tgtEl>
                                          <p:spTgt spid="3">
                                            <p:txEl>
                                              <p:pRg st="21" end="2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3">
                                            <p:txEl>
                                              <p:pRg st="23" end="23"/>
                                            </p:txEl>
                                          </p:spTgt>
                                        </p:tgtEl>
                                        <p:attrNameLst>
                                          <p:attrName>style.visibility</p:attrName>
                                        </p:attrNameLst>
                                      </p:cBhvr>
                                      <p:to>
                                        <p:strVal val="visible"/>
                                      </p:to>
                                    </p:set>
                                    <p:animEffect transition="in" filter="randombar(horizontal)">
                                      <p:cBhvr>
                                        <p:cTn id="62" dur="500"/>
                                        <p:tgtEl>
                                          <p:spTgt spid="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928992" cy="6624736"/>
          </a:xfrm>
        </p:spPr>
        <p:txBody>
          <a:bodyPr>
            <a:normAutofit fontScale="77500" lnSpcReduction="20000"/>
          </a:bodyPr>
          <a:lstStyle/>
          <a:p>
            <a:r>
              <a:rPr lang="zh-CN" altLang="en-US" dirty="0"/>
              <a:t>人事经理 </a:t>
            </a:r>
            <a:endParaRPr lang="en-US" altLang="zh-CN" dirty="0" smtClean="0"/>
          </a:p>
          <a:p>
            <a:pPr marL="0" indent="0">
              <a:buNone/>
            </a:pPr>
            <a:r>
              <a:rPr lang="en-US" altLang="zh-CN" dirty="0" smtClean="0">
                <a:solidFill>
                  <a:srgbClr val="FF0000"/>
                </a:solidFill>
              </a:rPr>
              <a:t>Human </a:t>
            </a:r>
            <a:r>
              <a:rPr lang="en-US" altLang="zh-CN" dirty="0">
                <a:solidFill>
                  <a:srgbClr val="FF0000"/>
                </a:solidFill>
              </a:rPr>
              <a:t>Resources </a:t>
            </a:r>
            <a:r>
              <a:rPr lang="en-US" altLang="zh-CN" dirty="0" smtClean="0">
                <a:solidFill>
                  <a:srgbClr val="FF0000"/>
                </a:solidFill>
              </a:rPr>
              <a:t>Manager</a:t>
            </a:r>
          </a:p>
          <a:p>
            <a:r>
              <a:rPr lang="zh-CN" altLang="en-US" dirty="0" smtClean="0"/>
              <a:t>人事主管</a:t>
            </a:r>
            <a:endParaRPr lang="en-US" altLang="zh-CN" dirty="0" smtClean="0"/>
          </a:p>
          <a:p>
            <a:pPr marL="0" indent="0">
              <a:buNone/>
            </a:pPr>
            <a:r>
              <a:rPr lang="zh-CN" altLang="en-US" dirty="0" smtClean="0"/>
              <a:t> </a:t>
            </a:r>
            <a:r>
              <a:rPr lang="en-US" altLang="zh-CN" dirty="0">
                <a:solidFill>
                  <a:srgbClr val="FF0000"/>
                </a:solidFill>
              </a:rPr>
              <a:t>Human Resources </a:t>
            </a:r>
            <a:r>
              <a:rPr lang="en-US" altLang="zh-CN" dirty="0" smtClean="0">
                <a:solidFill>
                  <a:srgbClr val="FF0000"/>
                </a:solidFill>
              </a:rPr>
              <a:t>Supervisor</a:t>
            </a:r>
          </a:p>
          <a:p>
            <a:r>
              <a:rPr lang="zh-CN" altLang="en-US" dirty="0" smtClean="0"/>
              <a:t>人事专员</a:t>
            </a:r>
            <a:endParaRPr lang="en-US" altLang="zh-CN" dirty="0" smtClean="0"/>
          </a:p>
          <a:p>
            <a:pPr marL="0" indent="0">
              <a:buNone/>
            </a:pPr>
            <a:r>
              <a:rPr lang="zh-CN" altLang="en-US" dirty="0" smtClean="0"/>
              <a:t> </a:t>
            </a:r>
            <a:r>
              <a:rPr lang="en-US" altLang="zh-CN" dirty="0">
                <a:solidFill>
                  <a:srgbClr val="FF0000"/>
                </a:solidFill>
              </a:rPr>
              <a:t>Human Resources </a:t>
            </a:r>
            <a:r>
              <a:rPr lang="en-US" altLang="zh-CN" dirty="0" smtClean="0">
                <a:solidFill>
                  <a:srgbClr val="FF0000"/>
                </a:solidFill>
              </a:rPr>
              <a:t>Specialist</a:t>
            </a:r>
          </a:p>
          <a:p>
            <a:r>
              <a:rPr lang="zh-CN" altLang="en-US" dirty="0" smtClean="0"/>
              <a:t>人事</a:t>
            </a:r>
            <a:r>
              <a:rPr lang="zh-CN" altLang="en-US" dirty="0"/>
              <a:t>助理 </a:t>
            </a:r>
            <a:endParaRPr lang="en-US" altLang="zh-CN" dirty="0" smtClean="0"/>
          </a:p>
          <a:p>
            <a:pPr marL="0" indent="0">
              <a:buNone/>
            </a:pPr>
            <a:r>
              <a:rPr lang="en-US" altLang="zh-CN" dirty="0" smtClean="0">
                <a:solidFill>
                  <a:srgbClr val="FF0000"/>
                </a:solidFill>
              </a:rPr>
              <a:t>Human </a:t>
            </a:r>
            <a:r>
              <a:rPr lang="en-US" altLang="zh-CN" dirty="0">
                <a:solidFill>
                  <a:srgbClr val="FF0000"/>
                </a:solidFill>
              </a:rPr>
              <a:t>Resources </a:t>
            </a:r>
            <a:r>
              <a:rPr lang="en-US" altLang="zh-CN" dirty="0" smtClean="0">
                <a:solidFill>
                  <a:srgbClr val="FF0000"/>
                </a:solidFill>
              </a:rPr>
              <a:t>Assistant</a:t>
            </a:r>
          </a:p>
          <a:p>
            <a:r>
              <a:rPr lang="zh-CN" altLang="en-US" dirty="0" smtClean="0"/>
              <a:t>招聘</a:t>
            </a:r>
            <a:r>
              <a:rPr lang="zh-CN" altLang="en-US" dirty="0"/>
              <a:t>经理</a:t>
            </a:r>
            <a:r>
              <a:rPr lang="en-US" altLang="zh-CN" dirty="0"/>
              <a:t>/</a:t>
            </a:r>
            <a:r>
              <a:rPr lang="zh-CN" altLang="en-US" dirty="0" smtClean="0"/>
              <a:t>主管</a:t>
            </a:r>
            <a:endParaRPr lang="en-US" altLang="zh-CN" dirty="0" smtClean="0"/>
          </a:p>
          <a:p>
            <a:pPr marL="0" indent="0">
              <a:buNone/>
            </a:pPr>
            <a:r>
              <a:rPr lang="zh-CN" altLang="en-US" dirty="0" smtClean="0"/>
              <a:t> </a:t>
            </a:r>
            <a:r>
              <a:rPr lang="en-US" altLang="zh-CN" dirty="0">
                <a:solidFill>
                  <a:srgbClr val="FF0000"/>
                </a:solidFill>
              </a:rPr>
              <a:t>Recruiting </a:t>
            </a:r>
            <a:r>
              <a:rPr lang="en-US" altLang="zh-CN" dirty="0" smtClean="0">
                <a:solidFill>
                  <a:srgbClr val="FF0000"/>
                </a:solidFill>
              </a:rPr>
              <a:t>Manager/Supervisor</a:t>
            </a:r>
          </a:p>
          <a:p>
            <a:r>
              <a:rPr lang="zh-CN" altLang="en-US" dirty="0" smtClean="0"/>
              <a:t>薪资</a:t>
            </a:r>
            <a:r>
              <a:rPr lang="zh-CN" altLang="en-US" dirty="0"/>
              <a:t>福利经理</a:t>
            </a:r>
            <a:r>
              <a:rPr lang="en-US" altLang="zh-CN" dirty="0"/>
              <a:t>/</a:t>
            </a:r>
            <a:r>
              <a:rPr lang="zh-CN" altLang="en-US" dirty="0" smtClean="0"/>
              <a:t>主管</a:t>
            </a:r>
            <a:endParaRPr lang="en-US" altLang="zh-CN" dirty="0" smtClean="0"/>
          </a:p>
          <a:p>
            <a:pPr marL="0" indent="0">
              <a:buNone/>
            </a:pPr>
            <a:r>
              <a:rPr lang="zh-CN" altLang="en-US" dirty="0" smtClean="0">
                <a:solidFill>
                  <a:srgbClr val="FF0000"/>
                </a:solidFill>
              </a:rPr>
              <a:t> </a:t>
            </a:r>
            <a:r>
              <a:rPr lang="en-US" altLang="zh-CN" dirty="0">
                <a:solidFill>
                  <a:srgbClr val="FF0000"/>
                </a:solidFill>
              </a:rPr>
              <a:t>Compensation &amp; Benefits </a:t>
            </a:r>
            <a:r>
              <a:rPr lang="en-US" altLang="zh-CN" dirty="0" smtClean="0">
                <a:solidFill>
                  <a:srgbClr val="FF0000"/>
                </a:solidFill>
              </a:rPr>
              <a:t>Manager/Supervisor</a:t>
            </a:r>
          </a:p>
          <a:p>
            <a:r>
              <a:rPr lang="zh-CN" altLang="en-US" dirty="0" smtClean="0"/>
              <a:t>前台</a:t>
            </a:r>
            <a:r>
              <a:rPr lang="zh-CN" altLang="en-US" dirty="0"/>
              <a:t>接待</a:t>
            </a:r>
            <a:r>
              <a:rPr lang="en-US" altLang="zh-CN" dirty="0"/>
              <a:t>/</a:t>
            </a:r>
            <a:r>
              <a:rPr lang="zh-CN" altLang="en-US" dirty="0"/>
              <a:t>总机 </a:t>
            </a:r>
            <a:endParaRPr lang="en-US" altLang="zh-CN" dirty="0" smtClean="0"/>
          </a:p>
          <a:p>
            <a:pPr marL="0" indent="0">
              <a:buNone/>
            </a:pPr>
            <a:r>
              <a:rPr lang="en-US" altLang="zh-CN" dirty="0" smtClean="0">
                <a:solidFill>
                  <a:srgbClr val="FF0000"/>
                </a:solidFill>
              </a:rPr>
              <a:t>Receptionist</a:t>
            </a:r>
          </a:p>
          <a:p>
            <a:r>
              <a:rPr lang="zh-CN" altLang="en-US" dirty="0" smtClean="0"/>
              <a:t>后勤</a:t>
            </a:r>
            <a:endParaRPr lang="en-US" altLang="zh-CN" dirty="0" smtClean="0"/>
          </a:p>
          <a:p>
            <a:pPr marL="0" indent="0">
              <a:buNone/>
            </a:pPr>
            <a:r>
              <a:rPr lang="zh-CN" altLang="en-US" dirty="0" smtClean="0">
                <a:solidFill>
                  <a:srgbClr val="FF0000"/>
                </a:solidFill>
              </a:rPr>
              <a:t> </a:t>
            </a:r>
            <a:r>
              <a:rPr lang="en-US" altLang="zh-CN" dirty="0">
                <a:solidFill>
                  <a:srgbClr val="FF0000"/>
                </a:solidFill>
              </a:rPr>
              <a:t>Office Support</a:t>
            </a:r>
            <a:r>
              <a:rPr lang="en-US" altLang="zh-CN" dirty="0"/>
              <a:t/>
            </a:r>
            <a:br>
              <a:rPr lang="en-US" altLang="zh-CN" dirty="0"/>
            </a:br>
            <a:endParaRPr lang="zh-CN" altLang="en-US" dirty="0"/>
          </a:p>
        </p:txBody>
      </p:sp>
    </p:spTree>
    <p:extLst>
      <p:ext uri="{BB962C8B-B14F-4D97-AF65-F5344CB8AC3E}">
        <p14:creationId xmlns:p14="http://schemas.microsoft.com/office/powerpoint/2010/main" val="231226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37" dur="500"/>
                                        <p:tgtEl>
                                          <p:spTgt spid="3">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Reporting for Work</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Greeting</a:t>
            </a:r>
          </a:p>
          <a:p>
            <a:r>
              <a:rPr lang="en-US" altLang="zh-CN" dirty="0"/>
              <a:t>P</a:t>
            </a:r>
            <a:r>
              <a:rPr lang="en-US" altLang="zh-CN" dirty="0" smtClean="0"/>
              <a:t>urpose</a:t>
            </a:r>
          </a:p>
          <a:p>
            <a:pPr marL="0" indent="0">
              <a:buNone/>
            </a:pPr>
            <a:endParaRPr lang="en-US" altLang="zh-CN" dirty="0"/>
          </a:p>
          <a:p>
            <a:pPr marL="0" indent="0">
              <a:buNone/>
            </a:pPr>
            <a:r>
              <a:rPr lang="en-US" altLang="zh-CN" dirty="0" smtClean="0"/>
              <a:t>Good morning. / Hello. / Excuse me.</a:t>
            </a:r>
          </a:p>
          <a:p>
            <a:pPr marL="0" indent="0">
              <a:buNone/>
            </a:pPr>
            <a:r>
              <a:rPr lang="zh-CN" altLang="en-US" dirty="0" smtClean="0"/>
              <a:t>我新来的，我今天来报道 </a:t>
            </a:r>
            <a:endParaRPr lang="en-US" altLang="zh-CN" dirty="0" smtClean="0"/>
          </a:p>
          <a:p>
            <a:pPr marL="0" indent="0">
              <a:buNone/>
            </a:pPr>
            <a:r>
              <a:rPr lang="en-US" altLang="zh-CN" dirty="0" smtClean="0"/>
              <a:t>I </a:t>
            </a:r>
            <a:r>
              <a:rPr lang="en-US" altLang="zh-CN" dirty="0"/>
              <a:t>am the new </a:t>
            </a:r>
            <a:r>
              <a:rPr lang="en-US" altLang="zh-CN" dirty="0" smtClean="0"/>
              <a:t>comer XXX. </a:t>
            </a:r>
            <a:r>
              <a:rPr lang="en-US" altLang="zh-CN" dirty="0"/>
              <a:t>I’m reporting for work today. </a:t>
            </a:r>
            <a:endParaRPr lang="en-US" altLang="zh-CN" dirty="0" smtClean="0"/>
          </a:p>
          <a:p>
            <a:pPr marL="0" indent="0">
              <a:buNone/>
            </a:pPr>
            <a:r>
              <a:rPr lang="en-US" altLang="zh-CN" dirty="0" smtClean="0"/>
              <a:t>My name’s XXX and I’m new here. </a:t>
            </a:r>
          </a:p>
          <a:p>
            <a:pPr marL="0" indent="0">
              <a:buNone/>
            </a:pPr>
            <a:r>
              <a:rPr lang="en-US" altLang="zh-CN" dirty="0" smtClean="0"/>
              <a:t>Is here the place new recruits report for work?</a:t>
            </a:r>
          </a:p>
          <a:p>
            <a:pPr marL="0" indent="0">
              <a:buNone/>
            </a:pPr>
            <a:r>
              <a:rPr lang="en-US" altLang="zh-CN" dirty="0" smtClean="0"/>
              <a:t>I’m XXX. I was told to report here. </a:t>
            </a:r>
            <a:endParaRPr lang="en-US" altLang="zh-CN" dirty="0"/>
          </a:p>
          <a:p>
            <a:pPr marL="0" indent="0">
              <a:buNone/>
            </a:pPr>
            <a:r>
              <a:rPr lang="en-US" altLang="zh-CN" dirty="0" smtClean="0"/>
              <a:t> </a:t>
            </a:r>
          </a:p>
          <a:p>
            <a:pPr marL="0" indent="0">
              <a:buNone/>
            </a:pPr>
            <a:endParaRPr lang="zh-CN" altLang="en-US" dirty="0"/>
          </a:p>
        </p:txBody>
      </p:sp>
    </p:spTree>
    <p:extLst>
      <p:ext uri="{BB962C8B-B14F-4D97-AF65-F5344CB8AC3E}">
        <p14:creationId xmlns:p14="http://schemas.microsoft.com/office/powerpoint/2010/main" val="335073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Looking for a person or your desk</a:t>
            </a:r>
            <a:endParaRPr lang="zh-CN" altLang="en-US" dirty="0"/>
          </a:p>
        </p:txBody>
      </p:sp>
      <p:sp>
        <p:nvSpPr>
          <p:cNvPr id="3" name="内容占位符 2"/>
          <p:cNvSpPr>
            <a:spLocks noGrp="1"/>
          </p:cNvSpPr>
          <p:nvPr>
            <p:ph idx="1"/>
          </p:nvPr>
        </p:nvSpPr>
        <p:spPr/>
        <p:txBody>
          <a:bodyPr/>
          <a:lstStyle/>
          <a:p>
            <a:r>
              <a:rPr lang="zh-CN" altLang="en-US" dirty="0" smtClean="0"/>
              <a:t>请问经理办公室在哪？</a:t>
            </a:r>
            <a:endParaRPr lang="en-US" altLang="zh-CN" dirty="0" smtClean="0"/>
          </a:p>
          <a:p>
            <a:r>
              <a:rPr lang="en-US" altLang="zh-CN" dirty="0" smtClean="0"/>
              <a:t>Would you tell me where the manager’s office is?</a:t>
            </a:r>
          </a:p>
          <a:p>
            <a:r>
              <a:rPr lang="zh-CN" altLang="en-US" dirty="0" smtClean="0"/>
              <a:t>请问我的座位在哪？</a:t>
            </a:r>
            <a:endParaRPr lang="en-US" altLang="zh-CN" dirty="0" smtClean="0"/>
          </a:p>
          <a:p>
            <a:r>
              <a:rPr lang="en-US" altLang="zh-CN" dirty="0" smtClean="0"/>
              <a:t>Could you tell me where my desk is?</a:t>
            </a:r>
          </a:p>
          <a:p>
            <a:endParaRPr lang="zh-CN" altLang="en-US" dirty="0"/>
          </a:p>
        </p:txBody>
      </p:sp>
    </p:spTree>
    <p:extLst>
      <p:ext uri="{BB962C8B-B14F-4D97-AF65-F5344CB8AC3E}">
        <p14:creationId xmlns:p14="http://schemas.microsoft.com/office/powerpoint/2010/main" val="56469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idx="1"/>
          </p:nvPr>
        </p:nvSpPr>
        <p:spPr/>
        <p:txBody>
          <a:bodyPr/>
          <a:lstStyle/>
          <a:p>
            <a:r>
              <a:rPr lang="zh-CN" altLang="en-US" dirty="0" smtClean="0"/>
              <a:t>第一天上班，需要给经理报道，向前台询问经理办公室在哪？</a:t>
            </a:r>
            <a:endParaRPr lang="en-US" altLang="zh-CN" dirty="0" smtClean="0"/>
          </a:p>
          <a:p>
            <a:endParaRPr lang="en-US" altLang="zh-CN" dirty="0"/>
          </a:p>
          <a:p>
            <a:r>
              <a:rPr lang="zh-CN" altLang="en-US" dirty="0"/>
              <a:t>第一天上班</a:t>
            </a:r>
            <a:r>
              <a:rPr lang="zh-CN" altLang="en-US" dirty="0" smtClean="0"/>
              <a:t>，向</a:t>
            </a:r>
            <a:r>
              <a:rPr lang="zh-CN" altLang="en-US" dirty="0"/>
              <a:t>前台</a:t>
            </a:r>
            <a:r>
              <a:rPr lang="zh-CN" altLang="en-US" dirty="0" smtClean="0"/>
              <a:t>询问自己</a:t>
            </a:r>
            <a:r>
              <a:rPr lang="zh-CN" altLang="en-US" dirty="0"/>
              <a:t>的</a:t>
            </a:r>
            <a:r>
              <a:rPr lang="zh-CN" altLang="en-US" dirty="0" smtClean="0"/>
              <a:t>办公桌在</a:t>
            </a:r>
            <a:r>
              <a:rPr lang="zh-CN" altLang="en-US" dirty="0"/>
              <a:t>哪</a:t>
            </a:r>
            <a:r>
              <a:rPr lang="zh-CN" altLang="en-US" dirty="0" smtClean="0"/>
              <a:t>？</a:t>
            </a:r>
            <a:endParaRPr lang="en-US" altLang="zh-CN" dirty="0" smtClean="0"/>
          </a:p>
          <a:p>
            <a:endParaRPr lang="en-US" altLang="zh-CN" dirty="0"/>
          </a:p>
          <a:p>
            <a:r>
              <a:rPr lang="zh-CN" altLang="en-US" dirty="0" smtClean="0"/>
              <a:t>与经理见面的对话，内容自拟</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443511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8928992" cy="6858000"/>
          </a:xfrm>
        </p:spPr>
        <p:txBody>
          <a:bodyPr/>
          <a:lstStyle/>
          <a:p>
            <a:pPr marL="0" indent="0">
              <a:buNone/>
            </a:pPr>
            <a:r>
              <a:rPr lang="en-US" altLang="zh-CN" b="1" dirty="0" smtClean="0"/>
              <a:t>Secretary: </a:t>
            </a:r>
            <a:r>
              <a:rPr lang="en-US" altLang="zh-CN" dirty="0" smtClean="0">
                <a:solidFill>
                  <a:srgbClr val="FF0000"/>
                </a:solidFill>
              </a:rPr>
              <a:t>Can I help you?</a:t>
            </a:r>
          </a:p>
          <a:p>
            <a:pPr marL="0" indent="0">
              <a:buNone/>
            </a:pPr>
            <a:r>
              <a:rPr lang="en-US" altLang="zh-CN" b="1" dirty="0" smtClean="0">
                <a:solidFill>
                  <a:srgbClr val="7030A0"/>
                </a:solidFill>
              </a:rPr>
              <a:t>Lily: </a:t>
            </a:r>
            <a:r>
              <a:rPr lang="en-US" altLang="zh-CN" dirty="0" smtClean="0"/>
              <a:t>Yes, thanks. Would you tell me where the manager’s office is?</a:t>
            </a:r>
          </a:p>
          <a:p>
            <a:pPr marL="0" indent="0">
              <a:buNone/>
            </a:pPr>
            <a:r>
              <a:rPr lang="en-US" altLang="zh-CN" b="1" dirty="0" smtClean="0"/>
              <a:t>Secretary: </a:t>
            </a:r>
            <a:r>
              <a:rPr lang="en-US" altLang="zh-CN" dirty="0" smtClean="0"/>
              <a:t>What do you wish to </a:t>
            </a:r>
            <a:r>
              <a:rPr lang="en-US" altLang="zh-CN" dirty="0" smtClean="0">
                <a:solidFill>
                  <a:srgbClr val="FF0000"/>
                </a:solidFill>
              </a:rPr>
              <a:t>see him about</a:t>
            </a:r>
            <a:r>
              <a:rPr lang="en-US" altLang="zh-CN" dirty="0" smtClean="0"/>
              <a:t>?</a:t>
            </a:r>
          </a:p>
          <a:p>
            <a:pPr marL="0" indent="0">
              <a:buNone/>
            </a:pPr>
            <a:r>
              <a:rPr lang="en-US" altLang="zh-CN" b="1" dirty="0" smtClean="0">
                <a:solidFill>
                  <a:srgbClr val="7030A0"/>
                </a:solidFill>
              </a:rPr>
              <a:t>Lily: </a:t>
            </a:r>
            <a:r>
              <a:rPr lang="en-US" altLang="zh-CN" dirty="0" smtClean="0"/>
              <a:t>I am asked to report to the manager. </a:t>
            </a:r>
          </a:p>
          <a:p>
            <a:pPr marL="0" indent="0">
              <a:buNone/>
            </a:pPr>
            <a:r>
              <a:rPr lang="en-US" altLang="zh-CN" b="1" dirty="0" smtClean="0"/>
              <a:t>Secretary: </a:t>
            </a:r>
            <a:r>
              <a:rPr lang="en-US" altLang="zh-CN" dirty="0" smtClean="0"/>
              <a:t>So you are Lily, right? The manager is waiting for you. Please follow me. </a:t>
            </a:r>
          </a:p>
          <a:p>
            <a:pPr marL="0" indent="0">
              <a:buNone/>
            </a:pPr>
            <a:r>
              <a:rPr lang="en-US" altLang="zh-CN" b="1" dirty="0" smtClean="0">
                <a:solidFill>
                  <a:srgbClr val="7030A0"/>
                </a:solidFill>
              </a:rPr>
              <a:t>Lily: </a:t>
            </a:r>
            <a:r>
              <a:rPr lang="en-US" altLang="zh-CN" dirty="0" smtClean="0"/>
              <a:t>Thank you very much. </a:t>
            </a:r>
            <a:r>
              <a:rPr lang="en-US" altLang="zh-CN" dirty="0" smtClean="0">
                <a:solidFill>
                  <a:srgbClr val="FF0000"/>
                </a:solidFill>
              </a:rPr>
              <a:t>How can I call you?</a:t>
            </a:r>
          </a:p>
          <a:p>
            <a:pPr marL="0" indent="0">
              <a:buNone/>
            </a:pPr>
            <a:r>
              <a:rPr lang="en-US" altLang="zh-CN" b="1" dirty="0" smtClean="0"/>
              <a:t>Secretary: </a:t>
            </a:r>
            <a:r>
              <a:rPr lang="en-US" altLang="zh-CN" dirty="0" smtClean="0"/>
              <a:t>Call me Susan. Welcome to our company.</a:t>
            </a:r>
          </a:p>
          <a:p>
            <a:pPr marL="0" indent="0">
              <a:buNone/>
            </a:pPr>
            <a:r>
              <a:rPr lang="en-US" altLang="zh-CN" b="1" dirty="0" smtClean="0">
                <a:solidFill>
                  <a:srgbClr val="7030A0"/>
                </a:solidFill>
              </a:rPr>
              <a:t>Lily: </a:t>
            </a:r>
            <a:r>
              <a:rPr lang="en-US" altLang="zh-CN" dirty="0" smtClean="0"/>
              <a:t>Thank you. Glad to meet you.</a:t>
            </a:r>
            <a:endParaRPr lang="zh-CN" altLang="en-US" dirty="0"/>
          </a:p>
        </p:txBody>
      </p:sp>
    </p:spTree>
    <p:extLst>
      <p:ext uri="{BB962C8B-B14F-4D97-AF65-F5344CB8AC3E}">
        <p14:creationId xmlns:p14="http://schemas.microsoft.com/office/powerpoint/2010/main" val="688070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5937523"/>
          </a:xfrm>
        </p:spPr>
        <p:txBody>
          <a:bodyPr/>
          <a:lstStyle/>
          <a:p>
            <a:pPr marL="0" indent="0">
              <a:buNone/>
            </a:pPr>
            <a:r>
              <a:rPr lang="en-US" altLang="zh-CN" b="1" dirty="0" smtClean="0"/>
              <a:t>Veronica: </a:t>
            </a:r>
            <a:r>
              <a:rPr lang="en-US" altLang="zh-CN" dirty="0" smtClean="0"/>
              <a:t>Hello, I’m Veronica, the new comer. I’m reporting for work today. </a:t>
            </a:r>
            <a:r>
              <a:rPr lang="en-US" altLang="zh-CN" dirty="0" smtClean="0">
                <a:solidFill>
                  <a:srgbClr val="FF0000"/>
                </a:solidFill>
              </a:rPr>
              <a:t>Could you tell me where my desk is?</a:t>
            </a:r>
          </a:p>
          <a:p>
            <a:pPr marL="0" indent="0">
              <a:buNone/>
            </a:pPr>
            <a:r>
              <a:rPr lang="en-US" altLang="zh-CN" b="1" dirty="0" smtClean="0">
                <a:solidFill>
                  <a:srgbClr val="7030A0"/>
                </a:solidFill>
              </a:rPr>
              <a:t>Receptionist: </a:t>
            </a:r>
            <a:r>
              <a:rPr lang="en-US" altLang="zh-CN" dirty="0" smtClean="0"/>
              <a:t>Nice to meet you. I’m Jimmy. </a:t>
            </a:r>
            <a:r>
              <a:rPr lang="en-US" altLang="zh-CN" dirty="0" smtClean="0">
                <a:solidFill>
                  <a:srgbClr val="FF0000"/>
                </a:solidFill>
              </a:rPr>
              <a:t>What’s your position?</a:t>
            </a:r>
          </a:p>
          <a:p>
            <a:pPr marL="0" indent="0">
              <a:buNone/>
            </a:pPr>
            <a:r>
              <a:rPr lang="en-US" altLang="zh-CN" b="1" dirty="0"/>
              <a:t>Veronica: </a:t>
            </a:r>
            <a:r>
              <a:rPr lang="en-US" altLang="zh-CN" dirty="0" smtClean="0">
                <a:solidFill>
                  <a:srgbClr val="FF0000"/>
                </a:solidFill>
              </a:rPr>
              <a:t>I was hired </a:t>
            </a:r>
            <a:r>
              <a:rPr lang="en-US" altLang="zh-CN" dirty="0" smtClean="0"/>
              <a:t>by the personnel Section and </a:t>
            </a:r>
            <a:r>
              <a:rPr lang="en-US" altLang="zh-CN" dirty="0" smtClean="0">
                <a:solidFill>
                  <a:srgbClr val="FF0000"/>
                </a:solidFill>
              </a:rPr>
              <a:t>told to work as </a:t>
            </a:r>
            <a:r>
              <a:rPr lang="en-US" altLang="zh-CN" dirty="0" smtClean="0"/>
              <a:t>a secretary.</a:t>
            </a:r>
          </a:p>
          <a:p>
            <a:pPr marL="0" indent="0">
              <a:buNone/>
            </a:pPr>
            <a:r>
              <a:rPr lang="en-US" altLang="zh-CN" b="1" dirty="0">
                <a:solidFill>
                  <a:srgbClr val="7030A0"/>
                </a:solidFill>
              </a:rPr>
              <a:t>Receptionist: </a:t>
            </a:r>
            <a:r>
              <a:rPr lang="en-US" altLang="zh-CN" dirty="0" smtClean="0"/>
              <a:t>Oh, welcome. Please follow me. I will take you to your desk.</a:t>
            </a:r>
          </a:p>
          <a:p>
            <a:pPr marL="0" indent="0">
              <a:buNone/>
            </a:pPr>
            <a:r>
              <a:rPr lang="en-US" altLang="zh-CN" b="1" dirty="0"/>
              <a:t>Veronica: </a:t>
            </a:r>
            <a:r>
              <a:rPr lang="en-US" altLang="zh-CN" dirty="0" smtClean="0">
                <a:solidFill>
                  <a:srgbClr val="FF0000"/>
                </a:solidFill>
              </a:rPr>
              <a:t>It’s so kind of you. </a:t>
            </a:r>
            <a:r>
              <a:rPr lang="en-US" altLang="zh-CN" dirty="0" smtClean="0"/>
              <a:t>Thank you. </a:t>
            </a:r>
            <a:endParaRPr lang="zh-CN" altLang="en-US" dirty="0"/>
          </a:p>
        </p:txBody>
      </p:sp>
    </p:spTree>
    <p:extLst>
      <p:ext uri="{BB962C8B-B14F-4D97-AF65-F5344CB8AC3E}">
        <p14:creationId xmlns:p14="http://schemas.microsoft.com/office/powerpoint/2010/main" val="1320770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856984" cy="6624736"/>
          </a:xfrm>
        </p:spPr>
        <p:txBody>
          <a:bodyPr>
            <a:normAutofit lnSpcReduction="10000"/>
          </a:bodyPr>
          <a:lstStyle/>
          <a:p>
            <a:pPr marL="0" indent="0">
              <a:buNone/>
            </a:pPr>
            <a:r>
              <a:rPr lang="en-US" altLang="zh-CN" dirty="0" smtClean="0"/>
              <a:t>Lily: Good morning, Mr. Smith.</a:t>
            </a:r>
          </a:p>
          <a:p>
            <a:pPr marL="0" indent="0">
              <a:buNone/>
            </a:pPr>
            <a:r>
              <a:rPr lang="en-US" altLang="zh-CN" dirty="0" smtClean="0"/>
              <a:t>Manager: Morning, Lily. </a:t>
            </a:r>
            <a:r>
              <a:rPr lang="en-US" altLang="zh-CN" dirty="0" smtClean="0">
                <a:solidFill>
                  <a:srgbClr val="FF0000"/>
                </a:solidFill>
              </a:rPr>
              <a:t>Do you have any difficulty finding my office?</a:t>
            </a:r>
          </a:p>
          <a:p>
            <a:pPr marL="0" indent="0">
              <a:buNone/>
            </a:pPr>
            <a:r>
              <a:rPr lang="en-US" altLang="zh-CN" dirty="0" smtClean="0"/>
              <a:t>Lily: Not bad. Shall I begin my job now?</a:t>
            </a:r>
          </a:p>
          <a:p>
            <a:pPr marL="0" indent="0">
              <a:buNone/>
            </a:pPr>
            <a:r>
              <a:rPr lang="en-US" altLang="zh-CN" dirty="0"/>
              <a:t>Manager: </a:t>
            </a:r>
            <a:r>
              <a:rPr lang="en-US" altLang="zh-CN" dirty="0" smtClean="0"/>
              <a:t>Wait a minute, please. Here is your </a:t>
            </a:r>
            <a:r>
              <a:rPr lang="en-US" altLang="zh-CN" dirty="0" smtClean="0">
                <a:solidFill>
                  <a:srgbClr val="FF0000"/>
                </a:solidFill>
              </a:rPr>
              <a:t>job description</a:t>
            </a:r>
            <a:r>
              <a:rPr lang="en-US" altLang="zh-CN" dirty="0" smtClean="0"/>
              <a:t>. Have a look at it first. </a:t>
            </a:r>
          </a:p>
          <a:p>
            <a:pPr marL="0" indent="0">
              <a:buNone/>
            </a:pPr>
            <a:r>
              <a:rPr lang="en-US" altLang="zh-CN" dirty="0"/>
              <a:t>Lily: </a:t>
            </a:r>
            <a:r>
              <a:rPr lang="en-US" altLang="zh-CN" dirty="0" smtClean="0"/>
              <a:t>All right. Thank you.</a:t>
            </a:r>
          </a:p>
          <a:p>
            <a:pPr marL="0" indent="0">
              <a:buNone/>
            </a:pPr>
            <a:r>
              <a:rPr lang="en-US" altLang="zh-CN" dirty="0"/>
              <a:t>Manager: </a:t>
            </a:r>
            <a:r>
              <a:rPr lang="en-US" altLang="zh-CN" dirty="0" smtClean="0"/>
              <a:t>Do you have any questions about your </a:t>
            </a:r>
            <a:r>
              <a:rPr lang="en-US" altLang="zh-CN" dirty="0" smtClean="0">
                <a:solidFill>
                  <a:srgbClr val="FF0000"/>
                </a:solidFill>
              </a:rPr>
              <a:t>responsibility</a:t>
            </a:r>
            <a:r>
              <a:rPr lang="en-US" altLang="zh-CN" dirty="0" smtClean="0"/>
              <a:t>?</a:t>
            </a:r>
          </a:p>
          <a:p>
            <a:pPr marL="0" indent="0">
              <a:buNone/>
            </a:pPr>
            <a:r>
              <a:rPr lang="en-US" altLang="zh-CN" dirty="0"/>
              <a:t>Lily: </a:t>
            </a:r>
            <a:r>
              <a:rPr lang="en-US" altLang="zh-CN" dirty="0" smtClean="0"/>
              <a:t>No. If I have, I will </a:t>
            </a:r>
            <a:r>
              <a:rPr lang="en-US" altLang="zh-CN" dirty="0" smtClean="0">
                <a:solidFill>
                  <a:srgbClr val="FF0000"/>
                </a:solidFill>
              </a:rPr>
              <a:t>consult</a:t>
            </a:r>
            <a:r>
              <a:rPr lang="en-US" altLang="zh-CN" dirty="0" smtClean="0"/>
              <a:t> my colleagues or you in time.</a:t>
            </a:r>
          </a:p>
          <a:p>
            <a:pPr marL="0" indent="0">
              <a:buNone/>
            </a:pPr>
            <a:r>
              <a:rPr lang="en-US" altLang="zh-CN" dirty="0"/>
              <a:t>Manager: </a:t>
            </a:r>
            <a:r>
              <a:rPr lang="en-US" altLang="zh-CN" dirty="0" smtClean="0"/>
              <a:t>OK. Susan, please </a:t>
            </a:r>
            <a:r>
              <a:rPr lang="en-US" altLang="zh-CN" dirty="0" smtClean="0">
                <a:solidFill>
                  <a:srgbClr val="FF0000"/>
                </a:solidFill>
              </a:rPr>
              <a:t>guide </a:t>
            </a:r>
            <a:r>
              <a:rPr lang="en-US" altLang="zh-CN" dirty="0" smtClean="0"/>
              <a:t>Lily to her office desk. </a:t>
            </a:r>
            <a:endParaRPr lang="zh-CN" altLang="en-US" dirty="0"/>
          </a:p>
        </p:txBody>
      </p:sp>
    </p:spTree>
    <p:extLst>
      <p:ext uri="{BB962C8B-B14F-4D97-AF65-F5344CB8AC3E}">
        <p14:creationId xmlns:p14="http://schemas.microsoft.com/office/powerpoint/2010/main" val="3435715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132856"/>
            <a:ext cx="8229600" cy="1143000"/>
          </a:xfrm>
        </p:spPr>
        <p:txBody>
          <a:bodyPr/>
          <a:lstStyle/>
          <a:p>
            <a:r>
              <a:rPr lang="en-US" altLang="zh-CN" dirty="0"/>
              <a:t>Meeting the Colleagues</a:t>
            </a:r>
            <a:endParaRPr lang="zh-CN" altLang="en-US" dirty="0"/>
          </a:p>
        </p:txBody>
      </p:sp>
    </p:spTree>
    <p:extLst>
      <p:ext uri="{BB962C8B-B14F-4D97-AF65-F5344CB8AC3E}">
        <p14:creationId xmlns:p14="http://schemas.microsoft.com/office/powerpoint/2010/main" val="492626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Version</a:t>
            </a:r>
            <a:r>
              <a:rPr lang="zh-CN" altLang="en-US" sz="2800" dirty="0" smtClean="0"/>
              <a:t>版本                            </a:t>
            </a:r>
            <a:r>
              <a:rPr lang="en-US" altLang="zh-CN" sz="2800" dirty="0" smtClean="0"/>
              <a:t>architecture </a:t>
            </a:r>
            <a:r>
              <a:rPr lang="zh-CN" altLang="en-US" sz="2800" dirty="0" smtClean="0"/>
              <a:t>架构</a:t>
            </a:r>
            <a:endParaRPr lang="en-US" altLang="zh-CN" sz="2800" dirty="0" smtClean="0"/>
          </a:p>
          <a:p>
            <a:r>
              <a:rPr lang="en-US" altLang="zh-CN" sz="2800" dirty="0" smtClean="0"/>
              <a:t>Policy</a:t>
            </a:r>
            <a:r>
              <a:rPr lang="zh-CN" altLang="en-US" sz="2800" dirty="0" smtClean="0"/>
              <a:t>策略                               </a:t>
            </a:r>
            <a:r>
              <a:rPr lang="en-US" altLang="zh-CN" sz="2800" dirty="0" smtClean="0"/>
              <a:t>final </a:t>
            </a:r>
            <a:r>
              <a:rPr lang="zh-CN" altLang="en-US" sz="2800" dirty="0" smtClean="0"/>
              <a:t>终端的</a:t>
            </a:r>
            <a:endParaRPr lang="en-US" altLang="zh-CN" sz="2800" dirty="0" smtClean="0"/>
          </a:p>
          <a:p>
            <a:r>
              <a:rPr lang="en-US" altLang="zh-CN" sz="2800" dirty="0" smtClean="0"/>
              <a:t>Update</a:t>
            </a:r>
            <a:r>
              <a:rPr lang="zh-CN" altLang="en-US" sz="2800" dirty="0" smtClean="0"/>
              <a:t>更新                            </a:t>
            </a:r>
            <a:r>
              <a:rPr lang="en-US" altLang="zh-CN" sz="2800" dirty="0" smtClean="0"/>
              <a:t>entire</a:t>
            </a:r>
            <a:r>
              <a:rPr lang="zh-CN" altLang="en-US" sz="2800" dirty="0" smtClean="0"/>
              <a:t>全部的</a:t>
            </a:r>
            <a:endParaRPr lang="en-US" altLang="zh-CN" sz="2800" dirty="0" smtClean="0"/>
          </a:p>
          <a:p>
            <a:r>
              <a:rPr lang="en-US" altLang="zh-CN" sz="2800" dirty="0" smtClean="0"/>
              <a:t>Contents</a:t>
            </a:r>
            <a:r>
              <a:rPr lang="zh-CN" altLang="en-US" sz="2800" dirty="0" smtClean="0"/>
              <a:t>目录                          </a:t>
            </a:r>
            <a:r>
              <a:rPr lang="en-US" altLang="zh-CN" sz="2800" dirty="0" smtClean="0"/>
              <a:t>related</a:t>
            </a:r>
            <a:r>
              <a:rPr lang="zh-CN" altLang="en-US" sz="2800" dirty="0" smtClean="0"/>
              <a:t>相关的</a:t>
            </a:r>
            <a:endParaRPr lang="en-US" altLang="zh-CN" sz="2800" dirty="0" smtClean="0"/>
          </a:p>
          <a:p>
            <a:r>
              <a:rPr lang="en-US" altLang="zh-CN" sz="2800" dirty="0" smtClean="0"/>
              <a:t>Home page</a:t>
            </a:r>
            <a:r>
              <a:rPr lang="zh-CN" altLang="en-US" sz="2800" dirty="0" smtClean="0"/>
              <a:t>主页                      </a:t>
            </a:r>
            <a:r>
              <a:rPr lang="en-US" altLang="zh-CN" sz="2800" dirty="0" smtClean="0"/>
              <a:t>plan</a:t>
            </a:r>
            <a:r>
              <a:rPr lang="zh-CN" altLang="en-US" sz="2800" dirty="0" smtClean="0"/>
              <a:t>计划</a:t>
            </a:r>
            <a:endParaRPr lang="en-US" altLang="zh-CN" sz="2800" dirty="0" smtClean="0"/>
          </a:p>
          <a:p>
            <a:r>
              <a:rPr lang="en-US" altLang="zh-CN" sz="2800" dirty="0" smtClean="0"/>
              <a:t>Procedure</a:t>
            </a:r>
            <a:r>
              <a:rPr lang="zh-CN" altLang="en-US" sz="2800" dirty="0" smtClean="0"/>
              <a:t>流程                        </a:t>
            </a:r>
            <a:r>
              <a:rPr lang="en-US" altLang="zh-CN" sz="2800" dirty="0" smtClean="0"/>
              <a:t>coding</a:t>
            </a:r>
            <a:r>
              <a:rPr lang="zh-CN" altLang="en-US" sz="2800" dirty="0" smtClean="0"/>
              <a:t>编程</a:t>
            </a:r>
            <a:endParaRPr lang="en-US" altLang="zh-CN" sz="2800" dirty="0" smtClean="0"/>
          </a:p>
          <a:p>
            <a:r>
              <a:rPr lang="en-US" altLang="zh-CN" sz="2800" dirty="0" smtClean="0"/>
              <a:t>Understandable</a:t>
            </a:r>
            <a:r>
              <a:rPr lang="zh-CN" altLang="en-US" sz="2800" dirty="0" smtClean="0"/>
              <a:t>可理解的     </a:t>
            </a:r>
            <a:r>
              <a:rPr lang="en-US" altLang="zh-CN" sz="2800" dirty="0" smtClean="0"/>
              <a:t>previous</a:t>
            </a:r>
            <a:r>
              <a:rPr lang="zh-CN" altLang="en-US" sz="2800" dirty="0" smtClean="0"/>
              <a:t>上一个</a:t>
            </a:r>
            <a:endParaRPr lang="en-US" altLang="zh-CN" sz="2800" dirty="0" smtClean="0"/>
          </a:p>
          <a:p>
            <a:r>
              <a:rPr lang="en-US" altLang="zh-CN" sz="2800" dirty="0" smtClean="0"/>
              <a:t>End user</a:t>
            </a:r>
            <a:r>
              <a:rPr lang="zh-CN" altLang="en-US" sz="2800" dirty="0" smtClean="0"/>
              <a:t>终端用户                  </a:t>
            </a:r>
            <a:r>
              <a:rPr lang="en-US" altLang="zh-CN" sz="2800" dirty="0" smtClean="0"/>
              <a:t>default</a:t>
            </a:r>
            <a:r>
              <a:rPr lang="zh-CN" altLang="en-US" sz="2800" dirty="0" smtClean="0"/>
              <a:t>默认的</a:t>
            </a:r>
            <a:endParaRPr lang="en-US" altLang="zh-CN" sz="2800" dirty="0" smtClean="0"/>
          </a:p>
          <a:p>
            <a:r>
              <a:rPr lang="en-US" altLang="zh-CN" sz="2800" dirty="0" smtClean="0"/>
              <a:t>Template</a:t>
            </a:r>
            <a:r>
              <a:rPr lang="zh-CN" altLang="en-US" sz="2800" dirty="0" smtClean="0"/>
              <a:t>模板                          </a:t>
            </a:r>
            <a:r>
              <a:rPr lang="en-US" altLang="zh-CN" sz="2800" dirty="0" smtClean="0"/>
              <a:t>user-friendly </a:t>
            </a:r>
            <a:r>
              <a:rPr lang="zh-CN" altLang="en-US" sz="2800" dirty="0" smtClean="0"/>
              <a:t>用户容易掌握的</a:t>
            </a:r>
            <a:endParaRPr lang="en-US" altLang="zh-CN" sz="2800" dirty="0" smtClean="0"/>
          </a:p>
          <a:p>
            <a:r>
              <a:rPr lang="en-US" altLang="zh-CN" sz="2800" dirty="0" smtClean="0"/>
              <a:t>Feedback</a:t>
            </a:r>
            <a:r>
              <a:rPr lang="zh-CN" altLang="en-US" sz="2800" dirty="0" smtClean="0"/>
              <a:t>反馈                          </a:t>
            </a:r>
            <a:r>
              <a:rPr lang="en-US" altLang="zh-CN" sz="2800" dirty="0" smtClean="0"/>
              <a:t>appropriate</a:t>
            </a:r>
            <a:r>
              <a:rPr lang="zh-CN" altLang="en-US" sz="2800" dirty="0" smtClean="0"/>
              <a:t>合适的</a:t>
            </a:r>
            <a:endParaRPr lang="en-US" altLang="zh-CN" sz="2800" dirty="0" smtClean="0"/>
          </a:p>
          <a:p>
            <a:r>
              <a:rPr lang="en-US" altLang="zh-CN" sz="2800" dirty="0" smtClean="0"/>
              <a:t>Assign</a:t>
            </a:r>
            <a:r>
              <a:rPr lang="zh-CN" altLang="en-US" sz="2800" dirty="0" smtClean="0"/>
              <a:t>分派                                </a:t>
            </a:r>
            <a:r>
              <a:rPr lang="en-US" altLang="zh-CN" sz="2800" dirty="0" smtClean="0"/>
              <a:t>replace</a:t>
            </a:r>
            <a:r>
              <a:rPr lang="zh-CN" altLang="en-US" sz="2800" dirty="0" smtClean="0"/>
              <a:t>替换</a:t>
            </a:r>
            <a:endParaRPr lang="en-US" altLang="zh-CN" sz="2800" dirty="0" smtClean="0"/>
          </a:p>
          <a:p>
            <a:r>
              <a:rPr lang="en-US" altLang="zh-CN" sz="2800" dirty="0" smtClean="0"/>
              <a:t>Viewable </a:t>
            </a:r>
            <a:r>
              <a:rPr lang="zh-CN" altLang="en-US" sz="2800" dirty="0" smtClean="0"/>
              <a:t>可看的                      </a:t>
            </a:r>
            <a:r>
              <a:rPr lang="en-US" altLang="zh-CN" sz="2800" dirty="0" smtClean="0"/>
              <a:t>extended</a:t>
            </a:r>
            <a:r>
              <a:rPr lang="zh-CN" altLang="en-US" sz="2800" dirty="0" smtClean="0"/>
              <a:t>扩展的</a:t>
            </a:r>
            <a:endParaRPr lang="en-US" altLang="zh-CN" sz="2800" dirty="0" smtClean="0"/>
          </a:p>
          <a:p>
            <a:r>
              <a:rPr lang="en-US" altLang="zh-CN" sz="2800" dirty="0" smtClean="0"/>
              <a:t>Label</a:t>
            </a:r>
            <a:r>
              <a:rPr lang="zh-CN" altLang="en-US" sz="2800" dirty="0" smtClean="0"/>
              <a:t>标签                                   </a:t>
            </a:r>
            <a:r>
              <a:rPr lang="en-US" altLang="zh-CN" sz="2800" dirty="0" smtClean="0"/>
              <a:t>presentation</a:t>
            </a:r>
            <a:r>
              <a:rPr lang="zh-CN" altLang="en-US" sz="2800" dirty="0" smtClean="0"/>
              <a:t>展示</a:t>
            </a:r>
            <a:endParaRPr lang="zh-CN" altLang="en-US" sz="2800" dirty="0"/>
          </a:p>
        </p:txBody>
      </p:sp>
    </p:spTree>
    <p:extLst>
      <p:ext uri="{BB962C8B-B14F-4D97-AF65-F5344CB8AC3E}">
        <p14:creationId xmlns:p14="http://schemas.microsoft.com/office/powerpoint/2010/main" val="3996693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784976" cy="6264696"/>
          </a:xfrm>
        </p:spPr>
        <p:txBody>
          <a:bodyPr/>
          <a:lstStyle/>
          <a:p>
            <a:r>
              <a:rPr lang="en-US" altLang="zh-CN" dirty="0" smtClean="0"/>
              <a:t>Greeting</a:t>
            </a:r>
          </a:p>
          <a:p>
            <a:r>
              <a:rPr lang="en-US" altLang="zh-CN" dirty="0" smtClean="0"/>
              <a:t>Introduce each other </a:t>
            </a:r>
          </a:p>
          <a:p>
            <a:r>
              <a:rPr lang="en-US" altLang="zh-CN" dirty="0" smtClean="0"/>
              <a:t>Introducing your position</a:t>
            </a:r>
          </a:p>
          <a:p>
            <a:r>
              <a:rPr lang="en-US" altLang="zh-CN" dirty="0" smtClean="0"/>
              <a:t>Hope to seek help later </a:t>
            </a:r>
          </a:p>
          <a:p>
            <a:endParaRPr lang="zh-CN" altLang="en-US" dirty="0"/>
          </a:p>
        </p:txBody>
      </p:sp>
    </p:spTree>
    <p:extLst>
      <p:ext uri="{BB962C8B-B14F-4D97-AF65-F5344CB8AC3E}">
        <p14:creationId xmlns:p14="http://schemas.microsoft.com/office/powerpoint/2010/main" val="1114248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First Contact</a:t>
            </a:r>
            <a:endParaRPr lang="zh-CN" altLang="en-US" dirty="0"/>
          </a:p>
        </p:txBody>
      </p:sp>
      <p:sp>
        <p:nvSpPr>
          <p:cNvPr id="3" name="内容占位符 2"/>
          <p:cNvSpPr>
            <a:spLocks noGrp="1"/>
          </p:cNvSpPr>
          <p:nvPr>
            <p:ph idx="1"/>
          </p:nvPr>
        </p:nvSpPr>
        <p:spPr/>
        <p:txBody>
          <a:bodyPr/>
          <a:lstStyle/>
          <a:p>
            <a:r>
              <a:rPr lang="en-US" altLang="zh-CN" dirty="0" smtClean="0"/>
              <a:t>Nice to meet you.</a:t>
            </a:r>
          </a:p>
          <a:p>
            <a:r>
              <a:rPr lang="en-US" altLang="zh-CN" dirty="0" smtClean="0"/>
              <a:t>Glad to meet you. </a:t>
            </a:r>
          </a:p>
          <a:p>
            <a:r>
              <a:rPr lang="en-US" altLang="zh-CN" dirty="0" smtClean="0"/>
              <a:t>Pleased to meet you. </a:t>
            </a:r>
          </a:p>
          <a:p>
            <a:r>
              <a:rPr lang="en-US" altLang="zh-CN" dirty="0" smtClean="0"/>
              <a:t>It’s a pleasure to meet you.</a:t>
            </a:r>
            <a:endParaRPr lang="zh-CN" altLang="en-US" dirty="0"/>
          </a:p>
        </p:txBody>
      </p:sp>
    </p:spTree>
    <p:extLst>
      <p:ext uri="{BB962C8B-B14F-4D97-AF65-F5344CB8AC3E}">
        <p14:creationId xmlns:p14="http://schemas.microsoft.com/office/powerpoint/2010/main" val="1754359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336704"/>
          </a:xfrm>
        </p:spPr>
        <p:txBody>
          <a:bodyPr/>
          <a:lstStyle/>
          <a:p>
            <a:r>
              <a:rPr lang="en-US" altLang="zh-CN" dirty="0" smtClean="0"/>
              <a:t>It was very nice to have met you.</a:t>
            </a:r>
          </a:p>
          <a:p>
            <a:r>
              <a:rPr lang="en-US" altLang="zh-CN" dirty="0" smtClean="0"/>
              <a:t>It was nice meeting you</a:t>
            </a:r>
          </a:p>
          <a:p>
            <a:r>
              <a:rPr lang="en-US" altLang="zh-CN" dirty="0" smtClean="0"/>
              <a:t>Hope to see you again.</a:t>
            </a:r>
            <a:endParaRPr lang="zh-CN" altLang="en-US" dirty="0"/>
          </a:p>
        </p:txBody>
      </p:sp>
    </p:spTree>
    <p:extLst>
      <p:ext uri="{BB962C8B-B14F-4D97-AF65-F5344CB8AC3E}">
        <p14:creationId xmlns:p14="http://schemas.microsoft.com/office/powerpoint/2010/main" val="3601274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84976" cy="6552728"/>
          </a:xfrm>
        </p:spPr>
        <p:txBody>
          <a:bodyPr>
            <a:normAutofit fontScale="92500" lnSpcReduction="20000"/>
          </a:bodyPr>
          <a:lstStyle/>
          <a:p>
            <a:r>
              <a:rPr lang="zh-CN" altLang="en-US" dirty="0" smtClean="0"/>
              <a:t>我以前没见过，你是新来的？</a:t>
            </a:r>
            <a:endParaRPr lang="en-US" altLang="zh-CN" dirty="0" smtClean="0"/>
          </a:p>
          <a:p>
            <a:r>
              <a:rPr lang="en-US" altLang="zh-CN" dirty="0" smtClean="0"/>
              <a:t>I have </a:t>
            </a:r>
            <a:r>
              <a:rPr lang="en-US" altLang="zh-CN" dirty="0"/>
              <a:t>never seen you </a:t>
            </a:r>
            <a:r>
              <a:rPr lang="en-US" altLang="zh-CN" dirty="0" smtClean="0"/>
              <a:t>before. You </a:t>
            </a:r>
            <a:r>
              <a:rPr lang="en-US" altLang="zh-CN" dirty="0"/>
              <a:t>are new around here</a:t>
            </a:r>
            <a:r>
              <a:rPr lang="en-US" altLang="zh-CN" dirty="0" smtClean="0"/>
              <a:t>, huh?</a:t>
            </a:r>
          </a:p>
          <a:p>
            <a:r>
              <a:rPr lang="zh-CN" altLang="en-US" dirty="0"/>
              <a:t>如果有什么要我帮忙的，尽管开口。</a:t>
            </a:r>
            <a:endParaRPr lang="en-US" altLang="zh-CN" dirty="0"/>
          </a:p>
          <a:p>
            <a:r>
              <a:rPr lang="en-US" altLang="zh-CN" dirty="0"/>
              <a:t>If there's anything I can do for you, </a:t>
            </a:r>
            <a:r>
              <a:rPr lang="en-US" altLang="zh-CN" dirty="0" smtClean="0"/>
              <a:t>let </a:t>
            </a:r>
            <a:r>
              <a:rPr lang="en-US" altLang="zh-CN" dirty="0"/>
              <a:t>me know.</a:t>
            </a:r>
          </a:p>
          <a:p>
            <a:r>
              <a:rPr lang="zh-CN" altLang="en-US" dirty="0" smtClean="0"/>
              <a:t>今天你第一天上班，希望你不要太紧张</a:t>
            </a:r>
            <a:endParaRPr lang="en-US" altLang="zh-CN" dirty="0" smtClean="0"/>
          </a:p>
          <a:p>
            <a:r>
              <a:rPr lang="en-US" altLang="zh-CN" dirty="0"/>
              <a:t>Today is your first day to work here</a:t>
            </a:r>
            <a:r>
              <a:rPr lang="en-US" altLang="zh-CN" dirty="0" smtClean="0"/>
              <a:t>, so </a:t>
            </a:r>
            <a:r>
              <a:rPr lang="en-US" altLang="zh-CN" dirty="0"/>
              <a:t>I hope you will not feel too nervous</a:t>
            </a:r>
            <a:r>
              <a:rPr lang="en-US" altLang="zh-CN" dirty="0" smtClean="0"/>
              <a:t>.</a:t>
            </a:r>
          </a:p>
          <a:p>
            <a:r>
              <a:rPr lang="zh-CN" altLang="en-US" dirty="0" smtClean="0"/>
              <a:t>没担心，你很快会适应的。</a:t>
            </a:r>
            <a:endParaRPr lang="en-US" altLang="zh-CN" dirty="0" smtClean="0"/>
          </a:p>
          <a:p>
            <a:r>
              <a:rPr lang="en-US" altLang="zh-CN" dirty="0" smtClean="0"/>
              <a:t>Don’t worry. You’ll adapt yourself to it soon. </a:t>
            </a:r>
          </a:p>
          <a:p>
            <a:r>
              <a:rPr lang="zh-CN" altLang="en-US" dirty="0" smtClean="0"/>
              <a:t>我新来的，请大家多多关照。</a:t>
            </a:r>
            <a:endParaRPr lang="en-US" altLang="zh-CN" dirty="0"/>
          </a:p>
          <a:p>
            <a:r>
              <a:rPr lang="en-US" altLang="zh-CN" dirty="0" smtClean="0"/>
              <a:t>I’m new to the working world and would appreciate your guidance.</a:t>
            </a:r>
            <a:endParaRPr lang="en-US" altLang="zh-CN" dirty="0"/>
          </a:p>
          <a:p>
            <a:r>
              <a:rPr lang="en-US" altLang="zh-CN" dirty="0" smtClean="0"/>
              <a:t>Please help me out when you can. </a:t>
            </a:r>
            <a:endParaRPr lang="zh-CN" altLang="en-US" dirty="0"/>
          </a:p>
        </p:txBody>
      </p:sp>
    </p:spTree>
    <p:extLst>
      <p:ext uri="{BB962C8B-B14F-4D97-AF65-F5344CB8AC3E}">
        <p14:creationId xmlns:p14="http://schemas.microsoft.com/office/powerpoint/2010/main" val="167706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579296" cy="5937523"/>
          </a:xfrm>
        </p:spPr>
        <p:txBody>
          <a:bodyPr/>
          <a:lstStyle/>
          <a:p>
            <a:r>
              <a:rPr lang="zh-CN" altLang="en-US" dirty="0" smtClean="0"/>
              <a:t>上班感觉</a:t>
            </a:r>
            <a:endParaRPr lang="en-US" altLang="zh-CN" dirty="0" smtClean="0"/>
          </a:p>
          <a:p>
            <a:pPr marL="0" indent="0">
              <a:buNone/>
            </a:pPr>
            <a:r>
              <a:rPr lang="en-US" altLang="zh-CN" dirty="0" smtClean="0"/>
              <a:t>How do you like your first day?</a:t>
            </a:r>
          </a:p>
          <a:p>
            <a:pPr marL="0" indent="0">
              <a:buNone/>
            </a:pPr>
            <a:r>
              <a:rPr lang="en-US" altLang="zh-CN" dirty="0" smtClean="0"/>
              <a:t>How did your first day of work go?</a:t>
            </a:r>
          </a:p>
          <a:p>
            <a:pPr marL="0" indent="0">
              <a:buNone/>
            </a:pPr>
            <a:r>
              <a:rPr lang="en-US" altLang="zh-CN" dirty="0" smtClean="0"/>
              <a:t>So how was your first day?</a:t>
            </a:r>
            <a:endParaRPr lang="zh-CN" altLang="en-US" dirty="0"/>
          </a:p>
        </p:txBody>
      </p:sp>
    </p:spTree>
    <p:extLst>
      <p:ext uri="{BB962C8B-B14F-4D97-AF65-F5344CB8AC3E}">
        <p14:creationId xmlns:p14="http://schemas.microsoft.com/office/powerpoint/2010/main" val="28968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r>
              <a:rPr lang="en-US" altLang="zh-CN" dirty="0" smtClean="0"/>
              <a:t>Introducing Rules</a:t>
            </a:r>
            <a:endParaRPr lang="zh-CN" altLang="en-US" dirty="0"/>
          </a:p>
        </p:txBody>
      </p:sp>
      <p:sp>
        <p:nvSpPr>
          <p:cNvPr id="3" name="内容占位符 2"/>
          <p:cNvSpPr>
            <a:spLocks noGrp="1"/>
          </p:cNvSpPr>
          <p:nvPr>
            <p:ph idx="1"/>
          </p:nvPr>
        </p:nvSpPr>
        <p:spPr>
          <a:xfrm>
            <a:off x="179512" y="908720"/>
            <a:ext cx="8856984" cy="5760640"/>
          </a:xfrm>
        </p:spPr>
        <p:txBody>
          <a:bodyPr/>
          <a:lstStyle/>
          <a:p>
            <a:r>
              <a:rPr lang="en-US" altLang="zh-CN" dirty="0" smtClean="0"/>
              <a:t>Always introduce people of lesser rank to people of greater rank.</a:t>
            </a:r>
          </a:p>
          <a:p>
            <a:r>
              <a:rPr lang="en-US" altLang="zh-CN" dirty="0" smtClean="0"/>
              <a:t>To say the name of the most important person first.</a:t>
            </a:r>
          </a:p>
          <a:p>
            <a:r>
              <a:rPr lang="en-US" altLang="zh-CN" dirty="0" smtClean="0"/>
              <a:t>After the name, pleas say “I would like to introduce XXX to you.”</a:t>
            </a:r>
          </a:p>
          <a:p>
            <a:pPr marL="0" indent="0">
              <a:buNone/>
            </a:pPr>
            <a:r>
              <a:rPr lang="en-US" altLang="zh-CN" dirty="0" smtClean="0"/>
              <a:t>E.g.:  </a:t>
            </a:r>
            <a:r>
              <a:rPr lang="zh-CN" altLang="en-US" dirty="0" smtClean="0"/>
              <a:t>将客户</a:t>
            </a:r>
            <a:r>
              <a:rPr lang="en-US" altLang="zh-CN" dirty="0" smtClean="0"/>
              <a:t>Smith</a:t>
            </a:r>
            <a:r>
              <a:rPr lang="zh-CN" altLang="en-US" dirty="0" smtClean="0"/>
              <a:t>介绍给同事</a:t>
            </a:r>
            <a:endParaRPr lang="en-US" altLang="zh-CN" dirty="0" smtClean="0"/>
          </a:p>
          <a:p>
            <a:pPr marL="0" indent="0">
              <a:buNone/>
            </a:pPr>
            <a:r>
              <a:rPr lang="en-US" altLang="zh-CN" dirty="0" smtClean="0"/>
              <a:t>Mr. Smith, I would like to introduce Mr. Johnson to you. This is Mr. Johnson, our new colleague. Johnson, this is Mr. Smith, our general manager. </a:t>
            </a:r>
          </a:p>
        </p:txBody>
      </p:sp>
    </p:spTree>
    <p:extLst>
      <p:ext uri="{BB962C8B-B14F-4D97-AF65-F5344CB8AC3E}">
        <p14:creationId xmlns:p14="http://schemas.microsoft.com/office/powerpoint/2010/main" val="89748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0"/>
            <a:ext cx="8964488" cy="6381328"/>
          </a:xfrm>
        </p:spPr>
        <p:txBody>
          <a:bodyPr/>
          <a:lstStyle/>
          <a:p>
            <a:r>
              <a:rPr lang="en-US" altLang="zh-CN" dirty="0" smtClean="0"/>
              <a:t>Could you introduce me to </a:t>
            </a:r>
            <a:r>
              <a:rPr lang="en-US" altLang="zh-CN" dirty="0" err="1" smtClean="0"/>
              <a:t>sb</a:t>
            </a:r>
            <a:r>
              <a:rPr lang="en-US" altLang="zh-CN" dirty="0" smtClean="0"/>
              <a:t>?</a:t>
            </a:r>
          </a:p>
          <a:p>
            <a:r>
              <a:rPr lang="en-US" altLang="zh-CN" dirty="0" smtClean="0"/>
              <a:t>I haven’t met your managing director yet.</a:t>
            </a:r>
          </a:p>
          <a:p>
            <a:r>
              <a:rPr lang="en-US" altLang="zh-CN" dirty="0" smtClean="0"/>
              <a:t>I don’t know anyone here. You’ll have to introduce me. </a:t>
            </a:r>
          </a:p>
          <a:p>
            <a:endParaRPr lang="en-US" altLang="zh-CN" dirty="0"/>
          </a:p>
          <a:p>
            <a:endParaRPr lang="en-US" altLang="zh-CN" dirty="0" smtClean="0"/>
          </a:p>
          <a:p>
            <a:r>
              <a:rPr lang="en-US" altLang="zh-CN" dirty="0" smtClean="0"/>
              <a:t>Let me introduce you to our managing director.</a:t>
            </a:r>
          </a:p>
          <a:p>
            <a:r>
              <a:rPr lang="en-US" altLang="zh-CN" dirty="0" smtClean="0"/>
              <a:t>I’ll introduce you to our managing director. This is Mr. Johnson, our managing director. </a:t>
            </a:r>
            <a:endParaRPr lang="zh-CN" altLang="en-US" dirty="0"/>
          </a:p>
        </p:txBody>
      </p:sp>
    </p:spTree>
    <p:extLst>
      <p:ext uri="{BB962C8B-B14F-4D97-AF65-F5344CB8AC3E}">
        <p14:creationId xmlns:p14="http://schemas.microsoft.com/office/powerpoint/2010/main" val="2282543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lstStyle/>
          <a:p>
            <a:r>
              <a:rPr lang="en-US" altLang="zh-CN" dirty="0" smtClean="0"/>
              <a:t>Introducing positions</a:t>
            </a:r>
            <a:endParaRPr lang="zh-CN" altLang="en-US" dirty="0"/>
          </a:p>
        </p:txBody>
      </p:sp>
      <p:sp>
        <p:nvSpPr>
          <p:cNvPr id="3" name="内容占位符 2"/>
          <p:cNvSpPr>
            <a:spLocks noGrp="1"/>
          </p:cNvSpPr>
          <p:nvPr>
            <p:ph idx="1"/>
          </p:nvPr>
        </p:nvSpPr>
        <p:spPr/>
        <p:txBody>
          <a:bodyPr/>
          <a:lstStyle/>
          <a:p>
            <a:r>
              <a:rPr lang="en-US" altLang="zh-CN" dirty="0" smtClean="0"/>
              <a:t>I’m a secretary for our Minister.</a:t>
            </a:r>
          </a:p>
          <a:p>
            <a:r>
              <a:rPr lang="en-US" altLang="zh-CN" dirty="0" smtClean="0"/>
              <a:t>I am John </a:t>
            </a:r>
            <a:r>
              <a:rPr lang="en-US" altLang="zh-CN" dirty="0" smtClean="0">
                <a:solidFill>
                  <a:srgbClr val="FF0000"/>
                </a:solidFill>
              </a:rPr>
              <a:t>looking after </a:t>
            </a:r>
            <a:r>
              <a:rPr lang="en-US" altLang="zh-CN" dirty="0" smtClean="0"/>
              <a:t>our sales business. </a:t>
            </a:r>
          </a:p>
          <a:p>
            <a:r>
              <a:rPr lang="en-US" altLang="zh-CN" dirty="0" smtClean="0"/>
              <a:t>I’m </a:t>
            </a:r>
            <a:r>
              <a:rPr lang="en-US" altLang="zh-CN" dirty="0" smtClean="0">
                <a:solidFill>
                  <a:srgbClr val="FF0000"/>
                </a:solidFill>
              </a:rPr>
              <a:t>responsible for </a:t>
            </a:r>
            <a:r>
              <a:rPr lang="en-US" altLang="zh-CN" dirty="0" smtClean="0"/>
              <a:t>our general affairs. </a:t>
            </a:r>
          </a:p>
          <a:p>
            <a:r>
              <a:rPr lang="en-US" altLang="zh-CN" dirty="0" smtClean="0"/>
              <a:t>I’m </a:t>
            </a:r>
            <a:r>
              <a:rPr lang="en-US" altLang="zh-CN" dirty="0" smtClean="0">
                <a:solidFill>
                  <a:srgbClr val="FF0000"/>
                </a:solidFill>
              </a:rPr>
              <a:t>in charge of </a:t>
            </a:r>
            <a:r>
              <a:rPr lang="en-US" altLang="zh-CN" dirty="0" smtClean="0"/>
              <a:t>office work.</a:t>
            </a:r>
            <a:endParaRPr lang="zh-CN" altLang="en-US" dirty="0"/>
          </a:p>
        </p:txBody>
      </p:sp>
    </p:spTree>
    <p:extLst>
      <p:ext uri="{BB962C8B-B14F-4D97-AF65-F5344CB8AC3E}">
        <p14:creationId xmlns:p14="http://schemas.microsoft.com/office/powerpoint/2010/main" val="2948533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1143000"/>
          </a:xfrm>
        </p:spPr>
        <p:txBody>
          <a:bodyPr/>
          <a:lstStyle/>
          <a:p>
            <a:r>
              <a:rPr lang="en-US" altLang="zh-CN" dirty="0" smtClean="0"/>
              <a:t>Practice</a:t>
            </a:r>
            <a:endParaRPr lang="zh-CN" altLang="en-US" dirty="0"/>
          </a:p>
        </p:txBody>
      </p:sp>
      <p:sp>
        <p:nvSpPr>
          <p:cNvPr id="3" name="内容占位符 2"/>
          <p:cNvSpPr>
            <a:spLocks noGrp="1"/>
          </p:cNvSpPr>
          <p:nvPr>
            <p:ph idx="1"/>
          </p:nvPr>
        </p:nvSpPr>
        <p:spPr>
          <a:xfrm>
            <a:off x="251520" y="1052736"/>
            <a:ext cx="8712968" cy="5688632"/>
          </a:xfrm>
        </p:spPr>
        <p:txBody>
          <a:bodyPr/>
          <a:lstStyle/>
          <a:p>
            <a:r>
              <a:rPr lang="zh-CN" altLang="en-US" dirty="0" smtClean="0"/>
              <a:t>前台带你与部门同</a:t>
            </a:r>
            <a:r>
              <a:rPr lang="zh-CN" altLang="en-US" dirty="0"/>
              <a:t>事</a:t>
            </a:r>
            <a:r>
              <a:rPr lang="zh-CN" altLang="en-US" dirty="0" smtClean="0"/>
              <a:t>见面</a:t>
            </a:r>
            <a:endParaRPr lang="en-US" altLang="zh-CN" dirty="0" smtClean="0"/>
          </a:p>
          <a:p>
            <a:pPr marL="0" indent="0">
              <a:buNone/>
            </a:pPr>
            <a:r>
              <a:rPr lang="zh-CN" altLang="en-US" dirty="0" smtClean="0"/>
              <a:t>   与前台的客套</a:t>
            </a:r>
            <a:endParaRPr lang="en-US" altLang="zh-CN" dirty="0" smtClean="0"/>
          </a:p>
          <a:p>
            <a:pPr marL="0" indent="0">
              <a:buNone/>
            </a:pPr>
            <a:r>
              <a:rPr lang="en-US" altLang="zh-CN" dirty="0"/>
              <a:t> </a:t>
            </a:r>
            <a:r>
              <a:rPr lang="en-US" altLang="zh-CN" dirty="0" smtClean="0"/>
              <a:t>  </a:t>
            </a:r>
            <a:r>
              <a:rPr lang="zh-CN" altLang="en-US" dirty="0" smtClean="0"/>
              <a:t>前</a:t>
            </a:r>
            <a:r>
              <a:rPr lang="zh-CN" altLang="en-US" dirty="0"/>
              <a:t>台</a:t>
            </a:r>
            <a:r>
              <a:rPr lang="zh-CN" altLang="en-US" dirty="0" smtClean="0"/>
              <a:t>先介绍新人</a:t>
            </a:r>
            <a:endParaRPr lang="en-US" altLang="zh-CN" dirty="0" smtClean="0"/>
          </a:p>
          <a:p>
            <a:pPr marL="0" indent="0">
              <a:buNone/>
            </a:pPr>
            <a:r>
              <a:rPr lang="en-US" altLang="zh-CN" dirty="0"/>
              <a:t> </a:t>
            </a:r>
            <a:r>
              <a:rPr lang="en-US" altLang="zh-CN" dirty="0" smtClean="0"/>
              <a:t>   </a:t>
            </a:r>
            <a:r>
              <a:rPr lang="zh-CN" altLang="en-US" dirty="0" smtClean="0"/>
              <a:t>新人自我介绍</a:t>
            </a:r>
            <a:endParaRPr lang="en-US" altLang="zh-CN" dirty="0" smtClean="0"/>
          </a:p>
          <a:p>
            <a:pPr marL="0" indent="0">
              <a:buNone/>
            </a:pPr>
            <a:r>
              <a:rPr lang="en-US" altLang="zh-CN" dirty="0"/>
              <a:t> </a:t>
            </a:r>
            <a:r>
              <a:rPr lang="en-US" altLang="zh-CN" dirty="0" smtClean="0"/>
              <a:t>   </a:t>
            </a:r>
            <a:r>
              <a:rPr lang="zh-CN" altLang="en-US" dirty="0" smtClean="0"/>
              <a:t>介绍给领导</a:t>
            </a:r>
            <a:endParaRPr lang="en-US" altLang="zh-CN" dirty="0" smtClean="0"/>
          </a:p>
          <a:p>
            <a:pPr marL="0" indent="0">
              <a:buNone/>
            </a:pPr>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1337069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928992" cy="6624736"/>
          </a:xfrm>
        </p:spPr>
        <p:txBody>
          <a:bodyPr/>
          <a:lstStyle/>
          <a:p>
            <a:r>
              <a:rPr lang="en-US" altLang="zh-CN" b="1" dirty="0" smtClean="0"/>
              <a:t>Secretary</a:t>
            </a:r>
            <a:r>
              <a:rPr lang="en-US" altLang="zh-CN" dirty="0" smtClean="0"/>
              <a:t>: Hello, friends. I’d like to introduce a new colleague to you. His name is Tim. He will work with you from today on.</a:t>
            </a:r>
          </a:p>
          <a:p>
            <a:r>
              <a:rPr lang="en-US" altLang="zh-CN" b="1" dirty="0" smtClean="0"/>
              <a:t>Colleagues: </a:t>
            </a:r>
            <a:r>
              <a:rPr lang="en-US" altLang="zh-CN" dirty="0" smtClean="0"/>
              <a:t>Welcome.</a:t>
            </a:r>
          </a:p>
          <a:p>
            <a:r>
              <a:rPr lang="en-US" altLang="zh-CN" b="1" dirty="0" smtClean="0"/>
              <a:t>Tim: </a:t>
            </a:r>
            <a:r>
              <a:rPr lang="en-US" altLang="zh-CN" dirty="0" smtClean="0"/>
              <a:t>Thanks. I graduated from a university. This is the first time I have come to work in a foreign capital enterprise. I hope you will help me in work.</a:t>
            </a:r>
          </a:p>
          <a:p>
            <a:r>
              <a:rPr lang="en-US" altLang="zh-CN" b="1" dirty="0" smtClean="0"/>
              <a:t>Jenny: </a:t>
            </a:r>
            <a:r>
              <a:rPr lang="en-US" altLang="zh-CN" dirty="0" smtClean="0"/>
              <a:t>Very glad to work with you, Tim. I’m Jenny, in charge of the office work. This is a desk for you. </a:t>
            </a:r>
          </a:p>
          <a:p>
            <a:r>
              <a:rPr lang="en-US" altLang="zh-CN" b="1" dirty="0" smtClean="0"/>
              <a:t>Tim: </a:t>
            </a:r>
            <a:r>
              <a:rPr lang="en-US" altLang="zh-CN" dirty="0" smtClean="0"/>
              <a:t>Thank you, Miss Jenny. </a:t>
            </a:r>
          </a:p>
          <a:p>
            <a:endParaRPr lang="en-US" altLang="zh-CN" dirty="0" smtClean="0"/>
          </a:p>
          <a:p>
            <a:endParaRPr lang="zh-CN" altLang="en-US" dirty="0"/>
          </a:p>
        </p:txBody>
      </p:sp>
    </p:spTree>
    <p:extLst>
      <p:ext uri="{BB962C8B-B14F-4D97-AF65-F5344CB8AC3E}">
        <p14:creationId xmlns:p14="http://schemas.microsoft.com/office/powerpoint/2010/main" val="3866034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Compatible</a:t>
            </a:r>
            <a:r>
              <a:rPr lang="zh-CN" altLang="en-US" sz="2800" dirty="0" smtClean="0"/>
              <a:t>兼容的                 </a:t>
            </a:r>
            <a:r>
              <a:rPr lang="en-US" altLang="zh-CN" sz="2800" dirty="0" smtClean="0"/>
              <a:t>assume</a:t>
            </a:r>
            <a:r>
              <a:rPr lang="zh-CN" altLang="en-US" sz="2800" dirty="0" smtClean="0"/>
              <a:t>假设</a:t>
            </a:r>
            <a:endParaRPr lang="en-US" altLang="zh-CN" sz="2800" dirty="0" smtClean="0"/>
          </a:p>
          <a:p>
            <a:r>
              <a:rPr lang="en-US" altLang="zh-CN" sz="2800" dirty="0" smtClean="0"/>
              <a:t>Core</a:t>
            </a:r>
            <a:r>
              <a:rPr lang="zh-CN" altLang="en-US" sz="2800" dirty="0" smtClean="0"/>
              <a:t>核心                                  </a:t>
            </a:r>
            <a:r>
              <a:rPr lang="en-US" altLang="zh-CN" sz="2800" dirty="0" smtClean="0"/>
              <a:t>support</a:t>
            </a:r>
            <a:r>
              <a:rPr lang="zh-CN" altLang="en-US" sz="2800" dirty="0" smtClean="0"/>
              <a:t>支持</a:t>
            </a:r>
            <a:endParaRPr lang="en-US" altLang="zh-CN" sz="2800" dirty="0" smtClean="0"/>
          </a:p>
          <a:p>
            <a:r>
              <a:rPr lang="en-US" altLang="zh-CN" sz="2800" dirty="0" smtClean="0"/>
              <a:t>Deploy</a:t>
            </a:r>
            <a:r>
              <a:rPr lang="zh-CN" altLang="en-US" sz="2800" dirty="0" smtClean="0"/>
              <a:t>部署                              </a:t>
            </a:r>
            <a:r>
              <a:rPr lang="en-US" altLang="zh-CN" sz="2800" dirty="0" smtClean="0"/>
              <a:t>intermediate</a:t>
            </a:r>
            <a:r>
              <a:rPr lang="zh-CN" altLang="en-US" sz="2800" dirty="0" smtClean="0"/>
              <a:t>中等的</a:t>
            </a:r>
            <a:endParaRPr lang="en-US" altLang="zh-CN" sz="2800" dirty="0" smtClean="0"/>
          </a:p>
          <a:p>
            <a:r>
              <a:rPr lang="en-US" altLang="zh-CN" sz="2800" dirty="0" smtClean="0"/>
              <a:t>Impact</a:t>
            </a:r>
            <a:r>
              <a:rPr lang="zh-CN" altLang="en-US" sz="2800" dirty="0" smtClean="0"/>
              <a:t>影响                              </a:t>
            </a:r>
            <a:r>
              <a:rPr lang="en-US" altLang="zh-CN" sz="2800" dirty="0" smtClean="0"/>
              <a:t>limitation</a:t>
            </a:r>
            <a:r>
              <a:rPr lang="zh-CN" altLang="en-US" sz="2800" dirty="0" smtClean="0"/>
              <a:t>局限性</a:t>
            </a:r>
            <a:endParaRPr lang="en-US" altLang="zh-CN" sz="2800" dirty="0" smtClean="0"/>
          </a:p>
          <a:p>
            <a:r>
              <a:rPr lang="en-US" altLang="zh-CN" sz="2800" dirty="0" smtClean="0"/>
              <a:t>Affect</a:t>
            </a:r>
            <a:r>
              <a:rPr lang="zh-CN" altLang="en-US" sz="2800" dirty="0" smtClean="0"/>
              <a:t>影响                                </a:t>
            </a:r>
            <a:r>
              <a:rPr lang="en-US" altLang="zh-CN" sz="2800" dirty="0" smtClean="0"/>
              <a:t>interactive</a:t>
            </a:r>
            <a:r>
              <a:rPr lang="zh-CN" altLang="en-US" sz="2800" dirty="0" smtClean="0"/>
              <a:t>交互的</a:t>
            </a:r>
            <a:endParaRPr lang="en-US" altLang="zh-CN" sz="2800" dirty="0" smtClean="0"/>
          </a:p>
          <a:p>
            <a:r>
              <a:rPr lang="en-US" altLang="zh-CN" sz="2800" dirty="0" smtClean="0"/>
              <a:t>Desirable</a:t>
            </a:r>
            <a:r>
              <a:rPr lang="zh-CN" altLang="en-US" sz="2800" dirty="0" smtClean="0"/>
              <a:t>理想的                      </a:t>
            </a:r>
            <a:r>
              <a:rPr lang="en-US" altLang="zh-CN" sz="2800" dirty="0" smtClean="0"/>
              <a:t>adopt</a:t>
            </a:r>
            <a:r>
              <a:rPr lang="zh-CN" altLang="en-US" sz="2800" dirty="0" smtClean="0"/>
              <a:t>采纳</a:t>
            </a:r>
            <a:endParaRPr lang="en-US" altLang="zh-CN" sz="2800" dirty="0" smtClean="0"/>
          </a:p>
          <a:p>
            <a:r>
              <a:rPr lang="en-US" altLang="zh-CN" sz="2800" dirty="0" smtClean="0"/>
              <a:t>Select</a:t>
            </a:r>
            <a:r>
              <a:rPr lang="zh-CN" altLang="en-US" sz="2800" dirty="0" smtClean="0"/>
              <a:t>选择                                 </a:t>
            </a:r>
            <a:r>
              <a:rPr lang="en-US" altLang="zh-CN" sz="2800" dirty="0" smtClean="0"/>
              <a:t>define</a:t>
            </a:r>
            <a:r>
              <a:rPr lang="zh-CN" altLang="en-US" sz="2800" dirty="0" smtClean="0"/>
              <a:t>定义</a:t>
            </a:r>
            <a:endParaRPr lang="en-US" altLang="zh-CN" sz="2800" dirty="0" smtClean="0"/>
          </a:p>
          <a:p>
            <a:r>
              <a:rPr lang="en-US" altLang="zh-CN" sz="2800" dirty="0" smtClean="0"/>
              <a:t>Authorize</a:t>
            </a:r>
            <a:r>
              <a:rPr lang="zh-CN" altLang="en-US" sz="2800" dirty="0" smtClean="0"/>
              <a:t>授权                           </a:t>
            </a:r>
            <a:r>
              <a:rPr lang="en-US" altLang="zh-CN" sz="2800" dirty="0" smtClean="0"/>
              <a:t>receiver</a:t>
            </a:r>
            <a:r>
              <a:rPr lang="zh-CN" altLang="en-US" sz="2800" dirty="0" smtClean="0"/>
              <a:t>收信人</a:t>
            </a:r>
            <a:endParaRPr lang="en-US" altLang="zh-CN" sz="2800" dirty="0" smtClean="0"/>
          </a:p>
          <a:p>
            <a:r>
              <a:rPr lang="en-US" altLang="zh-CN" sz="2800" dirty="0" smtClean="0"/>
              <a:t>Sender</a:t>
            </a:r>
            <a:r>
              <a:rPr lang="zh-CN" altLang="en-US" sz="2800" dirty="0" smtClean="0"/>
              <a:t>发送者                           </a:t>
            </a:r>
            <a:r>
              <a:rPr lang="en-US" altLang="zh-CN" sz="2800" dirty="0" smtClean="0"/>
              <a:t>save</a:t>
            </a:r>
            <a:r>
              <a:rPr lang="zh-CN" altLang="en-US" sz="2800" dirty="0" smtClean="0"/>
              <a:t>保存</a:t>
            </a:r>
            <a:endParaRPr lang="en-US" altLang="zh-CN" sz="2800" dirty="0" smtClean="0"/>
          </a:p>
          <a:p>
            <a:r>
              <a:rPr lang="en-US" altLang="zh-CN" sz="2800" dirty="0" smtClean="0"/>
              <a:t>Editable</a:t>
            </a:r>
            <a:r>
              <a:rPr lang="zh-CN" altLang="en-US" sz="2800" dirty="0" smtClean="0"/>
              <a:t>可编缉的                     </a:t>
            </a:r>
            <a:r>
              <a:rPr lang="en-US" altLang="zh-CN" sz="2800" dirty="0" smtClean="0"/>
              <a:t>drop-down list</a:t>
            </a:r>
            <a:r>
              <a:rPr lang="zh-CN" altLang="en-US" sz="2800" dirty="0" smtClean="0"/>
              <a:t>下拉菜单</a:t>
            </a:r>
            <a:endParaRPr lang="en-US" altLang="zh-CN" sz="2800" dirty="0" smtClean="0"/>
          </a:p>
          <a:p>
            <a:r>
              <a:rPr lang="en-US" altLang="zh-CN" sz="2800" dirty="0" smtClean="0"/>
              <a:t>Weekly</a:t>
            </a:r>
            <a:r>
              <a:rPr lang="zh-CN" altLang="en-US" sz="2800" dirty="0" smtClean="0"/>
              <a:t>每周的                           </a:t>
            </a:r>
            <a:r>
              <a:rPr lang="en-US" altLang="zh-CN" sz="2800" dirty="0" smtClean="0"/>
              <a:t>assignment</a:t>
            </a:r>
            <a:r>
              <a:rPr lang="zh-CN" altLang="en-US" sz="2800" dirty="0" smtClean="0"/>
              <a:t>分派</a:t>
            </a:r>
            <a:endParaRPr lang="en-US" altLang="zh-CN" sz="2800" dirty="0" smtClean="0"/>
          </a:p>
          <a:p>
            <a:r>
              <a:rPr lang="en-US" altLang="zh-CN" sz="2800" dirty="0" smtClean="0"/>
              <a:t>Logout</a:t>
            </a:r>
            <a:r>
              <a:rPr lang="zh-CN" altLang="en-US" sz="2800" dirty="0" smtClean="0"/>
              <a:t>退出                                </a:t>
            </a:r>
            <a:r>
              <a:rPr lang="en-US" altLang="zh-CN" sz="2800" dirty="0" smtClean="0"/>
              <a:t>inbox</a:t>
            </a:r>
            <a:r>
              <a:rPr lang="zh-CN" altLang="en-US" sz="2800" dirty="0" smtClean="0"/>
              <a:t>收件箱</a:t>
            </a:r>
            <a:endParaRPr lang="en-US" altLang="zh-CN" sz="2800" dirty="0" smtClean="0"/>
          </a:p>
          <a:p>
            <a:r>
              <a:rPr lang="en-US" altLang="zh-CN" sz="2800" dirty="0" smtClean="0"/>
              <a:t>Surfer</a:t>
            </a:r>
            <a:r>
              <a:rPr lang="zh-CN" altLang="en-US" sz="2800" dirty="0" smtClean="0"/>
              <a:t>浏览器                             </a:t>
            </a:r>
            <a:r>
              <a:rPr lang="en-US" altLang="zh-CN" sz="2800" dirty="0" smtClean="0"/>
              <a:t>accordingly</a:t>
            </a:r>
            <a:r>
              <a:rPr lang="zh-CN" altLang="en-US" sz="2800" dirty="0" smtClean="0"/>
              <a:t>相应地</a:t>
            </a:r>
            <a:endParaRPr lang="en-US" altLang="zh-CN" sz="2800" dirty="0" smtClean="0"/>
          </a:p>
        </p:txBody>
      </p:sp>
    </p:spTree>
    <p:extLst>
      <p:ext uri="{BB962C8B-B14F-4D97-AF65-F5344CB8AC3E}">
        <p14:creationId xmlns:p14="http://schemas.microsoft.com/office/powerpoint/2010/main" val="13068062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B0F0"/>
                </a:solidFill>
              </a:rPr>
              <a:t>Formal and informal </a:t>
            </a:r>
            <a:endParaRPr lang="zh-CN" altLang="en-US" dirty="0">
              <a:solidFill>
                <a:srgbClr val="00B0F0"/>
              </a:solidFill>
            </a:endParaRP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5751578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6858000"/>
          </a:xfrm>
        </p:spPr>
        <p:txBody>
          <a:bodyPr/>
          <a:lstStyle/>
          <a:p>
            <a:r>
              <a:rPr lang="en-US" altLang="zh-CN" dirty="0" smtClean="0">
                <a:solidFill>
                  <a:srgbClr val="FF0000"/>
                </a:solidFill>
              </a:rPr>
              <a:t>Formal: </a:t>
            </a:r>
            <a:r>
              <a:rPr lang="en-US" altLang="zh-CN" dirty="0" smtClean="0"/>
              <a:t>it is not common in emails unless the subject matter is serious.</a:t>
            </a:r>
          </a:p>
          <a:p>
            <a:endParaRPr lang="en-US" altLang="zh-CN" dirty="0" smtClean="0"/>
          </a:p>
          <a:p>
            <a:endParaRPr lang="en-US" altLang="zh-CN" dirty="0" smtClean="0"/>
          </a:p>
          <a:p>
            <a:r>
              <a:rPr lang="en-US" altLang="zh-CN" dirty="0" smtClean="0">
                <a:solidFill>
                  <a:srgbClr val="FF0000"/>
                </a:solidFill>
              </a:rPr>
              <a:t>Neutral: </a:t>
            </a:r>
            <a:r>
              <a:rPr lang="en-US" altLang="zh-CN" dirty="0" smtClean="0"/>
              <a:t>it is the most common style in professional work emails.</a:t>
            </a:r>
          </a:p>
          <a:p>
            <a:endParaRPr lang="en-US" altLang="zh-CN" dirty="0" smtClean="0"/>
          </a:p>
          <a:p>
            <a:endParaRPr lang="en-US" altLang="zh-CN" dirty="0" smtClean="0"/>
          </a:p>
          <a:p>
            <a:r>
              <a:rPr lang="en-US" altLang="zh-CN" dirty="0" smtClean="0">
                <a:solidFill>
                  <a:srgbClr val="FF0000"/>
                </a:solidFill>
              </a:rPr>
              <a:t>Informal: </a:t>
            </a:r>
            <a:r>
              <a:rPr lang="en-US" altLang="zh-CN" dirty="0" smtClean="0"/>
              <a:t>this is the most common style for emails between friends. </a:t>
            </a:r>
            <a:endParaRPr lang="zh-CN" altLang="en-US" dirty="0"/>
          </a:p>
        </p:txBody>
      </p:sp>
    </p:spTree>
    <p:extLst>
      <p:ext uri="{BB962C8B-B14F-4D97-AF65-F5344CB8AC3E}">
        <p14:creationId xmlns:p14="http://schemas.microsoft.com/office/powerpoint/2010/main" val="26159645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en-US" altLang="zh-CN" dirty="0" smtClean="0"/>
              <a:t>Name</a:t>
            </a:r>
          </a:p>
          <a:p>
            <a:pPr marL="0" indent="0">
              <a:buNone/>
            </a:pPr>
            <a:r>
              <a:rPr lang="en-US" altLang="zh-CN" sz="2400" dirty="0" smtClean="0"/>
              <a:t>Dear </a:t>
            </a:r>
            <a:r>
              <a:rPr lang="en-US" altLang="zh-CN" sz="2400" dirty="0"/>
              <a:t>Mr. / Mrs. / Ms. </a:t>
            </a:r>
          </a:p>
          <a:p>
            <a:pPr marL="0" indent="0">
              <a:buNone/>
            </a:pPr>
            <a:r>
              <a:rPr lang="en-US" altLang="zh-CN" sz="2400" dirty="0"/>
              <a:t>Dear </a:t>
            </a:r>
            <a:r>
              <a:rPr lang="en-US" altLang="zh-CN" sz="2400" dirty="0" smtClean="0"/>
              <a:t>Mary</a:t>
            </a:r>
          </a:p>
          <a:p>
            <a:r>
              <a:rPr lang="en-US" altLang="zh-CN" dirty="0"/>
              <a:t>Previous contact</a:t>
            </a:r>
          </a:p>
          <a:p>
            <a:pPr marL="0" indent="0">
              <a:buNone/>
            </a:pPr>
            <a:r>
              <a:rPr lang="en-US" altLang="zh-CN" sz="2400" dirty="0" smtClean="0"/>
              <a:t>Thank you for your email of …  </a:t>
            </a:r>
          </a:p>
          <a:p>
            <a:pPr marL="0" indent="0">
              <a:buNone/>
            </a:pPr>
            <a:r>
              <a:rPr lang="en-US" altLang="zh-CN" sz="2400" dirty="0" smtClean="0"/>
              <a:t>Further to your last email…</a:t>
            </a:r>
          </a:p>
          <a:p>
            <a:pPr marL="0" indent="0">
              <a:buNone/>
            </a:pPr>
            <a:r>
              <a:rPr lang="en-US" altLang="zh-CN" sz="2400" dirty="0" smtClean="0"/>
              <a:t>I apologize for not getting in</a:t>
            </a:r>
          </a:p>
          <a:p>
            <a:pPr marL="0" indent="0">
              <a:buNone/>
            </a:pPr>
            <a:r>
              <a:rPr lang="en-US" altLang="zh-CN" sz="2400" dirty="0" smtClean="0"/>
              <a:t> contact with you before now.</a:t>
            </a:r>
          </a:p>
          <a:p>
            <a:r>
              <a:rPr lang="en-US" altLang="zh-CN" dirty="0"/>
              <a:t>Reason for writing</a:t>
            </a:r>
          </a:p>
          <a:p>
            <a:pPr marL="0" indent="0">
              <a:buNone/>
            </a:pPr>
            <a:r>
              <a:rPr lang="en-US" altLang="zh-CN" sz="2400" dirty="0" smtClean="0"/>
              <a:t>I am writing in connection with…    </a:t>
            </a:r>
          </a:p>
          <a:p>
            <a:pPr marL="0" indent="0">
              <a:buNone/>
            </a:pPr>
            <a:r>
              <a:rPr lang="en-US" altLang="zh-CN" sz="2400" dirty="0" smtClean="0"/>
              <a:t>I am writing with regard to…</a:t>
            </a:r>
          </a:p>
          <a:p>
            <a:pPr marL="0" indent="0">
              <a:buNone/>
            </a:pPr>
            <a:r>
              <a:rPr lang="en-US" altLang="zh-CN" sz="2400" dirty="0" smtClean="0"/>
              <a:t>In reply to your email, here are…</a:t>
            </a:r>
          </a:p>
          <a:p>
            <a:pPr marL="0" indent="0">
              <a:buNone/>
            </a:pPr>
            <a:r>
              <a:rPr lang="en-US" altLang="zh-CN" sz="2400" dirty="0" smtClean="0"/>
              <a:t>We would like to point out that…</a:t>
            </a:r>
            <a:endParaRPr lang="zh-CN" altLang="en-US" sz="2400" dirty="0"/>
          </a:p>
          <a:p>
            <a:pPr marL="0" indent="0">
              <a:buNone/>
            </a:pPr>
            <a:r>
              <a:rPr lang="en-US" altLang="zh-CN" dirty="0" smtClean="0"/>
              <a:t> </a:t>
            </a:r>
            <a:endParaRPr lang="zh-CN" altLang="en-US" dirty="0"/>
          </a:p>
          <a:p>
            <a:pPr marL="0" indent="0">
              <a:buNone/>
            </a:pPr>
            <a:endParaRPr lang="zh-CN" altLang="en-US" dirty="0"/>
          </a:p>
        </p:txBody>
      </p:sp>
      <p:sp>
        <p:nvSpPr>
          <p:cNvPr id="4" name="TextBox 3"/>
          <p:cNvSpPr txBox="1"/>
          <p:nvPr/>
        </p:nvSpPr>
        <p:spPr>
          <a:xfrm>
            <a:off x="4844189" y="660771"/>
            <a:ext cx="4032448" cy="830997"/>
          </a:xfrm>
          <a:prstGeom prst="rect">
            <a:avLst/>
          </a:prstGeom>
          <a:noFill/>
        </p:spPr>
        <p:txBody>
          <a:bodyPr wrap="square" rtlCol="0">
            <a:spAutoFit/>
          </a:bodyPr>
          <a:lstStyle/>
          <a:p>
            <a:r>
              <a:rPr lang="en-US" altLang="zh-CN" sz="2400" dirty="0" smtClean="0">
                <a:solidFill>
                  <a:srgbClr val="FF0000"/>
                </a:solidFill>
                <a:latin typeface="+mn-lt"/>
              </a:rPr>
              <a:t>Dear Mary </a:t>
            </a:r>
            <a:endParaRPr lang="en-US" altLang="zh-CN" sz="2400" dirty="0">
              <a:solidFill>
                <a:srgbClr val="FF0000"/>
              </a:solidFill>
              <a:latin typeface="+mn-lt"/>
            </a:endParaRPr>
          </a:p>
          <a:p>
            <a:r>
              <a:rPr lang="en-US" altLang="zh-CN" sz="2400" dirty="0" smtClean="0">
                <a:solidFill>
                  <a:srgbClr val="FF0000"/>
                </a:solidFill>
                <a:latin typeface="+mn-lt"/>
              </a:rPr>
              <a:t>Mary</a:t>
            </a:r>
            <a:endParaRPr lang="zh-CN" altLang="en-US" sz="2400" dirty="0">
              <a:solidFill>
                <a:srgbClr val="FF0000"/>
              </a:solidFill>
              <a:latin typeface="+mn-lt"/>
            </a:endParaRPr>
          </a:p>
        </p:txBody>
      </p:sp>
      <p:sp>
        <p:nvSpPr>
          <p:cNvPr id="5" name="TextBox 4"/>
          <p:cNvSpPr txBox="1"/>
          <p:nvPr/>
        </p:nvSpPr>
        <p:spPr>
          <a:xfrm>
            <a:off x="4868416" y="1897765"/>
            <a:ext cx="4032448" cy="461665"/>
          </a:xfrm>
          <a:prstGeom prst="rect">
            <a:avLst/>
          </a:prstGeom>
          <a:noFill/>
        </p:spPr>
        <p:txBody>
          <a:bodyPr wrap="square" rtlCol="0">
            <a:spAutoFit/>
          </a:bodyPr>
          <a:lstStyle>
            <a:defPPr>
              <a:defRPr lang="zh-CN"/>
            </a:defPPr>
            <a:lvl1pPr>
              <a:defRPr sz="2400">
                <a:solidFill>
                  <a:srgbClr val="FF0000"/>
                </a:solidFill>
                <a:latin typeface="+mn-lt"/>
              </a:defRPr>
            </a:lvl1pPr>
          </a:lstStyle>
          <a:p>
            <a:r>
              <a:rPr lang="en-US" altLang="zh-CN" dirty="0"/>
              <a:t>Thanks for you email.</a:t>
            </a:r>
            <a:endParaRPr lang="zh-CN" altLang="en-US" dirty="0"/>
          </a:p>
        </p:txBody>
      </p:sp>
      <p:sp>
        <p:nvSpPr>
          <p:cNvPr id="6" name="TextBox 5"/>
          <p:cNvSpPr txBox="1"/>
          <p:nvPr/>
        </p:nvSpPr>
        <p:spPr>
          <a:xfrm>
            <a:off x="4868416" y="2359200"/>
            <a:ext cx="4032448" cy="461665"/>
          </a:xfrm>
          <a:prstGeom prst="rect">
            <a:avLst/>
          </a:prstGeom>
          <a:noFill/>
        </p:spPr>
        <p:txBody>
          <a:bodyPr wrap="square" rtlCol="0">
            <a:spAutoFit/>
          </a:bodyPr>
          <a:lstStyle>
            <a:defPPr>
              <a:defRPr lang="zh-CN"/>
            </a:defPPr>
            <a:lvl1pPr>
              <a:defRPr sz="2400">
                <a:solidFill>
                  <a:srgbClr val="FF0000"/>
                </a:solidFill>
                <a:latin typeface="+mn-lt"/>
              </a:defRPr>
            </a:lvl1pPr>
          </a:lstStyle>
          <a:p>
            <a:r>
              <a:rPr lang="en-US" altLang="zh-CN" dirty="0"/>
              <a:t>Re your email,…</a:t>
            </a:r>
            <a:endParaRPr lang="zh-CN" altLang="en-US" dirty="0"/>
          </a:p>
        </p:txBody>
      </p:sp>
      <p:sp>
        <p:nvSpPr>
          <p:cNvPr id="7" name="TextBox 6"/>
          <p:cNvSpPr txBox="1"/>
          <p:nvPr/>
        </p:nvSpPr>
        <p:spPr>
          <a:xfrm>
            <a:off x="4894572" y="2924944"/>
            <a:ext cx="4032448" cy="830997"/>
          </a:xfrm>
          <a:prstGeom prst="rect">
            <a:avLst/>
          </a:prstGeom>
          <a:noFill/>
        </p:spPr>
        <p:txBody>
          <a:bodyPr wrap="square" rtlCol="0">
            <a:spAutoFit/>
          </a:bodyPr>
          <a:lstStyle>
            <a:defPPr>
              <a:defRPr lang="zh-CN"/>
            </a:defPPr>
            <a:lvl1pPr>
              <a:defRPr sz="2400">
                <a:solidFill>
                  <a:srgbClr val="FF0000"/>
                </a:solidFill>
                <a:latin typeface="+mn-lt"/>
              </a:defRPr>
            </a:lvl1pPr>
          </a:lstStyle>
          <a:p>
            <a:r>
              <a:rPr lang="en-US" altLang="zh-CN" dirty="0"/>
              <a:t>Sorry I haven’t written for ages, but I’ve been really busy.</a:t>
            </a:r>
            <a:endParaRPr lang="zh-CN" altLang="en-US" dirty="0"/>
          </a:p>
        </p:txBody>
      </p:sp>
      <p:sp>
        <p:nvSpPr>
          <p:cNvPr id="8" name="TextBox 7"/>
          <p:cNvSpPr txBox="1"/>
          <p:nvPr/>
        </p:nvSpPr>
        <p:spPr>
          <a:xfrm>
            <a:off x="5054351" y="4296819"/>
            <a:ext cx="4032448" cy="461665"/>
          </a:xfrm>
          <a:prstGeom prst="rect">
            <a:avLst/>
          </a:prstGeom>
          <a:noFill/>
        </p:spPr>
        <p:txBody>
          <a:bodyPr wrap="square" rtlCol="0">
            <a:spAutoFit/>
          </a:bodyPr>
          <a:lstStyle>
            <a:defPPr>
              <a:defRPr lang="zh-CN"/>
            </a:defPPr>
            <a:lvl1pPr>
              <a:defRPr sz="2400">
                <a:solidFill>
                  <a:srgbClr val="FF0000"/>
                </a:solidFill>
                <a:latin typeface="+mn-lt"/>
              </a:defRPr>
            </a:lvl1pPr>
          </a:lstStyle>
          <a:p>
            <a:r>
              <a:rPr lang="en-US" altLang="zh-CN" dirty="0"/>
              <a:t>Just a short note about…</a:t>
            </a:r>
            <a:endParaRPr lang="zh-CN" altLang="en-US" dirty="0"/>
          </a:p>
        </p:txBody>
      </p:sp>
      <p:sp>
        <p:nvSpPr>
          <p:cNvPr id="9" name="TextBox 8"/>
          <p:cNvSpPr txBox="1"/>
          <p:nvPr/>
        </p:nvSpPr>
        <p:spPr>
          <a:xfrm>
            <a:off x="5060549" y="4775004"/>
            <a:ext cx="4032448" cy="461665"/>
          </a:xfrm>
          <a:prstGeom prst="rect">
            <a:avLst/>
          </a:prstGeom>
          <a:noFill/>
        </p:spPr>
        <p:txBody>
          <a:bodyPr wrap="square" rtlCol="0">
            <a:spAutoFit/>
          </a:bodyPr>
          <a:lstStyle>
            <a:defPPr>
              <a:defRPr lang="zh-CN"/>
            </a:defPPr>
            <a:lvl1pPr>
              <a:defRPr sz="2400">
                <a:solidFill>
                  <a:srgbClr val="FF0000"/>
                </a:solidFill>
                <a:latin typeface="+mn-lt"/>
              </a:defRPr>
            </a:lvl1pPr>
          </a:lstStyle>
          <a:p>
            <a:r>
              <a:rPr lang="en-US" altLang="zh-CN" dirty="0"/>
              <a:t>I’m writing about…</a:t>
            </a:r>
            <a:endParaRPr lang="zh-CN" altLang="en-US" dirty="0"/>
          </a:p>
        </p:txBody>
      </p:sp>
      <p:sp>
        <p:nvSpPr>
          <p:cNvPr id="10" name="TextBox 9"/>
          <p:cNvSpPr txBox="1"/>
          <p:nvPr/>
        </p:nvSpPr>
        <p:spPr>
          <a:xfrm>
            <a:off x="5054351" y="5255981"/>
            <a:ext cx="4032448" cy="461665"/>
          </a:xfrm>
          <a:prstGeom prst="rect">
            <a:avLst/>
          </a:prstGeom>
          <a:noFill/>
        </p:spPr>
        <p:txBody>
          <a:bodyPr wrap="square" rtlCol="0">
            <a:spAutoFit/>
          </a:bodyPr>
          <a:lstStyle>
            <a:defPPr>
              <a:defRPr lang="zh-CN"/>
            </a:defPPr>
            <a:lvl1pPr>
              <a:defRPr sz="2400">
                <a:latin typeface="+mn-lt"/>
              </a:defRPr>
            </a:lvl1pPr>
          </a:lstStyle>
          <a:p>
            <a:r>
              <a:rPr lang="en-US" altLang="zh-CN" dirty="0" smtClean="0">
                <a:solidFill>
                  <a:srgbClr val="FF0000"/>
                </a:solidFill>
              </a:rPr>
              <a:t>Here’s the … you wanted.</a:t>
            </a:r>
            <a:endParaRPr lang="zh-CN" altLang="en-US" dirty="0">
              <a:solidFill>
                <a:srgbClr val="FF0000"/>
              </a:solidFill>
            </a:endParaRPr>
          </a:p>
        </p:txBody>
      </p:sp>
      <p:sp>
        <p:nvSpPr>
          <p:cNvPr id="11" name="TextBox 10"/>
          <p:cNvSpPr txBox="1"/>
          <p:nvPr/>
        </p:nvSpPr>
        <p:spPr>
          <a:xfrm>
            <a:off x="5060549" y="5775784"/>
            <a:ext cx="4032448" cy="461665"/>
          </a:xfrm>
          <a:prstGeom prst="rect">
            <a:avLst/>
          </a:prstGeom>
          <a:noFill/>
        </p:spPr>
        <p:txBody>
          <a:bodyPr wrap="square" rtlCol="0">
            <a:spAutoFit/>
          </a:bodyPr>
          <a:lstStyle>
            <a:defPPr>
              <a:defRPr lang="zh-CN"/>
            </a:defPPr>
            <a:lvl1pPr>
              <a:defRPr sz="2400">
                <a:latin typeface="+mn-lt"/>
              </a:defRPr>
            </a:lvl1pPr>
          </a:lstStyle>
          <a:p>
            <a:r>
              <a:rPr lang="en-US" altLang="zh-CN" dirty="0" smtClean="0">
                <a:solidFill>
                  <a:srgbClr val="FF0000"/>
                </a:solidFill>
              </a:rPr>
              <a:t>Please note that…</a:t>
            </a:r>
            <a:endParaRPr lang="zh-CN" altLang="en-US" dirty="0">
              <a:solidFill>
                <a:srgbClr val="FF0000"/>
              </a:solidFill>
            </a:endParaRPr>
          </a:p>
        </p:txBody>
      </p:sp>
    </p:spTree>
    <p:extLst>
      <p:ext uri="{BB962C8B-B14F-4D97-AF65-F5344CB8AC3E}">
        <p14:creationId xmlns:p14="http://schemas.microsoft.com/office/powerpoint/2010/main" val="288123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randombar(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en-US" altLang="zh-CN" dirty="0" smtClean="0"/>
              <a:t>Giving information</a:t>
            </a:r>
          </a:p>
          <a:p>
            <a:pPr marL="0" indent="0">
              <a:buNone/>
            </a:pPr>
            <a:r>
              <a:rPr lang="en-US" altLang="zh-CN" sz="2400" dirty="0" smtClean="0"/>
              <a:t>I’m writing to let you know that…</a:t>
            </a:r>
          </a:p>
          <a:p>
            <a:pPr marL="0" indent="0">
              <a:buNone/>
            </a:pPr>
            <a:r>
              <a:rPr lang="en-US" altLang="zh-CN" sz="2400" dirty="0" smtClean="0"/>
              <a:t>We are able to confirm that…</a:t>
            </a:r>
          </a:p>
          <a:p>
            <a:pPr marL="0" indent="0">
              <a:buNone/>
            </a:pPr>
            <a:r>
              <a:rPr lang="en-US" altLang="zh-CN" sz="2400" dirty="0" smtClean="0"/>
              <a:t>I am delighted to tell you that…</a:t>
            </a:r>
          </a:p>
          <a:p>
            <a:pPr marL="0" indent="0">
              <a:buNone/>
            </a:pPr>
            <a:r>
              <a:rPr lang="en-US" altLang="zh-CN" sz="2400" dirty="0" smtClean="0"/>
              <a:t>We regret to inform you that…</a:t>
            </a:r>
          </a:p>
          <a:p>
            <a:r>
              <a:rPr lang="en-US" altLang="zh-CN" sz="2400" b="1" dirty="0" smtClean="0"/>
              <a:t>Attachments </a:t>
            </a:r>
          </a:p>
          <a:p>
            <a:pPr marL="0" indent="0">
              <a:buNone/>
            </a:pPr>
            <a:r>
              <a:rPr lang="en-US" altLang="zh-CN" sz="2400" dirty="0" smtClean="0"/>
              <a:t>Please find attached my report.</a:t>
            </a:r>
          </a:p>
          <a:p>
            <a:pPr marL="0" indent="0">
              <a:buNone/>
            </a:pPr>
            <a:r>
              <a:rPr lang="en-US" altLang="zh-CN" sz="2400" dirty="0" smtClean="0"/>
              <a:t>I’m sending you … as a </a:t>
            </a:r>
            <a:r>
              <a:rPr lang="en-US" altLang="zh-CN" sz="2400" dirty="0" err="1" smtClean="0"/>
              <a:t>pdf</a:t>
            </a:r>
            <a:r>
              <a:rPr lang="en-US" altLang="zh-CN" sz="2400" dirty="0" smtClean="0"/>
              <a:t> file. </a:t>
            </a:r>
          </a:p>
          <a:p>
            <a:r>
              <a:rPr lang="en-US" altLang="zh-CN" sz="2400" b="1" dirty="0" smtClean="0"/>
              <a:t>Asking for information</a:t>
            </a:r>
          </a:p>
          <a:p>
            <a:pPr marL="0" indent="0">
              <a:buNone/>
            </a:pPr>
            <a:r>
              <a:rPr lang="en-US" altLang="zh-CN" sz="2400" dirty="0" smtClean="0"/>
              <a:t>Could you give me some information about…</a:t>
            </a:r>
          </a:p>
          <a:p>
            <a:pPr marL="0" indent="0">
              <a:buNone/>
            </a:pPr>
            <a:r>
              <a:rPr lang="en-US" altLang="zh-CN" sz="2400" dirty="0" smtClean="0"/>
              <a:t>I would like to know …</a:t>
            </a:r>
          </a:p>
          <a:p>
            <a:pPr marL="0" indent="0">
              <a:buNone/>
            </a:pPr>
            <a:r>
              <a:rPr lang="en-US" altLang="zh-CN" sz="2400" dirty="0" smtClean="0"/>
              <a:t>I’m interested in receiving…</a:t>
            </a:r>
          </a:p>
          <a:p>
            <a:endParaRPr lang="zh-CN" altLang="en-US" sz="2400" dirty="0"/>
          </a:p>
        </p:txBody>
      </p:sp>
      <p:sp>
        <p:nvSpPr>
          <p:cNvPr id="4" name="TextBox 3"/>
          <p:cNvSpPr txBox="1"/>
          <p:nvPr/>
        </p:nvSpPr>
        <p:spPr>
          <a:xfrm>
            <a:off x="5043005" y="590481"/>
            <a:ext cx="2952328" cy="369332"/>
          </a:xfrm>
          <a:prstGeom prst="rect">
            <a:avLst/>
          </a:prstGeom>
          <a:noFill/>
        </p:spPr>
        <p:txBody>
          <a:bodyPr wrap="square" rtlCol="0">
            <a:spAutoFit/>
          </a:bodyPr>
          <a:lstStyle/>
          <a:p>
            <a:r>
              <a:rPr lang="en-US" altLang="zh-CN" dirty="0" smtClean="0">
                <a:solidFill>
                  <a:srgbClr val="FF0000"/>
                </a:solidFill>
              </a:rPr>
              <a:t>Just a note to say…</a:t>
            </a:r>
            <a:endParaRPr lang="zh-CN" altLang="en-US" dirty="0">
              <a:solidFill>
                <a:srgbClr val="FF0000"/>
              </a:solidFill>
            </a:endParaRPr>
          </a:p>
        </p:txBody>
      </p:sp>
      <p:sp>
        <p:nvSpPr>
          <p:cNvPr id="5" name="TextBox 4"/>
          <p:cNvSpPr txBox="1"/>
          <p:nvPr/>
        </p:nvSpPr>
        <p:spPr>
          <a:xfrm>
            <a:off x="5057261" y="1033386"/>
            <a:ext cx="2952328" cy="369332"/>
          </a:xfrm>
          <a:prstGeom prst="rect">
            <a:avLst/>
          </a:prstGeom>
          <a:noFill/>
        </p:spPr>
        <p:txBody>
          <a:bodyPr wrap="square" rtlCol="0">
            <a:spAutoFit/>
          </a:bodyPr>
          <a:lstStyle/>
          <a:p>
            <a:r>
              <a:rPr lang="en-US" altLang="zh-CN" dirty="0" smtClean="0">
                <a:solidFill>
                  <a:srgbClr val="FF0000"/>
                </a:solidFill>
              </a:rPr>
              <a:t>We can confirm that…</a:t>
            </a:r>
            <a:endParaRPr lang="zh-CN" altLang="en-US" dirty="0">
              <a:solidFill>
                <a:srgbClr val="FF0000"/>
              </a:solidFill>
            </a:endParaRPr>
          </a:p>
        </p:txBody>
      </p:sp>
      <p:sp>
        <p:nvSpPr>
          <p:cNvPr id="6" name="TextBox 5"/>
          <p:cNvSpPr txBox="1"/>
          <p:nvPr/>
        </p:nvSpPr>
        <p:spPr>
          <a:xfrm>
            <a:off x="5041462" y="1482977"/>
            <a:ext cx="2952328" cy="369332"/>
          </a:xfrm>
          <a:prstGeom prst="rect">
            <a:avLst/>
          </a:prstGeom>
          <a:noFill/>
        </p:spPr>
        <p:txBody>
          <a:bodyPr wrap="square" rtlCol="0">
            <a:spAutoFit/>
          </a:bodyPr>
          <a:lstStyle/>
          <a:p>
            <a:r>
              <a:rPr lang="en-US" altLang="zh-CN" dirty="0" smtClean="0">
                <a:solidFill>
                  <a:srgbClr val="FF0000"/>
                </a:solidFill>
              </a:rPr>
              <a:t>Good news!</a:t>
            </a:r>
            <a:endParaRPr lang="zh-CN" altLang="en-US" dirty="0">
              <a:solidFill>
                <a:srgbClr val="FF0000"/>
              </a:solidFill>
            </a:endParaRPr>
          </a:p>
        </p:txBody>
      </p:sp>
      <p:sp>
        <p:nvSpPr>
          <p:cNvPr id="7" name="TextBox 6"/>
          <p:cNvSpPr txBox="1"/>
          <p:nvPr/>
        </p:nvSpPr>
        <p:spPr>
          <a:xfrm>
            <a:off x="5076056" y="1916832"/>
            <a:ext cx="2952328" cy="369332"/>
          </a:xfrm>
          <a:prstGeom prst="rect">
            <a:avLst/>
          </a:prstGeom>
          <a:noFill/>
        </p:spPr>
        <p:txBody>
          <a:bodyPr wrap="square" rtlCol="0">
            <a:spAutoFit/>
          </a:bodyPr>
          <a:lstStyle/>
          <a:p>
            <a:r>
              <a:rPr lang="en-US" altLang="zh-CN" dirty="0" smtClean="0">
                <a:solidFill>
                  <a:srgbClr val="FF0000"/>
                </a:solidFill>
              </a:rPr>
              <a:t>Unfortunately,…</a:t>
            </a:r>
            <a:endParaRPr lang="zh-CN" altLang="en-US" dirty="0">
              <a:solidFill>
                <a:srgbClr val="FF0000"/>
              </a:solidFill>
            </a:endParaRPr>
          </a:p>
        </p:txBody>
      </p:sp>
      <p:sp>
        <p:nvSpPr>
          <p:cNvPr id="8" name="TextBox 7"/>
          <p:cNvSpPr txBox="1"/>
          <p:nvPr/>
        </p:nvSpPr>
        <p:spPr>
          <a:xfrm>
            <a:off x="5171344" y="2780928"/>
            <a:ext cx="2952328" cy="369332"/>
          </a:xfrm>
          <a:prstGeom prst="rect">
            <a:avLst/>
          </a:prstGeom>
          <a:noFill/>
        </p:spPr>
        <p:txBody>
          <a:bodyPr wrap="square" rtlCol="0">
            <a:spAutoFit/>
          </a:bodyPr>
          <a:lstStyle/>
          <a:p>
            <a:r>
              <a:rPr lang="en-US" altLang="zh-CN" dirty="0" smtClean="0">
                <a:solidFill>
                  <a:srgbClr val="FF0000"/>
                </a:solidFill>
              </a:rPr>
              <a:t>I’ve attached…</a:t>
            </a:r>
            <a:endParaRPr lang="zh-CN" altLang="en-US" dirty="0">
              <a:solidFill>
                <a:srgbClr val="FF0000"/>
              </a:solidFill>
            </a:endParaRPr>
          </a:p>
        </p:txBody>
      </p:sp>
      <p:sp>
        <p:nvSpPr>
          <p:cNvPr id="9" name="TextBox 8"/>
          <p:cNvSpPr txBox="1"/>
          <p:nvPr/>
        </p:nvSpPr>
        <p:spPr>
          <a:xfrm>
            <a:off x="5195405" y="3284984"/>
            <a:ext cx="2952328" cy="369332"/>
          </a:xfrm>
          <a:prstGeom prst="rect">
            <a:avLst/>
          </a:prstGeom>
          <a:noFill/>
        </p:spPr>
        <p:txBody>
          <a:bodyPr wrap="square" rtlCol="0">
            <a:spAutoFit/>
          </a:bodyPr>
          <a:lstStyle/>
          <a:p>
            <a:r>
              <a:rPr lang="en-US" altLang="zh-CN" dirty="0" smtClean="0">
                <a:solidFill>
                  <a:srgbClr val="FF0000"/>
                </a:solidFill>
              </a:rPr>
              <a:t>Here is the … you wanted. </a:t>
            </a:r>
            <a:endParaRPr lang="zh-CN" altLang="en-US" dirty="0">
              <a:solidFill>
                <a:srgbClr val="FF0000"/>
              </a:solidFill>
            </a:endParaRPr>
          </a:p>
        </p:txBody>
      </p:sp>
      <p:sp>
        <p:nvSpPr>
          <p:cNvPr id="10" name="TextBox 9"/>
          <p:cNvSpPr txBox="1"/>
          <p:nvPr/>
        </p:nvSpPr>
        <p:spPr>
          <a:xfrm>
            <a:off x="5769790" y="3933056"/>
            <a:ext cx="3347864" cy="646331"/>
          </a:xfrm>
          <a:prstGeom prst="rect">
            <a:avLst/>
          </a:prstGeom>
          <a:noFill/>
        </p:spPr>
        <p:txBody>
          <a:bodyPr wrap="square" rtlCol="0">
            <a:spAutoFit/>
          </a:bodyPr>
          <a:lstStyle/>
          <a:p>
            <a:r>
              <a:rPr lang="en-US" altLang="zh-CN" dirty="0" smtClean="0">
                <a:solidFill>
                  <a:srgbClr val="FF0000"/>
                </a:solidFill>
              </a:rPr>
              <a:t>Can you tell me a little more about…</a:t>
            </a:r>
            <a:endParaRPr lang="zh-CN" altLang="en-US" dirty="0">
              <a:solidFill>
                <a:srgbClr val="FF0000"/>
              </a:solidFill>
            </a:endParaRPr>
          </a:p>
        </p:txBody>
      </p:sp>
      <p:sp>
        <p:nvSpPr>
          <p:cNvPr id="11" name="TextBox 10"/>
          <p:cNvSpPr txBox="1"/>
          <p:nvPr/>
        </p:nvSpPr>
        <p:spPr>
          <a:xfrm>
            <a:off x="5319744" y="4686636"/>
            <a:ext cx="2952328" cy="369332"/>
          </a:xfrm>
          <a:prstGeom prst="rect">
            <a:avLst/>
          </a:prstGeom>
          <a:noFill/>
        </p:spPr>
        <p:txBody>
          <a:bodyPr wrap="square" rtlCol="0">
            <a:spAutoFit/>
          </a:bodyPr>
          <a:lstStyle/>
          <a:p>
            <a:r>
              <a:rPr lang="en-US" altLang="zh-CN" dirty="0" smtClean="0">
                <a:solidFill>
                  <a:srgbClr val="FF0000"/>
                </a:solidFill>
              </a:rPr>
              <a:t>I’d like to know…</a:t>
            </a:r>
            <a:endParaRPr lang="zh-CN" altLang="en-US" dirty="0">
              <a:solidFill>
                <a:srgbClr val="FF0000"/>
              </a:solidFill>
            </a:endParaRPr>
          </a:p>
        </p:txBody>
      </p:sp>
      <p:sp>
        <p:nvSpPr>
          <p:cNvPr id="12" name="TextBox 11"/>
          <p:cNvSpPr txBox="1"/>
          <p:nvPr/>
        </p:nvSpPr>
        <p:spPr>
          <a:xfrm>
            <a:off x="5319744" y="5181099"/>
            <a:ext cx="2952328" cy="369332"/>
          </a:xfrm>
          <a:prstGeom prst="rect">
            <a:avLst/>
          </a:prstGeom>
          <a:noFill/>
        </p:spPr>
        <p:txBody>
          <a:bodyPr wrap="square" rtlCol="0">
            <a:spAutoFit/>
          </a:bodyPr>
          <a:lstStyle/>
          <a:p>
            <a:r>
              <a:rPr lang="en-US" altLang="zh-CN" dirty="0" smtClean="0">
                <a:solidFill>
                  <a:srgbClr val="FF0000"/>
                </a:solidFill>
              </a:rPr>
              <a:t>Please send me …</a:t>
            </a:r>
            <a:endParaRPr lang="zh-CN" altLang="en-US" dirty="0">
              <a:solidFill>
                <a:srgbClr val="FF0000"/>
              </a:solidFill>
            </a:endParaRPr>
          </a:p>
        </p:txBody>
      </p:sp>
    </p:spTree>
    <p:extLst>
      <p:ext uri="{BB962C8B-B14F-4D97-AF65-F5344CB8AC3E}">
        <p14:creationId xmlns:p14="http://schemas.microsoft.com/office/powerpoint/2010/main" val="77282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randombar(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en-US" altLang="zh-CN" dirty="0" smtClean="0"/>
              <a:t>Requests</a:t>
            </a:r>
          </a:p>
          <a:p>
            <a:pPr marL="0" indent="0">
              <a:buNone/>
            </a:pPr>
            <a:r>
              <a:rPr lang="en-US" altLang="zh-CN" sz="2400" dirty="0" smtClean="0"/>
              <a:t>I’d be grateful if you could…</a:t>
            </a:r>
          </a:p>
          <a:p>
            <a:pPr marL="0" indent="0">
              <a:buNone/>
            </a:pPr>
            <a:r>
              <a:rPr lang="en-US" altLang="zh-CN" sz="2400" dirty="0" smtClean="0"/>
              <a:t>I wonder if you could…</a:t>
            </a:r>
          </a:p>
          <a:p>
            <a:pPr marL="0" indent="0">
              <a:buNone/>
            </a:pPr>
            <a:r>
              <a:rPr lang="en-US" altLang="zh-CN" sz="2400" dirty="0" smtClean="0"/>
              <a:t>Do you think I could have…?</a:t>
            </a:r>
          </a:p>
          <a:p>
            <a:pPr marL="0" indent="0">
              <a:buNone/>
            </a:pPr>
            <a:r>
              <a:rPr lang="en-US" altLang="zh-CN" sz="2400" dirty="0" smtClean="0"/>
              <a:t>Thank you in advance for your help in this matter.</a:t>
            </a:r>
          </a:p>
          <a:p>
            <a:pPr marL="0" indent="0">
              <a:buNone/>
            </a:pPr>
            <a:endParaRPr lang="en-US" altLang="zh-CN" dirty="0" smtClean="0"/>
          </a:p>
          <a:p>
            <a:r>
              <a:rPr lang="en-US" altLang="zh-CN" dirty="0" smtClean="0"/>
              <a:t>Offering help</a:t>
            </a:r>
          </a:p>
          <a:p>
            <a:pPr marL="0" indent="0">
              <a:buNone/>
            </a:pPr>
            <a:r>
              <a:rPr lang="en-US" altLang="zh-CN" sz="2400" dirty="0" smtClean="0"/>
              <a:t>Would you like me to…?</a:t>
            </a:r>
          </a:p>
          <a:p>
            <a:pPr marL="0" indent="0">
              <a:buNone/>
            </a:pPr>
            <a:r>
              <a:rPr lang="en-US" altLang="zh-CN" sz="2400" smtClean="0"/>
              <a:t>If </a:t>
            </a:r>
            <a:r>
              <a:rPr lang="en-US" altLang="zh-CN" sz="2400" dirty="0" smtClean="0"/>
              <a:t>you wish, I would be happy to…</a:t>
            </a:r>
          </a:p>
          <a:p>
            <a:pPr marL="0" indent="0">
              <a:buNone/>
            </a:pPr>
            <a:r>
              <a:rPr lang="en-US" altLang="zh-CN" sz="2400" dirty="0" smtClean="0"/>
              <a:t>Let me know whether you would like me to…</a:t>
            </a:r>
          </a:p>
          <a:p>
            <a:pPr marL="0" indent="0">
              <a:buNone/>
            </a:pPr>
            <a:endParaRPr lang="zh-CN" altLang="en-US" dirty="0"/>
          </a:p>
        </p:txBody>
      </p:sp>
      <p:sp>
        <p:nvSpPr>
          <p:cNvPr id="4" name="TextBox 3"/>
          <p:cNvSpPr txBox="1"/>
          <p:nvPr/>
        </p:nvSpPr>
        <p:spPr>
          <a:xfrm>
            <a:off x="5184068" y="508030"/>
            <a:ext cx="2952328" cy="369332"/>
          </a:xfrm>
          <a:prstGeom prst="rect">
            <a:avLst/>
          </a:prstGeom>
          <a:noFill/>
        </p:spPr>
        <p:txBody>
          <a:bodyPr wrap="square" rtlCol="0">
            <a:spAutoFit/>
          </a:bodyPr>
          <a:lstStyle/>
          <a:p>
            <a:r>
              <a:rPr lang="en-US" altLang="zh-CN" dirty="0" smtClean="0">
                <a:solidFill>
                  <a:srgbClr val="FF0000"/>
                </a:solidFill>
              </a:rPr>
              <a:t>Please could you…</a:t>
            </a:r>
            <a:endParaRPr lang="zh-CN" altLang="en-US" dirty="0">
              <a:solidFill>
                <a:srgbClr val="FF0000"/>
              </a:solidFill>
            </a:endParaRPr>
          </a:p>
        </p:txBody>
      </p:sp>
      <p:sp>
        <p:nvSpPr>
          <p:cNvPr id="5" name="TextBox 4"/>
          <p:cNvSpPr txBox="1"/>
          <p:nvPr/>
        </p:nvSpPr>
        <p:spPr>
          <a:xfrm>
            <a:off x="5240929" y="1087463"/>
            <a:ext cx="2952328" cy="369332"/>
          </a:xfrm>
          <a:prstGeom prst="rect">
            <a:avLst/>
          </a:prstGeom>
          <a:noFill/>
        </p:spPr>
        <p:txBody>
          <a:bodyPr wrap="square" rtlCol="0">
            <a:spAutoFit/>
          </a:bodyPr>
          <a:lstStyle/>
          <a:p>
            <a:r>
              <a:rPr lang="en-US" altLang="zh-CN" dirty="0" smtClean="0">
                <a:solidFill>
                  <a:srgbClr val="FF0000"/>
                </a:solidFill>
              </a:rPr>
              <a:t>Could you…?</a:t>
            </a:r>
            <a:endParaRPr lang="zh-CN" altLang="en-US" dirty="0">
              <a:solidFill>
                <a:srgbClr val="FF0000"/>
              </a:solidFill>
            </a:endParaRPr>
          </a:p>
        </p:txBody>
      </p:sp>
      <p:sp>
        <p:nvSpPr>
          <p:cNvPr id="6" name="TextBox 5"/>
          <p:cNvSpPr txBox="1"/>
          <p:nvPr/>
        </p:nvSpPr>
        <p:spPr>
          <a:xfrm>
            <a:off x="5252501" y="1488756"/>
            <a:ext cx="2952328" cy="369332"/>
          </a:xfrm>
          <a:prstGeom prst="rect">
            <a:avLst/>
          </a:prstGeom>
          <a:noFill/>
        </p:spPr>
        <p:txBody>
          <a:bodyPr wrap="square" rtlCol="0">
            <a:spAutoFit/>
          </a:bodyPr>
          <a:lstStyle/>
          <a:p>
            <a:r>
              <a:rPr lang="en-US" altLang="zh-CN" dirty="0" smtClean="0">
                <a:solidFill>
                  <a:srgbClr val="FF0000"/>
                </a:solidFill>
              </a:rPr>
              <a:t>Can I have…?</a:t>
            </a:r>
            <a:endParaRPr lang="zh-CN" altLang="en-US" dirty="0">
              <a:solidFill>
                <a:srgbClr val="FF0000"/>
              </a:solidFill>
            </a:endParaRPr>
          </a:p>
        </p:txBody>
      </p:sp>
      <p:sp>
        <p:nvSpPr>
          <p:cNvPr id="7" name="TextBox 6"/>
          <p:cNvSpPr txBox="1"/>
          <p:nvPr/>
        </p:nvSpPr>
        <p:spPr>
          <a:xfrm>
            <a:off x="5311939" y="2276872"/>
            <a:ext cx="3632690" cy="369332"/>
          </a:xfrm>
          <a:prstGeom prst="rect">
            <a:avLst/>
          </a:prstGeom>
          <a:noFill/>
        </p:spPr>
        <p:txBody>
          <a:bodyPr wrap="square" rtlCol="0">
            <a:spAutoFit/>
          </a:bodyPr>
          <a:lstStyle/>
          <a:p>
            <a:r>
              <a:rPr lang="en-US" altLang="zh-CN" dirty="0" smtClean="0">
                <a:solidFill>
                  <a:srgbClr val="FF0000"/>
                </a:solidFill>
              </a:rPr>
              <a:t>I’d appreciate your help on this. </a:t>
            </a:r>
            <a:endParaRPr lang="zh-CN" altLang="en-US" dirty="0">
              <a:solidFill>
                <a:srgbClr val="FF0000"/>
              </a:solidFill>
            </a:endParaRPr>
          </a:p>
        </p:txBody>
      </p:sp>
      <p:sp>
        <p:nvSpPr>
          <p:cNvPr id="8" name="TextBox 7"/>
          <p:cNvSpPr txBox="1"/>
          <p:nvPr/>
        </p:nvSpPr>
        <p:spPr>
          <a:xfrm>
            <a:off x="5275467" y="3501008"/>
            <a:ext cx="2952328" cy="369332"/>
          </a:xfrm>
          <a:prstGeom prst="rect">
            <a:avLst/>
          </a:prstGeom>
          <a:noFill/>
        </p:spPr>
        <p:txBody>
          <a:bodyPr wrap="square" rtlCol="0">
            <a:spAutoFit/>
          </a:bodyPr>
          <a:lstStyle/>
          <a:p>
            <a:r>
              <a:rPr lang="en-US" altLang="zh-CN" dirty="0" smtClean="0">
                <a:solidFill>
                  <a:srgbClr val="FF0000"/>
                </a:solidFill>
              </a:rPr>
              <a:t>Do you want me to…?</a:t>
            </a:r>
            <a:endParaRPr lang="zh-CN" altLang="en-US" dirty="0">
              <a:solidFill>
                <a:srgbClr val="FF0000"/>
              </a:solidFill>
            </a:endParaRPr>
          </a:p>
        </p:txBody>
      </p:sp>
      <p:sp>
        <p:nvSpPr>
          <p:cNvPr id="9" name="TextBox 8"/>
          <p:cNvSpPr txBox="1"/>
          <p:nvPr/>
        </p:nvSpPr>
        <p:spPr>
          <a:xfrm>
            <a:off x="5344213" y="4005064"/>
            <a:ext cx="2952328" cy="369332"/>
          </a:xfrm>
          <a:prstGeom prst="rect">
            <a:avLst/>
          </a:prstGeom>
          <a:noFill/>
        </p:spPr>
        <p:txBody>
          <a:bodyPr wrap="square" rtlCol="0">
            <a:spAutoFit/>
          </a:bodyPr>
          <a:lstStyle/>
          <a:p>
            <a:r>
              <a:rPr lang="en-US" altLang="zh-CN" dirty="0" smtClean="0">
                <a:solidFill>
                  <a:srgbClr val="FF0000"/>
                </a:solidFill>
              </a:rPr>
              <a:t>Shall I </a:t>
            </a:r>
            <a:endParaRPr lang="zh-CN" altLang="en-US" dirty="0">
              <a:solidFill>
                <a:srgbClr val="FF0000"/>
              </a:solidFill>
            </a:endParaRPr>
          </a:p>
        </p:txBody>
      </p:sp>
      <p:sp>
        <p:nvSpPr>
          <p:cNvPr id="10" name="TextBox 9"/>
          <p:cNvSpPr txBox="1"/>
          <p:nvPr/>
        </p:nvSpPr>
        <p:spPr>
          <a:xfrm>
            <a:off x="5724128" y="4509120"/>
            <a:ext cx="3888432" cy="369332"/>
          </a:xfrm>
          <a:prstGeom prst="rect">
            <a:avLst/>
          </a:prstGeom>
          <a:noFill/>
        </p:spPr>
        <p:txBody>
          <a:bodyPr wrap="square" rtlCol="0">
            <a:spAutoFit/>
          </a:bodyPr>
          <a:lstStyle/>
          <a:p>
            <a:r>
              <a:rPr lang="en-US" altLang="zh-CN" dirty="0" smtClean="0">
                <a:solidFill>
                  <a:srgbClr val="FF0000"/>
                </a:solidFill>
              </a:rPr>
              <a:t>Let me know if you’d like me to…</a:t>
            </a:r>
            <a:endParaRPr lang="zh-CN" altLang="en-US" dirty="0">
              <a:solidFill>
                <a:srgbClr val="FF0000"/>
              </a:solidFill>
            </a:endParaRPr>
          </a:p>
        </p:txBody>
      </p:sp>
    </p:spTree>
    <p:extLst>
      <p:ext uri="{BB962C8B-B14F-4D97-AF65-F5344CB8AC3E}">
        <p14:creationId xmlns:p14="http://schemas.microsoft.com/office/powerpoint/2010/main" val="278628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randombar(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741368"/>
          </a:xfrm>
        </p:spPr>
        <p:txBody>
          <a:bodyPr/>
          <a:lstStyle/>
          <a:p>
            <a:r>
              <a:rPr lang="en-US" altLang="zh-CN" dirty="0" smtClean="0"/>
              <a:t>Promising action</a:t>
            </a:r>
          </a:p>
          <a:p>
            <a:pPr marL="0" indent="0">
              <a:buNone/>
            </a:pPr>
            <a:r>
              <a:rPr lang="en-US" altLang="zh-CN" sz="2400" dirty="0" smtClean="0"/>
              <a:t>I will…</a:t>
            </a:r>
          </a:p>
          <a:p>
            <a:pPr marL="0" indent="0">
              <a:buNone/>
            </a:pPr>
            <a:r>
              <a:rPr lang="en-US" altLang="zh-CN" sz="2400" dirty="0" smtClean="0"/>
              <a:t>I will investigate the matter.</a:t>
            </a:r>
          </a:p>
          <a:p>
            <a:pPr marL="0" indent="0">
              <a:buNone/>
            </a:pPr>
            <a:r>
              <a:rPr lang="en-US" altLang="zh-CN" sz="2400" dirty="0" smtClean="0"/>
              <a:t>I will contact you again shortly. </a:t>
            </a:r>
          </a:p>
          <a:p>
            <a:r>
              <a:rPr lang="en-US" altLang="zh-CN" dirty="0" smtClean="0"/>
              <a:t>Find comments</a:t>
            </a:r>
          </a:p>
          <a:p>
            <a:pPr marL="0" indent="0">
              <a:buNone/>
            </a:pPr>
            <a:r>
              <a:rPr lang="en-US" altLang="zh-CN" sz="2400" dirty="0" smtClean="0"/>
              <a:t>Do not hesitate to contact us again </a:t>
            </a:r>
          </a:p>
          <a:p>
            <a:pPr marL="0" indent="0">
              <a:buNone/>
            </a:pPr>
            <a:r>
              <a:rPr lang="en-US" altLang="zh-CN" sz="2400" dirty="0"/>
              <a:t>i</a:t>
            </a:r>
            <a:r>
              <a:rPr lang="en-US" altLang="zh-CN" sz="2400" dirty="0" smtClean="0"/>
              <a:t>f you require any further information.</a:t>
            </a:r>
          </a:p>
          <a:p>
            <a:pPr marL="0" indent="0">
              <a:buNone/>
            </a:pPr>
            <a:endParaRPr lang="en-US" altLang="zh-CN" sz="2400" dirty="0" smtClean="0"/>
          </a:p>
          <a:p>
            <a:pPr marL="0" indent="0">
              <a:buNone/>
            </a:pPr>
            <a:r>
              <a:rPr lang="en-US" altLang="zh-CN" sz="2400" dirty="0" smtClean="0"/>
              <a:t>Please feel free to contact me if you </a:t>
            </a:r>
          </a:p>
          <a:p>
            <a:pPr marL="0" indent="0">
              <a:buNone/>
            </a:pPr>
            <a:r>
              <a:rPr lang="en-US" altLang="zh-CN" sz="2400" dirty="0"/>
              <a:t>h</a:t>
            </a:r>
            <a:r>
              <a:rPr lang="en-US" altLang="zh-CN" sz="2400" dirty="0" smtClean="0"/>
              <a:t>ave any questions. My direct line is…</a:t>
            </a:r>
            <a:endParaRPr lang="zh-CN" altLang="en-US" sz="2400" dirty="0"/>
          </a:p>
        </p:txBody>
      </p:sp>
      <p:sp>
        <p:nvSpPr>
          <p:cNvPr id="4" name="TextBox 3"/>
          <p:cNvSpPr txBox="1"/>
          <p:nvPr/>
        </p:nvSpPr>
        <p:spPr>
          <a:xfrm>
            <a:off x="5004048" y="620688"/>
            <a:ext cx="2952328" cy="369332"/>
          </a:xfrm>
          <a:prstGeom prst="rect">
            <a:avLst/>
          </a:prstGeom>
          <a:noFill/>
        </p:spPr>
        <p:txBody>
          <a:bodyPr wrap="square" rtlCol="0">
            <a:spAutoFit/>
          </a:bodyPr>
          <a:lstStyle/>
          <a:p>
            <a:r>
              <a:rPr lang="en-US" altLang="zh-CN" dirty="0" smtClean="0">
                <a:solidFill>
                  <a:srgbClr val="FF0000"/>
                </a:solidFill>
              </a:rPr>
              <a:t>I’ll </a:t>
            </a:r>
            <a:endParaRPr lang="zh-CN" altLang="en-US" dirty="0">
              <a:solidFill>
                <a:srgbClr val="FF0000"/>
              </a:solidFill>
            </a:endParaRPr>
          </a:p>
        </p:txBody>
      </p:sp>
      <p:sp>
        <p:nvSpPr>
          <p:cNvPr id="5" name="TextBox 4"/>
          <p:cNvSpPr txBox="1"/>
          <p:nvPr/>
        </p:nvSpPr>
        <p:spPr>
          <a:xfrm>
            <a:off x="5004048" y="1010269"/>
            <a:ext cx="2952328" cy="369332"/>
          </a:xfrm>
          <a:prstGeom prst="rect">
            <a:avLst/>
          </a:prstGeom>
          <a:noFill/>
        </p:spPr>
        <p:txBody>
          <a:bodyPr wrap="square" rtlCol="0">
            <a:spAutoFit/>
          </a:bodyPr>
          <a:lstStyle/>
          <a:p>
            <a:r>
              <a:rPr lang="en-US" altLang="zh-CN" dirty="0" smtClean="0">
                <a:solidFill>
                  <a:srgbClr val="FF0000"/>
                </a:solidFill>
              </a:rPr>
              <a:t>I’ll look into it. </a:t>
            </a:r>
            <a:endParaRPr lang="zh-CN" altLang="en-US" dirty="0">
              <a:solidFill>
                <a:srgbClr val="FF0000"/>
              </a:solidFill>
            </a:endParaRPr>
          </a:p>
        </p:txBody>
      </p:sp>
      <p:sp>
        <p:nvSpPr>
          <p:cNvPr id="6" name="TextBox 5"/>
          <p:cNvSpPr txBox="1"/>
          <p:nvPr/>
        </p:nvSpPr>
        <p:spPr>
          <a:xfrm>
            <a:off x="5010111" y="1547500"/>
            <a:ext cx="2952328" cy="369332"/>
          </a:xfrm>
          <a:prstGeom prst="rect">
            <a:avLst/>
          </a:prstGeom>
          <a:noFill/>
        </p:spPr>
        <p:txBody>
          <a:bodyPr wrap="square" rtlCol="0">
            <a:spAutoFit/>
          </a:bodyPr>
          <a:lstStyle/>
          <a:p>
            <a:r>
              <a:rPr lang="en-US" altLang="zh-CN" dirty="0" smtClean="0">
                <a:solidFill>
                  <a:srgbClr val="FF0000"/>
                </a:solidFill>
              </a:rPr>
              <a:t>I’ll get back to you soon</a:t>
            </a:r>
            <a:r>
              <a:rPr lang="en-US" altLang="zh-CN" dirty="0" smtClean="0"/>
              <a:t>.</a:t>
            </a:r>
            <a:endParaRPr lang="zh-CN" altLang="en-US" dirty="0"/>
          </a:p>
        </p:txBody>
      </p:sp>
      <p:sp>
        <p:nvSpPr>
          <p:cNvPr id="7" name="TextBox 6"/>
          <p:cNvSpPr txBox="1"/>
          <p:nvPr/>
        </p:nvSpPr>
        <p:spPr>
          <a:xfrm>
            <a:off x="5029561" y="2601778"/>
            <a:ext cx="2952328" cy="646331"/>
          </a:xfrm>
          <a:prstGeom prst="rect">
            <a:avLst/>
          </a:prstGeom>
          <a:noFill/>
        </p:spPr>
        <p:txBody>
          <a:bodyPr wrap="square" rtlCol="0">
            <a:spAutoFit/>
          </a:bodyPr>
          <a:lstStyle/>
          <a:p>
            <a:r>
              <a:rPr lang="en-US" altLang="zh-CN" dirty="0" smtClean="0">
                <a:solidFill>
                  <a:srgbClr val="FF0000"/>
                </a:solidFill>
              </a:rPr>
              <a:t>Let me know if you need anything else. </a:t>
            </a:r>
            <a:endParaRPr lang="zh-CN" altLang="en-US" dirty="0">
              <a:solidFill>
                <a:srgbClr val="FF0000"/>
              </a:solidFill>
            </a:endParaRPr>
          </a:p>
        </p:txBody>
      </p:sp>
      <p:sp>
        <p:nvSpPr>
          <p:cNvPr id="8" name="TextBox 7"/>
          <p:cNvSpPr txBox="1"/>
          <p:nvPr/>
        </p:nvSpPr>
        <p:spPr>
          <a:xfrm>
            <a:off x="5060708" y="3789040"/>
            <a:ext cx="2952328" cy="923330"/>
          </a:xfrm>
          <a:prstGeom prst="rect">
            <a:avLst/>
          </a:prstGeom>
          <a:noFill/>
        </p:spPr>
        <p:txBody>
          <a:bodyPr wrap="square" rtlCol="0">
            <a:spAutoFit/>
          </a:bodyPr>
          <a:lstStyle/>
          <a:p>
            <a:r>
              <a:rPr lang="en-US" altLang="zh-CN" dirty="0" smtClean="0">
                <a:solidFill>
                  <a:srgbClr val="FF0000"/>
                </a:solidFill>
              </a:rPr>
              <a:t>Just give me a call if you have any questions. My number is… </a:t>
            </a:r>
            <a:endParaRPr lang="zh-CN" altLang="en-US" dirty="0">
              <a:solidFill>
                <a:srgbClr val="FF0000"/>
              </a:solidFill>
            </a:endParaRPr>
          </a:p>
        </p:txBody>
      </p:sp>
    </p:spTree>
    <p:extLst>
      <p:ext uri="{BB962C8B-B14F-4D97-AF65-F5344CB8AC3E}">
        <p14:creationId xmlns:p14="http://schemas.microsoft.com/office/powerpoint/2010/main" val="330416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6858000"/>
          </a:xfrm>
        </p:spPr>
        <p:txBody>
          <a:bodyPr/>
          <a:lstStyle/>
          <a:p>
            <a:r>
              <a:rPr lang="en-US" altLang="zh-CN" dirty="0" smtClean="0"/>
              <a:t>Close </a:t>
            </a:r>
          </a:p>
          <a:p>
            <a:pPr marL="0" indent="0">
              <a:buNone/>
            </a:pPr>
            <a:r>
              <a:rPr lang="en-US" altLang="zh-CN" sz="2400" dirty="0" smtClean="0"/>
              <a:t>I am looking forward to …</a:t>
            </a:r>
          </a:p>
          <a:p>
            <a:pPr marL="0" indent="0">
              <a:buNone/>
            </a:pPr>
            <a:r>
              <a:rPr lang="en-US" altLang="zh-CN" sz="2400" dirty="0" smtClean="0"/>
              <a:t>Give my regards to…</a:t>
            </a:r>
          </a:p>
          <a:p>
            <a:pPr marL="0" indent="0">
              <a:buNone/>
            </a:pPr>
            <a:r>
              <a:rPr lang="en-US" altLang="zh-CN" sz="2400" dirty="0" smtClean="0"/>
              <a:t>Best wishes…</a:t>
            </a:r>
          </a:p>
        </p:txBody>
      </p:sp>
      <p:sp>
        <p:nvSpPr>
          <p:cNvPr id="4" name="TextBox 3"/>
          <p:cNvSpPr txBox="1"/>
          <p:nvPr/>
        </p:nvSpPr>
        <p:spPr>
          <a:xfrm>
            <a:off x="5004048" y="620688"/>
            <a:ext cx="2952328" cy="369332"/>
          </a:xfrm>
          <a:prstGeom prst="rect">
            <a:avLst/>
          </a:prstGeom>
          <a:noFill/>
        </p:spPr>
        <p:txBody>
          <a:bodyPr wrap="square" rtlCol="0">
            <a:spAutoFit/>
          </a:bodyPr>
          <a:lstStyle/>
          <a:p>
            <a:r>
              <a:rPr lang="en-US" altLang="zh-CN" dirty="0" smtClean="0">
                <a:solidFill>
                  <a:srgbClr val="FF0000"/>
                </a:solidFill>
              </a:rPr>
              <a:t>Looking forward to…</a:t>
            </a:r>
            <a:endParaRPr lang="zh-CN" altLang="en-US" dirty="0">
              <a:solidFill>
                <a:srgbClr val="FF0000"/>
              </a:solidFill>
            </a:endParaRPr>
          </a:p>
        </p:txBody>
      </p:sp>
      <p:sp>
        <p:nvSpPr>
          <p:cNvPr id="5" name="TextBox 4"/>
          <p:cNvSpPr txBox="1"/>
          <p:nvPr/>
        </p:nvSpPr>
        <p:spPr>
          <a:xfrm>
            <a:off x="5004048" y="1161556"/>
            <a:ext cx="2952328" cy="369332"/>
          </a:xfrm>
          <a:prstGeom prst="rect">
            <a:avLst/>
          </a:prstGeom>
          <a:noFill/>
        </p:spPr>
        <p:txBody>
          <a:bodyPr wrap="square" rtlCol="0">
            <a:spAutoFit/>
          </a:bodyPr>
          <a:lstStyle/>
          <a:p>
            <a:r>
              <a:rPr lang="en-US" altLang="zh-CN" dirty="0" smtClean="0">
                <a:solidFill>
                  <a:srgbClr val="FF0000"/>
                </a:solidFill>
              </a:rPr>
              <a:t>Best wishes to…</a:t>
            </a:r>
            <a:endParaRPr lang="zh-CN" altLang="en-US" dirty="0">
              <a:solidFill>
                <a:srgbClr val="FF0000"/>
              </a:solidFill>
            </a:endParaRPr>
          </a:p>
        </p:txBody>
      </p:sp>
      <p:sp>
        <p:nvSpPr>
          <p:cNvPr id="6" name="TextBox 5"/>
          <p:cNvSpPr txBox="1"/>
          <p:nvPr/>
        </p:nvSpPr>
        <p:spPr>
          <a:xfrm>
            <a:off x="4982773" y="1577475"/>
            <a:ext cx="2952328" cy="369332"/>
          </a:xfrm>
          <a:prstGeom prst="rect">
            <a:avLst/>
          </a:prstGeom>
          <a:noFill/>
        </p:spPr>
        <p:txBody>
          <a:bodyPr wrap="square" rtlCol="0">
            <a:spAutoFit/>
          </a:bodyPr>
          <a:lstStyle/>
          <a:p>
            <a:r>
              <a:rPr lang="en-US" altLang="zh-CN" dirty="0" smtClean="0">
                <a:solidFill>
                  <a:srgbClr val="FF0000"/>
                </a:solidFill>
              </a:rPr>
              <a:t>Speak to / See you soon. </a:t>
            </a:r>
            <a:endParaRPr lang="zh-CN" altLang="en-US" dirty="0">
              <a:solidFill>
                <a:srgbClr val="FF0000"/>
              </a:solidFill>
            </a:endParaRPr>
          </a:p>
        </p:txBody>
      </p:sp>
    </p:spTree>
    <p:extLst>
      <p:ext uri="{BB962C8B-B14F-4D97-AF65-F5344CB8AC3E}">
        <p14:creationId xmlns:p14="http://schemas.microsoft.com/office/powerpoint/2010/main" val="101217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en-US" altLang="zh-CN" dirty="0"/>
              <a:t>Email 1</a:t>
            </a:r>
            <a:endParaRPr lang="zh-CN" altLang="zh-CN" dirty="0"/>
          </a:p>
          <a:p>
            <a:pPr algn="just"/>
            <a:r>
              <a:rPr lang="en-US" altLang="zh-CN" sz="2800" dirty="0">
                <a:solidFill>
                  <a:srgbClr val="FF0000"/>
                </a:solidFill>
              </a:rPr>
              <a:t>I am afraid I will not be able to attend the meeting on Friday. </a:t>
            </a:r>
            <a:r>
              <a:rPr lang="en-US" altLang="zh-CN" sz="2800" dirty="0"/>
              <a:t>As </a:t>
            </a:r>
            <a:r>
              <a:rPr lang="en-US" altLang="zh-CN" sz="2800" dirty="0">
                <a:solidFill>
                  <a:srgbClr val="FF0000"/>
                </a:solidFill>
              </a:rPr>
              <a:t>I will </a:t>
            </a:r>
            <a:r>
              <a:rPr lang="en-US" altLang="zh-CN" sz="2800" dirty="0"/>
              <a:t>miss the meeting, </a:t>
            </a:r>
            <a:r>
              <a:rPr lang="en-US" altLang="zh-CN" sz="2800" dirty="0">
                <a:solidFill>
                  <a:srgbClr val="FF0000"/>
                </a:solidFill>
              </a:rPr>
              <a:t>I was wondering </a:t>
            </a:r>
            <a:r>
              <a:rPr lang="en-US" altLang="zh-CN" sz="2800" dirty="0"/>
              <a:t>if you could send me a copy of the minutes? I will write to Anita as well, to </a:t>
            </a:r>
            <a:r>
              <a:rPr lang="en-US" altLang="zh-CN" sz="2800" dirty="0">
                <a:solidFill>
                  <a:srgbClr val="FF0000"/>
                </a:solidFill>
              </a:rPr>
              <a:t>inform</a:t>
            </a:r>
            <a:r>
              <a:rPr lang="en-US" altLang="zh-CN" sz="2800" dirty="0"/>
              <a:t> her that </a:t>
            </a:r>
            <a:r>
              <a:rPr lang="en-US" altLang="zh-CN" sz="2800" dirty="0">
                <a:solidFill>
                  <a:srgbClr val="FF0000"/>
                </a:solidFill>
              </a:rPr>
              <a:t>I will not </a:t>
            </a:r>
            <a:r>
              <a:rPr lang="en-US" altLang="zh-CN" sz="2800" dirty="0"/>
              <a:t>be there. Once again, </a:t>
            </a:r>
            <a:r>
              <a:rPr lang="en-US" altLang="zh-CN" sz="2800" dirty="0">
                <a:solidFill>
                  <a:srgbClr val="FF0000"/>
                </a:solidFill>
              </a:rPr>
              <a:t>please accept my apologies for this</a:t>
            </a:r>
            <a:r>
              <a:rPr lang="en-US" altLang="zh-CN" sz="2800" dirty="0"/>
              <a:t>, and I can </a:t>
            </a:r>
            <a:r>
              <a:rPr lang="en-US" altLang="zh-CN" sz="2800" dirty="0">
                <a:solidFill>
                  <a:srgbClr val="FF0000"/>
                </a:solidFill>
              </a:rPr>
              <a:t>assure </a:t>
            </a:r>
            <a:r>
              <a:rPr lang="en-US" altLang="zh-CN" sz="2800" dirty="0"/>
              <a:t>you that </a:t>
            </a:r>
            <a:r>
              <a:rPr lang="en-US" altLang="zh-CN" sz="2800" dirty="0">
                <a:solidFill>
                  <a:srgbClr val="FF0000"/>
                </a:solidFill>
              </a:rPr>
              <a:t>I will </a:t>
            </a:r>
            <a:r>
              <a:rPr lang="en-US" altLang="zh-CN" sz="2800" dirty="0"/>
              <a:t>be at the next meeting. </a:t>
            </a:r>
            <a:endParaRPr lang="en-US" altLang="zh-CN" sz="2800" dirty="0" smtClean="0"/>
          </a:p>
          <a:p>
            <a:pPr algn="just"/>
            <a:endParaRPr lang="en-US" altLang="zh-CN" sz="2800" dirty="0"/>
          </a:p>
          <a:p>
            <a:pPr algn="just"/>
            <a:r>
              <a:rPr lang="en-US" altLang="zh-CN" sz="2800" dirty="0" smtClean="0">
                <a:solidFill>
                  <a:srgbClr val="0066FF"/>
                </a:solidFill>
              </a:rPr>
              <a:t>Sorry I can’t make it on Friday. </a:t>
            </a:r>
            <a:r>
              <a:rPr lang="en-US" altLang="zh-CN" sz="2800" dirty="0" smtClean="0"/>
              <a:t>As</a:t>
            </a:r>
            <a:r>
              <a:rPr lang="en-US" altLang="zh-CN" sz="2800" dirty="0" smtClean="0">
                <a:solidFill>
                  <a:srgbClr val="0066FF"/>
                </a:solidFill>
              </a:rPr>
              <a:t> I’ll </a:t>
            </a:r>
            <a:r>
              <a:rPr lang="en-US" altLang="zh-CN" sz="2800" dirty="0" smtClean="0"/>
              <a:t>miss the meeting, </a:t>
            </a:r>
            <a:r>
              <a:rPr lang="en-US" altLang="zh-CN" sz="2800" dirty="0" smtClean="0">
                <a:solidFill>
                  <a:srgbClr val="0066FF"/>
                </a:solidFill>
              </a:rPr>
              <a:t>could you </a:t>
            </a:r>
            <a:r>
              <a:rPr lang="en-US" altLang="zh-CN" sz="2800" dirty="0" smtClean="0"/>
              <a:t>send me a copy of minutes? </a:t>
            </a:r>
            <a:r>
              <a:rPr lang="en-US" altLang="zh-CN" sz="2800" dirty="0" smtClean="0">
                <a:solidFill>
                  <a:srgbClr val="0066FF"/>
                </a:solidFill>
              </a:rPr>
              <a:t>I’ll </a:t>
            </a:r>
            <a:r>
              <a:rPr lang="en-US" altLang="zh-CN" sz="2800" dirty="0" smtClean="0"/>
              <a:t>write to Anita as well, to </a:t>
            </a:r>
            <a:r>
              <a:rPr lang="en-US" altLang="zh-CN" sz="2800" dirty="0" smtClean="0">
                <a:solidFill>
                  <a:srgbClr val="0066FF"/>
                </a:solidFill>
              </a:rPr>
              <a:t>tell </a:t>
            </a:r>
            <a:r>
              <a:rPr lang="en-US" altLang="zh-CN" sz="2800" dirty="0" smtClean="0"/>
              <a:t>her I </a:t>
            </a:r>
            <a:r>
              <a:rPr lang="en-US" altLang="zh-CN" sz="2800" dirty="0" smtClean="0">
                <a:solidFill>
                  <a:srgbClr val="0066FF"/>
                </a:solidFill>
              </a:rPr>
              <a:t>won’t</a:t>
            </a:r>
            <a:r>
              <a:rPr lang="en-US" altLang="zh-CN" sz="2800" dirty="0" smtClean="0"/>
              <a:t> be there. Once again, </a:t>
            </a:r>
            <a:r>
              <a:rPr lang="en-US" altLang="zh-CN" sz="2800" dirty="0" smtClean="0">
                <a:solidFill>
                  <a:srgbClr val="0066FF"/>
                </a:solidFill>
              </a:rPr>
              <a:t>I’m sorry for this</a:t>
            </a:r>
            <a:r>
              <a:rPr lang="en-US" altLang="zh-CN" sz="2800" dirty="0" smtClean="0"/>
              <a:t>, and I </a:t>
            </a:r>
            <a:r>
              <a:rPr lang="en-US" altLang="zh-CN" sz="2800" dirty="0" smtClean="0">
                <a:solidFill>
                  <a:srgbClr val="0066FF"/>
                </a:solidFill>
              </a:rPr>
              <a:t>promise I’ll </a:t>
            </a:r>
            <a:r>
              <a:rPr lang="en-US" altLang="zh-CN" sz="2800" dirty="0" smtClean="0"/>
              <a:t>be at the next meeting. </a:t>
            </a:r>
            <a:endParaRPr lang="zh-CN" altLang="zh-CN" sz="2800" dirty="0"/>
          </a:p>
        </p:txBody>
      </p:sp>
    </p:spTree>
    <p:extLst>
      <p:ext uri="{BB962C8B-B14F-4D97-AF65-F5344CB8AC3E}">
        <p14:creationId xmlns:p14="http://schemas.microsoft.com/office/powerpoint/2010/main" val="407063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en-US" altLang="zh-CN" dirty="0"/>
              <a:t>Email 2</a:t>
            </a:r>
            <a:endParaRPr lang="zh-CN" altLang="zh-CN" dirty="0"/>
          </a:p>
          <a:p>
            <a:pPr marL="0" indent="0">
              <a:buNone/>
            </a:pPr>
            <a:r>
              <a:rPr lang="en-US" altLang="zh-CN" sz="2800" dirty="0">
                <a:solidFill>
                  <a:srgbClr val="FF0000"/>
                </a:solidFill>
              </a:rPr>
              <a:t>Thank you for your email of 25 January </a:t>
            </a:r>
            <a:r>
              <a:rPr lang="en-US" altLang="zh-CN" sz="2800" dirty="0"/>
              <a:t>where you </a:t>
            </a:r>
            <a:r>
              <a:rPr lang="en-US" altLang="zh-CN" sz="2800" dirty="0">
                <a:solidFill>
                  <a:srgbClr val="FF0000"/>
                </a:solidFill>
              </a:rPr>
              <a:t>requested assistance</a:t>
            </a:r>
            <a:r>
              <a:rPr lang="en-US" altLang="zh-CN" sz="2800" dirty="0"/>
              <a:t> on how to order on-line</a:t>
            </a:r>
            <a:r>
              <a:rPr lang="en-US" altLang="zh-CN" sz="2800" dirty="0">
                <a:solidFill>
                  <a:srgbClr val="FF0000"/>
                </a:solidFill>
              </a:rPr>
              <a:t>. It is necessary </a:t>
            </a:r>
            <a:r>
              <a:rPr lang="en-US" altLang="zh-CN" sz="2800" dirty="0"/>
              <a:t>for me to know your account number before I can deal with this. </a:t>
            </a:r>
            <a:r>
              <a:rPr lang="en-US" altLang="zh-CN" sz="2800" dirty="0">
                <a:solidFill>
                  <a:srgbClr val="FF0000"/>
                </a:solidFill>
              </a:rPr>
              <a:t>I would be grateful</a:t>
            </a:r>
            <a:r>
              <a:rPr lang="en-US" altLang="zh-CN" sz="2800" dirty="0"/>
              <a:t> if you could also provide details of which version of Windows </a:t>
            </a:r>
            <a:r>
              <a:rPr lang="en-US" altLang="zh-CN" sz="2800" dirty="0">
                <a:solidFill>
                  <a:srgbClr val="FF0000"/>
                </a:solidFill>
              </a:rPr>
              <a:t>you are using.</a:t>
            </a:r>
            <a:endParaRPr lang="zh-CN" altLang="zh-CN" sz="2800" dirty="0">
              <a:solidFill>
                <a:srgbClr val="FF0000"/>
              </a:solidFill>
            </a:endParaRPr>
          </a:p>
          <a:p>
            <a:endParaRPr lang="en-US" altLang="zh-CN" sz="2800" dirty="0" smtClean="0"/>
          </a:p>
          <a:p>
            <a:pPr marL="0" indent="0">
              <a:buNone/>
            </a:pPr>
            <a:r>
              <a:rPr lang="en-US" altLang="zh-CN" sz="2800" dirty="0" smtClean="0">
                <a:solidFill>
                  <a:srgbClr val="0066FF"/>
                </a:solidFill>
              </a:rPr>
              <a:t>Thanks for the email of 25 Jan </a:t>
            </a:r>
            <a:r>
              <a:rPr lang="en-US" altLang="zh-CN" sz="2800" dirty="0" smtClean="0"/>
              <a:t>where you asked for </a:t>
            </a:r>
            <a:r>
              <a:rPr lang="en-US" altLang="zh-CN" sz="2800" dirty="0" smtClean="0">
                <a:solidFill>
                  <a:srgbClr val="0066FF"/>
                </a:solidFill>
              </a:rPr>
              <a:t>help </a:t>
            </a:r>
            <a:r>
              <a:rPr lang="en-US" altLang="zh-CN" sz="2800" dirty="0" smtClean="0"/>
              <a:t>on how to order on-line. </a:t>
            </a:r>
            <a:r>
              <a:rPr lang="en-US" altLang="zh-CN" sz="2800" dirty="0" smtClean="0">
                <a:solidFill>
                  <a:srgbClr val="0066FF"/>
                </a:solidFill>
              </a:rPr>
              <a:t>I need to know </a:t>
            </a:r>
            <a:r>
              <a:rPr lang="en-US" altLang="zh-CN" sz="2800" dirty="0" smtClean="0"/>
              <a:t>your account number before I can deal with this. </a:t>
            </a:r>
            <a:r>
              <a:rPr lang="en-US" altLang="zh-CN" sz="2800" dirty="0" smtClean="0">
                <a:solidFill>
                  <a:srgbClr val="0066FF"/>
                </a:solidFill>
              </a:rPr>
              <a:t>Please could you </a:t>
            </a:r>
            <a:r>
              <a:rPr lang="en-US" altLang="zh-CN" sz="2800" dirty="0" smtClean="0"/>
              <a:t>also provide details of which version of Windows </a:t>
            </a:r>
            <a:r>
              <a:rPr lang="en-US" altLang="zh-CN" sz="2800" dirty="0" smtClean="0">
                <a:solidFill>
                  <a:srgbClr val="0066FF"/>
                </a:solidFill>
              </a:rPr>
              <a:t>you’re using</a:t>
            </a:r>
            <a:r>
              <a:rPr lang="en-US" altLang="zh-CN" sz="2800" dirty="0" smtClean="0"/>
              <a:t>. </a:t>
            </a:r>
            <a:endParaRPr lang="zh-CN" altLang="en-US" sz="2800" dirty="0"/>
          </a:p>
        </p:txBody>
      </p:sp>
    </p:spTree>
    <p:extLst>
      <p:ext uri="{BB962C8B-B14F-4D97-AF65-F5344CB8AC3E}">
        <p14:creationId xmlns:p14="http://schemas.microsoft.com/office/powerpoint/2010/main" val="233170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6741368"/>
          </a:xfrm>
        </p:spPr>
        <p:txBody>
          <a:bodyPr/>
          <a:lstStyle/>
          <a:p>
            <a:r>
              <a:rPr lang="en-US" altLang="zh-CN" dirty="0"/>
              <a:t>Email 3</a:t>
            </a:r>
            <a:endParaRPr lang="zh-CN" altLang="zh-CN" dirty="0"/>
          </a:p>
          <a:p>
            <a:pPr algn="just"/>
            <a:r>
              <a:rPr lang="en-US" altLang="zh-CN" sz="2400" dirty="0">
                <a:solidFill>
                  <a:srgbClr val="FF0000"/>
                </a:solidFill>
              </a:rPr>
              <a:t>With reference to </a:t>
            </a:r>
            <a:r>
              <a:rPr lang="en-US" altLang="zh-CN" sz="2400" dirty="0"/>
              <a:t>your order number J891 – we received it this morning, but you </a:t>
            </a:r>
            <a:r>
              <a:rPr lang="en-US" altLang="zh-CN" sz="2400" dirty="0">
                <a:solidFill>
                  <a:srgbClr val="FF0000"/>
                </a:solidFill>
              </a:rPr>
              <a:t>have not filled </a:t>
            </a:r>
            <a:r>
              <a:rPr lang="en-US" altLang="zh-CN" sz="2400" dirty="0"/>
              <a:t>in the sections on size and </a:t>
            </a:r>
            <a:r>
              <a:rPr lang="en-US" altLang="zh-CN" sz="2400" dirty="0" err="1"/>
              <a:t>colour</a:t>
            </a:r>
            <a:r>
              <a:rPr lang="en-US" altLang="zh-CN" sz="2400" dirty="0"/>
              <a:t>. </a:t>
            </a:r>
            <a:r>
              <a:rPr lang="en-US" altLang="zh-CN" sz="2400" dirty="0">
                <a:solidFill>
                  <a:srgbClr val="FF0000"/>
                </a:solidFill>
              </a:rPr>
              <a:t>Please let us know your exact requirements. </a:t>
            </a:r>
            <a:r>
              <a:rPr lang="en-US" altLang="zh-CN" sz="2400" dirty="0"/>
              <a:t>These products are selling very well at the moment, and </a:t>
            </a:r>
            <a:r>
              <a:rPr lang="en-US" altLang="zh-CN" sz="2400" dirty="0">
                <a:solidFill>
                  <a:srgbClr val="FF0000"/>
                </a:solidFill>
              </a:rPr>
              <a:t>we regret to advise you </a:t>
            </a:r>
            <a:r>
              <a:rPr lang="en-US" altLang="zh-CN" sz="2400" dirty="0"/>
              <a:t>that the medium size is temporarily out of stock. </a:t>
            </a:r>
            <a:r>
              <a:rPr lang="en-US" altLang="zh-CN" sz="2400" dirty="0">
                <a:solidFill>
                  <a:srgbClr val="FF0000"/>
                </a:solidFill>
              </a:rPr>
              <a:t>However, </a:t>
            </a:r>
            <a:r>
              <a:rPr lang="en-US" altLang="zh-CN" sz="2400" dirty="0"/>
              <a:t>we are expecting more supplies </a:t>
            </a:r>
            <a:r>
              <a:rPr lang="en-US" altLang="zh-CN" sz="2400" dirty="0">
                <a:solidFill>
                  <a:srgbClr val="FF0000"/>
                </a:solidFill>
              </a:rPr>
              <a:t>in the near future. Would you like me to </a:t>
            </a:r>
            <a:r>
              <a:rPr lang="en-US" altLang="zh-CN" sz="2400" dirty="0"/>
              <a:t>email you when they arrive</a:t>
            </a:r>
            <a:r>
              <a:rPr lang="en-US" altLang="zh-CN" sz="2400" dirty="0" smtClean="0"/>
              <a:t>?</a:t>
            </a:r>
          </a:p>
          <a:p>
            <a:pPr algn="just"/>
            <a:endParaRPr lang="en-US" altLang="zh-CN" sz="2400" dirty="0" smtClean="0"/>
          </a:p>
          <a:p>
            <a:pPr algn="just"/>
            <a:r>
              <a:rPr lang="en-US" altLang="zh-CN" sz="2400" dirty="0" smtClean="0">
                <a:solidFill>
                  <a:srgbClr val="0066FF"/>
                </a:solidFill>
              </a:rPr>
              <a:t>Re</a:t>
            </a:r>
            <a:r>
              <a:rPr lang="en-US" altLang="zh-CN" sz="2400" dirty="0" smtClean="0"/>
              <a:t> your order number J891 – we received it this morning, but you </a:t>
            </a:r>
            <a:r>
              <a:rPr lang="en-US" altLang="zh-CN" sz="2400" dirty="0" smtClean="0">
                <a:solidFill>
                  <a:srgbClr val="0066FF"/>
                </a:solidFill>
              </a:rPr>
              <a:t>haven’t</a:t>
            </a:r>
            <a:r>
              <a:rPr lang="en-US" altLang="zh-CN" sz="2400" dirty="0" smtClean="0"/>
              <a:t> filled in the sections on size and </a:t>
            </a:r>
            <a:r>
              <a:rPr lang="en-US" altLang="zh-CN" sz="2400" dirty="0" err="1" smtClean="0"/>
              <a:t>colour</a:t>
            </a:r>
            <a:r>
              <a:rPr lang="en-US" altLang="zh-CN" sz="2400" dirty="0" smtClean="0"/>
              <a:t>. </a:t>
            </a:r>
            <a:r>
              <a:rPr lang="en-US" altLang="zh-CN" sz="2400" dirty="0" smtClean="0">
                <a:solidFill>
                  <a:srgbClr val="0066FF"/>
                </a:solidFill>
              </a:rPr>
              <a:t>What exactly do you need? </a:t>
            </a:r>
            <a:r>
              <a:rPr lang="en-US" altLang="zh-CN" sz="2400" dirty="0" smtClean="0"/>
              <a:t>These products are selling very well at the moment, and </a:t>
            </a:r>
            <a:r>
              <a:rPr lang="en-US" altLang="zh-CN" sz="2400" dirty="0" smtClean="0">
                <a:solidFill>
                  <a:srgbClr val="0066FF"/>
                </a:solidFill>
              </a:rPr>
              <a:t>I’m sorry to tell you </a:t>
            </a:r>
            <a:r>
              <a:rPr lang="en-US" altLang="zh-CN" sz="2400" dirty="0" smtClean="0"/>
              <a:t>that the medium size is temporarily out of stock. </a:t>
            </a:r>
            <a:r>
              <a:rPr lang="en-US" altLang="zh-CN" sz="2400" dirty="0" smtClean="0">
                <a:solidFill>
                  <a:srgbClr val="0066FF"/>
                </a:solidFill>
              </a:rPr>
              <a:t>But</a:t>
            </a:r>
            <a:r>
              <a:rPr lang="en-US" altLang="zh-CN" sz="2400" dirty="0" smtClean="0"/>
              <a:t> we’re expecting more supplies </a:t>
            </a:r>
            <a:r>
              <a:rPr lang="en-US" altLang="zh-CN" sz="2400" dirty="0" smtClean="0">
                <a:solidFill>
                  <a:srgbClr val="0066FF"/>
                </a:solidFill>
              </a:rPr>
              <a:t>soon</a:t>
            </a:r>
            <a:r>
              <a:rPr lang="en-US" altLang="zh-CN" sz="2400" dirty="0" smtClean="0"/>
              <a:t>. </a:t>
            </a:r>
            <a:r>
              <a:rPr lang="en-US" altLang="zh-CN" sz="2400" dirty="0" smtClean="0">
                <a:solidFill>
                  <a:srgbClr val="0066FF"/>
                </a:solidFill>
              </a:rPr>
              <a:t>Shall I </a:t>
            </a:r>
            <a:r>
              <a:rPr lang="en-US" altLang="zh-CN" sz="2400" dirty="0" smtClean="0"/>
              <a:t>email you when they arrive?</a:t>
            </a:r>
            <a:endParaRPr lang="zh-CN" altLang="zh-CN" sz="2400" dirty="0"/>
          </a:p>
          <a:p>
            <a:endParaRPr lang="zh-CN" altLang="en-US" dirty="0"/>
          </a:p>
        </p:txBody>
      </p:sp>
    </p:spTree>
    <p:extLst>
      <p:ext uri="{BB962C8B-B14F-4D97-AF65-F5344CB8AC3E}">
        <p14:creationId xmlns:p14="http://schemas.microsoft.com/office/powerpoint/2010/main" val="61717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lnSpcReduction="10000"/>
          </a:bodyPr>
          <a:lstStyle/>
          <a:p>
            <a:r>
              <a:rPr lang="en-US" altLang="zh-CN" sz="2800" dirty="0" smtClean="0"/>
              <a:t>Approach</a:t>
            </a:r>
            <a:r>
              <a:rPr lang="zh-CN" altLang="en-US" sz="2800" dirty="0" smtClean="0"/>
              <a:t>方法                          </a:t>
            </a:r>
            <a:r>
              <a:rPr lang="en-US" altLang="zh-CN" sz="2800" dirty="0" smtClean="0"/>
              <a:t>transition</a:t>
            </a:r>
            <a:r>
              <a:rPr lang="zh-CN" altLang="en-US" sz="2800" dirty="0" smtClean="0"/>
              <a:t>过渡</a:t>
            </a:r>
            <a:endParaRPr lang="en-US" altLang="zh-CN" sz="2800" dirty="0" smtClean="0"/>
          </a:p>
          <a:p>
            <a:r>
              <a:rPr lang="en-US" altLang="zh-CN" sz="2800" dirty="0" smtClean="0"/>
              <a:t>Minimize</a:t>
            </a:r>
            <a:r>
              <a:rPr lang="zh-CN" altLang="en-US" sz="2800" dirty="0" smtClean="0"/>
              <a:t>最小化                       </a:t>
            </a:r>
            <a:r>
              <a:rPr lang="en-US" altLang="zh-CN" sz="2800" dirty="0" smtClean="0"/>
              <a:t>link</a:t>
            </a:r>
            <a:r>
              <a:rPr lang="zh-CN" altLang="en-US" sz="2800" dirty="0" smtClean="0"/>
              <a:t>链接</a:t>
            </a:r>
            <a:endParaRPr lang="en-US" altLang="zh-CN" sz="2800" dirty="0" smtClean="0"/>
          </a:p>
          <a:p>
            <a:r>
              <a:rPr lang="en-US" altLang="zh-CN" sz="2800" dirty="0" smtClean="0"/>
              <a:t>Format</a:t>
            </a:r>
            <a:r>
              <a:rPr lang="zh-CN" altLang="en-US" sz="2800" dirty="0" smtClean="0"/>
              <a:t>格式                               </a:t>
            </a:r>
            <a:r>
              <a:rPr lang="en-US" altLang="zh-CN" sz="2800" dirty="0" smtClean="0"/>
              <a:t>confirmation</a:t>
            </a:r>
            <a:r>
              <a:rPr lang="zh-CN" altLang="en-US" sz="2800" dirty="0" smtClean="0"/>
              <a:t>确认</a:t>
            </a:r>
            <a:endParaRPr lang="en-US" altLang="zh-CN" sz="2800" dirty="0" smtClean="0"/>
          </a:p>
          <a:p>
            <a:r>
              <a:rPr lang="en-US" altLang="zh-CN" sz="2800" dirty="0" smtClean="0"/>
              <a:t>Virtual</a:t>
            </a:r>
            <a:r>
              <a:rPr lang="zh-CN" altLang="en-US" sz="2800" dirty="0" smtClean="0"/>
              <a:t>虚拟的                            </a:t>
            </a:r>
            <a:r>
              <a:rPr lang="en-US" altLang="zh-CN" sz="2800" dirty="0" smtClean="0"/>
              <a:t>retrieve</a:t>
            </a:r>
            <a:r>
              <a:rPr lang="zh-CN" altLang="en-US" sz="2800" dirty="0" smtClean="0"/>
              <a:t>检索 </a:t>
            </a:r>
            <a:endParaRPr lang="en-US" altLang="zh-CN" sz="2800" dirty="0" smtClean="0"/>
          </a:p>
          <a:p>
            <a:r>
              <a:rPr lang="en-US" altLang="zh-CN" sz="2800" dirty="0" smtClean="0"/>
              <a:t>Alphanumeric</a:t>
            </a:r>
            <a:r>
              <a:rPr lang="zh-CN" altLang="en-US" sz="2800" dirty="0" smtClean="0"/>
              <a:t>字母和数字的</a:t>
            </a:r>
            <a:endParaRPr lang="en-US" altLang="zh-CN" sz="2800" dirty="0" smtClean="0"/>
          </a:p>
          <a:p>
            <a:r>
              <a:rPr lang="en-US" altLang="zh-CN" sz="2800" dirty="0" smtClean="0"/>
              <a:t>OSS is a web application that will help the company to manage their employee work shifts online. </a:t>
            </a:r>
          </a:p>
          <a:p>
            <a:r>
              <a:rPr lang="en-US" altLang="zh-CN" sz="2800" dirty="0" smtClean="0"/>
              <a:t>This web application needs to be deployed on a web server. </a:t>
            </a:r>
          </a:p>
          <a:p>
            <a:r>
              <a:rPr lang="en-US" altLang="zh-CN" sz="2800" dirty="0" smtClean="0"/>
              <a:t>Although the computer skills of most end-users of OSS are identified as intermediate, it cannot be assumed that all users are up to that level. </a:t>
            </a:r>
            <a:r>
              <a:rPr lang="en-US" altLang="zh-CN" sz="2800" dirty="0"/>
              <a:t>T</a:t>
            </a:r>
            <a:r>
              <a:rPr lang="en-US" altLang="zh-CN" sz="2800" dirty="0" smtClean="0"/>
              <a:t>herefore, the aim is to make it as easy to understand as possible. </a:t>
            </a:r>
          </a:p>
          <a:p>
            <a:r>
              <a:rPr lang="en-US" altLang="zh-CN" sz="2800" dirty="0" smtClean="0"/>
              <a:t>A login page is necessary. Each user has a login username and password. The password should contain at least 7 characters: 6 alphanumeric and 1 non-alphanumeric </a:t>
            </a:r>
            <a:endParaRPr lang="zh-CN" altLang="en-US" sz="2800" dirty="0"/>
          </a:p>
        </p:txBody>
      </p:sp>
    </p:spTree>
    <p:extLst>
      <p:ext uri="{BB962C8B-B14F-4D97-AF65-F5344CB8AC3E}">
        <p14:creationId xmlns:p14="http://schemas.microsoft.com/office/powerpoint/2010/main" val="2918861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lnSpcReduction="10000"/>
          </a:bodyPr>
          <a:lstStyle/>
          <a:p>
            <a:r>
              <a:rPr lang="en-US" altLang="zh-CN" sz="2800" dirty="0" smtClean="0"/>
              <a:t>Requirement: support 150 users minimally</a:t>
            </a:r>
          </a:p>
          <a:p>
            <a:r>
              <a:rPr lang="en-US" altLang="zh-CN" sz="2800" dirty="0" smtClean="0"/>
              <a:t>Impact: server and database must be chosen accordingly</a:t>
            </a:r>
          </a:p>
          <a:p>
            <a:r>
              <a:rPr lang="en-US" altLang="zh-CN" sz="2800" dirty="0" smtClean="0"/>
              <a:t>The company desires that the final web application should be user-friendly and should support all the specified requirements. </a:t>
            </a:r>
            <a:endParaRPr lang="en-US" altLang="zh-CN" sz="2800" dirty="0"/>
          </a:p>
          <a:p>
            <a:r>
              <a:rPr lang="en-US" altLang="zh-CN" sz="2800" dirty="0" smtClean="0"/>
              <a:t>Another goal is to make the transition from the old to the new system easier. </a:t>
            </a:r>
          </a:p>
          <a:p>
            <a:r>
              <a:rPr lang="en-US" altLang="zh-CN" sz="2800" dirty="0" smtClean="0"/>
              <a:t>The process method is divided into these parts:</a:t>
            </a:r>
          </a:p>
          <a:p>
            <a:pPr marL="0" indent="0">
              <a:buNone/>
            </a:pPr>
            <a:r>
              <a:rPr lang="en-US" altLang="zh-CN" sz="2800" dirty="0"/>
              <a:t> </a:t>
            </a:r>
            <a:r>
              <a:rPr lang="en-US" altLang="zh-CN" sz="2800" dirty="0" smtClean="0"/>
              <a:t>    Analyzing customer requirements</a:t>
            </a:r>
          </a:p>
          <a:p>
            <a:pPr marL="0" indent="0">
              <a:buNone/>
            </a:pPr>
            <a:r>
              <a:rPr lang="en-US" altLang="zh-CN" sz="2800" dirty="0" smtClean="0"/>
              <a:t>     Designing the database by sketching the E/R Diagram</a:t>
            </a:r>
          </a:p>
          <a:p>
            <a:pPr marL="0" indent="0">
              <a:buNone/>
            </a:pPr>
            <a:r>
              <a:rPr lang="en-US" altLang="zh-CN" sz="2800" dirty="0"/>
              <a:t> </a:t>
            </a:r>
            <a:r>
              <a:rPr lang="en-US" altLang="zh-CN" sz="2800" dirty="0" smtClean="0"/>
              <a:t>    UML Designs</a:t>
            </a:r>
          </a:p>
          <a:p>
            <a:pPr marL="0" indent="0">
              <a:buNone/>
            </a:pPr>
            <a:r>
              <a:rPr lang="en-US" altLang="zh-CN" sz="2800" dirty="0"/>
              <a:t> </a:t>
            </a:r>
            <a:r>
              <a:rPr lang="en-US" altLang="zh-CN" sz="2800" dirty="0" smtClean="0"/>
              <a:t>    Analyzing the classes needed for implementation</a:t>
            </a:r>
          </a:p>
          <a:p>
            <a:pPr marL="0" indent="0">
              <a:buNone/>
            </a:pPr>
            <a:r>
              <a:rPr lang="en-US" altLang="zh-CN" sz="2800" dirty="0"/>
              <a:t> </a:t>
            </a:r>
            <a:r>
              <a:rPr lang="en-US" altLang="zh-CN" sz="2800" dirty="0" smtClean="0"/>
              <a:t>    Designing the class diagram</a:t>
            </a:r>
          </a:p>
          <a:p>
            <a:pPr marL="0" indent="0">
              <a:buNone/>
            </a:pPr>
            <a:r>
              <a:rPr lang="en-US" altLang="zh-CN" sz="2800" dirty="0"/>
              <a:t> </a:t>
            </a:r>
            <a:r>
              <a:rPr lang="en-US" altLang="zh-CN" sz="2800" dirty="0" smtClean="0"/>
              <a:t>    Designing Virtual Windows</a:t>
            </a:r>
          </a:p>
          <a:p>
            <a:endParaRPr lang="zh-CN" altLang="en-US" dirty="0"/>
          </a:p>
        </p:txBody>
      </p:sp>
    </p:spTree>
    <p:extLst>
      <p:ext uri="{BB962C8B-B14F-4D97-AF65-F5344CB8AC3E}">
        <p14:creationId xmlns:p14="http://schemas.microsoft.com/office/powerpoint/2010/main" val="3774538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7030A0"/>
                </a:solidFill>
              </a:rPr>
              <a:t>Phrasing</a:t>
            </a:r>
            <a:endParaRPr lang="zh-CN" altLang="en-US" dirty="0">
              <a:solidFill>
                <a:srgbClr val="7030A0"/>
              </a:solidFill>
            </a:endParaRPr>
          </a:p>
        </p:txBody>
      </p:sp>
      <p:sp>
        <p:nvSpPr>
          <p:cNvPr id="3" name="内容占位符 2"/>
          <p:cNvSpPr>
            <a:spLocks noGrp="1"/>
          </p:cNvSpPr>
          <p:nvPr>
            <p:ph idx="1"/>
          </p:nvPr>
        </p:nvSpPr>
        <p:spPr/>
        <p:txBody>
          <a:bodyPr/>
          <a:lstStyle/>
          <a:p>
            <a:r>
              <a:rPr lang="en-US" altLang="zh-CN" b="1" dirty="0"/>
              <a:t>“Breath groups”</a:t>
            </a:r>
            <a:r>
              <a:rPr lang="en-US" altLang="zh-CN" dirty="0"/>
              <a:t> (break at every comma and period)</a:t>
            </a:r>
            <a:endParaRPr lang="zh-CN" altLang="zh-CN" dirty="0"/>
          </a:p>
          <a:p>
            <a:r>
              <a:rPr lang="en-US" altLang="zh-CN" dirty="0"/>
              <a:t> </a:t>
            </a:r>
            <a:r>
              <a:rPr lang="en-US" altLang="zh-CN" b="1" dirty="0" smtClean="0"/>
              <a:t>“</a:t>
            </a:r>
            <a:r>
              <a:rPr lang="en-US" altLang="zh-CN" b="1" dirty="0"/>
              <a:t>Idea groups”</a:t>
            </a:r>
            <a:r>
              <a:rPr lang="en-US" altLang="zh-CN" dirty="0"/>
              <a:t> (break your sentences with pauses between natural word groups of related thought or ideas)</a:t>
            </a:r>
            <a:endParaRPr lang="zh-CN" altLang="zh-CN" dirty="0"/>
          </a:p>
          <a:p>
            <a:endParaRPr lang="zh-CN" altLang="en-US" dirty="0"/>
          </a:p>
        </p:txBody>
      </p:sp>
    </p:spTree>
    <p:extLst>
      <p:ext uri="{BB962C8B-B14F-4D97-AF65-F5344CB8AC3E}">
        <p14:creationId xmlns:p14="http://schemas.microsoft.com/office/powerpoint/2010/main" val="1568591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lvl="0" algn="just"/>
            <a:r>
              <a:rPr lang="en-US" altLang="zh-CN" dirty="0"/>
              <a:t>In a sentence, phrasing tells the listener where the speaker is at the moment, where the speaker is going, and if the speaker is finished or not. Note that the intonation stays on the nouns. </a:t>
            </a:r>
            <a:endParaRPr lang="zh-CN" altLang="zh-CN" dirty="0"/>
          </a:p>
          <a:p>
            <a:endParaRPr lang="en-US" altLang="zh-CN" dirty="0" smtClean="0"/>
          </a:p>
          <a:p>
            <a:endParaRPr lang="en-US" altLang="zh-CN" dirty="0"/>
          </a:p>
          <a:p>
            <a:pPr algn="just"/>
            <a:r>
              <a:rPr lang="en-US" altLang="zh-CN" dirty="0"/>
              <a:t>In a sentence, / phrasing tells the listener / where the speaker is at the moment, where the speaker is going, / and if the speaker is finished or not. Note that / the intonation stays on the nouns.</a:t>
            </a:r>
            <a:endParaRPr lang="zh-CN" altLang="zh-CN" dirty="0"/>
          </a:p>
          <a:p>
            <a:endParaRPr lang="zh-CN" altLang="en-US" dirty="0"/>
          </a:p>
        </p:txBody>
      </p:sp>
    </p:spTree>
    <p:extLst>
      <p:ext uri="{BB962C8B-B14F-4D97-AF65-F5344CB8AC3E}">
        <p14:creationId xmlns:p14="http://schemas.microsoft.com/office/powerpoint/2010/main" val="138195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marL="0" indent="0" algn="just">
              <a:buNone/>
            </a:pPr>
            <a:r>
              <a:rPr lang="en-US" altLang="zh-CN" b="1" dirty="0"/>
              <a:t>He</a:t>
            </a:r>
            <a:r>
              <a:rPr lang="en-US" altLang="zh-CN" dirty="0"/>
              <a:t>llo, / </a:t>
            </a:r>
            <a:r>
              <a:rPr lang="en-US" altLang="zh-CN" b="1" dirty="0"/>
              <a:t>my</a:t>
            </a:r>
            <a:r>
              <a:rPr lang="en-US" altLang="zh-CN" dirty="0"/>
              <a:t> name is XXX. / I’m taking American </a:t>
            </a:r>
            <a:r>
              <a:rPr lang="en-US" altLang="zh-CN" b="1" dirty="0"/>
              <a:t>Accent </a:t>
            </a:r>
            <a:r>
              <a:rPr lang="en-US" altLang="zh-CN" dirty="0"/>
              <a:t>Training. / There’s a </a:t>
            </a:r>
            <a:r>
              <a:rPr lang="en-US" altLang="zh-CN" b="1" dirty="0"/>
              <a:t>lot</a:t>
            </a:r>
            <a:r>
              <a:rPr lang="en-US" altLang="zh-CN" dirty="0"/>
              <a:t> to </a:t>
            </a:r>
            <a:r>
              <a:rPr lang="en-US" altLang="zh-CN" b="1" dirty="0"/>
              <a:t>learn</a:t>
            </a:r>
            <a:r>
              <a:rPr lang="en-US" altLang="zh-CN" dirty="0"/>
              <a:t>, / but I </a:t>
            </a:r>
            <a:r>
              <a:rPr lang="en-US" altLang="zh-CN" b="1" dirty="0"/>
              <a:t>hope</a:t>
            </a:r>
            <a:r>
              <a:rPr lang="en-US" altLang="zh-CN" dirty="0"/>
              <a:t> to make it / as </a:t>
            </a:r>
            <a:r>
              <a:rPr lang="en-US" altLang="zh-CN" b="1" dirty="0"/>
              <a:t>enjoyable</a:t>
            </a:r>
            <a:r>
              <a:rPr lang="en-US" altLang="zh-CN" dirty="0"/>
              <a:t> as possible. I should pick </a:t>
            </a:r>
            <a:r>
              <a:rPr lang="en-US" altLang="zh-CN" b="1" dirty="0"/>
              <a:t>up</a:t>
            </a:r>
            <a:r>
              <a:rPr lang="en-US" altLang="zh-CN" dirty="0"/>
              <a:t> on / the American</a:t>
            </a:r>
            <a:r>
              <a:rPr lang="en-US" altLang="zh-CN" b="1" dirty="0"/>
              <a:t> intonation</a:t>
            </a:r>
            <a:r>
              <a:rPr lang="en-US" altLang="zh-CN" dirty="0"/>
              <a:t> pattern / pretty </a:t>
            </a:r>
            <a:r>
              <a:rPr lang="en-US" altLang="zh-CN" b="1" dirty="0"/>
              <a:t>easily</a:t>
            </a:r>
            <a:r>
              <a:rPr lang="en-US" altLang="zh-CN" dirty="0"/>
              <a:t>, although / the </a:t>
            </a:r>
            <a:r>
              <a:rPr lang="en-US" altLang="zh-CN" b="1" dirty="0"/>
              <a:t>only</a:t>
            </a:r>
            <a:r>
              <a:rPr lang="en-US" altLang="zh-CN" dirty="0"/>
              <a:t> way to </a:t>
            </a:r>
            <a:r>
              <a:rPr lang="en-US" altLang="zh-CN" b="1" dirty="0"/>
              <a:t>get</a:t>
            </a:r>
            <a:r>
              <a:rPr lang="en-US" altLang="zh-CN" dirty="0"/>
              <a:t> it is / to </a:t>
            </a:r>
            <a:r>
              <a:rPr lang="en-US" altLang="zh-CN" b="1" dirty="0"/>
              <a:t>practice</a:t>
            </a:r>
            <a:r>
              <a:rPr lang="en-US" altLang="zh-CN" dirty="0"/>
              <a:t> all of the time. / I use the </a:t>
            </a:r>
            <a:r>
              <a:rPr lang="en-US" altLang="zh-CN" b="1" dirty="0"/>
              <a:t>up</a:t>
            </a:r>
            <a:r>
              <a:rPr lang="en-US" altLang="zh-CN" dirty="0"/>
              <a:t> and down, / or </a:t>
            </a:r>
            <a:r>
              <a:rPr lang="en-US" altLang="zh-CN" b="1" dirty="0"/>
              <a:t>peaks</a:t>
            </a:r>
            <a:r>
              <a:rPr lang="en-US" altLang="zh-CN" dirty="0"/>
              <a:t> and valleys </a:t>
            </a:r>
            <a:r>
              <a:rPr lang="en-US" altLang="zh-CN" b="1" dirty="0"/>
              <a:t>intonation</a:t>
            </a:r>
            <a:r>
              <a:rPr lang="en-US" altLang="zh-CN" dirty="0"/>
              <a:t> / more than I </a:t>
            </a:r>
            <a:r>
              <a:rPr lang="en-US" altLang="zh-CN" b="1" dirty="0"/>
              <a:t>used</a:t>
            </a:r>
            <a:r>
              <a:rPr lang="en-US" altLang="zh-CN" dirty="0"/>
              <a:t> to. / I’ve been paying attention to</a:t>
            </a:r>
            <a:r>
              <a:rPr lang="en-US" altLang="zh-CN" b="1" dirty="0"/>
              <a:t> pitch</a:t>
            </a:r>
            <a:r>
              <a:rPr lang="en-US" altLang="zh-CN" dirty="0"/>
              <a:t>, </a:t>
            </a:r>
            <a:r>
              <a:rPr lang="en-US" altLang="zh-CN" b="1" dirty="0"/>
              <a:t>too</a:t>
            </a:r>
            <a:r>
              <a:rPr lang="en-US" altLang="zh-CN" dirty="0"/>
              <a:t>. / It’s like </a:t>
            </a:r>
            <a:r>
              <a:rPr lang="en-US" altLang="zh-CN" b="1" dirty="0"/>
              <a:t>walking</a:t>
            </a:r>
            <a:r>
              <a:rPr lang="en-US" altLang="zh-CN" dirty="0"/>
              <a:t> down a </a:t>
            </a:r>
            <a:r>
              <a:rPr lang="en-US" altLang="zh-CN" b="1" dirty="0"/>
              <a:t>stair</a:t>
            </a:r>
            <a:r>
              <a:rPr lang="en-US" altLang="zh-CN" dirty="0"/>
              <a:t>case. / I’ve been </a:t>
            </a:r>
            <a:r>
              <a:rPr lang="en-US" altLang="zh-CN" b="1" dirty="0"/>
              <a:t>talking</a:t>
            </a:r>
            <a:r>
              <a:rPr lang="en-US" altLang="zh-CN" dirty="0"/>
              <a:t> to a lot of </a:t>
            </a:r>
            <a:r>
              <a:rPr lang="en-US" altLang="zh-CN" b="1" dirty="0"/>
              <a:t>Americans /</a:t>
            </a:r>
            <a:r>
              <a:rPr lang="en-US" altLang="zh-CN" dirty="0"/>
              <a:t> lately, / and they tell me / that I’m </a:t>
            </a:r>
            <a:r>
              <a:rPr lang="en-US" altLang="zh-CN" b="1" dirty="0"/>
              <a:t>easier</a:t>
            </a:r>
            <a:r>
              <a:rPr lang="en-US" altLang="zh-CN" dirty="0"/>
              <a:t> / to under</a:t>
            </a:r>
            <a:r>
              <a:rPr lang="en-US" altLang="zh-CN" b="1" dirty="0"/>
              <a:t>stand</a:t>
            </a:r>
            <a:r>
              <a:rPr lang="en-US" altLang="zh-CN" dirty="0"/>
              <a:t>. / </a:t>
            </a:r>
            <a:r>
              <a:rPr lang="en-US" altLang="zh-CN" b="1" dirty="0"/>
              <a:t>Any</a:t>
            </a:r>
            <a:r>
              <a:rPr lang="en-US" altLang="zh-CN" dirty="0"/>
              <a:t>way, / I could go </a:t>
            </a:r>
            <a:r>
              <a:rPr lang="en-US" altLang="zh-CN" b="1" dirty="0"/>
              <a:t>on</a:t>
            </a:r>
            <a:r>
              <a:rPr lang="en-US" altLang="zh-CN" dirty="0"/>
              <a:t> and on, / but the </a:t>
            </a:r>
            <a:r>
              <a:rPr lang="en-US" altLang="zh-CN" b="1" dirty="0"/>
              <a:t>important</a:t>
            </a:r>
            <a:r>
              <a:rPr lang="en-US" altLang="zh-CN" dirty="0"/>
              <a:t> thing is / to </a:t>
            </a:r>
            <a:r>
              <a:rPr lang="en-US" altLang="zh-CN" b="1" dirty="0"/>
              <a:t>listen</a:t>
            </a:r>
            <a:r>
              <a:rPr lang="en-US" altLang="zh-CN" dirty="0"/>
              <a:t> well / and sound </a:t>
            </a:r>
            <a:r>
              <a:rPr lang="en-US" altLang="zh-CN" b="1" dirty="0"/>
              <a:t>good</a:t>
            </a:r>
            <a:r>
              <a:rPr lang="en-US" altLang="zh-CN" dirty="0"/>
              <a:t>. / </a:t>
            </a:r>
            <a:r>
              <a:rPr lang="en-US" altLang="zh-CN" b="1" dirty="0"/>
              <a:t>Well</a:t>
            </a:r>
            <a:r>
              <a:rPr lang="en-US" altLang="zh-CN" dirty="0"/>
              <a:t>, / what do you </a:t>
            </a:r>
            <a:r>
              <a:rPr lang="en-US" altLang="zh-CN" b="1" dirty="0"/>
              <a:t>think</a:t>
            </a:r>
            <a:r>
              <a:rPr lang="en-US" altLang="zh-CN" dirty="0"/>
              <a:t>? / </a:t>
            </a:r>
            <a:r>
              <a:rPr lang="en-US" altLang="zh-CN" b="1" dirty="0"/>
              <a:t>Do</a:t>
            </a:r>
            <a:r>
              <a:rPr lang="en-US" altLang="zh-CN" dirty="0"/>
              <a:t> I?</a:t>
            </a:r>
            <a:endParaRPr lang="zh-CN" altLang="zh-CN" dirty="0"/>
          </a:p>
          <a:p>
            <a:endParaRPr lang="zh-CN" altLang="en-US" dirty="0"/>
          </a:p>
        </p:txBody>
      </p:sp>
    </p:spTree>
    <p:extLst>
      <p:ext uri="{BB962C8B-B14F-4D97-AF65-F5344CB8AC3E}">
        <p14:creationId xmlns:p14="http://schemas.microsoft.com/office/powerpoint/2010/main" val="3866498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036496" cy="6741368"/>
          </a:xfrm>
        </p:spPr>
        <p:txBody>
          <a:bodyPr>
            <a:normAutofit fontScale="85000" lnSpcReduction="10000"/>
          </a:bodyPr>
          <a:lstStyle/>
          <a:p>
            <a:pPr algn="just"/>
            <a:r>
              <a:rPr lang="en-US" altLang="zh-CN" dirty="0"/>
              <a:t>The UK wants Chinese teachers to try to increase the level of </a:t>
            </a:r>
            <a:r>
              <a:rPr lang="en-US" altLang="zh-CN" dirty="0" err="1"/>
              <a:t>maths</a:t>
            </a:r>
            <a:r>
              <a:rPr lang="en-US" altLang="zh-CN" dirty="0"/>
              <a:t> in its schools. Chinese students have the highest international test results. There is a huge difference in </a:t>
            </a:r>
            <a:r>
              <a:rPr lang="en-US" altLang="zh-CN" dirty="0" err="1"/>
              <a:t>maths</a:t>
            </a:r>
            <a:r>
              <a:rPr lang="en-US" altLang="zh-CN" dirty="0"/>
              <a:t> levels between the UK and China. A newspaper said: "The children of cleaners in Shanghai outperform those of UK doctors and lawyers in global </a:t>
            </a:r>
            <a:r>
              <a:rPr lang="en-US" altLang="zh-CN" dirty="0" err="1"/>
              <a:t>maths</a:t>
            </a:r>
            <a:r>
              <a:rPr lang="en-US" altLang="zh-CN" dirty="0"/>
              <a:t> tests." The UK will hire 60 of Shanghai's best </a:t>
            </a:r>
            <a:r>
              <a:rPr lang="en-US" altLang="zh-CN" dirty="0" err="1"/>
              <a:t>maths</a:t>
            </a:r>
            <a:r>
              <a:rPr lang="en-US" altLang="zh-CN" dirty="0"/>
              <a:t> teachers to help improve the ability of one million British students</a:t>
            </a:r>
            <a:r>
              <a:rPr lang="en-US" altLang="zh-CN" dirty="0" smtClean="0"/>
              <a:t>.</a:t>
            </a:r>
          </a:p>
          <a:p>
            <a:pPr algn="just"/>
            <a:endParaRPr lang="zh-CN" altLang="zh-CN" dirty="0"/>
          </a:p>
          <a:p>
            <a:pPr algn="just"/>
            <a:r>
              <a:rPr lang="en-US" altLang="zh-CN" dirty="0"/>
              <a:t>The UK is far behind many countries in </a:t>
            </a:r>
            <a:r>
              <a:rPr lang="en-US" altLang="zh-CN" dirty="0" err="1"/>
              <a:t>maths</a:t>
            </a:r>
            <a:r>
              <a:rPr lang="en-US" altLang="zh-CN" dirty="0"/>
              <a:t>. Poor numeracy costs the UK economy $30 billion a year. Britain's education minister went on a fact-finding mission to China. She said: "We have some brilliant </a:t>
            </a:r>
            <a:r>
              <a:rPr lang="en-US" altLang="zh-CN" dirty="0" err="1"/>
              <a:t>maths</a:t>
            </a:r>
            <a:r>
              <a:rPr lang="en-US" altLang="zh-CN" dirty="0"/>
              <a:t> teachers…but what I saw in Shanghai… strengthened my belief that we can learn from them." She added: "They have a can-do attitude to </a:t>
            </a:r>
            <a:r>
              <a:rPr lang="en-US" altLang="zh-CN" dirty="0" err="1"/>
              <a:t>maths</a:t>
            </a:r>
            <a:r>
              <a:rPr lang="en-US" altLang="zh-CN" dirty="0"/>
              <a:t> and I want us to match that." </a:t>
            </a:r>
            <a:r>
              <a:rPr lang="en-US" altLang="zh-CN" dirty="0" err="1"/>
              <a:t>Maths</a:t>
            </a:r>
            <a:r>
              <a:rPr lang="en-US" altLang="zh-CN" dirty="0"/>
              <a:t> qualifications can equal higher salaries better jobs.</a:t>
            </a:r>
            <a:endParaRPr lang="zh-CN" altLang="zh-CN" dirty="0"/>
          </a:p>
          <a:p>
            <a:endParaRPr lang="zh-CN" altLang="en-US" dirty="0"/>
          </a:p>
        </p:txBody>
      </p:sp>
    </p:spTree>
    <p:extLst>
      <p:ext uri="{BB962C8B-B14F-4D97-AF65-F5344CB8AC3E}">
        <p14:creationId xmlns:p14="http://schemas.microsoft.com/office/powerpoint/2010/main" val="1989594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2980</Words>
  <Application>Microsoft Office PowerPoint</Application>
  <PresentationFormat>On-screen Show (4:3)</PresentationFormat>
  <Paragraphs>303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主题</vt:lpstr>
      <vt:lpstr>Chapter Four</vt:lpstr>
      <vt:lpstr>PowerPoint Presentation</vt:lpstr>
      <vt:lpstr>PowerPoint Presentation</vt:lpstr>
      <vt:lpstr>PowerPoint Presentation</vt:lpstr>
      <vt:lpstr>PowerPoint Presentation</vt:lpstr>
      <vt:lpstr>Phrasing</vt:lpstr>
      <vt:lpstr>PowerPoint Presentation</vt:lpstr>
      <vt:lpstr>PowerPoint Presentation</vt:lpstr>
      <vt:lpstr>PowerPoint Presentation</vt:lpstr>
      <vt:lpstr>People and Workplace</vt:lpstr>
      <vt:lpstr>PowerPoint Presentation</vt:lpstr>
      <vt:lpstr>PowerPoint Presentation</vt:lpstr>
      <vt:lpstr>Reporting for Work</vt:lpstr>
      <vt:lpstr>Looking for a person or your desk</vt:lpstr>
      <vt:lpstr>Practice</vt:lpstr>
      <vt:lpstr>PowerPoint Presentation</vt:lpstr>
      <vt:lpstr>PowerPoint Presentation</vt:lpstr>
      <vt:lpstr>PowerPoint Presentation</vt:lpstr>
      <vt:lpstr>Meeting the Colleagues</vt:lpstr>
      <vt:lpstr>PowerPoint Presentation</vt:lpstr>
      <vt:lpstr>First Contact</vt:lpstr>
      <vt:lpstr>PowerPoint Presentation</vt:lpstr>
      <vt:lpstr>PowerPoint Presentation</vt:lpstr>
      <vt:lpstr>PowerPoint Presentation</vt:lpstr>
      <vt:lpstr>Introducing Rules</vt:lpstr>
      <vt:lpstr>PowerPoint Presentation</vt:lpstr>
      <vt:lpstr>Introducing positions</vt:lpstr>
      <vt:lpstr>Practice</vt:lpstr>
      <vt:lpstr>PowerPoint Presentation</vt:lpstr>
      <vt:lpstr>Formal and informal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dc:title>
  <dc:creator>罗惠</dc:creator>
  <cp:lastModifiedBy>ts</cp:lastModifiedBy>
  <cp:revision>11</cp:revision>
  <dcterms:created xsi:type="dcterms:W3CDTF">2015-04-03T07:57:24Z</dcterms:created>
  <dcterms:modified xsi:type="dcterms:W3CDTF">2015-04-08T08:41:40Z</dcterms:modified>
</cp:coreProperties>
</file>