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5" r:id="rId10"/>
    <p:sldId id="268" r:id="rId11"/>
    <p:sldId id="270" r:id="rId12"/>
    <p:sldId id="271" r:id="rId13"/>
    <p:sldId id="272" r:id="rId14"/>
    <p:sldId id="273" r:id="rId15"/>
    <p:sldId id="274" r:id="rId16"/>
    <p:sldId id="275" r:id="rId17"/>
    <p:sldId id="276"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7" r:id="rId46"/>
    <p:sldId id="308" r:id="rId47"/>
    <p:sldId id="309" r:id="rId48"/>
    <p:sldId id="311" r:id="rId49"/>
    <p:sldId id="312" r:id="rId50"/>
    <p:sldId id="313" r:id="rId51"/>
    <p:sldId id="314" r:id="rId52"/>
    <p:sldId id="315" r:id="rId53"/>
    <p:sldId id="316" r:id="rId54"/>
    <p:sldId id="317" r:id="rId55"/>
    <p:sldId id="318" r:id="rId56"/>
    <p:sldId id="319"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662B2-73A1-41AA-B8C5-638E012A023F}" type="datetimeFigureOut">
              <a:rPr lang="zh-CN" altLang="en-US" smtClean="0"/>
              <a:t>2015/4/20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350AE-8FFA-4E51-B6F8-C38208067E44}" type="slidenum">
              <a:rPr lang="zh-CN" altLang="en-US" smtClean="0"/>
              <a:t>‹#›</a:t>
            </a:fld>
            <a:endParaRPr lang="zh-CN" altLang="en-US"/>
          </a:p>
        </p:txBody>
      </p:sp>
    </p:spTree>
    <p:extLst>
      <p:ext uri="{BB962C8B-B14F-4D97-AF65-F5344CB8AC3E}">
        <p14:creationId xmlns:p14="http://schemas.microsoft.com/office/powerpoint/2010/main" val="159658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p:spPr>
        <p:txBody>
          <a:bodyPr/>
          <a:lstStyle>
            <a:lvl1pPr eaLnBrk="0">
              <a:tabLst>
                <a:tab pos="649628" algn="l"/>
                <a:tab pos="1299256" algn="l"/>
                <a:tab pos="1948884" algn="l"/>
                <a:tab pos="2598511" algn="l"/>
              </a:tabLst>
              <a:defRPr>
                <a:solidFill>
                  <a:schemeClr val="tx1"/>
                </a:solidFill>
                <a:latin typeface="Arial" charset="0"/>
                <a:cs typeface="Arial Unicode MS" charset="0"/>
              </a:defRPr>
            </a:lvl1pPr>
            <a:lvl2pPr eaLnBrk="0">
              <a:tabLst>
                <a:tab pos="649628" algn="l"/>
                <a:tab pos="1299256" algn="l"/>
                <a:tab pos="1948884" algn="l"/>
                <a:tab pos="2598511" algn="l"/>
              </a:tabLst>
              <a:defRPr>
                <a:solidFill>
                  <a:schemeClr val="tx1"/>
                </a:solidFill>
                <a:latin typeface="Arial" charset="0"/>
                <a:cs typeface="Arial Unicode MS" charset="0"/>
              </a:defRPr>
            </a:lvl2pPr>
            <a:lvl3pPr eaLnBrk="0">
              <a:tabLst>
                <a:tab pos="649628" algn="l"/>
                <a:tab pos="1299256" algn="l"/>
                <a:tab pos="1948884" algn="l"/>
                <a:tab pos="2598511" algn="l"/>
              </a:tabLst>
              <a:defRPr>
                <a:solidFill>
                  <a:schemeClr val="tx1"/>
                </a:solidFill>
                <a:latin typeface="Arial" charset="0"/>
                <a:cs typeface="Arial Unicode MS" charset="0"/>
              </a:defRPr>
            </a:lvl3pPr>
            <a:lvl4pPr eaLnBrk="0">
              <a:tabLst>
                <a:tab pos="649628" algn="l"/>
                <a:tab pos="1299256" algn="l"/>
                <a:tab pos="1948884" algn="l"/>
                <a:tab pos="2598511" algn="l"/>
              </a:tabLst>
              <a:defRPr>
                <a:solidFill>
                  <a:schemeClr val="tx1"/>
                </a:solidFill>
                <a:latin typeface="Arial" charset="0"/>
                <a:cs typeface="Arial Unicode MS" charset="0"/>
              </a:defRPr>
            </a:lvl4pPr>
            <a:lvl5pPr eaLnBrk="0">
              <a:tabLst>
                <a:tab pos="649628" algn="l"/>
                <a:tab pos="1299256" algn="l"/>
                <a:tab pos="1948884" algn="l"/>
                <a:tab pos="2598511" algn="l"/>
              </a:tabLst>
              <a:defRPr>
                <a:solidFill>
                  <a:schemeClr val="tx1"/>
                </a:solidFill>
                <a:latin typeface="Arial" charset="0"/>
                <a:cs typeface="Arial Unicode MS"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9pPr>
          </a:lstStyle>
          <a:p>
            <a:pPr eaLnBrk="1"/>
            <a:fld id="{7A49F6D5-E284-4169-ACD0-F28944F3DC78}" type="slidenum">
              <a:rPr lang="en-US" altLang="zh-CN">
                <a:solidFill>
                  <a:srgbClr val="000000"/>
                </a:solidFill>
                <a:latin typeface="Times New Roman" pitchFamily="16" charset="0"/>
                <a:cs typeface="Tahoma" charset="0"/>
              </a:rPr>
              <a:pPr eaLnBrk="1"/>
              <a:t>30</a:t>
            </a:fld>
            <a:endParaRPr lang="en-US" altLang="zh-CN">
              <a:solidFill>
                <a:srgbClr val="000000"/>
              </a:solidFill>
              <a:latin typeface="Times New Roman" pitchFamily="16" charset="0"/>
              <a:cs typeface="Tahoma" charset="0"/>
            </a:endParaRPr>
          </a:p>
        </p:txBody>
      </p:sp>
      <p:sp>
        <p:nvSpPr>
          <p:cNvPr id="10243"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686360" y="4342535"/>
            <a:ext cx="5486681"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p:spPr>
        <p:txBody>
          <a:bodyPr/>
          <a:lstStyle>
            <a:lvl1pPr eaLnBrk="0">
              <a:tabLst>
                <a:tab pos="649628" algn="l"/>
                <a:tab pos="1299256" algn="l"/>
                <a:tab pos="1948884" algn="l"/>
                <a:tab pos="2598511" algn="l"/>
              </a:tabLst>
              <a:defRPr>
                <a:solidFill>
                  <a:schemeClr val="tx1"/>
                </a:solidFill>
                <a:latin typeface="Arial" charset="0"/>
                <a:cs typeface="Arial Unicode MS" charset="0"/>
              </a:defRPr>
            </a:lvl1pPr>
            <a:lvl2pPr eaLnBrk="0">
              <a:tabLst>
                <a:tab pos="649628" algn="l"/>
                <a:tab pos="1299256" algn="l"/>
                <a:tab pos="1948884" algn="l"/>
                <a:tab pos="2598511" algn="l"/>
              </a:tabLst>
              <a:defRPr>
                <a:solidFill>
                  <a:schemeClr val="tx1"/>
                </a:solidFill>
                <a:latin typeface="Arial" charset="0"/>
                <a:cs typeface="Arial Unicode MS" charset="0"/>
              </a:defRPr>
            </a:lvl2pPr>
            <a:lvl3pPr eaLnBrk="0">
              <a:tabLst>
                <a:tab pos="649628" algn="l"/>
                <a:tab pos="1299256" algn="l"/>
                <a:tab pos="1948884" algn="l"/>
                <a:tab pos="2598511" algn="l"/>
              </a:tabLst>
              <a:defRPr>
                <a:solidFill>
                  <a:schemeClr val="tx1"/>
                </a:solidFill>
                <a:latin typeface="Arial" charset="0"/>
                <a:cs typeface="Arial Unicode MS" charset="0"/>
              </a:defRPr>
            </a:lvl3pPr>
            <a:lvl4pPr eaLnBrk="0">
              <a:tabLst>
                <a:tab pos="649628" algn="l"/>
                <a:tab pos="1299256" algn="l"/>
                <a:tab pos="1948884" algn="l"/>
                <a:tab pos="2598511" algn="l"/>
              </a:tabLst>
              <a:defRPr>
                <a:solidFill>
                  <a:schemeClr val="tx1"/>
                </a:solidFill>
                <a:latin typeface="Arial" charset="0"/>
                <a:cs typeface="Arial Unicode MS" charset="0"/>
              </a:defRPr>
            </a:lvl4pPr>
            <a:lvl5pPr eaLnBrk="0">
              <a:tabLst>
                <a:tab pos="649628" algn="l"/>
                <a:tab pos="1299256" algn="l"/>
                <a:tab pos="1948884" algn="l"/>
                <a:tab pos="2598511" algn="l"/>
              </a:tabLst>
              <a:defRPr>
                <a:solidFill>
                  <a:schemeClr val="tx1"/>
                </a:solidFill>
                <a:latin typeface="Arial" charset="0"/>
                <a:cs typeface="Arial Unicode MS"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9pPr>
          </a:lstStyle>
          <a:p>
            <a:pPr eaLnBrk="1"/>
            <a:fld id="{F7F6E3F9-53A9-48EE-AA70-DC8304191DBB}" type="slidenum">
              <a:rPr lang="en-US" altLang="zh-CN">
                <a:solidFill>
                  <a:srgbClr val="000000"/>
                </a:solidFill>
                <a:latin typeface="Times New Roman" pitchFamily="16" charset="0"/>
                <a:cs typeface="Tahoma" charset="0"/>
              </a:rPr>
              <a:pPr eaLnBrk="1"/>
              <a:t>36</a:t>
            </a:fld>
            <a:endParaRPr lang="en-US" altLang="zh-CN">
              <a:solidFill>
                <a:srgbClr val="000000"/>
              </a:solidFill>
              <a:latin typeface="Times New Roman" pitchFamily="16" charset="0"/>
              <a:cs typeface="Tahoma" charset="0"/>
            </a:endParaRPr>
          </a:p>
        </p:txBody>
      </p:sp>
      <p:sp>
        <p:nvSpPr>
          <p:cNvPr id="14339"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686360" y="4342535"/>
            <a:ext cx="5486681"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p:spPr>
        <p:txBody>
          <a:bodyPr/>
          <a:lstStyle>
            <a:lvl1pPr eaLnBrk="0">
              <a:tabLst>
                <a:tab pos="649628" algn="l"/>
                <a:tab pos="1299256" algn="l"/>
                <a:tab pos="1948884" algn="l"/>
                <a:tab pos="2598511" algn="l"/>
              </a:tabLst>
              <a:defRPr>
                <a:solidFill>
                  <a:schemeClr val="tx1"/>
                </a:solidFill>
                <a:latin typeface="Arial" charset="0"/>
                <a:cs typeface="Arial Unicode MS" charset="0"/>
              </a:defRPr>
            </a:lvl1pPr>
            <a:lvl2pPr eaLnBrk="0">
              <a:tabLst>
                <a:tab pos="649628" algn="l"/>
                <a:tab pos="1299256" algn="l"/>
                <a:tab pos="1948884" algn="l"/>
                <a:tab pos="2598511" algn="l"/>
              </a:tabLst>
              <a:defRPr>
                <a:solidFill>
                  <a:schemeClr val="tx1"/>
                </a:solidFill>
                <a:latin typeface="Arial" charset="0"/>
                <a:cs typeface="Arial Unicode MS" charset="0"/>
              </a:defRPr>
            </a:lvl2pPr>
            <a:lvl3pPr eaLnBrk="0">
              <a:tabLst>
                <a:tab pos="649628" algn="l"/>
                <a:tab pos="1299256" algn="l"/>
                <a:tab pos="1948884" algn="l"/>
                <a:tab pos="2598511" algn="l"/>
              </a:tabLst>
              <a:defRPr>
                <a:solidFill>
                  <a:schemeClr val="tx1"/>
                </a:solidFill>
                <a:latin typeface="Arial" charset="0"/>
                <a:cs typeface="Arial Unicode MS" charset="0"/>
              </a:defRPr>
            </a:lvl3pPr>
            <a:lvl4pPr eaLnBrk="0">
              <a:tabLst>
                <a:tab pos="649628" algn="l"/>
                <a:tab pos="1299256" algn="l"/>
                <a:tab pos="1948884" algn="l"/>
                <a:tab pos="2598511" algn="l"/>
              </a:tabLst>
              <a:defRPr>
                <a:solidFill>
                  <a:schemeClr val="tx1"/>
                </a:solidFill>
                <a:latin typeface="Arial" charset="0"/>
                <a:cs typeface="Arial Unicode MS" charset="0"/>
              </a:defRPr>
            </a:lvl4pPr>
            <a:lvl5pPr eaLnBrk="0">
              <a:tabLst>
                <a:tab pos="649628" algn="l"/>
                <a:tab pos="1299256" algn="l"/>
                <a:tab pos="1948884" algn="l"/>
                <a:tab pos="2598511" algn="l"/>
              </a:tabLst>
              <a:defRPr>
                <a:solidFill>
                  <a:schemeClr val="tx1"/>
                </a:solidFill>
                <a:latin typeface="Arial" charset="0"/>
                <a:cs typeface="Arial Unicode MS"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9pPr>
          </a:lstStyle>
          <a:p>
            <a:pPr eaLnBrk="1"/>
            <a:fld id="{285EA5A8-2B3D-49DF-85E5-9F9F3D365CEA}" type="slidenum">
              <a:rPr lang="en-US" altLang="zh-CN">
                <a:solidFill>
                  <a:srgbClr val="000000"/>
                </a:solidFill>
                <a:latin typeface="Times New Roman" pitchFamily="16" charset="0"/>
                <a:cs typeface="Tahoma" charset="0"/>
              </a:rPr>
              <a:pPr eaLnBrk="1"/>
              <a:t>37</a:t>
            </a:fld>
            <a:endParaRPr lang="en-US" altLang="zh-CN">
              <a:solidFill>
                <a:srgbClr val="000000"/>
              </a:solidFill>
              <a:latin typeface="Times New Roman" pitchFamily="16" charset="0"/>
              <a:cs typeface="Tahoma" charset="0"/>
            </a:endParaRPr>
          </a:p>
        </p:txBody>
      </p:sp>
      <p:sp>
        <p:nvSpPr>
          <p:cNvPr id="11267"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p:cNvSpPr>
            <a:spLocks noGrp="1" noChangeArrowheads="1"/>
          </p:cNvSpPr>
          <p:nvPr>
            <p:ph type="body" idx="1"/>
          </p:nvPr>
        </p:nvSpPr>
        <p:spPr>
          <a:xfrm>
            <a:off x="686360" y="4342535"/>
            <a:ext cx="5486681"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lvl1pPr eaLnBrk="0">
              <a:tabLst>
                <a:tab pos="649628" algn="l"/>
                <a:tab pos="1299256" algn="l"/>
                <a:tab pos="1948884" algn="l"/>
                <a:tab pos="2598511" algn="l"/>
              </a:tabLst>
              <a:defRPr>
                <a:solidFill>
                  <a:schemeClr val="tx1"/>
                </a:solidFill>
                <a:latin typeface="Arial" charset="0"/>
                <a:cs typeface="Arial Unicode MS" charset="0"/>
              </a:defRPr>
            </a:lvl1pPr>
            <a:lvl2pPr eaLnBrk="0">
              <a:tabLst>
                <a:tab pos="649628" algn="l"/>
                <a:tab pos="1299256" algn="l"/>
                <a:tab pos="1948884" algn="l"/>
                <a:tab pos="2598511" algn="l"/>
              </a:tabLst>
              <a:defRPr>
                <a:solidFill>
                  <a:schemeClr val="tx1"/>
                </a:solidFill>
                <a:latin typeface="Arial" charset="0"/>
                <a:cs typeface="Arial Unicode MS" charset="0"/>
              </a:defRPr>
            </a:lvl2pPr>
            <a:lvl3pPr eaLnBrk="0">
              <a:tabLst>
                <a:tab pos="649628" algn="l"/>
                <a:tab pos="1299256" algn="l"/>
                <a:tab pos="1948884" algn="l"/>
                <a:tab pos="2598511" algn="l"/>
              </a:tabLst>
              <a:defRPr>
                <a:solidFill>
                  <a:schemeClr val="tx1"/>
                </a:solidFill>
                <a:latin typeface="Arial" charset="0"/>
                <a:cs typeface="Arial Unicode MS" charset="0"/>
              </a:defRPr>
            </a:lvl3pPr>
            <a:lvl4pPr eaLnBrk="0">
              <a:tabLst>
                <a:tab pos="649628" algn="l"/>
                <a:tab pos="1299256" algn="l"/>
                <a:tab pos="1948884" algn="l"/>
                <a:tab pos="2598511" algn="l"/>
              </a:tabLst>
              <a:defRPr>
                <a:solidFill>
                  <a:schemeClr val="tx1"/>
                </a:solidFill>
                <a:latin typeface="Arial" charset="0"/>
                <a:cs typeface="Arial Unicode MS" charset="0"/>
              </a:defRPr>
            </a:lvl4pPr>
            <a:lvl5pPr eaLnBrk="0">
              <a:tabLst>
                <a:tab pos="649628" algn="l"/>
                <a:tab pos="1299256" algn="l"/>
                <a:tab pos="1948884" algn="l"/>
                <a:tab pos="2598511" algn="l"/>
              </a:tabLst>
              <a:defRPr>
                <a:solidFill>
                  <a:schemeClr val="tx1"/>
                </a:solidFill>
                <a:latin typeface="Arial" charset="0"/>
                <a:cs typeface="Arial Unicode MS"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cs typeface="Arial Unicode MS" charset="0"/>
              </a:defRPr>
            </a:lvl9pPr>
          </a:lstStyle>
          <a:p>
            <a:pPr eaLnBrk="1"/>
            <a:fld id="{628888D0-79C6-49BB-A32D-AC25475594A7}" type="slidenum">
              <a:rPr lang="en-US" altLang="zh-CN">
                <a:solidFill>
                  <a:srgbClr val="000000"/>
                </a:solidFill>
                <a:latin typeface="Times New Roman" pitchFamily="16" charset="0"/>
                <a:cs typeface="Tahoma" charset="0"/>
              </a:rPr>
              <a:pPr eaLnBrk="1"/>
              <a:t>38</a:t>
            </a:fld>
            <a:endParaRPr lang="en-US" altLang="zh-CN">
              <a:solidFill>
                <a:srgbClr val="000000"/>
              </a:solidFill>
              <a:latin typeface="Times New Roman" pitchFamily="16" charset="0"/>
              <a:cs typeface="Tahoma" charset="0"/>
            </a:endParaRPr>
          </a:p>
        </p:txBody>
      </p:sp>
      <p:sp>
        <p:nvSpPr>
          <p:cNvPr id="12291"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p:cNvSpPr>
            <a:spLocks noGrp="1" noChangeArrowheads="1"/>
          </p:cNvSpPr>
          <p:nvPr>
            <p:ph type="body" idx="1"/>
          </p:nvPr>
        </p:nvSpPr>
        <p:spPr>
          <a:xfrm>
            <a:off x="686360" y="4342535"/>
            <a:ext cx="5486681"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6481" y="273629"/>
            <a:ext cx="8226720" cy="1143480"/>
          </a:xfrm>
        </p:spPr>
        <p:txBody>
          <a:bodyPr/>
          <a:lstStyle/>
          <a:p>
            <a:r>
              <a:rPr lang="zh-CN" altLang="en-US" smtClean="0"/>
              <a:t>单击此处编辑母版标题样式</a:t>
            </a:r>
            <a:endParaRPr lang="zh-CN" alt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zh-CN"/>
          </a:p>
        </p:txBody>
      </p:sp>
      <p:sp>
        <p:nvSpPr>
          <p:cNvPr id="4" name="Rectangle 4"/>
          <p:cNvSpPr>
            <a:spLocks noGrp="1" noChangeArrowheads="1"/>
          </p:cNvSpPr>
          <p:nvPr>
            <p:ph type="ftr" idx="11"/>
          </p:nvPr>
        </p:nvSpPr>
        <p:spPr>
          <a:ln/>
        </p:spPr>
        <p:txBody>
          <a:bodyPr/>
          <a:lstStyle>
            <a:lvl1pPr>
              <a:defRPr/>
            </a:lvl1pPr>
          </a:lstStyle>
          <a:p>
            <a:pPr>
              <a:defRPr/>
            </a:pPr>
            <a:endParaRPr lang="en-US" altLang="zh-CN"/>
          </a:p>
        </p:txBody>
      </p:sp>
      <p:sp>
        <p:nvSpPr>
          <p:cNvPr id="5" name="Rectangle 5"/>
          <p:cNvSpPr>
            <a:spLocks noGrp="1" noChangeArrowheads="1"/>
          </p:cNvSpPr>
          <p:nvPr>
            <p:ph type="sldNum" idx="12"/>
          </p:nvPr>
        </p:nvSpPr>
        <p:spPr>
          <a:ln/>
        </p:spPr>
        <p:txBody>
          <a:bodyPr/>
          <a:lstStyle>
            <a:lvl1pPr>
              <a:defRPr/>
            </a:lvl1pPr>
          </a:lstStyle>
          <a:p>
            <a:pPr>
              <a:defRPr/>
            </a:pPr>
            <a:fld id="{63D79CA7-3747-43C1-8D73-B132EB30362D}" type="slidenum">
              <a:rPr lang="en-US" altLang="zh-CN"/>
              <a:pPr>
                <a:defRPr/>
              </a:pPr>
              <a:t>‹#›</a:t>
            </a:fld>
            <a:endParaRPr lang="en-US" altLang="zh-CN"/>
          </a:p>
        </p:txBody>
      </p:sp>
    </p:spTree>
    <p:extLst>
      <p:ext uri="{BB962C8B-B14F-4D97-AF65-F5344CB8AC3E}">
        <p14:creationId xmlns:p14="http://schemas.microsoft.com/office/powerpoint/2010/main" val="60547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smtClean="0">
                <a:latin typeface="Adobe Gothic Std B" pitchFamily="34" charset="-128"/>
                <a:ea typeface="Adobe Gothic Std B" pitchFamily="34" charset="-128"/>
              </a:rPr>
              <a:t>Chapter Five </a:t>
            </a:r>
            <a:endParaRPr lang="zh-CN" altLang="en-US" sz="6000" b="1" dirty="0">
              <a:latin typeface="Adobe Gothic Std B" pitchFamily="34" charset="-128"/>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58741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779912" y="2276872"/>
            <a:ext cx="6400800" cy="1752600"/>
          </a:xfrm>
        </p:spPr>
        <p:txBody>
          <a:bodyPr>
            <a:normAutofit/>
          </a:bodyPr>
          <a:lstStyle/>
          <a:p>
            <a:r>
              <a:rPr lang="en-US" altLang="zh-CN" sz="5400" dirty="0" smtClean="0">
                <a:solidFill>
                  <a:schemeClr val="tx1"/>
                </a:solidFill>
              </a:rPr>
              <a:t>Office Talk</a:t>
            </a:r>
            <a:endParaRPr lang="zh-CN" altLang="en-US" sz="5400" dirty="0">
              <a:solidFill>
                <a:schemeClr val="tx1"/>
              </a:solidFill>
            </a:endParaRPr>
          </a:p>
        </p:txBody>
      </p:sp>
      <p:pic>
        <p:nvPicPr>
          <p:cNvPr id="1026" name="Picture 2" descr="http://pic1.ooopic.com/uploadfilepic/sheying/2008-09-11/OOOPIC_vipvip_20080911171902ae6cba40a0c563d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8680"/>
            <a:ext cx="4681686" cy="581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899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132856"/>
            <a:ext cx="8229600" cy="1143000"/>
          </a:xfrm>
        </p:spPr>
        <p:txBody>
          <a:bodyPr/>
          <a:lstStyle/>
          <a:p>
            <a:r>
              <a:rPr lang="en-US" altLang="zh-CN" dirty="0" smtClean="0"/>
              <a:t>Seek Help</a:t>
            </a:r>
            <a:endParaRPr lang="zh-CN" altLang="en-US" dirty="0"/>
          </a:p>
        </p:txBody>
      </p:sp>
    </p:spTree>
    <p:extLst>
      <p:ext uri="{BB962C8B-B14F-4D97-AF65-F5344CB8AC3E}">
        <p14:creationId xmlns:p14="http://schemas.microsoft.com/office/powerpoint/2010/main" val="170733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normAutofit fontScale="90000"/>
          </a:bodyPr>
          <a:lstStyle/>
          <a:p>
            <a:r>
              <a:rPr lang="en-US" altLang="zh-CN" sz="9600" dirty="0" smtClean="0">
                <a:solidFill>
                  <a:srgbClr val="FF6600"/>
                </a:solidFill>
              </a:rPr>
              <a:t>Start? </a:t>
            </a:r>
            <a:endParaRPr lang="zh-CN" altLang="en-US" sz="9600" dirty="0" smtClean="0">
              <a:solidFill>
                <a:srgbClr val="FF6600"/>
              </a:solidFill>
            </a:endParaRPr>
          </a:p>
        </p:txBody>
      </p:sp>
      <p:sp>
        <p:nvSpPr>
          <p:cNvPr id="3" name="内容占位符 2"/>
          <p:cNvSpPr>
            <a:spLocks noGrp="1"/>
          </p:cNvSpPr>
          <p:nvPr>
            <p:ph idx="1"/>
          </p:nvPr>
        </p:nvSpPr>
        <p:spPr>
          <a:xfrm>
            <a:off x="0" y="1628775"/>
            <a:ext cx="9113838" cy="4895850"/>
          </a:xfrm>
        </p:spPr>
        <p:txBody>
          <a:bodyPr rtlCol="0">
            <a:normAutofit/>
          </a:bodyPr>
          <a:lstStyle/>
          <a:p>
            <a:pPr fontAlgn="auto">
              <a:spcAft>
                <a:spcPts val="0"/>
              </a:spcAft>
              <a:buFont typeface="Arial" pitchFamily="34" charset="0"/>
              <a:buChar char="•"/>
              <a:defRPr/>
            </a:pPr>
            <a:r>
              <a:rPr lang="en-US" altLang="zh-CN" sz="5400" dirty="0"/>
              <a:t>Do you have a few minutes</a:t>
            </a:r>
            <a:r>
              <a:rPr lang="en-US" altLang="zh-CN" sz="5400" dirty="0" smtClean="0"/>
              <a:t>?</a:t>
            </a:r>
          </a:p>
          <a:p>
            <a:pPr fontAlgn="auto">
              <a:spcAft>
                <a:spcPts val="0"/>
              </a:spcAft>
              <a:buFont typeface="Arial" pitchFamily="34" charset="0"/>
              <a:buChar char="•"/>
              <a:defRPr/>
            </a:pPr>
            <a:r>
              <a:rPr lang="en-US" altLang="zh-CN" sz="5400" dirty="0" smtClean="0"/>
              <a:t>Can </a:t>
            </a:r>
            <a:r>
              <a:rPr lang="en-US" altLang="zh-CN" sz="5400" dirty="0"/>
              <a:t>you spare a few minutes?</a:t>
            </a:r>
          </a:p>
          <a:p>
            <a:pPr fontAlgn="auto">
              <a:spcAft>
                <a:spcPts val="0"/>
              </a:spcAft>
              <a:buFont typeface="Arial" pitchFamily="34" charset="0"/>
              <a:buChar char="•"/>
              <a:defRPr/>
            </a:pPr>
            <a:r>
              <a:rPr lang="en-US" altLang="zh-CN" sz="5400" dirty="0" smtClean="0"/>
              <a:t>Could </a:t>
            </a:r>
            <a:r>
              <a:rPr lang="en-US" altLang="zh-CN" sz="5400" dirty="0"/>
              <a:t>you do me a favor?</a:t>
            </a:r>
          </a:p>
          <a:p>
            <a:pPr fontAlgn="auto">
              <a:spcAft>
                <a:spcPts val="0"/>
              </a:spcAft>
              <a:buFont typeface="Arial" pitchFamily="34" charset="0"/>
              <a:buChar char="•"/>
              <a:defRPr/>
            </a:pPr>
            <a:r>
              <a:rPr lang="en-US" altLang="zh-CN" sz="5400" dirty="0" smtClean="0"/>
              <a:t>Could </a:t>
            </a:r>
            <a:r>
              <a:rPr lang="en-US" altLang="zh-CN" sz="5400" dirty="0"/>
              <a:t>I ask you a favor?</a:t>
            </a:r>
          </a:p>
          <a:p>
            <a:pPr fontAlgn="auto">
              <a:spcAft>
                <a:spcPts val="0"/>
              </a:spcAft>
              <a:buFont typeface="Arial" pitchFamily="34" charset="0"/>
              <a:buChar char="•"/>
              <a:defRPr/>
            </a:pPr>
            <a:endParaRPr lang="en-US" altLang="zh-CN" sz="5400" dirty="0"/>
          </a:p>
          <a:p>
            <a:pPr marL="0" indent="0" fontAlgn="auto">
              <a:spcAft>
                <a:spcPts val="0"/>
              </a:spcAft>
              <a:buFont typeface="Arial" pitchFamily="34" charset="0"/>
              <a:buNone/>
              <a:defRPr/>
            </a:pPr>
            <a:endParaRPr lang="en-US" altLang="zh-CN" dirty="0"/>
          </a:p>
          <a:p>
            <a:pPr fontAlgn="auto">
              <a:spcAft>
                <a:spcPts val="0"/>
              </a:spcAft>
              <a:buFont typeface="Arial" pitchFamily="34" charset="0"/>
              <a:buChar char="•"/>
              <a:defRPr/>
            </a:pPr>
            <a:endParaRPr lang="zh-CN" altLang="en-US" dirty="0"/>
          </a:p>
        </p:txBody>
      </p:sp>
    </p:spTree>
    <p:extLst>
      <p:ext uri="{BB962C8B-B14F-4D97-AF65-F5344CB8AC3E}">
        <p14:creationId xmlns:p14="http://schemas.microsoft.com/office/powerpoint/2010/main" val="279519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467544" y="13905"/>
            <a:ext cx="8229600" cy="894815"/>
          </a:xfrm>
        </p:spPr>
        <p:txBody>
          <a:bodyPr>
            <a:normAutofit fontScale="90000"/>
          </a:bodyPr>
          <a:lstStyle/>
          <a:p>
            <a:r>
              <a:rPr lang="en-US" altLang="zh-CN" sz="6000" dirty="0" smtClean="0">
                <a:solidFill>
                  <a:srgbClr val="6600FF"/>
                </a:solidFill>
              </a:rPr>
              <a:t>Respond?</a:t>
            </a:r>
            <a:endParaRPr lang="zh-CN" altLang="en-US" sz="6000" dirty="0" smtClean="0">
              <a:solidFill>
                <a:srgbClr val="6600FF"/>
              </a:solidFill>
            </a:endParaRPr>
          </a:p>
        </p:txBody>
      </p:sp>
      <p:sp>
        <p:nvSpPr>
          <p:cNvPr id="3" name="内容占位符 2"/>
          <p:cNvSpPr>
            <a:spLocks noGrp="1"/>
          </p:cNvSpPr>
          <p:nvPr>
            <p:ph idx="1"/>
          </p:nvPr>
        </p:nvSpPr>
        <p:spPr>
          <a:xfrm>
            <a:off x="251520" y="908720"/>
            <a:ext cx="8892480" cy="5832648"/>
          </a:xfrm>
        </p:spPr>
        <p:txBody>
          <a:bodyPr>
            <a:normAutofit/>
          </a:bodyPr>
          <a:lstStyle/>
          <a:p>
            <a:r>
              <a:rPr lang="en-US" altLang="zh-CN" dirty="0" smtClean="0"/>
              <a:t>Certainly. What is it?</a:t>
            </a:r>
          </a:p>
          <a:p>
            <a:r>
              <a:rPr lang="en-US" altLang="zh-CN" dirty="0" smtClean="0"/>
              <a:t>Okay, no problem.</a:t>
            </a:r>
          </a:p>
          <a:p>
            <a:r>
              <a:rPr lang="en-US" altLang="zh-CN" dirty="0" smtClean="0"/>
              <a:t>OK, what kind of help?</a:t>
            </a:r>
          </a:p>
          <a:p>
            <a:r>
              <a:rPr lang="en-US" altLang="zh-CN" dirty="0" smtClean="0"/>
              <a:t>Sure, I'd be glad to. / I’d be happy to help.</a:t>
            </a:r>
          </a:p>
          <a:p>
            <a:pPr marL="0" indent="0">
              <a:buNone/>
            </a:pPr>
            <a:endParaRPr lang="en-US" altLang="zh-CN" dirty="0" smtClean="0"/>
          </a:p>
          <a:p>
            <a:pPr marL="0" indent="0">
              <a:buNone/>
            </a:pPr>
            <a:endParaRPr lang="en-US" altLang="zh-CN" dirty="0" smtClean="0"/>
          </a:p>
          <a:p>
            <a:r>
              <a:rPr lang="en-US" altLang="zh-CN" dirty="0" smtClean="0"/>
              <a:t>Sorry, I'm (kind of) busy now.</a:t>
            </a:r>
          </a:p>
          <a:p>
            <a:r>
              <a:rPr lang="en-US" altLang="zh-CN" dirty="0" smtClean="0"/>
              <a:t>I'm sorry. I don't have time right now.</a:t>
            </a:r>
          </a:p>
          <a:p>
            <a:r>
              <a:rPr lang="en-US" altLang="zh-CN" dirty="0" smtClean="0"/>
              <a:t>I’m glad to, but I’m afraid I don’t have the time.</a:t>
            </a:r>
          </a:p>
          <a:p>
            <a:endParaRPr lang="zh-CN" altLang="en-US" dirty="0" smtClean="0"/>
          </a:p>
        </p:txBody>
      </p:sp>
      <p:pic>
        <p:nvPicPr>
          <p:cNvPr id="1026" name="Picture 2" descr="http://www.mbsky.com/uploadImages2/2009/7/31/200973156104433.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76470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3.qqjay.com/uploads/allimg/100111/2350433594-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861048"/>
            <a:ext cx="1672580" cy="167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smtClean="0">
                <a:solidFill>
                  <a:srgbClr val="FFC000"/>
                </a:solidFill>
              </a:rPr>
              <a:t>Going on…</a:t>
            </a:r>
            <a:endParaRPr lang="zh-CN" altLang="en-US" sz="6000" smtClean="0">
              <a:solidFill>
                <a:srgbClr val="FFC000"/>
              </a:solidFill>
            </a:endParaRPr>
          </a:p>
        </p:txBody>
      </p:sp>
      <p:sp>
        <p:nvSpPr>
          <p:cNvPr id="3" name="内容占位符 2"/>
          <p:cNvSpPr>
            <a:spLocks noGrp="1"/>
          </p:cNvSpPr>
          <p:nvPr>
            <p:ph idx="1"/>
          </p:nvPr>
        </p:nvSpPr>
        <p:spPr>
          <a:xfrm>
            <a:off x="0" y="1600200"/>
            <a:ext cx="9144000" cy="4853136"/>
          </a:xfrm>
        </p:spPr>
        <p:txBody>
          <a:bodyPr rtlCol="0">
            <a:normAutofit/>
          </a:bodyPr>
          <a:lstStyle/>
          <a:p>
            <a:pPr fontAlgn="auto">
              <a:spcAft>
                <a:spcPts val="0"/>
              </a:spcAft>
              <a:buFont typeface="Arial" pitchFamily="34" charset="0"/>
              <a:buChar char="•"/>
              <a:defRPr/>
            </a:pPr>
            <a:r>
              <a:rPr lang="en-US" altLang="zh-CN" dirty="0" smtClean="0"/>
              <a:t>Can </a:t>
            </a:r>
            <a:r>
              <a:rPr lang="en-US" altLang="zh-CN" dirty="0"/>
              <a:t>I ask you to . . . ?</a:t>
            </a:r>
          </a:p>
          <a:p>
            <a:pPr fontAlgn="auto">
              <a:spcAft>
                <a:spcPts val="0"/>
              </a:spcAft>
              <a:buFont typeface="Arial" pitchFamily="34" charset="0"/>
              <a:buChar char="•"/>
              <a:defRPr/>
            </a:pPr>
            <a:r>
              <a:rPr lang="en-US" altLang="zh-CN" dirty="0"/>
              <a:t>I need some help (if you have time/if you are not busy).</a:t>
            </a:r>
          </a:p>
          <a:p>
            <a:pPr fontAlgn="auto">
              <a:spcAft>
                <a:spcPts val="0"/>
              </a:spcAft>
              <a:buFont typeface="Arial" pitchFamily="34" charset="0"/>
              <a:buChar char="•"/>
              <a:defRPr/>
            </a:pPr>
            <a:r>
              <a:rPr lang="en-US" altLang="zh-CN" dirty="0" smtClean="0"/>
              <a:t>I need some help on…</a:t>
            </a:r>
          </a:p>
          <a:p>
            <a:pPr fontAlgn="auto">
              <a:spcAft>
                <a:spcPts val="0"/>
              </a:spcAft>
              <a:buFont typeface="Arial" pitchFamily="34" charset="0"/>
              <a:buChar char="•"/>
              <a:defRPr/>
            </a:pPr>
            <a:r>
              <a:rPr lang="en-US" altLang="zh-CN" dirty="0"/>
              <a:t>Could you . . . . (for me) ?</a:t>
            </a:r>
          </a:p>
          <a:p>
            <a:pPr fontAlgn="auto">
              <a:spcAft>
                <a:spcPts val="0"/>
              </a:spcAft>
              <a:buFont typeface="Arial" pitchFamily="34" charset="0"/>
              <a:buChar char="•"/>
              <a:defRPr/>
            </a:pPr>
            <a:r>
              <a:rPr lang="en-US" altLang="zh-CN" dirty="0" smtClean="0"/>
              <a:t>Would </a:t>
            </a:r>
            <a:r>
              <a:rPr lang="en-US" altLang="zh-CN" dirty="0"/>
              <a:t>you please . . . ?</a:t>
            </a:r>
          </a:p>
          <a:p>
            <a:pPr fontAlgn="auto">
              <a:spcAft>
                <a:spcPts val="0"/>
              </a:spcAft>
              <a:buFont typeface="Arial" pitchFamily="34" charset="0"/>
              <a:buChar char="•"/>
              <a:defRPr/>
            </a:pPr>
            <a:r>
              <a:rPr lang="en-US" altLang="zh-CN" dirty="0" smtClean="0"/>
              <a:t>Would </a:t>
            </a:r>
            <a:r>
              <a:rPr lang="en-US" altLang="zh-CN" dirty="0"/>
              <a:t>you mind </a:t>
            </a:r>
            <a:r>
              <a:rPr lang="en-US" altLang="zh-CN" dirty="0" err="1"/>
              <a:t>V+ing</a:t>
            </a:r>
            <a:r>
              <a:rPr lang="en-US" altLang="zh-CN" dirty="0"/>
              <a:t> . . . .?</a:t>
            </a:r>
          </a:p>
          <a:p>
            <a:pPr fontAlgn="auto">
              <a:spcAft>
                <a:spcPts val="0"/>
              </a:spcAft>
              <a:buFont typeface="Arial" pitchFamily="34" charset="0"/>
              <a:buChar char="•"/>
              <a:defRPr/>
            </a:pPr>
            <a:r>
              <a:rPr lang="en-US" altLang="zh-CN" dirty="0" smtClean="0"/>
              <a:t>Could </a:t>
            </a:r>
            <a:r>
              <a:rPr lang="en-US" altLang="zh-CN" dirty="0"/>
              <a:t>you possibly . . . ?</a:t>
            </a:r>
          </a:p>
          <a:p>
            <a:pPr fontAlgn="auto">
              <a:spcAft>
                <a:spcPts val="0"/>
              </a:spcAft>
              <a:buFont typeface="Arial" pitchFamily="34" charset="0"/>
              <a:buChar char="•"/>
              <a:defRPr/>
            </a:pPr>
            <a:endParaRPr lang="en-US" altLang="zh-CN" dirty="0"/>
          </a:p>
          <a:p>
            <a:pPr fontAlgn="auto">
              <a:spcAft>
                <a:spcPts val="0"/>
              </a:spcAft>
              <a:buFont typeface="Arial" pitchFamily="34" charset="0"/>
              <a:buChar char="•"/>
              <a:defRPr/>
            </a:pPr>
            <a:endParaRPr lang="zh-CN" altLang="en-US" dirty="0"/>
          </a:p>
        </p:txBody>
      </p:sp>
    </p:spTree>
    <p:extLst>
      <p:ext uri="{BB962C8B-B14F-4D97-AF65-F5344CB8AC3E}">
        <p14:creationId xmlns:p14="http://schemas.microsoft.com/office/powerpoint/2010/main" val="25079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en-US" altLang="zh-CN" sz="6600" smtClean="0">
                <a:solidFill>
                  <a:srgbClr val="CC3399"/>
                </a:solidFill>
              </a:rPr>
              <a:t>End!</a:t>
            </a:r>
            <a:endParaRPr lang="zh-CN" altLang="en-US" sz="6600" smtClean="0">
              <a:solidFill>
                <a:srgbClr val="CC3399"/>
              </a:solidFill>
            </a:endParaRPr>
          </a:p>
        </p:txBody>
      </p:sp>
      <p:sp>
        <p:nvSpPr>
          <p:cNvPr id="3" name="内容占位符 2"/>
          <p:cNvSpPr>
            <a:spLocks noGrp="1"/>
          </p:cNvSpPr>
          <p:nvPr>
            <p:ph idx="1"/>
          </p:nvPr>
        </p:nvSpPr>
        <p:spPr>
          <a:xfrm>
            <a:off x="179388" y="1412875"/>
            <a:ext cx="8785225" cy="5256213"/>
          </a:xfrm>
        </p:spPr>
        <p:txBody>
          <a:bodyPr rtlCol="0">
            <a:normAutofit lnSpcReduction="10000"/>
          </a:bodyPr>
          <a:lstStyle/>
          <a:p>
            <a:pPr fontAlgn="auto">
              <a:spcAft>
                <a:spcPts val="0"/>
              </a:spcAft>
              <a:buFont typeface="Arial" pitchFamily="34" charset="0"/>
              <a:buChar char="•"/>
              <a:defRPr/>
            </a:pPr>
            <a:r>
              <a:rPr lang="en-US" altLang="zh-CN" dirty="0"/>
              <a:t>Thank you. </a:t>
            </a:r>
            <a:r>
              <a:rPr lang="en-US" altLang="zh-CN" dirty="0" smtClean="0"/>
              <a:t>/Thanks </a:t>
            </a:r>
            <a:r>
              <a:rPr lang="en-US" altLang="zh-CN" dirty="0"/>
              <a:t>a lot. </a:t>
            </a:r>
            <a:r>
              <a:rPr lang="en-US" altLang="zh-CN" dirty="0" smtClean="0"/>
              <a:t>/Thanks </a:t>
            </a:r>
            <a:r>
              <a:rPr lang="en-US" altLang="zh-CN" dirty="0"/>
              <a:t>a million. </a:t>
            </a:r>
            <a:endParaRPr lang="en-US" altLang="zh-CN" dirty="0" smtClean="0"/>
          </a:p>
          <a:p>
            <a:pPr fontAlgn="auto">
              <a:spcAft>
                <a:spcPts val="0"/>
              </a:spcAft>
              <a:buFont typeface="Arial" pitchFamily="34" charset="0"/>
              <a:buChar char="•"/>
              <a:defRPr/>
            </a:pPr>
            <a:r>
              <a:rPr lang="en-US" altLang="zh-CN" dirty="0" smtClean="0"/>
              <a:t>I appreciate it</a:t>
            </a:r>
            <a:r>
              <a:rPr lang="en-US" altLang="zh-CN" dirty="0"/>
              <a:t>. </a:t>
            </a:r>
            <a:endParaRPr lang="en-US" altLang="zh-CN" dirty="0" smtClean="0"/>
          </a:p>
          <a:p>
            <a:pPr fontAlgn="auto">
              <a:spcAft>
                <a:spcPts val="0"/>
              </a:spcAft>
              <a:buFont typeface="Arial" pitchFamily="34" charset="0"/>
              <a:buChar char="•"/>
              <a:defRPr/>
            </a:pPr>
            <a:r>
              <a:rPr lang="en-US" altLang="zh-CN" dirty="0"/>
              <a:t>That’s very helpful.</a:t>
            </a:r>
          </a:p>
          <a:p>
            <a:pPr fontAlgn="auto">
              <a:spcAft>
                <a:spcPts val="0"/>
              </a:spcAft>
              <a:buFont typeface="Arial" pitchFamily="34" charset="0"/>
              <a:buChar char="•"/>
              <a:defRPr/>
            </a:pPr>
            <a:r>
              <a:rPr lang="en-US" altLang="zh-CN" dirty="0"/>
              <a:t>I want to repay you</a:t>
            </a:r>
            <a:r>
              <a:rPr lang="en-US" altLang="zh-CN" dirty="0" smtClean="0"/>
              <a:t>.</a:t>
            </a:r>
          </a:p>
          <a:p>
            <a:pPr fontAlgn="auto">
              <a:spcAft>
                <a:spcPts val="0"/>
              </a:spcAft>
              <a:buFont typeface="Arial" pitchFamily="34" charset="0"/>
              <a:buChar char="•"/>
              <a:defRPr/>
            </a:pPr>
            <a:r>
              <a:rPr lang="en-US" altLang="zh-CN" dirty="0" smtClean="0"/>
              <a:t>It's </a:t>
            </a:r>
            <a:r>
              <a:rPr lang="en-US" altLang="zh-CN" dirty="0"/>
              <a:t>very kind of you. </a:t>
            </a:r>
            <a:endParaRPr lang="en-US" altLang="zh-CN" dirty="0" smtClean="0"/>
          </a:p>
          <a:p>
            <a:pPr fontAlgn="auto">
              <a:spcAft>
                <a:spcPts val="0"/>
              </a:spcAft>
              <a:buFont typeface="Arial" pitchFamily="34" charset="0"/>
              <a:buChar char="•"/>
              <a:defRPr/>
            </a:pPr>
            <a:r>
              <a:rPr lang="en-US" altLang="zh-CN" dirty="0" smtClean="0"/>
              <a:t>You're </a:t>
            </a:r>
            <a:r>
              <a:rPr lang="en-US" altLang="zh-CN" dirty="0"/>
              <a:t>most kind. </a:t>
            </a:r>
            <a:endParaRPr lang="en-US" altLang="zh-CN" dirty="0" smtClean="0"/>
          </a:p>
          <a:p>
            <a:pPr fontAlgn="auto">
              <a:spcAft>
                <a:spcPts val="0"/>
              </a:spcAft>
              <a:buFont typeface="Arial" pitchFamily="34" charset="0"/>
              <a:buChar char="•"/>
              <a:defRPr/>
            </a:pPr>
            <a:r>
              <a:rPr lang="en-US" altLang="zh-CN" dirty="0" smtClean="0"/>
              <a:t>How </a:t>
            </a:r>
            <a:r>
              <a:rPr lang="en-US" altLang="zh-CN" dirty="0"/>
              <a:t>can I ever thank you?</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760904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784976" cy="6264696"/>
          </a:xfrm>
        </p:spPr>
        <p:txBody>
          <a:bodyPr/>
          <a:lstStyle/>
          <a:p>
            <a:r>
              <a:rPr lang="en-US" altLang="zh-CN" dirty="0" smtClean="0"/>
              <a:t>Scenario:</a:t>
            </a:r>
          </a:p>
          <a:p>
            <a:r>
              <a:rPr lang="zh-CN" altLang="en-US" dirty="0" smtClean="0"/>
              <a:t>新同事入职，向其介绍公司规则，</a:t>
            </a:r>
            <a:r>
              <a:rPr lang="zh-CN" altLang="en-US" smtClean="0"/>
              <a:t>如上下班</a:t>
            </a:r>
            <a:r>
              <a:rPr lang="zh-CN" altLang="en-US" dirty="0" smtClean="0"/>
              <a:t>时间，穿着等。</a:t>
            </a:r>
            <a:endParaRPr lang="en-US" altLang="zh-CN" dirty="0" smtClean="0"/>
          </a:p>
          <a:p>
            <a:endParaRPr lang="en-US" altLang="zh-CN" dirty="0"/>
          </a:p>
          <a:p>
            <a:pPr marL="0" indent="0">
              <a:buNone/>
            </a:pPr>
            <a:endParaRPr lang="en-US" altLang="zh-CN" dirty="0" smtClean="0"/>
          </a:p>
          <a:p>
            <a:r>
              <a:rPr lang="zh-CN" altLang="en-US" dirty="0" smtClean="0"/>
              <a:t>老外同事不熟悉周围的环境感到苦恼，向他介绍进城的交通路线。</a:t>
            </a:r>
            <a:endParaRPr lang="en-US" altLang="zh-CN" dirty="0"/>
          </a:p>
        </p:txBody>
      </p:sp>
      <p:pic>
        <p:nvPicPr>
          <p:cNvPr id="1026" name="Picture 2" descr="http://211.139.146.36:8080/rs/res/43/20853/pre_0100002225.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173849"/>
            <a:ext cx="2913632" cy="257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65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457200" y="0"/>
            <a:ext cx="8229600" cy="1196975"/>
          </a:xfrm>
        </p:spPr>
        <p:txBody>
          <a:bodyPr/>
          <a:lstStyle/>
          <a:p>
            <a:r>
              <a:rPr lang="en-US" altLang="zh-CN" sz="5400" b="1" dirty="0" smtClean="0">
                <a:solidFill>
                  <a:srgbClr val="00B0F0"/>
                </a:solidFill>
              </a:rPr>
              <a:t>After-work Chat</a:t>
            </a:r>
            <a:endParaRPr lang="zh-CN" altLang="en-US" sz="5400" b="1" dirty="0" smtClean="0">
              <a:solidFill>
                <a:srgbClr val="00B0F0"/>
              </a:solidFill>
            </a:endParaRPr>
          </a:p>
        </p:txBody>
      </p:sp>
      <p:pic>
        <p:nvPicPr>
          <p:cNvPr id="1026" name="Picture 2" descr="http://pica.nipic.com/2008-03-12/2008312112736941_2.jpg"/>
          <p:cNvPicPr>
            <a:picLocks noChangeAspect="1" noChangeArrowheads="1"/>
          </p:cNvPicPr>
          <p:nvPr/>
        </p:nvPicPr>
        <p:blipFill>
          <a:blip r:embed="rId2"/>
          <a:srcRect/>
          <a:stretch>
            <a:fillRect/>
          </a:stretch>
        </p:blipFill>
        <p:spPr bwMode="auto">
          <a:xfrm>
            <a:off x="900113" y="1341438"/>
            <a:ext cx="7200900" cy="5327650"/>
          </a:xfrm>
          <a:prstGeom prst="rect">
            <a:avLst/>
          </a:prstGeom>
          <a:noFill/>
          <a:ln w="9525">
            <a:noFill/>
            <a:miter lim="800000"/>
            <a:headEnd/>
            <a:tailEnd/>
          </a:ln>
        </p:spPr>
      </p:pic>
    </p:spTree>
    <p:extLst>
      <p:ext uri="{BB962C8B-B14F-4D97-AF65-F5344CB8AC3E}">
        <p14:creationId xmlns:p14="http://schemas.microsoft.com/office/powerpoint/2010/main" val="406681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normAutofit fontScale="90000"/>
          </a:bodyPr>
          <a:lstStyle/>
          <a:p>
            <a:r>
              <a:rPr lang="en-US" altLang="zh-CN" sz="7200" b="1" smtClean="0">
                <a:solidFill>
                  <a:srgbClr val="FF6600"/>
                </a:solidFill>
              </a:rPr>
              <a:t>Care</a:t>
            </a:r>
          </a:p>
        </p:txBody>
      </p:sp>
      <p:sp>
        <p:nvSpPr>
          <p:cNvPr id="3" name="内容占位符 2"/>
          <p:cNvSpPr>
            <a:spLocks noGrp="1"/>
          </p:cNvSpPr>
          <p:nvPr>
            <p:ph idx="1"/>
          </p:nvPr>
        </p:nvSpPr>
        <p:spPr/>
        <p:txBody>
          <a:bodyPr>
            <a:normAutofit/>
          </a:bodyPr>
          <a:lstStyle/>
          <a:p>
            <a:pPr marL="0" indent="0">
              <a:lnSpc>
                <a:spcPct val="80000"/>
              </a:lnSpc>
              <a:buFont typeface="Arial" charset="0"/>
              <a:buNone/>
            </a:pPr>
            <a:r>
              <a:rPr lang="en-US" altLang="zh-CN" sz="4000" dirty="0" smtClean="0"/>
              <a:t>Are you ok?</a:t>
            </a:r>
          </a:p>
          <a:p>
            <a:pPr marL="0" indent="0">
              <a:lnSpc>
                <a:spcPct val="80000"/>
              </a:lnSpc>
              <a:buFont typeface="Arial" charset="0"/>
              <a:buNone/>
            </a:pPr>
            <a:r>
              <a:rPr lang="en-US" altLang="zh-CN" sz="4000" dirty="0" smtClean="0"/>
              <a:t>You look pale.</a:t>
            </a:r>
          </a:p>
          <a:p>
            <a:pPr marL="0" indent="0">
              <a:lnSpc>
                <a:spcPct val="80000"/>
              </a:lnSpc>
              <a:buFont typeface="Arial" charset="0"/>
              <a:buNone/>
            </a:pPr>
            <a:r>
              <a:rPr lang="en-US" altLang="zh-CN" sz="4000" dirty="0" smtClean="0"/>
              <a:t>You look a bit stressed.</a:t>
            </a:r>
          </a:p>
          <a:p>
            <a:pPr marL="0" indent="0">
              <a:lnSpc>
                <a:spcPct val="80000"/>
              </a:lnSpc>
              <a:buFont typeface="Arial" charset="0"/>
              <a:buNone/>
            </a:pPr>
            <a:r>
              <a:rPr lang="en-US" altLang="zh-CN" sz="4000" dirty="0" smtClean="0"/>
              <a:t>You don’t look well.</a:t>
            </a:r>
          </a:p>
          <a:p>
            <a:pPr marL="0" indent="0">
              <a:lnSpc>
                <a:spcPct val="80000"/>
              </a:lnSpc>
              <a:buFont typeface="Arial" charset="0"/>
              <a:buNone/>
            </a:pPr>
            <a:r>
              <a:rPr lang="en-US" altLang="zh-CN" sz="4000" dirty="0" smtClean="0"/>
              <a:t>What’s wrong with you?</a:t>
            </a:r>
          </a:p>
          <a:p>
            <a:pPr marL="0" indent="0">
              <a:lnSpc>
                <a:spcPct val="80000"/>
              </a:lnSpc>
              <a:buFont typeface="Arial" charset="0"/>
              <a:buNone/>
            </a:pPr>
            <a:endParaRPr lang="en-US" altLang="zh-CN" sz="4000" dirty="0" smtClean="0"/>
          </a:p>
          <a:p>
            <a:pPr marL="0" indent="0">
              <a:lnSpc>
                <a:spcPct val="80000"/>
              </a:lnSpc>
            </a:pPr>
            <a:endParaRPr lang="zh-CN" altLang="en-US" sz="2000" dirty="0" smtClean="0"/>
          </a:p>
        </p:txBody>
      </p:sp>
      <p:pic>
        <p:nvPicPr>
          <p:cNvPr id="36868" name="Picture 4" descr="032e1cc49b6977808226acea"/>
          <p:cNvPicPr>
            <a:picLocks noChangeAspect="1" noChangeArrowheads="1" noCrop="1"/>
          </p:cNvPicPr>
          <p:nvPr/>
        </p:nvPicPr>
        <p:blipFill>
          <a:blip r:embed="rId2"/>
          <a:srcRect/>
          <a:stretch>
            <a:fillRect/>
          </a:stretch>
        </p:blipFill>
        <p:spPr bwMode="auto">
          <a:xfrm>
            <a:off x="5903593" y="4365103"/>
            <a:ext cx="3061019" cy="2161109"/>
          </a:xfrm>
          <a:prstGeom prst="rect">
            <a:avLst/>
          </a:prstGeom>
          <a:noFill/>
        </p:spPr>
      </p:pic>
    </p:spTree>
    <p:extLst>
      <p:ext uri="{BB962C8B-B14F-4D97-AF65-F5344CB8AC3E}">
        <p14:creationId xmlns:p14="http://schemas.microsoft.com/office/powerpoint/2010/main" val="393555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3.att.hudong.com/77/90/193000013499321326209087445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13454"/>
            <a:ext cx="5810250" cy="5695951"/>
          </a:xfrm>
          <a:prstGeom prst="rect">
            <a:avLst/>
          </a:prstGeom>
          <a:noFill/>
          <a:extLst>
            <a:ext uri="{909E8E84-426E-40DD-AFC4-6F175D3DCCD1}">
              <a14:hiddenFill xmlns:a14="http://schemas.microsoft.com/office/drawing/2010/main">
                <a:solidFill>
                  <a:srgbClr val="FFFFFF"/>
                </a:solidFill>
              </a14:hiddenFill>
            </a:ext>
          </a:extLst>
        </p:spPr>
      </p:pic>
      <p:sp>
        <p:nvSpPr>
          <p:cNvPr id="5" name="椭圆形标注 4"/>
          <p:cNvSpPr/>
          <p:nvPr/>
        </p:nvSpPr>
        <p:spPr>
          <a:xfrm>
            <a:off x="5724128" y="5818384"/>
            <a:ext cx="3083767" cy="972688"/>
          </a:xfrm>
          <a:prstGeom prst="wedgeEllipseCallout">
            <a:avLst>
              <a:gd name="adj1" fmla="val -47495"/>
              <a:gd name="adj2" fmla="val -76273"/>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altLang="zh-CN" sz="2400" b="1" dirty="0"/>
              <a:t>I caught a cold. </a:t>
            </a:r>
            <a:endParaRPr lang="zh-CN" altLang="en-US" sz="2400" b="1" dirty="0"/>
          </a:p>
        </p:txBody>
      </p:sp>
      <p:sp>
        <p:nvSpPr>
          <p:cNvPr id="3" name="TextBox 2"/>
          <p:cNvSpPr txBox="1"/>
          <p:nvPr/>
        </p:nvSpPr>
        <p:spPr>
          <a:xfrm>
            <a:off x="6156176" y="980728"/>
            <a:ext cx="2232248" cy="523220"/>
          </a:xfrm>
          <a:prstGeom prst="rect">
            <a:avLst/>
          </a:prstGeom>
          <a:noFill/>
        </p:spPr>
        <p:txBody>
          <a:bodyPr wrap="square" rtlCol="0">
            <a:spAutoFit/>
          </a:bodyPr>
          <a:lstStyle/>
          <a:p>
            <a:r>
              <a:rPr lang="zh-CN" altLang="en-US" sz="2800" b="1" i="1" dirty="0" smtClean="0"/>
              <a:t>我感冒了！</a:t>
            </a:r>
            <a:endParaRPr lang="zh-CN" altLang="en-US" sz="2800" b="1" i="1" dirty="0"/>
          </a:p>
        </p:txBody>
      </p:sp>
    </p:spTree>
    <p:extLst>
      <p:ext uri="{BB962C8B-B14F-4D97-AF65-F5344CB8AC3E}">
        <p14:creationId xmlns:p14="http://schemas.microsoft.com/office/powerpoint/2010/main" val="317665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Instance</a:t>
            </a:r>
            <a:r>
              <a:rPr lang="zh-CN" altLang="en-US" sz="2800" dirty="0" smtClean="0"/>
              <a:t>实例                           </a:t>
            </a:r>
            <a:r>
              <a:rPr lang="en-US" altLang="zh-CN" sz="2800" dirty="0" smtClean="0"/>
              <a:t>range</a:t>
            </a:r>
            <a:r>
              <a:rPr lang="zh-CN" altLang="en-US" sz="2800" dirty="0" smtClean="0"/>
              <a:t>范围 </a:t>
            </a:r>
            <a:endParaRPr lang="en-US" altLang="zh-CN" sz="2800" dirty="0" smtClean="0"/>
          </a:p>
          <a:p>
            <a:r>
              <a:rPr lang="en-US" altLang="zh-CN" sz="2800" dirty="0" smtClean="0"/>
              <a:t>Architectural</a:t>
            </a:r>
            <a:r>
              <a:rPr lang="zh-CN" altLang="en-US" sz="2800" dirty="0" smtClean="0"/>
              <a:t>结构的               </a:t>
            </a:r>
            <a:r>
              <a:rPr lang="en-US" altLang="zh-CN" sz="2800" dirty="0" smtClean="0"/>
              <a:t>online</a:t>
            </a:r>
            <a:r>
              <a:rPr lang="zh-CN" altLang="en-US" sz="2800" dirty="0" smtClean="0"/>
              <a:t>在线</a:t>
            </a:r>
            <a:endParaRPr lang="en-US" altLang="zh-CN" sz="2800" dirty="0" smtClean="0"/>
          </a:p>
          <a:p>
            <a:r>
              <a:rPr lang="en-US" altLang="zh-CN" sz="2800" dirty="0" smtClean="0"/>
              <a:t>Error</a:t>
            </a:r>
            <a:r>
              <a:rPr lang="zh-CN" altLang="en-US" sz="2800" dirty="0" smtClean="0"/>
              <a:t>错误                                  </a:t>
            </a:r>
            <a:r>
              <a:rPr lang="en-US" altLang="zh-CN" sz="2800" dirty="0" smtClean="0"/>
              <a:t>occur</a:t>
            </a:r>
            <a:r>
              <a:rPr lang="zh-CN" altLang="en-US" sz="2800" dirty="0" smtClean="0"/>
              <a:t>发生</a:t>
            </a:r>
            <a:endParaRPr lang="en-US" altLang="zh-CN" sz="2800" dirty="0" smtClean="0"/>
          </a:p>
          <a:p>
            <a:r>
              <a:rPr lang="en-US" altLang="zh-CN" sz="2800" dirty="0" smtClean="0"/>
              <a:t>Inconvenience</a:t>
            </a:r>
            <a:r>
              <a:rPr lang="zh-CN" altLang="en-US" sz="2800" dirty="0" smtClean="0"/>
              <a:t>不便                 </a:t>
            </a:r>
            <a:r>
              <a:rPr lang="en-US" altLang="zh-CN" sz="2800" dirty="0" smtClean="0"/>
              <a:t>refer to </a:t>
            </a:r>
            <a:r>
              <a:rPr lang="zh-CN" altLang="en-US" sz="2800" dirty="0" smtClean="0"/>
              <a:t>参考</a:t>
            </a:r>
            <a:endParaRPr lang="en-US" altLang="zh-CN" sz="2800" dirty="0" smtClean="0"/>
          </a:p>
          <a:p>
            <a:r>
              <a:rPr lang="en-US" altLang="zh-CN" sz="2800" dirty="0" smtClean="0"/>
              <a:t>Property</a:t>
            </a:r>
            <a:r>
              <a:rPr lang="zh-CN" altLang="en-US" sz="2800" dirty="0" smtClean="0"/>
              <a:t>属性                           </a:t>
            </a:r>
            <a:r>
              <a:rPr lang="en-US" altLang="zh-CN" sz="2800" dirty="0" smtClean="0"/>
              <a:t>overall</a:t>
            </a:r>
            <a:r>
              <a:rPr lang="zh-CN" altLang="en-US" sz="2800" dirty="0" smtClean="0"/>
              <a:t>总体的</a:t>
            </a:r>
            <a:endParaRPr lang="en-US" altLang="zh-CN" sz="2800" dirty="0" smtClean="0"/>
          </a:p>
          <a:p>
            <a:r>
              <a:rPr lang="en-US" altLang="zh-CN" sz="2800" dirty="0" smtClean="0"/>
              <a:t>Compiler</a:t>
            </a:r>
            <a:r>
              <a:rPr lang="zh-CN" altLang="en-US" sz="2800" dirty="0" smtClean="0"/>
              <a:t>编译器                      </a:t>
            </a:r>
            <a:r>
              <a:rPr lang="en-US" altLang="zh-CN" sz="2800" dirty="0" smtClean="0"/>
              <a:t>perform</a:t>
            </a:r>
            <a:r>
              <a:rPr lang="zh-CN" altLang="en-US" sz="2800" dirty="0" smtClean="0"/>
              <a:t>执行</a:t>
            </a:r>
            <a:endParaRPr lang="en-US" altLang="zh-CN" sz="2800" dirty="0" smtClean="0"/>
          </a:p>
          <a:p>
            <a:r>
              <a:rPr lang="en-US" altLang="zh-CN" sz="2800" dirty="0" smtClean="0"/>
              <a:t>Evaluation</a:t>
            </a:r>
            <a:r>
              <a:rPr lang="zh-CN" altLang="en-US" sz="2800" dirty="0" smtClean="0"/>
              <a:t>评估                         </a:t>
            </a:r>
            <a:r>
              <a:rPr lang="en-US" altLang="zh-CN" sz="2800" dirty="0" smtClean="0"/>
              <a:t>partial</a:t>
            </a:r>
            <a:r>
              <a:rPr lang="zh-CN" altLang="en-US" sz="2800" dirty="0" smtClean="0"/>
              <a:t>局部的</a:t>
            </a:r>
            <a:endParaRPr lang="en-US" altLang="zh-CN" sz="2800" dirty="0" smtClean="0"/>
          </a:p>
          <a:p>
            <a:r>
              <a:rPr lang="en-US" altLang="zh-CN" sz="2800" dirty="0" smtClean="0"/>
              <a:t>Exception</a:t>
            </a:r>
            <a:r>
              <a:rPr lang="zh-CN" altLang="en-US" sz="2800" dirty="0" smtClean="0"/>
              <a:t>异常                          </a:t>
            </a:r>
            <a:r>
              <a:rPr lang="en-US" altLang="zh-CN" sz="2800" dirty="0" smtClean="0"/>
              <a:t>custom made</a:t>
            </a:r>
            <a:r>
              <a:rPr lang="zh-CN" altLang="en-US" sz="2800" dirty="0" smtClean="0"/>
              <a:t>定制</a:t>
            </a:r>
            <a:endParaRPr lang="en-US" altLang="zh-CN" sz="2800" dirty="0" smtClean="0"/>
          </a:p>
          <a:p>
            <a:r>
              <a:rPr lang="en-US" altLang="zh-CN" sz="2800" dirty="0" smtClean="0"/>
              <a:t>Parameter</a:t>
            </a:r>
            <a:r>
              <a:rPr lang="zh-CN" altLang="en-US" sz="2800" dirty="0" smtClean="0"/>
              <a:t>参数                         </a:t>
            </a:r>
            <a:r>
              <a:rPr lang="en-US" altLang="zh-CN" sz="2800" dirty="0" smtClean="0"/>
              <a:t>attribute</a:t>
            </a:r>
            <a:r>
              <a:rPr lang="zh-CN" altLang="en-US" sz="2800" dirty="0" smtClean="0"/>
              <a:t>属性</a:t>
            </a:r>
            <a:endParaRPr lang="en-US" altLang="zh-CN" sz="2800" dirty="0" smtClean="0"/>
          </a:p>
          <a:p>
            <a:r>
              <a:rPr lang="en-US" altLang="zh-CN" sz="2800" dirty="0" smtClean="0"/>
              <a:t>Lead to </a:t>
            </a:r>
            <a:r>
              <a:rPr lang="zh-CN" altLang="en-US" sz="2800" dirty="0" smtClean="0"/>
              <a:t>导致                              </a:t>
            </a:r>
            <a:r>
              <a:rPr lang="en-US" altLang="zh-CN" sz="2800" dirty="0" smtClean="0"/>
              <a:t>priority</a:t>
            </a:r>
            <a:r>
              <a:rPr lang="zh-CN" altLang="en-US" sz="2800" dirty="0" smtClean="0"/>
              <a:t>重点</a:t>
            </a:r>
            <a:endParaRPr lang="en-US" altLang="zh-CN" sz="2800" dirty="0" smtClean="0"/>
          </a:p>
          <a:p>
            <a:r>
              <a:rPr lang="en-US" altLang="zh-CN" sz="2800" dirty="0" smtClean="0"/>
              <a:t>Heuristic </a:t>
            </a:r>
            <a:r>
              <a:rPr lang="zh-CN" altLang="en-US" sz="2800" dirty="0" smtClean="0"/>
              <a:t>探索的</a:t>
            </a:r>
            <a:endParaRPr lang="en-US" altLang="zh-CN" sz="2800" dirty="0" smtClean="0"/>
          </a:p>
          <a:p>
            <a:endParaRPr lang="en-US" altLang="zh-CN" sz="2800" dirty="0" smtClean="0"/>
          </a:p>
        </p:txBody>
      </p:sp>
    </p:spTree>
    <p:extLst>
      <p:ext uri="{BB962C8B-B14F-4D97-AF65-F5344CB8AC3E}">
        <p14:creationId xmlns:p14="http://schemas.microsoft.com/office/powerpoint/2010/main" val="228280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64704"/>
            <a:ext cx="9036496" cy="5361459"/>
          </a:xfrm>
        </p:spPr>
        <p:txBody>
          <a:bodyPr>
            <a:normAutofit/>
          </a:bodyPr>
          <a:lstStyle/>
          <a:p>
            <a:r>
              <a:rPr lang="en-US" altLang="zh-CN" dirty="0"/>
              <a:t>I am sorry to hear that you are not well recently</a:t>
            </a:r>
            <a:r>
              <a:rPr lang="en-US" altLang="zh-CN" dirty="0" smtClean="0"/>
              <a:t>.</a:t>
            </a:r>
          </a:p>
          <a:p>
            <a:r>
              <a:rPr lang="en-US" altLang="zh-CN" dirty="0" smtClean="0"/>
              <a:t>You </a:t>
            </a:r>
            <a:r>
              <a:rPr lang="en-US" altLang="zh-CN" dirty="0"/>
              <a:t>need to see </a:t>
            </a:r>
            <a:r>
              <a:rPr lang="en-US" altLang="zh-CN" dirty="0" smtClean="0"/>
              <a:t>a doctor</a:t>
            </a:r>
            <a:r>
              <a:rPr lang="en-US" altLang="zh-CN" dirty="0"/>
              <a:t>.</a:t>
            </a:r>
          </a:p>
          <a:p>
            <a:r>
              <a:rPr lang="en-US" altLang="zh-CN" dirty="0"/>
              <a:t>Take some </a:t>
            </a:r>
            <a:r>
              <a:rPr lang="en-US" altLang="zh-CN" dirty="0" smtClean="0"/>
              <a:t>medicines.</a:t>
            </a:r>
          </a:p>
          <a:p>
            <a:r>
              <a:rPr lang="en-US" altLang="zh-CN" dirty="0"/>
              <a:t>Please take good care of yourself, or I'd be so worried about you</a:t>
            </a:r>
            <a:r>
              <a:rPr lang="en-US" altLang="zh-CN" dirty="0" smtClean="0"/>
              <a:t>.</a:t>
            </a:r>
          </a:p>
          <a:p>
            <a:r>
              <a:rPr lang="en-US" altLang="zh-CN" dirty="0" smtClean="0"/>
              <a:t>Get </a:t>
            </a:r>
            <a:r>
              <a:rPr lang="en-US" altLang="zh-CN" dirty="0"/>
              <a:t>a good rest.</a:t>
            </a:r>
          </a:p>
          <a:p>
            <a:r>
              <a:rPr lang="en-US" altLang="zh-CN" dirty="0" smtClean="0"/>
              <a:t>You </a:t>
            </a:r>
            <a:r>
              <a:rPr lang="en-US" altLang="zh-CN" dirty="0"/>
              <a:t>will be all right soon. </a:t>
            </a:r>
          </a:p>
          <a:p>
            <a:pPr marL="0" indent="0">
              <a:buNone/>
            </a:pPr>
            <a:endParaRPr lang="en-US" altLang="zh-CN" dirty="0"/>
          </a:p>
          <a:p>
            <a:endParaRPr lang="zh-CN" altLang="en-US" dirty="0"/>
          </a:p>
        </p:txBody>
      </p:sp>
      <p:sp>
        <p:nvSpPr>
          <p:cNvPr id="4" name="动作按钮: 后退或前一项 3">
            <a:hlinkClick r:id="" action="ppaction://noaction" highlightClick="1"/>
          </p:cNvPr>
          <p:cNvSpPr/>
          <p:nvPr/>
        </p:nvSpPr>
        <p:spPr>
          <a:xfrm>
            <a:off x="7668344" y="5661248"/>
            <a:ext cx="1042416" cy="1042416"/>
          </a:xfrm>
          <a:prstGeom prst="actionButtonBackPrevio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7930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bjgbw.net/up_files/ls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04664"/>
            <a:ext cx="5404154" cy="468052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95536" y="404664"/>
            <a:ext cx="2448272" cy="914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2400" b="1" dirty="0" smtClean="0"/>
              <a:t>最近都睡不好</a:t>
            </a:r>
            <a:endParaRPr lang="zh-CN" altLang="en-US" sz="2400" b="1" dirty="0"/>
          </a:p>
        </p:txBody>
      </p:sp>
      <p:sp>
        <p:nvSpPr>
          <p:cNvPr id="7" name="椭圆形标注 6"/>
          <p:cNvSpPr/>
          <p:nvPr/>
        </p:nvSpPr>
        <p:spPr>
          <a:xfrm>
            <a:off x="395536" y="5661248"/>
            <a:ext cx="8064896" cy="792088"/>
          </a:xfrm>
          <a:prstGeom prst="wedgeEllipseCallout">
            <a:avLst>
              <a:gd name="adj1" fmla="val 31523"/>
              <a:gd name="adj2" fmla="val -120103"/>
            </a:avLst>
          </a:prstGeom>
        </p:spPr>
        <p:style>
          <a:lnRef idx="0">
            <a:schemeClr val="accent6"/>
          </a:lnRef>
          <a:fillRef idx="3">
            <a:schemeClr val="accent6"/>
          </a:fillRef>
          <a:effectRef idx="3">
            <a:schemeClr val="accent6"/>
          </a:effectRef>
          <a:fontRef idx="minor">
            <a:schemeClr val="lt1"/>
          </a:fontRef>
        </p:style>
        <p:txBody>
          <a:bodyPr anchor="ctr"/>
          <a:lstStyle/>
          <a:p>
            <a:pPr>
              <a:lnSpc>
                <a:spcPct val="80000"/>
              </a:lnSpc>
              <a:buFont typeface="Arial" charset="0"/>
              <a:buNone/>
            </a:pPr>
            <a:r>
              <a:rPr lang="en-US" altLang="zh-CN" sz="2400" b="1" dirty="0"/>
              <a:t>I’ve been having a hard time sleeping lately.</a:t>
            </a:r>
          </a:p>
        </p:txBody>
      </p:sp>
    </p:spTree>
    <p:extLst>
      <p:ext uri="{BB962C8B-B14F-4D97-AF65-F5344CB8AC3E}">
        <p14:creationId xmlns:p14="http://schemas.microsoft.com/office/powerpoint/2010/main" val="137468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507288" cy="5937523"/>
          </a:xfrm>
        </p:spPr>
        <p:txBody>
          <a:bodyPr/>
          <a:lstStyle/>
          <a:p>
            <a:r>
              <a:rPr lang="en-US" altLang="zh-CN" dirty="0"/>
              <a:t>What you need to do is to relax</a:t>
            </a:r>
            <a:r>
              <a:rPr lang="en-US" altLang="zh-CN" dirty="0" smtClean="0"/>
              <a:t>.</a:t>
            </a:r>
          </a:p>
          <a:p>
            <a:r>
              <a:rPr lang="en-US" altLang="zh-CN" dirty="0"/>
              <a:t>S</a:t>
            </a:r>
            <a:r>
              <a:rPr lang="en-US" altLang="zh-CN" dirty="0" smtClean="0"/>
              <a:t>top </a:t>
            </a:r>
            <a:r>
              <a:rPr lang="en-US" altLang="zh-CN" dirty="0"/>
              <a:t>carrying the weight of the world on your shoulders</a:t>
            </a:r>
            <a:r>
              <a:rPr lang="en-US" altLang="zh-CN" dirty="0" smtClean="0"/>
              <a:t>.</a:t>
            </a:r>
          </a:p>
          <a:p>
            <a:r>
              <a:rPr lang="en-US" altLang="zh-CN" dirty="0"/>
              <a:t>Keep smiling! Things will calm down</a:t>
            </a:r>
            <a:r>
              <a:rPr lang="en-US" altLang="zh-CN" dirty="0" smtClean="0"/>
              <a:t>.</a:t>
            </a:r>
          </a:p>
          <a:p>
            <a:r>
              <a:rPr lang="en-US" altLang="zh-CN" dirty="0"/>
              <a:t>C</a:t>
            </a:r>
            <a:r>
              <a:rPr lang="en-US" altLang="zh-CN" dirty="0" smtClean="0"/>
              <a:t>heer </a:t>
            </a:r>
            <a:r>
              <a:rPr lang="en-US" altLang="zh-CN" dirty="0"/>
              <a:t>up! </a:t>
            </a:r>
            <a:r>
              <a:rPr lang="en-US" altLang="zh-CN" dirty="0" smtClean="0"/>
              <a:t>Things </a:t>
            </a:r>
            <a:r>
              <a:rPr lang="en-US" altLang="zh-CN" dirty="0"/>
              <a:t>will work out for the best. </a:t>
            </a:r>
            <a:endParaRPr lang="en-US" altLang="zh-CN" dirty="0" smtClean="0"/>
          </a:p>
          <a:p>
            <a:pPr marL="0" indent="0">
              <a:buNone/>
            </a:pPr>
            <a:endParaRPr lang="en-US" altLang="zh-CN" dirty="0"/>
          </a:p>
          <a:p>
            <a:pPr marL="0" indent="0">
              <a:buNone/>
            </a:pPr>
            <a:endParaRPr lang="en-US" altLang="zh-CN" dirty="0"/>
          </a:p>
          <a:p>
            <a:endParaRPr lang="zh-CN" altLang="en-US" dirty="0"/>
          </a:p>
        </p:txBody>
      </p:sp>
      <p:sp>
        <p:nvSpPr>
          <p:cNvPr id="4" name="动作按钮: 后退或前一项 3">
            <a:hlinkClick r:id="" action="ppaction://noaction" highlightClick="1"/>
          </p:cNvPr>
          <p:cNvSpPr/>
          <p:nvPr/>
        </p:nvSpPr>
        <p:spPr>
          <a:xfrm>
            <a:off x="7668344" y="5661248"/>
            <a:ext cx="1042416" cy="1042416"/>
          </a:xfrm>
          <a:prstGeom prst="actionButtonBackPrevio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1457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hy699.com/QQbq/UploadFiles_3452/200803/2008030908535738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5544616" cy="5760644"/>
          </a:xfrm>
          <a:prstGeom prst="rect">
            <a:avLst/>
          </a:prstGeom>
          <a:noFill/>
          <a:extLst>
            <a:ext uri="{909E8E84-426E-40DD-AFC4-6F175D3DCCD1}">
              <a14:hiddenFill xmlns:a14="http://schemas.microsoft.com/office/drawing/2010/main">
                <a:solidFill>
                  <a:srgbClr val="FFFFFF"/>
                </a:solidFill>
              </a14:hiddenFill>
            </a:ext>
          </a:extLst>
        </p:spPr>
      </p:pic>
      <p:sp>
        <p:nvSpPr>
          <p:cNvPr id="5" name="椭圆形标注 4"/>
          <p:cNvSpPr/>
          <p:nvPr/>
        </p:nvSpPr>
        <p:spPr>
          <a:xfrm>
            <a:off x="6008081" y="620688"/>
            <a:ext cx="2992437" cy="973138"/>
          </a:xfrm>
          <a:prstGeom prst="wedgeEllipseCallout">
            <a:avLst>
              <a:gd name="adj1" fmla="val -52546"/>
              <a:gd name="adj2" fmla="val 98313"/>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sz="2400" b="1" dirty="0"/>
              <a:t>In a bad mood  </a:t>
            </a:r>
            <a:endParaRPr lang="zh-CN" altLang="en-US" sz="2400" b="1" dirty="0"/>
          </a:p>
        </p:txBody>
      </p:sp>
    </p:spTree>
    <p:extLst>
      <p:ext uri="{BB962C8B-B14F-4D97-AF65-F5344CB8AC3E}">
        <p14:creationId xmlns:p14="http://schemas.microsoft.com/office/powerpoint/2010/main" val="94549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600200"/>
            <a:ext cx="8784976" cy="4525963"/>
          </a:xfrm>
        </p:spPr>
        <p:txBody>
          <a:bodyPr>
            <a:normAutofit fontScale="92500" lnSpcReduction="10000"/>
          </a:bodyPr>
          <a:lstStyle/>
          <a:p>
            <a:pPr>
              <a:buFont typeface="Arial" charset="0"/>
              <a:buNone/>
            </a:pPr>
            <a:r>
              <a:rPr lang="en-US" altLang="zh-CN" dirty="0" smtClean="0"/>
              <a:t>Loosen </a:t>
            </a:r>
            <a:r>
              <a:rPr lang="en-US" altLang="zh-CN" dirty="0"/>
              <a:t>up! It’s not worth getting upset about.</a:t>
            </a:r>
          </a:p>
          <a:p>
            <a:pPr>
              <a:buFont typeface="Arial" charset="0"/>
              <a:buNone/>
            </a:pPr>
            <a:r>
              <a:rPr lang="en-US" altLang="zh-CN" dirty="0"/>
              <a:t>Don’t be so miserable!</a:t>
            </a:r>
          </a:p>
          <a:p>
            <a:pPr>
              <a:buFont typeface="Arial" charset="0"/>
              <a:buNone/>
            </a:pPr>
            <a:r>
              <a:rPr lang="en-US" altLang="zh-CN" dirty="0"/>
              <a:t>Take heart. We’ll find a way out</a:t>
            </a:r>
            <a:r>
              <a:rPr lang="en-US" altLang="zh-CN" dirty="0" smtClean="0"/>
              <a:t>.</a:t>
            </a:r>
          </a:p>
          <a:p>
            <a:pPr>
              <a:buNone/>
            </a:pPr>
            <a:r>
              <a:rPr lang="en-US" altLang="zh-CN" dirty="0"/>
              <a:t>I am sorry to hear that, but you should </a:t>
            </a:r>
            <a:r>
              <a:rPr lang="en-US" altLang="zh-CN" dirty="0" smtClean="0"/>
              <a:t>look forward </a:t>
            </a:r>
            <a:r>
              <a:rPr lang="en-US" altLang="zh-CN" dirty="0"/>
              <a:t>and face it actively. </a:t>
            </a:r>
            <a:endParaRPr lang="en-US" altLang="zh-CN" dirty="0" smtClean="0"/>
          </a:p>
          <a:p>
            <a:pPr marL="0" indent="0">
              <a:buNone/>
            </a:pPr>
            <a:r>
              <a:rPr lang="en-US" altLang="zh-CN" dirty="0"/>
              <a:t>Everybody will meet difficulties. I believe you can overcome them! </a:t>
            </a:r>
          </a:p>
          <a:p>
            <a:pPr marL="0" indent="0">
              <a:buNone/>
            </a:pPr>
            <a:r>
              <a:rPr lang="en-US" altLang="zh-CN" dirty="0"/>
              <a:t>When god closes a door, he opens a window.</a:t>
            </a:r>
          </a:p>
          <a:p>
            <a:pPr marL="0" indent="0">
              <a:buNone/>
            </a:pPr>
            <a:r>
              <a:rPr lang="en-US" altLang="zh-CN" dirty="0"/>
              <a:t>Let’s look on the bright side.</a:t>
            </a:r>
          </a:p>
          <a:p>
            <a:pPr>
              <a:buNone/>
            </a:pPr>
            <a:endParaRPr lang="zh-CN" altLang="en-US" dirty="0"/>
          </a:p>
          <a:p>
            <a:pPr>
              <a:buFont typeface="Arial" charset="0"/>
              <a:buNone/>
            </a:pPr>
            <a:endParaRPr lang="en-US" altLang="zh-CN" dirty="0"/>
          </a:p>
          <a:p>
            <a:endParaRPr lang="zh-CN" altLang="en-US" dirty="0"/>
          </a:p>
        </p:txBody>
      </p:sp>
      <p:sp>
        <p:nvSpPr>
          <p:cNvPr id="4" name="动作按钮: 后退或前一项 3">
            <a:hlinkClick r:id="" action="ppaction://noaction" highlightClick="1"/>
          </p:cNvPr>
          <p:cNvSpPr/>
          <p:nvPr/>
        </p:nvSpPr>
        <p:spPr>
          <a:xfrm>
            <a:off x="7668344" y="5661248"/>
            <a:ext cx="1042416" cy="1042416"/>
          </a:xfrm>
          <a:prstGeom prst="actionButtonBackPrevio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8846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098" name="Picture 2" descr="http://www.sh.xinhuanet.com/2011-04/14/xin_2030408141551187707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404664"/>
            <a:ext cx="4176464" cy="47525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220072" y="692696"/>
            <a:ext cx="252028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2800" b="1" dirty="0"/>
              <a:t>工作繁多</a:t>
            </a:r>
          </a:p>
        </p:txBody>
      </p:sp>
      <p:sp>
        <p:nvSpPr>
          <p:cNvPr id="6" name="椭圆形标注 5"/>
          <p:cNvSpPr/>
          <p:nvPr/>
        </p:nvSpPr>
        <p:spPr>
          <a:xfrm>
            <a:off x="5004048" y="4941168"/>
            <a:ext cx="3240360" cy="1079624"/>
          </a:xfrm>
          <a:prstGeom prst="wedgeEllipseCallout">
            <a:avLst>
              <a:gd name="adj1" fmla="val -63110"/>
              <a:gd name="adj2" fmla="val -9827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2800" b="1" dirty="0"/>
              <a:t>Overworked  </a:t>
            </a:r>
            <a:endParaRPr lang="zh-CN" altLang="en-US" sz="2800" b="1" dirty="0"/>
          </a:p>
        </p:txBody>
      </p:sp>
    </p:spTree>
    <p:extLst>
      <p:ext uri="{BB962C8B-B14F-4D97-AF65-F5344CB8AC3E}">
        <p14:creationId xmlns:p14="http://schemas.microsoft.com/office/powerpoint/2010/main" val="31755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Try not to take on more than you can handle</a:t>
            </a:r>
            <a:r>
              <a:rPr lang="en-US" altLang="zh-CN" dirty="0" smtClean="0"/>
              <a:t>.</a:t>
            </a:r>
          </a:p>
          <a:p>
            <a:r>
              <a:rPr lang="en-US" altLang="zh-CN" dirty="0"/>
              <a:t>Come on! Don't give up! </a:t>
            </a:r>
          </a:p>
          <a:p>
            <a:r>
              <a:rPr lang="en-US" altLang="zh-CN" dirty="0"/>
              <a:t>You are the best one! I support you forever</a:t>
            </a:r>
            <a:r>
              <a:rPr lang="en-US" altLang="zh-CN" dirty="0" smtClean="0"/>
              <a:t>!</a:t>
            </a:r>
          </a:p>
          <a:p>
            <a:r>
              <a:rPr lang="en-US" altLang="zh-CN" dirty="0"/>
              <a:t>Everything is </a:t>
            </a:r>
            <a:r>
              <a:rPr lang="en-US" altLang="zh-CN" dirty="0" err="1"/>
              <a:t>gonna</a:t>
            </a:r>
            <a:r>
              <a:rPr lang="en-US" altLang="zh-CN" dirty="0"/>
              <a:t> be okay! I always be there with you. </a:t>
            </a:r>
          </a:p>
          <a:p>
            <a:pPr marL="0" indent="0">
              <a:buNone/>
            </a:pPr>
            <a:endParaRPr lang="en-US" altLang="zh-CN" dirty="0"/>
          </a:p>
          <a:p>
            <a:endParaRPr lang="en-US" altLang="zh-CN" dirty="0"/>
          </a:p>
          <a:p>
            <a:endParaRPr lang="zh-CN" altLang="en-US" dirty="0"/>
          </a:p>
        </p:txBody>
      </p:sp>
      <p:sp>
        <p:nvSpPr>
          <p:cNvPr id="4" name="动作按钮: 后退或前一项 3">
            <a:hlinkClick r:id="" action="ppaction://noaction" highlightClick="1"/>
          </p:cNvPr>
          <p:cNvSpPr/>
          <p:nvPr/>
        </p:nvSpPr>
        <p:spPr>
          <a:xfrm>
            <a:off x="7668344" y="5661248"/>
            <a:ext cx="1042416" cy="1042416"/>
          </a:xfrm>
          <a:prstGeom prst="actionButtonBackPrevio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4797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2" name="Picture 2" descr="http://health.iyaxin.com/attachement/jpg/site2/20100722/00e04c3013a30db1e022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88640"/>
            <a:ext cx="5256584" cy="511256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971600" y="620688"/>
            <a:ext cx="216024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zh-CN" altLang="en-US" sz="2800" b="1" dirty="0"/>
              <a:t>压力大</a:t>
            </a:r>
          </a:p>
        </p:txBody>
      </p:sp>
      <p:sp>
        <p:nvSpPr>
          <p:cNvPr id="6" name="椭圆形标注 5"/>
          <p:cNvSpPr/>
          <p:nvPr/>
        </p:nvSpPr>
        <p:spPr>
          <a:xfrm>
            <a:off x="323528" y="5301208"/>
            <a:ext cx="4680520" cy="972688"/>
          </a:xfrm>
          <a:prstGeom prst="wedgeEllipseCallout">
            <a:avLst>
              <a:gd name="adj1" fmla="val 46423"/>
              <a:gd name="adj2" fmla="val -91194"/>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400" b="1" dirty="0"/>
              <a:t>Under a lot of pressure</a:t>
            </a:r>
            <a:endParaRPr lang="zh-CN" altLang="en-US" sz="2400" b="1" dirty="0"/>
          </a:p>
        </p:txBody>
      </p:sp>
    </p:spTree>
    <p:extLst>
      <p:ext uri="{BB962C8B-B14F-4D97-AF65-F5344CB8AC3E}">
        <p14:creationId xmlns:p14="http://schemas.microsoft.com/office/powerpoint/2010/main" val="4001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91264" cy="5001419"/>
          </a:xfrm>
        </p:spPr>
        <p:txBody>
          <a:bodyPr/>
          <a:lstStyle/>
          <a:p>
            <a:r>
              <a:rPr lang="en-US" altLang="zh-CN" dirty="0"/>
              <a:t>W</a:t>
            </a:r>
            <a:r>
              <a:rPr lang="en-US" altLang="zh-CN" dirty="0" smtClean="0"/>
              <a:t>in </a:t>
            </a:r>
            <a:r>
              <a:rPr lang="en-US" altLang="zh-CN" dirty="0"/>
              <a:t>a few, lose a few. </a:t>
            </a:r>
            <a:r>
              <a:rPr lang="en-US" altLang="zh-CN" dirty="0" smtClean="0"/>
              <a:t>That’s </a:t>
            </a:r>
            <a:r>
              <a:rPr lang="en-US" altLang="zh-CN" dirty="0"/>
              <a:t>life</a:t>
            </a:r>
            <a:r>
              <a:rPr lang="en-US" altLang="zh-CN" dirty="0" smtClean="0"/>
              <a:t>.</a:t>
            </a:r>
          </a:p>
          <a:p>
            <a:r>
              <a:rPr lang="en-US" altLang="zh-CN" dirty="0"/>
              <a:t>T</a:t>
            </a:r>
            <a:r>
              <a:rPr lang="en-US" altLang="zh-CN" dirty="0" smtClean="0"/>
              <a:t>omorrow </a:t>
            </a:r>
            <a:r>
              <a:rPr lang="en-US" altLang="zh-CN" dirty="0"/>
              <a:t>is another day</a:t>
            </a:r>
            <a:r>
              <a:rPr lang="en-US" altLang="zh-CN" dirty="0" smtClean="0"/>
              <a:t>.</a:t>
            </a:r>
          </a:p>
          <a:p>
            <a:r>
              <a:rPr lang="en-US" altLang="zh-CN" dirty="0"/>
              <a:t>T</a:t>
            </a:r>
            <a:r>
              <a:rPr lang="en-US" altLang="zh-CN" dirty="0" smtClean="0"/>
              <a:t>hings </a:t>
            </a:r>
            <a:r>
              <a:rPr lang="en-US" altLang="zh-CN" dirty="0"/>
              <a:t>are never as bad as they seem</a:t>
            </a:r>
            <a:r>
              <a:rPr lang="en-US" altLang="zh-CN" dirty="0" smtClean="0"/>
              <a:t>.</a:t>
            </a:r>
          </a:p>
          <a:p>
            <a:r>
              <a:rPr lang="en-US" altLang="zh-CN" dirty="0"/>
              <a:t>H</a:t>
            </a:r>
            <a:r>
              <a:rPr lang="en-US" altLang="zh-CN" dirty="0" smtClean="0"/>
              <a:t>ang </a:t>
            </a:r>
            <a:r>
              <a:rPr lang="en-US" altLang="zh-CN" dirty="0"/>
              <a:t>in there. </a:t>
            </a:r>
            <a:r>
              <a:rPr lang="en-US" altLang="zh-CN" dirty="0" smtClean="0"/>
              <a:t>Things </a:t>
            </a:r>
            <a:r>
              <a:rPr lang="en-US" altLang="zh-CN" dirty="0"/>
              <a:t>will get better.</a:t>
            </a:r>
            <a:r>
              <a:rPr lang="en-US" altLang="zh-CN" dirty="0" smtClean="0"/>
              <a:t> </a:t>
            </a:r>
            <a:endParaRPr lang="zh-CN" altLang="en-US" dirty="0"/>
          </a:p>
        </p:txBody>
      </p:sp>
      <p:sp>
        <p:nvSpPr>
          <p:cNvPr id="4" name="动作按钮: 后退或前一项 3">
            <a:hlinkClick r:id="" action="ppaction://noaction" highlightClick="1"/>
          </p:cNvPr>
          <p:cNvSpPr/>
          <p:nvPr/>
        </p:nvSpPr>
        <p:spPr>
          <a:xfrm>
            <a:off x="7668344" y="5661248"/>
            <a:ext cx="1042416" cy="1042416"/>
          </a:xfrm>
          <a:prstGeom prst="actionButtonBackPrevio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17908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2341563" y="188913"/>
            <a:ext cx="8229601" cy="1143000"/>
          </a:xfrm>
        </p:spPr>
        <p:txBody>
          <a:bodyPr/>
          <a:lstStyle/>
          <a:p>
            <a:r>
              <a:rPr lang="en-US" altLang="zh-CN" sz="5400" b="1" smtClean="0">
                <a:solidFill>
                  <a:srgbClr val="6600FF"/>
                </a:solidFill>
              </a:rPr>
              <a:t>Trouble</a:t>
            </a:r>
          </a:p>
        </p:txBody>
      </p:sp>
      <p:sp>
        <p:nvSpPr>
          <p:cNvPr id="44035" name="Rectangle 3"/>
          <p:cNvSpPr>
            <a:spLocks noGrp="1"/>
          </p:cNvSpPr>
          <p:nvPr>
            <p:ph type="body" idx="1"/>
          </p:nvPr>
        </p:nvSpPr>
        <p:spPr>
          <a:xfrm>
            <a:off x="0" y="2332038"/>
            <a:ext cx="8229600" cy="4525962"/>
          </a:xfrm>
        </p:spPr>
        <p:txBody>
          <a:bodyPr/>
          <a:lstStyle/>
          <a:p>
            <a:pPr>
              <a:lnSpc>
                <a:spcPct val="80000"/>
              </a:lnSpc>
              <a:buFont typeface="Arial" charset="0"/>
              <a:buNone/>
            </a:pPr>
            <a:r>
              <a:rPr lang="en-US" altLang="zh-CN" sz="2800" dirty="0" smtClean="0"/>
              <a:t>I’m just simply overworked.</a:t>
            </a:r>
          </a:p>
          <a:p>
            <a:pPr>
              <a:lnSpc>
                <a:spcPct val="80000"/>
              </a:lnSpc>
              <a:buFont typeface="Arial" charset="0"/>
              <a:buNone/>
            </a:pPr>
            <a:endParaRPr lang="en-US" altLang="zh-CN" sz="2800" dirty="0" smtClean="0"/>
          </a:p>
          <a:p>
            <a:pPr>
              <a:lnSpc>
                <a:spcPct val="80000"/>
              </a:lnSpc>
              <a:buFont typeface="Arial" charset="0"/>
              <a:buNone/>
            </a:pPr>
            <a:r>
              <a:rPr lang="en-US" altLang="zh-CN" sz="2800" dirty="0" smtClean="0"/>
              <a:t>I’ve been having a hard time sleeping lately.</a:t>
            </a:r>
          </a:p>
          <a:p>
            <a:pPr>
              <a:lnSpc>
                <a:spcPct val="80000"/>
              </a:lnSpc>
              <a:buFont typeface="Arial" charset="0"/>
              <a:buNone/>
            </a:pPr>
            <a:endParaRPr lang="en-US" altLang="zh-CN" sz="2800" dirty="0" smtClean="0"/>
          </a:p>
          <a:p>
            <a:pPr>
              <a:lnSpc>
                <a:spcPct val="80000"/>
              </a:lnSpc>
              <a:buFont typeface="Arial" charset="0"/>
              <a:buNone/>
            </a:pPr>
            <a:r>
              <a:rPr lang="en-US" altLang="zh-CN" sz="2800" dirty="0" smtClean="0"/>
              <a:t>I’m really worried about my task.</a:t>
            </a:r>
          </a:p>
          <a:p>
            <a:pPr>
              <a:lnSpc>
                <a:spcPct val="80000"/>
              </a:lnSpc>
              <a:buFont typeface="Arial" charset="0"/>
              <a:buNone/>
            </a:pPr>
            <a:endParaRPr lang="en-US" altLang="zh-CN" sz="2800" dirty="0" smtClean="0"/>
          </a:p>
          <a:p>
            <a:pPr>
              <a:lnSpc>
                <a:spcPct val="80000"/>
              </a:lnSpc>
              <a:buFont typeface="Arial" charset="0"/>
              <a:buNone/>
            </a:pPr>
            <a:r>
              <a:rPr lang="en-US" altLang="zh-CN" sz="2800" dirty="0" smtClean="0"/>
              <a:t>I had a cold.</a:t>
            </a:r>
          </a:p>
          <a:p>
            <a:pPr>
              <a:lnSpc>
                <a:spcPct val="80000"/>
              </a:lnSpc>
              <a:buFont typeface="Arial" charset="0"/>
              <a:buNone/>
            </a:pPr>
            <a:endParaRPr lang="en-US" altLang="zh-CN" sz="2800" dirty="0" smtClean="0"/>
          </a:p>
          <a:p>
            <a:pPr>
              <a:lnSpc>
                <a:spcPct val="80000"/>
              </a:lnSpc>
              <a:buFont typeface="Arial" charset="0"/>
              <a:buNone/>
            </a:pPr>
            <a:r>
              <a:rPr lang="en-US" altLang="zh-CN" sz="2800" dirty="0" smtClean="0"/>
              <a:t>I feel a lot of pressure from life and work.</a:t>
            </a:r>
          </a:p>
        </p:txBody>
      </p:sp>
      <p:pic>
        <p:nvPicPr>
          <p:cNvPr id="44037" name="Picture 5" descr="0044507-7201103111803518570"/>
          <p:cNvPicPr>
            <a:picLocks noChangeAspect="1" noChangeArrowheads="1"/>
          </p:cNvPicPr>
          <p:nvPr/>
        </p:nvPicPr>
        <p:blipFill>
          <a:blip r:embed="rId2"/>
          <a:srcRect/>
          <a:stretch>
            <a:fillRect/>
          </a:stretch>
        </p:blipFill>
        <p:spPr bwMode="auto">
          <a:xfrm>
            <a:off x="5508625" y="0"/>
            <a:ext cx="3167063" cy="2997200"/>
          </a:xfrm>
          <a:prstGeom prst="rect">
            <a:avLst/>
          </a:prstGeom>
          <a:noFill/>
        </p:spPr>
      </p:pic>
    </p:spTree>
    <p:extLst>
      <p:ext uri="{BB962C8B-B14F-4D97-AF65-F5344CB8AC3E}">
        <p14:creationId xmlns:p14="http://schemas.microsoft.com/office/powerpoint/2010/main" val="690835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algn="just"/>
            <a:r>
              <a:rPr lang="en-US" altLang="zh-CN" dirty="0" smtClean="0"/>
              <a:t>Policies and tactics</a:t>
            </a:r>
          </a:p>
          <a:p>
            <a:pPr marL="0" indent="0" algn="just">
              <a:buNone/>
            </a:pPr>
            <a:r>
              <a:rPr lang="en-US" altLang="zh-CN" dirty="0"/>
              <a:t> </a:t>
            </a:r>
            <a:r>
              <a:rPr lang="en-US" altLang="zh-CN" dirty="0" smtClean="0"/>
              <a:t>   In this section we discuss</a:t>
            </a:r>
            <a:r>
              <a:rPr lang="zh-CN" altLang="en-US" dirty="0"/>
              <a:t> </a:t>
            </a:r>
            <a:r>
              <a:rPr lang="en-US" altLang="zh-CN" dirty="0" smtClean="0"/>
              <a:t>the different policies / tactics that would not significantly affect the overall organization of the system, but might affect the implementations and interfaces of the program.</a:t>
            </a:r>
          </a:p>
          <a:p>
            <a:pPr marL="0" indent="0" algn="just">
              <a:buNone/>
            </a:pPr>
            <a:r>
              <a:rPr lang="en-US" altLang="zh-CN" dirty="0"/>
              <a:t> </a:t>
            </a:r>
            <a:r>
              <a:rPr lang="en-US" altLang="zh-CN" dirty="0" smtClean="0"/>
              <a:t>   Since users’ convenience is one of our main priorities, testing should be performed repeatedly. A heuristic evaluation will be used in testing. The user should be able to navigate easily. Acceptance tests will be performed by company staffs. Such tests will help discover faults, and lead to improvement.  </a:t>
            </a:r>
            <a:endParaRPr lang="zh-CN" altLang="en-US" dirty="0"/>
          </a:p>
        </p:txBody>
      </p:sp>
    </p:spTree>
    <p:extLst>
      <p:ext uri="{BB962C8B-B14F-4D97-AF65-F5344CB8AC3E}">
        <p14:creationId xmlns:p14="http://schemas.microsoft.com/office/powerpoint/2010/main" val="317074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56481" y="273629"/>
            <a:ext cx="8228160" cy="1144921"/>
          </a:xfrm>
        </p:spPr>
        <p:txBody>
          <a:bodyPr tIns="35203">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a:solidFill>
                  <a:srgbClr val="00B0F0"/>
                </a:solidFill>
                <a:latin typeface="Ravie" pitchFamily="82" charset="0"/>
              </a:rPr>
              <a:t>Small Talk</a:t>
            </a:r>
          </a:p>
        </p:txBody>
      </p:sp>
      <p:sp>
        <p:nvSpPr>
          <p:cNvPr id="2051" name="Rectangle 2"/>
          <p:cNvSpPr>
            <a:spLocks noGrp="1" noChangeArrowheads="1"/>
          </p:cNvSpPr>
          <p:nvPr>
            <p:ph type="subTitle" idx="4294967295"/>
          </p:nvPr>
        </p:nvSpPr>
        <p:spPr>
          <a:xfrm>
            <a:off x="456480" y="1604329"/>
            <a:ext cx="8045280" cy="3977698"/>
          </a:xfrm>
        </p:spPr>
        <p:txBody>
          <a:bodyPr anchor="ctr"/>
          <a:lstStyle/>
          <a:p>
            <a:pPr marL="0" indent="0" algn="ctr">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What is Small Talk?</a:t>
            </a:r>
            <a:endParaRPr lang="en-US" altLang="zh-CN" dirty="0">
              <a:ea typeface="宋体" charset="-122"/>
            </a:endParaRPr>
          </a:p>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Water cooler chat</a:t>
            </a:r>
          </a:p>
        </p:txBody>
      </p:sp>
    </p:spTree>
    <p:extLst>
      <p:ext uri="{BB962C8B-B14F-4D97-AF65-F5344CB8AC3E}">
        <p14:creationId xmlns:p14="http://schemas.microsoft.com/office/powerpoint/2010/main" val="194137744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1">
                                            <p:txEl>
                                              <p:pRg st="1" end="1"/>
                                            </p:txEl>
                                          </p:spTgt>
                                        </p:tgtEl>
                                        <p:attrNameLst>
                                          <p:attrName>style.visibility</p:attrName>
                                        </p:attrNameLst>
                                      </p:cBhvr>
                                      <p:to>
                                        <p:strVal val="visible"/>
                                      </p:to>
                                    </p:set>
                                    <p:animEffect transition="in" filter="randombar(horizontal)">
                                      <p:cBhvr>
                                        <p:cTn id="7" dur="500"/>
                                        <p:tgtEl>
                                          <p:spTgt spid="20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a:t>When to talk?</a:t>
            </a:r>
            <a:endParaRPr lang="zh-CN" altLang="en-US" dirty="0"/>
          </a:p>
        </p:txBody>
      </p:sp>
      <p:sp>
        <p:nvSpPr>
          <p:cNvPr id="3" name="内容占位符 2"/>
          <p:cNvSpPr>
            <a:spLocks noGrp="1"/>
          </p:cNvSpPr>
          <p:nvPr>
            <p:ph idx="1"/>
          </p:nvPr>
        </p:nvSpPr>
        <p:spPr/>
        <p:txBody>
          <a:bodyPr/>
          <a:lstStyle/>
          <a:p>
            <a:r>
              <a:rPr lang="en-US" altLang="zh-CN" dirty="0" smtClean="0"/>
              <a:t>When getting or coffee</a:t>
            </a:r>
          </a:p>
          <a:p>
            <a:r>
              <a:rPr lang="en-US" altLang="zh-CN" dirty="0" smtClean="0"/>
              <a:t>During breaks and at lunch</a:t>
            </a:r>
          </a:p>
          <a:p>
            <a:r>
              <a:rPr lang="en-US" altLang="zh-CN" dirty="0" smtClean="0"/>
              <a:t>The end of the day</a:t>
            </a:r>
            <a:endParaRPr lang="zh-CN" altLang="en-US" dirty="0"/>
          </a:p>
        </p:txBody>
      </p:sp>
    </p:spTree>
    <p:extLst>
      <p:ext uri="{BB962C8B-B14F-4D97-AF65-F5344CB8AC3E}">
        <p14:creationId xmlns:p14="http://schemas.microsoft.com/office/powerpoint/2010/main" val="4161098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to talk?</a:t>
            </a:r>
            <a:endParaRPr lang="zh-CN" altLang="en-US" dirty="0"/>
          </a:p>
        </p:txBody>
      </p:sp>
      <p:sp>
        <p:nvSpPr>
          <p:cNvPr id="3" name="内容占位符 2"/>
          <p:cNvSpPr>
            <a:spLocks noGrp="1"/>
          </p:cNvSpPr>
          <p:nvPr>
            <p:ph idx="1"/>
          </p:nvPr>
        </p:nvSpPr>
        <p:spPr/>
        <p:txBody>
          <a:bodyPr/>
          <a:lstStyle/>
          <a:p>
            <a:r>
              <a:rPr lang="en-US" altLang="zh-CN" dirty="0" smtClean="0"/>
              <a:t>Weather </a:t>
            </a:r>
          </a:p>
          <a:p>
            <a:r>
              <a:rPr lang="en-US" altLang="zh-CN" dirty="0" smtClean="0"/>
              <a:t>News  / TV program / film</a:t>
            </a:r>
          </a:p>
          <a:p>
            <a:r>
              <a:rPr lang="en-US" altLang="zh-CN" dirty="0" smtClean="0"/>
              <a:t>Vacation</a:t>
            </a:r>
          </a:p>
          <a:p>
            <a:r>
              <a:rPr lang="en-US" altLang="zh-CN" dirty="0" smtClean="0"/>
              <a:t>Pets </a:t>
            </a:r>
          </a:p>
          <a:p>
            <a:r>
              <a:rPr lang="en-US" altLang="zh-CN" dirty="0" smtClean="0"/>
              <a:t>sports</a:t>
            </a:r>
          </a:p>
          <a:p>
            <a:r>
              <a:rPr lang="en-US" altLang="zh-CN" dirty="0" smtClean="0"/>
              <a:t>Family</a:t>
            </a:r>
          </a:p>
          <a:p>
            <a:r>
              <a:rPr lang="en-US" altLang="zh-CN" dirty="0" smtClean="0"/>
              <a:t>Work </a:t>
            </a:r>
          </a:p>
          <a:p>
            <a:endParaRPr lang="en-US" altLang="zh-CN" dirty="0" smtClean="0"/>
          </a:p>
          <a:p>
            <a:endParaRPr lang="zh-CN" altLang="en-US" dirty="0"/>
          </a:p>
        </p:txBody>
      </p:sp>
    </p:spTree>
    <p:extLst>
      <p:ext uri="{BB962C8B-B14F-4D97-AF65-F5344CB8AC3E}">
        <p14:creationId xmlns:p14="http://schemas.microsoft.com/office/powerpoint/2010/main" val="15498133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56"/>
            <a:ext cx="8229600" cy="1143000"/>
          </a:xfrm>
        </p:spPr>
        <p:txBody>
          <a:bodyPr/>
          <a:lstStyle/>
          <a:p>
            <a:r>
              <a:rPr lang="en-US" altLang="zh-CN" dirty="0" smtClean="0"/>
              <a:t>Opening phrases</a:t>
            </a:r>
            <a:endParaRPr lang="zh-CN" altLang="en-US" dirty="0"/>
          </a:p>
        </p:txBody>
      </p:sp>
      <p:sp>
        <p:nvSpPr>
          <p:cNvPr id="3" name="内容占位符 2"/>
          <p:cNvSpPr>
            <a:spLocks noGrp="1"/>
          </p:cNvSpPr>
          <p:nvPr>
            <p:ph idx="1"/>
          </p:nvPr>
        </p:nvSpPr>
        <p:spPr>
          <a:xfrm>
            <a:off x="179512" y="1124744"/>
            <a:ext cx="8964488" cy="5616624"/>
          </a:xfrm>
        </p:spPr>
        <p:txBody>
          <a:bodyPr>
            <a:normAutofit/>
          </a:bodyPr>
          <a:lstStyle/>
          <a:p>
            <a:r>
              <a:rPr lang="en-US" altLang="zh-CN" dirty="0" smtClean="0"/>
              <a:t>Weather</a:t>
            </a:r>
          </a:p>
          <a:p>
            <a:pPr marL="514350" indent="-514350">
              <a:buAutoNum type="arabicPeriod"/>
            </a:pPr>
            <a:r>
              <a:rPr lang="en-US" altLang="zh-CN" dirty="0" smtClean="0"/>
              <a:t>It is a beautiful day, isn’t it?</a:t>
            </a:r>
          </a:p>
          <a:p>
            <a:pPr marL="0" indent="0">
              <a:buNone/>
            </a:pPr>
            <a:r>
              <a:rPr lang="en-US" altLang="zh-CN" dirty="0" smtClean="0"/>
              <a:t>    </a:t>
            </a:r>
            <a:r>
              <a:rPr lang="en-US" altLang="zh-CN" dirty="0" smtClean="0">
                <a:ea typeface="宋体" charset="-122"/>
              </a:rPr>
              <a:t>We </a:t>
            </a:r>
            <a:r>
              <a:rPr lang="en-US" altLang="zh-CN" dirty="0">
                <a:ea typeface="宋体" charset="-122"/>
              </a:rPr>
              <a:t>couldn't ask for a nicer day, could we</a:t>
            </a:r>
            <a:r>
              <a:rPr lang="en-US" altLang="zh-CN" dirty="0" smtClean="0">
                <a:ea typeface="宋体" charset="-122"/>
              </a:rPr>
              <a:t>?</a:t>
            </a:r>
            <a:endParaRPr lang="en-US" altLang="zh-CN" dirty="0" smtClean="0"/>
          </a:p>
          <a:p>
            <a:pPr marL="0" indent="0">
              <a:buNone/>
            </a:pPr>
            <a:r>
              <a:rPr lang="en-US" altLang="zh-CN" dirty="0" smtClean="0"/>
              <a:t>    I heard it is going to rain this afternoon.</a:t>
            </a:r>
          </a:p>
          <a:p>
            <a:pPr marL="0" indent="0">
              <a:buNone/>
            </a:pPr>
            <a:r>
              <a:rPr lang="en-US" altLang="zh-CN" dirty="0"/>
              <a:t> </a:t>
            </a:r>
            <a:r>
              <a:rPr lang="en-US" altLang="zh-CN" dirty="0" smtClean="0"/>
              <a:t>   My flight was cancelled because of the heavy snow. </a:t>
            </a:r>
          </a:p>
          <a:p>
            <a:pPr marL="0" indent="0">
              <a:buNone/>
            </a:pPr>
            <a:r>
              <a:rPr lang="en-US" altLang="zh-CN" dirty="0" smtClean="0"/>
              <a:t>2. I hate the summer here. It is so hot / dry.</a:t>
            </a:r>
          </a:p>
          <a:p>
            <a:pPr marL="0" indent="0">
              <a:buNone/>
            </a:pPr>
            <a:r>
              <a:rPr lang="en-US" altLang="zh-CN" dirty="0"/>
              <a:t> </a:t>
            </a:r>
            <a:r>
              <a:rPr lang="en-US" altLang="zh-CN" dirty="0" smtClean="0"/>
              <a:t>   We don’t really get much rain.</a:t>
            </a:r>
          </a:p>
          <a:p>
            <a:pPr marL="0" indent="0">
              <a:buNone/>
            </a:pPr>
            <a:r>
              <a:rPr lang="en-US" altLang="zh-CN" dirty="0"/>
              <a:t> </a:t>
            </a:r>
            <a:r>
              <a:rPr lang="en-US" altLang="zh-CN" dirty="0" smtClean="0"/>
              <a:t>    I’m a spring person.</a:t>
            </a:r>
          </a:p>
          <a:p>
            <a:pPr marL="0" indent="0">
              <a:buNone/>
            </a:pPr>
            <a:r>
              <a:rPr lang="en-US" altLang="zh-CN" dirty="0"/>
              <a:t> </a:t>
            </a:r>
            <a:r>
              <a:rPr lang="en-US" altLang="zh-CN" dirty="0" smtClean="0"/>
              <a:t>    It was dismal / cloudy / cold / damp / windy.</a:t>
            </a:r>
            <a:endParaRPr lang="zh-CN" altLang="en-US" dirty="0"/>
          </a:p>
        </p:txBody>
      </p:sp>
    </p:spTree>
    <p:extLst>
      <p:ext uri="{BB962C8B-B14F-4D97-AF65-F5344CB8AC3E}">
        <p14:creationId xmlns:p14="http://schemas.microsoft.com/office/powerpoint/2010/main" val="15320298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784976" cy="6597352"/>
          </a:xfrm>
        </p:spPr>
        <p:txBody>
          <a:bodyPr>
            <a:normAutofit fontScale="92500" lnSpcReduction="20000"/>
          </a:bodyPr>
          <a:lstStyle/>
          <a:p>
            <a:r>
              <a:rPr lang="en-US" altLang="zh-CN" dirty="0" smtClean="0"/>
              <a:t>Vacation</a:t>
            </a:r>
          </a:p>
          <a:p>
            <a:pPr marL="0" indent="0">
              <a:buNone/>
            </a:pPr>
            <a:r>
              <a:rPr lang="en-US" altLang="zh-CN" dirty="0"/>
              <a:t> </a:t>
            </a:r>
            <a:r>
              <a:rPr lang="en-US" altLang="zh-CN" dirty="0" smtClean="0"/>
              <a:t>   How was your flight or train ride?</a:t>
            </a:r>
          </a:p>
          <a:p>
            <a:pPr marL="0" indent="0">
              <a:buNone/>
            </a:pPr>
            <a:r>
              <a:rPr lang="en-US" altLang="zh-CN" dirty="0"/>
              <a:t> </a:t>
            </a:r>
            <a:r>
              <a:rPr lang="en-US" altLang="zh-CN" dirty="0" smtClean="0"/>
              <a:t>   Is this your first visit to…?</a:t>
            </a:r>
          </a:p>
          <a:p>
            <a:pPr marL="0" indent="0">
              <a:buNone/>
            </a:pPr>
            <a:r>
              <a:rPr lang="en-US" altLang="zh-CN" dirty="0"/>
              <a:t> </a:t>
            </a:r>
            <a:r>
              <a:rPr lang="en-US" altLang="zh-CN" dirty="0" smtClean="0"/>
              <a:t>   Did you have a good trip?</a:t>
            </a:r>
          </a:p>
          <a:p>
            <a:pPr marL="0" indent="0">
              <a:buNone/>
            </a:pPr>
            <a:r>
              <a:rPr lang="en-US" altLang="zh-CN" dirty="0"/>
              <a:t> </a:t>
            </a:r>
            <a:r>
              <a:rPr lang="en-US" altLang="zh-CN" dirty="0" smtClean="0"/>
              <a:t>   Was it easy to find there?</a:t>
            </a:r>
          </a:p>
          <a:p>
            <a:pPr marL="0" indent="0">
              <a:buNone/>
            </a:pPr>
            <a:r>
              <a:rPr lang="en-US" altLang="zh-CN" dirty="0"/>
              <a:t> </a:t>
            </a:r>
            <a:r>
              <a:rPr lang="en-US" altLang="zh-CN" dirty="0" smtClean="0"/>
              <a:t>   How is your hotel?</a:t>
            </a:r>
          </a:p>
          <a:p>
            <a:r>
              <a:rPr lang="en-US" altLang="zh-CN" dirty="0" smtClean="0"/>
              <a:t>Sports</a:t>
            </a:r>
          </a:p>
          <a:p>
            <a:pPr marL="0" indent="0">
              <a:buNone/>
            </a:pPr>
            <a:r>
              <a:rPr lang="en-US" altLang="zh-CN" dirty="0"/>
              <a:t> </a:t>
            </a:r>
            <a:r>
              <a:rPr lang="en-US" altLang="zh-CN" dirty="0" smtClean="0"/>
              <a:t>   Do you play any sports? Do you play golf?</a:t>
            </a:r>
          </a:p>
          <a:p>
            <a:pPr marL="0" indent="0">
              <a:buNone/>
            </a:pPr>
            <a:r>
              <a:rPr lang="en-US" altLang="zh-CN" dirty="0"/>
              <a:t> </a:t>
            </a:r>
            <a:r>
              <a:rPr lang="en-US" altLang="zh-CN" dirty="0" smtClean="0"/>
              <a:t>   Do you follow the NBA? Do you watch NBA basketball? What is your favorite team?</a:t>
            </a:r>
          </a:p>
          <a:p>
            <a:pPr marL="0" indent="0">
              <a:buNone/>
            </a:pPr>
            <a:r>
              <a:rPr lang="en-US" altLang="zh-CN" dirty="0"/>
              <a:t> </a:t>
            </a:r>
            <a:r>
              <a:rPr lang="en-US" altLang="zh-CN" dirty="0" smtClean="0"/>
              <a:t>   Do you follow football? What league do you follow? What team do you prefer?</a:t>
            </a:r>
          </a:p>
          <a:p>
            <a:pPr marL="0" indent="0">
              <a:buNone/>
            </a:pPr>
            <a:r>
              <a:rPr lang="en-US" altLang="zh-CN" dirty="0"/>
              <a:t> </a:t>
            </a:r>
            <a:r>
              <a:rPr lang="en-US" altLang="zh-CN" dirty="0" smtClean="0"/>
              <a:t>    </a:t>
            </a:r>
          </a:p>
          <a:p>
            <a:pPr marL="0" indent="0">
              <a:buNone/>
            </a:pPr>
            <a:r>
              <a:rPr lang="en-US" altLang="zh-CN" dirty="0"/>
              <a:t> </a:t>
            </a:r>
            <a:r>
              <a:rPr lang="en-US" altLang="zh-CN" dirty="0" smtClean="0"/>
              <a:t>   </a:t>
            </a:r>
          </a:p>
          <a:p>
            <a:pPr marL="0" indent="0">
              <a:buNone/>
            </a:pPr>
            <a:endParaRPr lang="zh-CN" altLang="en-US" dirty="0"/>
          </a:p>
        </p:txBody>
      </p:sp>
    </p:spTree>
    <p:extLst>
      <p:ext uri="{BB962C8B-B14F-4D97-AF65-F5344CB8AC3E}">
        <p14:creationId xmlns:p14="http://schemas.microsoft.com/office/powerpoint/2010/main" val="159695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lstStyle/>
          <a:p>
            <a:r>
              <a:rPr lang="en-US" altLang="zh-CN" dirty="0" smtClean="0"/>
              <a:t>News / TV</a:t>
            </a:r>
          </a:p>
          <a:p>
            <a:pPr marL="0" indent="0">
              <a:buNone/>
            </a:pPr>
            <a:r>
              <a:rPr lang="en-US" altLang="zh-CN" dirty="0">
                <a:ea typeface="宋体" charset="-122"/>
              </a:rPr>
              <a:t>Did you watch XXX last night</a:t>
            </a:r>
            <a:r>
              <a:rPr lang="en-US" altLang="zh-CN" dirty="0" smtClean="0">
                <a:ea typeface="宋体" charset="-122"/>
              </a:rPr>
              <a:t>?</a:t>
            </a:r>
          </a:p>
          <a:p>
            <a:pPr marL="0" indent="0">
              <a:buNone/>
            </a:pPr>
            <a:r>
              <a:rPr lang="en-US" altLang="zh-CN" dirty="0">
                <a:ea typeface="宋体" charset="-122"/>
              </a:rPr>
              <a:t>I read in the paper that the Century Global Center just opened.</a:t>
            </a:r>
          </a:p>
          <a:p>
            <a:pPr marL="0" indent="0">
              <a:buNone/>
            </a:pPr>
            <a:endParaRPr lang="en-US" altLang="zh-CN" dirty="0">
              <a:ea typeface="宋体" charset="-122"/>
            </a:endParaRPr>
          </a:p>
          <a:p>
            <a:pPr marL="0" indent="0">
              <a:buNone/>
            </a:pPr>
            <a:endParaRPr lang="zh-CN" altLang="en-US" dirty="0"/>
          </a:p>
        </p:txBody>
      </p:sp>
    </p:spTree>
    <p:extLst>
      <p:ext uri="{BB962C8B-B14F-4D97-AF65-F5344CB8AC3E}">
        <p14:creationId xmlns:p14="http://schemas.microsoft.com/office/powerpoint/2010/main" val="3105559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6481" y="273629"/>
            <a:ext cx="8228160" cy="1144921"/>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Conversation Phrases</a:t>
            </a:r>
          </a:p>
        </p:txBody>
      </p:sp>
      <p:sp>
        <p:nvSpPr>
          <p:cNvPr id="6147" name="Rectangle 2"/>
          <p:cNvSpPr>
            <a:spLocks noGrp="1" noChangeArrowheads="1"/>
          </p:cNvSpPr>
          <p:nvPr>
            <p:ph type="body" idx="1"/>
          </p:nvPr>
        </p:nvSpPr>
        <p:spPr>
          <a:xfrm>
            <a:off x="404641" y="1640333"/>
            <a:ext cx="3925440" cy="4995884"/>
          </a:xfrm>
        </p:spPr>
        <p:txBody>
          <a:bodyPr tIns="19201"/>
          <a:lstStyle/>
          <a:p>
            <a:pPr>
              <a:tabLst>
                <a:tab pos="656650" algn="l"/>
                <a:tab pos="1313299" algn="l"/>
                <a:tab pos="1969949" algn="l"/>
                <a:tab pos="2626599" algn="l"/>
                <a:tab pos="3283248" algn="l"/>
              </a:tabLst>
            </a:pPr>
            <a:r>
              <a:rPr lang="en-US" altLang="zh-CN" sz="2200" b="1" dirty="0">
                <a:ea typeface="宋体" charset="-122"/>
              </a:rPr>
              <a:t>Directing the Conversation</a:t>
            </a:r>
          </a:p>
          <a:p>
            <a:pPr>
              <a:tabLst>
                <a:tab pos="656650" algn="l"/>
                <a:tab pos="1313299" algn="l"/>
                <a:tab pos="1969949" algn="l"/>
                <a:tab pos="2626599" algn="l"/>
                <a:tab pos="3283248" algn="l"/>
              </a:tabLst>
            </a:pPr>
            <a:r>
              <a:rPr lang="en-US" altLang="zh-CN" sz="2200" dirty="0">
                <a:ea typeface="宋体" charset="-122"/>
              </a:rPr>
              <a:t>That reminds me.....</a:t>
            </a:r>
          </a:p>
          <a:p>
            <a:pPr>
              <a:tabLst>
                <a:tab pos="656650" algn="l"/>
                <a:tab pos="1313299" algn="l"/>
                <a:tab pos="1969949" algn="l"/>
                <a:tab pos="2626599" algn="l"/>
                <a:tab pos="3283248" algn="l"/>
              </a:tabLst>
            </a:pPr>
            <a:r>
              <a:rPr lang="en-US" altLang="zh-CN" sz="2200" dirty="0">
                <a:ea typeface="宋体" charset="-122"/>
              </a:rPr>
              <a:t>While we’re on the subject of....</a:t>
            </a:r>
          </a:p>
          <a:p>
            <a:pPr>
              <a:tabLst>
                <a:tab pos="656650" algn="l"/>
                <a:tab pos="1313299" algn="l"/>
                <a:tab pos="1969949" algn="l"/>
                <a:tab pos="2626599" algn="l"/>
                <a:tab pos="3283248" algn="l"/>
              </a:tabLst>
            </a:pPr>
            <a:r>
              <a:rPr lang="en-US" altLang="zh-CN" sz="2200" dirty="0">
                <a:ea typeface="宋体" charset="-122"/>
              </a:rPr>
              <a:t>By the way, ....</a:t>
            </a:r>
          </a:p>
          <a:p>
            <a:pPr>
              <a:tabLst>
                <a:tab pos="656650" algn="l"/>
                <a:tab pos="1313299" algn="l"/>
                <a:tab pos="1969949" algn="l"/>
                <a:tab pos="2626599" algn="l"/>
                <a:tab pos="3283248" algn="l"/>
              </a:tabLst>
            </a:pPr>
            <a:r>
              <a:rPr lang="en-US" altLang="zh-CN" sz="2200" dirty="0">
                <a:ea typeface="宋体" charset="-122"/>
              </a:rPr>
              <a:t>Speaking of.....</a:t>
            </a:r>
          </a:p>
          <a:p>
            <a:pPr>
              <a:tabLst>
                <a:tab pos="656650" algn="l"/>
                <a:tab pos="1313299" algn="l"/>
                <a:tab pos="1969949" algn="l"/>
                <a:tab pos="2626599" algn="l"/>
                <a:tab pos="3283248" algn="l"/>
              </a:tabLst>
            </a:pPr>
            <a:r>
              <a:rPr lang="en-US" altLang="zh-CN" sz="2200" b="1" dirty="0">
                <a:ea typeface="宋体" charset="-122"/>
              </a:rPr>
              <a:t>Showing Interest</a:t>
            </a:r>
          </a:p>
          <a:p>
            <a:pPr>
              <a:tabLst>
                <a:tab pos="656650" algn="l"/>
                <a:tab pos="1313299" algn="l"/>
                <a:tab pos="1969949" algn="l"/>
                <a:tab pos="2626599" algn="l"/>
                <a:tab pos="3283248" algn="l"/>
              </a:tabLst>
            </a:pPr>
            <a:r>
              <a:rPr lang="en-US" altLang="zh-CN" sz="2200" dirty="0">
                <a:ea typeface="宋体" charset="-122"/>
              </a:rPr>
              <a:t>Really?</a:t>
            </a:r>
          </a:p>
          <a:p>
            <a:pPr>
              <a:tabLst>
                <a:tab pos="656650" algn="l"/>
                <a:tab pos="1313299" algn="l"/>
                <a:tab pos="1969949" algn="l"/>
                <a:tab pos="2626599" algn="l"/>
                <a:tab pos="3283248" algn="l"/>
              </a:tabLst>
            </a:pPr>
            <a:r>
              <a:rPr lang="en-US" altLang="zh-CN" sz="2200" dirty="0">
                <a:ea typeface="宋体" charset="-122"/>
              </a:rPr>
              <a:t>I see.</a:t>
            </a:r>
          </a:p>
          <a:p>
            <a:pPr>
              <a:tabLst>
                <a:tab pos="656650" algn="l"/>
                <a:tab pos="1313299" algn="l"/>
                <a:tab pos="1969949" algn="l"/>
                <a:tab pos="2626599" algn="l"/>
                <a:tab pos="3283248" algn="l"/>
              </a:tabLst>
            </a:pPr>
            <a:r>
              <a:rPr lang="en-US" altLang="zh-CN" sz="2200" dirty="0">
                <a:ea typeface="宋体" charset="-122"/>
              </a:rPr>
              <a:t>Uh huh.</a:t>
            </a:r>
          </a:p>
          <a:p>
            <a:pPr>
              <a:tabLst>
                <a:tab pos="656650" algn="l"/>
                <a:tab pos="1313299" algn="l"/>
                <a:tab pos="1969949" algn="l"/>
                <a:tab pos="2626599" algn="l"/>
                <a:tab pos="3283248" algn="l"/>
              </a:tabLst>
            </a:pPr>
            <a:r>
              <a:rPr lang="en-US" altLang="zh-CN" sz="2200" dirty="0">
                <a:ea typeface="宋体" charset="-122"/>
              </a:rPr>
              <a:t>Right.</a:t>
            </a:r>
          </a:p>
          <a:p>
            <a:pPr>
              <a:tabLst>
                <a:tab pos="656650" algn="l"/>
                <a:tab pos="1313299" algn="l"/>
                <a:tab pos="1969949" algn="l"/>
                <a:tab pos="2626599" algn="l"/>
                <a:tab pos="3283248" algn="l"/>
              </a:tabLst>
            </a:pPr>
            <a:r>
              <a:rPr lang="en-US" altLang="zh-CN" sz="2200" dirty="0">
                <a:ea typeface="宋体" charset="-122"/>
              </a:rPr>
              <a:t>That’s interesting.</a:t>
            </a:r>
          </a:p>
          <a:p>
            <a:pPr>
              <a:tabLst>
                <a:tab pos="656650" algn="l"/>
                <a:tab pos="1313299" algn="l"/>
                <a:tab pos="1969949" algn="l"/>
                <a:tab pos="2626599" algn="l"/>
                <a:tab pos="3283248" algn="l"/>
              </a:tabLst>
            </a:pPr>
            <a:endParaRPr lang="en-US" altLang="zh-CN" sz="2200" b="1" dirty="0">
              <a:ea typeface="宋体" charset="-122"/>
            </a:endParaRPr>
          </a:p>
        </p:txBody>
      </p:sp>
      <p:sp>
        <p:nvSpPr>
          <p:cNvPr id="6148" name="Rectangle 3"/>
          <p:cNvSpPr>
            <a:spLocks noGrp="1" noChangeArrowheads="1"/>
          </p:cNvSpPr>
          <p:nvPr>
            <p:ph type="body" idx="2"/>
          </p:nvPr>
        </p:nvSpPr>
        <p:spPr>
          <a:xfrm>
            <a:off x="4579200" y="1604329"/>
            <a:ext cx="3925440" cy="4864831"/>
          </a:xfrm>
        </p:spPr>
        <p:txBody>
          <a:bodyPr tIns="19201"/>
          <a:lstStyle/>
          <a:p>
            <a:pPr>
              <a:tabLst>
                <a:tab pos="656650" algn="l"/>
                <a:tab pos="1313299" algn="l"/>
                <a:tab pos="1969949" algn="l"/>
                <a:tab pos="2626599" algn="l"/>
                <a:tab pos="3283248" algn="l"/>
              </a:tabLst>
            </a:pPr>
            <a:r>
              <a:rPr lang="en-US" altLang="zh-CN" sz="2200" b="1" dirty="0">
                <a:ea typeface="宋体" charset="-122"/>
                <a:cs typeface="Arial" charset="0"/>
              </a:rPr>
              <a:t>Ending a conversation</a:t>
            </a:r>
          </a:p>
          <a:p>
            <a:pPr>
              <a:tabLst>
                <a:tab pos="656650" algn="l"/>
                <a:tab pos="1313299" algn="l"/>
                <a:tab pos="1969949" algn="l"/>
                <a:tab pos="2626599" algn="l"/>
                <a:tab pos="3283248" algn="l"/>
              </a:tabLst>
            </a:pPr>
            <a:r>
              <a:rPr lang="en-US" altLang="zh-CN" sz="2200" dirty="0">
                <a:ea typeface="宋体" charset="-122"/>
                <a:cs typeface="Arial" charset="0"/>
              </a:rPr>
              <a:t>Is that the time?</a:t>
            </a:r>
          </a:p>
          <a:p>
            <a:pPr>
              <a:tabLst>
                <a:tab pos="656650" algn="l"/>
                <a:tab pos="1313299" algn="l"/>
                <a:tab pos="1969949" algn="l"/>
                <a:tab pos="2626599" algn="l"/>
                <a:tab pos="3283248" algn="l"/>
              </a:tabLst>
            </a:pPr>
            <a:r>
              <a:rPr lang="en-US" altLang="zh-CN" sz="2200" dirty="0">
                <a:ea typeface="宋体" charset="-122"/>
                <a:cs typeface="Arial" charset="0"/>
              </a:rPr>
              <a:t>It was nice talking to you.</a:t>
            </a:r>
          </a:p>
          <a:p>
            <a:pPr>
              <a:tabLst>
                <a:tab pos="656650" algn="l"/>
                <a:tab pos="1313299" algn="l"/>
                <a:tab pos="1969949" algn="l"/>
                <a:tab pos="2626599" algn="l"/>
                <a:tab pos="3283248" algn="l"/>
              </a:tabLst>
            </a:pPr>
            <a:r>
              <a:rPr lang="en-US" altLang="zh-CN" sz="2200" dirty="0">
                <a:ea typeface="宋体" charset="-122"/>
                <a:cs typeface="Arial" charset="0"/>
              </a:rPr>
              <a:t>Will you excuse me?</a:t>
            </a:r>
          </a:p>
          <a:p>
            <a:pPr>
              <a:tabLst>
                <a:tab pos="656650" algn="l"/>
                <a:tab pos="1313299" algn="l"/>
                <a:tab pos="1969949" algn="l"/>
                <a:tab pos="2626599" algn="l"/>
                <a:tab pos="3283248" algn="l"/>
              </a:tabLst>
            </a:pPr>
            <a:r>
              <a:rPr lang="en-US" altLang="zh-CN" sz="2200" dirty="0">
                <a:ea typeface="宋体" charset="-122"/>
                <a:cs typeface="Arial" charset="0"/>
              </a:rPr>
              <a:t>I must just.....</a:t>
            </a:r>
          </a:p>
          <a:p>
            <a:pPr>
              <a:tabLst>
                <a:tab pos="656650" algn="l"/>
                <a:tab pos="1313299" algn="l"/>
                <a:tab pos="1969949" algn="l"/>
                <a:tab pos="2626599" algn="l"/>
                <a:tab pos="3283248" algn="l"/>
              </a:tabLst>
            </a:pPr>
            <a:r>
              <a:rPr lang="en-US" altLang="zh-CN" sz="2200" dirty="0">
                <a:ea typeface="宋体" charset="-122"/>
                <a:cs typeface="Arial" charset="0"/>
              </a:rPr>
              <a:t>I’m afraid I’ll have to be going.</a:t>
            </a:r>
          </a:p>
          <a:p>
            <a:pPr>
              <a:tabLst>
                <a:tab pos="656650" algn="l"/>
                <a:tab pos="1313299" algn="l"/>
                <a:tab pos="1969949" algn="l"/>
                <a:tab pos="2626599" algn="l"/>
                <a:tab pos="3283248" algn="l"/>
              </a:tabLst>
            </a:pPr>
            <a:r>
              <a:rPr lang="en-US" altLang="zh-CN" sz="2200" dirty="0">
                <a:ea typeface="宋体" charset="-122"/>
                <a:cs typeface="Arial" charset="0"/>
              </a:rPr>
              <a:t>I’m sorry, I have to leave.</a:t>
            </a:r>
          </a:p>
        </p:txBody>
      </p:sp>
    </p:spTree>
    <p:extLst>
      <p:ext uri="{BB962C8B-B14F-4D97-AF65-F5344CB8AC3E}">
        <p14:creationId xmlns:p14="http://schemas.microsoft.com/office/powerpoint/2010/main" val="31954597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522721" y="-41765"/>
            <a:ext cx="8228160" cy="1144921"/>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smtClean="0">
                <a:ea typeface="宋体" charset="-122"/>
              </a:rPr>
              <a:t>Vocabulary</a:t>
            </a:r>
          </a:p>
        </p:txBody>
      </p:sp>
      <p:sp>
        <p:nvSpPr>
          <p:cNvPr id="3075" name="Rectangle 2"/>
          <p:cNvSpPr>
            <a:spLocks noGrp="1" noChangeArrowheads="1"/>
          </p:cNvSpPr>
          <p:nvPr>
            <p:ph type="body" idx="1"/>
          </p:nvPr>
        </p:nvSpPr>
        <p:spPr>
          <a:xfrm>
            <a:off x="326880" y="946180"/>
            <a:ext cx="8686080" cy="5749084"/>
          </a:xfrm>
        </p:spPr>
        <p:txBody>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Your new haircut looks </a:t>
            </a:r>
            <a:r>
              <a:rPr lang="en-US" altLang="zh-CN" i="1" dirty="0" smtClean="0">
                <a:ea typeface="宋体" charset="-122"/>
              </a:rPr>
              <a:t>incredible</a:t>
            </a:r>
            <a:r>
              <a:rPr lang="en-US" altLang="zh-CN" dirty="0" smtClean="0">
                <a:ea typeface="宋体" charset="-122"/>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That's an </a:t>
            </a:r>
            <a:r>
              <a:rPr lang="en-US" altLang="zh-CN" i="1" dirty="0" smtClean="0">
                <a:ea typeface="宋体" charset="-122"/>
              </a:rPr>
              <a:t>awesome</a:t>
            </a:r>
            <a:r>
              <a:rPr lang="en-US" altLang="zh-CN" dirty="0" smtClean="0">
                <a:ea typeface="宋体" charset="-122"/>
              </a:rPr>
              <a:t> idea!</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The traffic today was absolutely </a:t>
            </a:r>
            <a:r>
              <a:rPr lang="en-US" altLang="zh-CN" i="1" dirty="0" smtClean="0">
                <a:ea typeface="宋体" charset="-122"/>
              </a:rPr>
              <a:t>ridiculous</a:t>
            </a:r>
            <a:r>
              <a:rPr lang="en-US" altLang="zh-CN" dirty="0" smtClean="0">
                <a:ea typeface="宋体" charset="-122"/>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Summer is coming it's very </a:t>
            </a:r>
            <a:r>
              <a:rPr lang="en-US" altLang="zh-CN" i="1" dirty="0" smtClean="0">
                <a:ea typeface="宋体" charset="-122"/>
              </a:rPr>
              <a:t>exciting</a:t>
            </a:r>
            <a:r>
              <a:rPr lang="en-US" altLang="zh-CN" dirty="0" smtClean="0">
                <a:ea typeface="宋体" charset="-122"/>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I think it's </a:t>
            </a:r>
            <a:r>
              <a:rPr lang="en-US" altLang="zh-CN" i="1" dirty="0" smtClean="0">
                <a:ea typeface="宋体" charset="-122"/>
              </a:rPr>
              <a:t>silly</a:t>
            </a:r>
            <a:r>
              <a:rPr lang="en-US" altLang="zh-CN" dirty="0" smtClean="0">
                <a:ea typeface="宋体" charset="-122"/>
              </a:rPr>
              <a:t> to be so worried about the future.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I've started exercising and I feel </a:t>
            </a:r>
            <a:r>
              <a:rPr lang="en-US" altLang="zh-CN" i="1" dirty="0" smtClean="0">
                <a:ea typeface="宋体" charset="-122"/>
              </a:rPr>
              <a:t>great</a:t>
            </a:r>
            <a:r>
              <a:rPr lang="en-US" altLang="zh-CN" dirty="0" smtClean="0">
                <a:ea typeface="宋体" charset="-122"/>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The meeting today was pretty </a:t>
            </a:r>
            <a:r>
              <a:rPr lang="en-US" altLang="zh-CN" i="1" dirty="0" smtClean="0">
                <a:ea typeface="宋体" charset="-122"/>
              </a:rPr>
              <a:t>boring</a:t>
            </a:r>
            <a:r>
              <a:rPr lang="en-US" altLang="zh-CN" dirty="0" smtClean="0">
                <a:ea typeface="宋体" charset="-122"/>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The way the internet has changed our lives is pretty </a:t>
            </a:r>
            <a:r>
              <a:rPr lang="en-US" altLang="zh-CN" i="1" dirty="0" smtClean="0">
                <a:ea typeface="宋体" charset="-122"/>
              </a:rPr>
              <a:t>amazing</a:t>
            </a:r>
            <a:r>
              <a:rPr lang="en-US" altLang="zh-CN" dirty="0" smtClean="0">
                <a:ea typeface="宋体" charset="-122"/>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rPr>
              <a:t>I plan to take a very </a:t>
            </a:r>
            <a:r>
              <a:rPr lang="en-US" altLang="zh-CN" i="1" dirty="0" smtClean="0">
                <a:ea typeface="宋体" charset="-122"/>
              </a:rPr>
              <a:t>luxurious</a:t>
            </a:r>
            <a:r>
              <a:rPr lang="en-US" altLang="zh-CN" dirty="0" smtClean="0">
                <a:ea typeface="宋体" charset="-122"/>
              </a:rPr>
              <a:t> vacation this year.</a:t>
            </a:r>
          </a:p>
        </p:txBody>
      </p:sp>
    </p:spTree>
    <p:extLst>
      <p:ext uri="{BB962C8B-B14F-4D97-AF65-F5344CB8AC3E}">
        <p14:creationId xmlns:p14="http://schemas.microsoft.com/office/powerpoint/2010/main" val="31471448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6481" y="31684"/>
            <a:ext cx="8228160" cy="1144921"/>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smtClean="0">
                <a:ea typeface="宋体" charset="-122"/>
              </a:rPr>
              <a:t>Vocabulary</a:t>
            </a:r>
          </a:p>
        </p:txBody>
      </p:sp>
      <p:sp>
        <p:nvSpPr>
          <p:cNvPr id="4099" name="Rectangle 2"/>
          <p:cNvSpPr>
            <a:spLocks noGrp="1" noChangeArrowheads="1"/>
          </p:cNvSpPr>
          <p:nvPr>
            <p:ph type="body" idx="1"/>
          </p:nvPr>
        </p:nvSpPr>
        <p:spPr>
          <a:xfrm>
            <a:off x="131040" y="1077234"/>
            <a:ext cx="9012960" cy="5486976"/>
          </a:xfrm>
        </p:spPr>
        <p:txBody>
          <a:bodyPr>
            <a:normAutofit lnSpcReduction="10000"/>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cs typeface="Arial" charset="0"/>
              </a:rPr>
              <a:t>I woke up this morning feeling pretty </a:t>
            </a:r>
            <a:r>
              <a:rPr lang="en-US" altLang="zh-CN" i="1" dirty="0" smtClean="0">
                <a:ea typeface="宋体" charset="-122"/>
                <a:cs typeface="Arial" charset="0"/>
              </a:rPr>
              <a:t>lousy</a:t>
            </a:r>
            <a:r>
              <a:rPr lang="en-US" altLang="zh-CN" dirty="0" smtClean="0">
                <a:ea typeface="宋体" charset="-122"/>
                <a:cs typeface="Arial" charset="0"/>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cs typeface="Arial" charset="0"/>
              </a:rPr>
              <a:t>I'm reading a really </a:t>
            </a:r>
            <a:r>
              <a:rPr lang="en-US" altLang="zh-CN" i="1" dirty="0" smtClean="0">
                <a:ea typeface="宋体" charset="-122"/>
                <a:cs typeface="Arial" charset="0"/>
              </a:rPr>
              <a:t>fascinating</a:t>
            </a:r>
            <a:r>
              <a:rPr lang="en-US" altLang="zh-CN" dirty="0" smtClean="0">
                <a:ea typeface="宋体" charset="-122"/>
                <a:cs typeface="Arial" charset="0"/>
              </a:rPr>
              <a:t> book right now.</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cs typeface="Arial" charset="0"/>
              </a:rPr>
              <a:t>Sometimes it's </a:t>
            </a:r>
            <a:r>
              <a:rPr lang="en-US" altLang="zh-CN" i="1" dirty="0" smtClean="0">
                <a:ea typeface="宋体" charset="-122"/>
                <a:cs typeface="Arial" charset="0"/>
              </a:rPr>
              <a:t>frightening</a:t>
            </a:r>
            <a:r>
              <a:rPr lang="en-US" altLang="zh-CN" dirty="0" smtClean="0">
                <a:ea typeface="宋体" charset="-122"/>
                <a:cs typeface="Arial" charset="0"/>
              </a:rPr>
              <a:t> to think about what might happen tomorrow.</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cs typeface="Arial" charset="0"/>
              </a:rPr>
              <a:t>Television during the summer is fairly </a:t>
            </a:r>
            <a:r>
              <a:rPr lang="en-US" altLang="zh-CN" i="1" dirty="0" smtClean="0">
                <a:ea typeface="宋体" charset="-122"/>
                <a:cs typeface="Arial" charset="0"/>
              </a:rPr>
              <a:t>dull</a:t>
            </a:r>
            <a:r>
              <a:rPr lang="en-US" altLang="zh-CN" dirty="0" smtClean="0">
                <a:ea typeface="宋体" charset="-122"/>
                <a:cs typeface="Arial" charset="0"/>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cs typeface="Arial" charset="0"/>
              </a:rPr>
              <a:t>What a </a:t>
            </a:r>
            <a:r>
              <a:rPr lang="en-US" altLang="zh-CN" i="1" dirty="0" smtClean="0">
                <a:ea typeface="宋体" charset="-122"/>
                <a:cs typeface="Arial" charset="0"/>
              </a:rPr>
              <a:t>beautiful</a:t>
            </a:r>
            <a:r>
              <a:rPr lang="en-US" altLang="zh-CN" dirty="0" smtClean="0">
                <a:ea typeface="宋体" charset="-122"/>
                <a:cs typeface="Arial" charset="0"/>
              </a:rPr>
              <a:t> day!</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cs typeface="Arial" charset="0"/>
              </a:rPr>
              <a:t>The football match last night was </a:t>
            </a:r>
            <a:r>
              <a:rPr lang="en-US" altLang="zh-CN" i="1" dirty="0" smtClean="0">
                <a:ea typeface="宋体" charset="-122"/>
                <a:cs typeface="Arial" charset="0"/>
              </a:rPr>
              <a:t>pathetic</a:t>
            </a:r>
            <a:r>
              <a:rPr lang="en-US" altLang="zh-CN" dirty="0" smtClean="0">
                <a:ea typeface="宋体" charset="-122"/>
                <a:cs typeface="Arial" charset="0"/>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cs typeface="Arial" charset="0"/>
              </a:rPr>
              <a:t>What </a:t>
            </a:r>
            <a:r>
              <a:rPr lang="en-US" altLang="zh-CN" i="1" dirty="0" smtClean="0">
                <a:ea typeface="宋体" charset="-122"/>
                <a:cs typeface="Arial" charset="0"/>
              </a:rPr>
              <a:t>terrible</a:t>
            </a:r>
            <a:r>
              <a:rPr lang="en-US" altLang="zh-CN" dirty="0" smtClean="0">
                <a:ea typeface="宋体" charset="-122"/>
                <a:cs typeface="Arial" charset="0"/>
              </a:rPr>
              <a:t> weather we're having.</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cs typeface="Arial" charset="0"/>
              </a:rPr>
              <a:t>This week has been very </a:t>
            </a:r>
            <a:r>
              <a:rPr lang="en-US" altLang="zh-CN" i="1" dirty="0" smtClean="0">
                <a:ea typeface="宋体" charset="-122"/>
                <a:cs typeface="Arial" charset="0"/>
              </a:rPr>
              <a:t>stressful</a:t>
            </a:r>
            <a:r>
              <a:rPr lang="en-US" altLang="zh-CN" dirty="0" smtClean="0">
                <a:ea typeface="宋体" charset="-122"/>
                <a:cs typeface="Arial" charset="0"/>
              </a:rPr>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smtClean="0">
                <a:ea typeface="宋体" charset="-122"/>
                <a:cs typeface="Arial" charset="0"/>
              </a:rPr>
              <a:t>I'm looking forward to a </a:t>
            </a:r>
            <a:r>
              <a:rPr lang="en-US" altLang="zh-CN" i="1" dirty="0" smtClean="0">
                <a:ea typeface="宋体" charset="-122"/>
                <a:cs typeface="Arial" charset="0"/>
              </a:rPr>
              <a:t>relaxing</a:t>
            </a:r>
            <a:r>
              <a:rPr lang="en-US" altLang="zh-CN" dirty="0" smtClean="0">
                <a:ea typeface="宋体" charset="-122"/>
                <a:cs typeface="Arial" charset="0"/>
              </a:rPr>
              <a:t> weekend.</a:t>
            </a:r>
          </a:p>
        </p:txBody>
      </p:sp>
    </p:spTree>
    <p:extLst>
      <p:ext uri="{BB962C8B-B14F-4D97-AF65-F5344CB8AC3E}">
        <p14:creationId xmlns:p14="http://schemas.microsoft.com/office/powerpoint/2010/main" val="2208398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780928"/>
            <a:ext cx="8229600" cy="1143000"/>
          </a:xfrm>
        </p:spPr>
        <p:txBody>
          <a:bodyP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zh-CN" dirty="0">
                <a:solidFill>
                  <a:srgbClr val="00B0F0"/>
                </a:solidFill>
                <a:latin typeface="Ravie" pitchFamily="82" charset="0"/>
              </a:rPr>
              <a:t>Practice</a:t>
            </a:r>
            <a:endParaRPr lang="zh-CN" altLang="en-US" dirty="0">
              <a:solidFill>
                <a:srgbClr val="00B0F0"/>
              </a:solidFill>
              <a:latin typeface="Ravie" pitchFamily="82" charset="0"/>
            </a:endParaRPr>
          </a:p>
        </p:txBody>
      </p:sp>
    </p:spTree>
    <p:extLst>
      <p:ext uri="{BB962C8B-B14F-4D97-AF65-F5344CB8AC3E}">
        <p14:creationId xmlns:p14="http://schemas.microsoft.com/office/powerpoint/2010/main" val="3343820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Parallel</a:t>
            </a:r>
            <a:r>
              <a:rPr lang="zh-CN" altLang="en-US" sz="2800" dirty="0" smtClean="0"/>
              <a:t>平行的                             </a:t>
            </a:r>
            <a:r>
              <a:rPr lang="en-US" altLang="zh-CN" sz="2800" dirty="0" smtClean="0"/>
              <a:t>proceed</a:t>
            </a:r>
            <a:r>
              <a:rPr lang="zh-CN" altLang="en-US" sz="2800" dirty="0" smtClean="0"/>
              <a:t>进行</a:t>
            </a:r>
            <a:endParaRPr lang="en-US" altLang="zh-CN" sz="2800" dirty="0" smtClean="0"/>
          </a:p>
          <a:p>
            <a:r>
              <a:rPr lang="en-US" altLang="zh-CN" sz="2800" dirty="0" smtClean="0"/>
              <a:t>Commonly</a:t>
            </a:r>
            <a:r>
              <a:rPr lang="zh-CN" altLang="en-US" sz="2800" dirty="0" smtClean="0"/>
              <a:t>普遍地                       </a:t>
            </a:r>
            <a:r>
              <a:rPr lang="en-US" altLang="zh-CN" sz="2800" dirty="0" smtClean="0"/>
              <a:t>incrementally </a:t>
            </a:r>
            <a:r>
              <a:rPr lang="zh-CN" altLang="en-US" sz="2800" dirty="0" smtClean="0"/>
              <a:t>递增地</a:t>
            </a:r>
            <a:endParaRPr lang="en-US" altLang="zh-CN" sz="2800" dirty="0" smtClean="0"/>
          </a:p>
          <a:p>
            <a:r>
              <a:rPr lang="en-US" altLang="zh-CN" sz="2800" dirty="0" smtClean="0"/>
              <a:t>Consist of</a:t>
            </a:r>
            <a:r>
              <a:rPr lang="zh-CN" altLang="en-US" sz="2800" dirty="0" smtClean="0"/>
              <a:t>组成                             </a:t>
            </a:r>
            <a:r>
              <a:rPr lang="en-US" altLang="zh-CN" sz="2800" dirty="0" smtClean="0"/>
              <a:t>following</a:t>
            </a:r>
            <a:r>
              <a:rPr lang="zh-CN" altLang="en-US" sz="2800" dirty="0" smtClean="0"/>
              <a:t>下列的</a:t>
            </a:r>
            <a:endParaRPr lang="en-US" altLang="zh-CN" sz="2800" dirty="0" smtClean="0"/>
          </a:p>
          <a:p>
            <a:r>
              <a:rPr lang="en-US" altLang="zh-CN" sz="2800" dirty="0" smtClean="0"/>
              <a:t>Tangible</a:t>
            </a:r>
            <a:r>
              <a:rPr lang="zh-CN" altLang="en-US" sz="2800" dirty="0" smtClean="0"/>
              <a:t>有形的                            </a:t>
            </a:r>
            <a:r>
              <a:rPr lang="en-US" altLang="zh-CN" sz="2800" dirty="0" smtClean="0"/>
              <a:t>evolution</a:t>
            </a:r>
            <a:r>
              <a:rPr lang="zh-CN" altLang="en-US" sz="2800" dirty="0" smtClean="0"/>
              <a:t>进化，演化</a:t>
            </a:r>
            <a:endParaRPr lang="en-US" altLang="zh-CN" sz="2800" dirty="0" smtClean="0"/>
          </a:p>
          <a:p>
            <a:r>
              <a:rPr lang="en-US" altLang="zh-CN" sz="2800" dirty="0" smtClean="0"/>
              <a:t>Formalized</a:t>
            </a:r>
            <a:r>
              <a:rPr lang="zh-CN" altLang="en-US" sz="2800" dirty="0" smtClean="0"/>
              <a:t>正式的                       </a:t>
            </a:r>
            <a:r>
              <a:rPr lang="en-US" altLang="zh-CN" sz="2800" dirty="0" smtClean="0"/>
              <a:t>collect</a:t>
            </a:r>
            <a:r>
              <a:rPr lang="zh-CN" altLang="en-US" sz="2800" dirty="0" smtClean="0"/>
              <a:t>收集</a:t>
            </a:r>
            <a:endParaRPr lang="en-US" altLang="zh-CN" sz="2800" dirty="0" smtClean="0"/>
          </a:p>
          <a:p>
            <a:r>
              <a:rPr lang="en-US" altLang="zh-CN" sz="2800" dirty="0" smtClean="0"/>
              <a:t>Notable</a:t>
            </a:r>
            <a:r>
              <a:rPr lang="zh-CN" altLang="en-US" sz="2800" dirty="0" smtClean="0"/>
              <a:t>著名的                             </a:t>
            </a:r>
            <a:r>
              <a:rPr lang="en-US" altLang="zh-CN" sz="2800" dirty="0" smtClean="0"/>
              <a:t>local</a:t>
            </a:r>
            <a:r>
              <a:rPr lang="zh-CN" altLang="en-US" sz="2800" dirty="0" smtClean="0"/>
              <a:t>本地的</a:t>
            </a:r>
            <a:endParaRPr lang="en-US" altLang="zh-CN" sz="2800" dirty="0" smtClean="0"/>
          </a:p>
          <a:p>
            <a:r>
              <a:rPr lang="en-US" altLang="zh-CN" sz="2800" dirty="0" smtClean="0"/>
              <a:t>Carry out</a:t>
            </a:r>
            <a:r>
              <a:rPr lang="zh-CN" altLang="en-US" sz="2800" dirty="0" smtClean="0"/>
              <a:t>实施                               </a:t>
            </a:r>
            <a:r>
              <a:rPr lang="en-US" altLang="zh-CN" sz="2800" dirty="0" smtClean="0"/>
              <a:t>relevant</a:t>
            </a:r>
            <a:r>
              <a:rPr lang="zh-CN" altLang="en-US" sz="2800" dirty="0" smtClean="0"/>
              <a:t>相关的</a:t>
            </a:r>
            <a:endParaRPr lang="en-US" altLang="zh-CN" sz="2800" dirty="0" smtClean="0"/>
          </a:p>
          <a:p>
            <a:r>
              <a:rPr lang="en-US" altLang="zh-CN" sz="2800" dirty="0" smtClean="0"/>
              <a:t>Originally</a:t>
            </a:r>
            <a:r>
              <a:rPr lang="zh-CN" altLang="en-US" sz="2800" dirty="0" smtClean="0"/>
              <a:t>本来，起初                  </a:t>
            </a:r>
            <a:r>
              <a:rPr lang="en-US" altLang="zh-CN" sz="2800" dirty="0" smtClean="0"/>
              <a:t>illustrate</a:t>
            </a:r>
            <a:r>
              <a:rPr lang="zh-CN" altLang="en-US" sz="2800" dirty="0" smtClean="0"/>
              <a:t>说明，描绘</a:t>
            </a:r>
            <a:endParaRPr lang="en-US" altLang="zh-CN" sz="2800" dirty="0" smtClean="0"/>
          </a:p>
          <a:p>
            <a:r>
              <a:rPr lang="en-US" altLang="zh-CN" sz="2800" dirty="0" smtClean="0"/>
              <a:t>Indicate</a:t>
            </a:r>
            <a:r>
              <a:rPr lang="zh-CN" altLang="en-US" sz="2800" dirty="0" smtClean="0"/>
              <a:t>表示                                  </a:t>
            </a:r>
            <a:r>
              <a:rPr lang="en-US" altLang="zh-CN" sz="2800" dirty="0" smtClean="0"/>
              <a:t>initiate</a:t>
            </a:r>
            <a:r>
              <a:rPr lang="zh-CN" altLang="en-US" sz="2800" dirty="0" smtClean="0"/>
              <a:t>开始，启动</a:t>
            </a:r>
            <a:endParaRPr lang="en-US" altLang="zh-CN" sz="2800" dirty="0" smtClean="0"/>
          </a:p>
          <a:p>
            <a:r>
              <a:rPr lang="en-US" altLang="zh-CN" sz="2800" dirty="0" smtClean="0"/>
              <a:t>Mock-up</a:t>
            </a:r>
            <a:r>
              <a:rPr lang="zh-CN" altLang="en-US" sz="2800" dirty="0" smtClean="0"/>
              <a:t>模拟                                </a:t>
            </a:r>
            <a:r>
              <a:rPr lang="en-US" altLang="zh-CN" sz="2800" dirty="0" smtClean="0"/>
              <a:t>refine</a:t>
            </a:r>
            <a:r>
              <a:rPr lang="zh-CN" altLang="en-US" sz="2800" dirty="0" smtClean="0"/>
              <a:t>细化</a:t>
            </a:r>
            <a:endParaRPr lang="en-US" altLang="zh-CN" sz="2800" dirty="0" smtClean="0"/>
          </a:p>
          <a:p>
            <a:r>
              <a:rPr lang="en-US" altLang="zh-CN" sz="2800" dirty="0" smtClean="0"/>
              <a:t>Simulation</a:t>
            </a:r>
            <a:r>
              <a:rPr lang="zh-CN" altLang="en-US" sz="2800" dirty="0" smtClean="0"/>
              <a:t>模拟                             </a:t>
            </a:r>
            <a:r>
              <a:rPr lang="en-US" altLang="zh-CN" sz="2800" dirty="0" smtClean="0"/>
              <a:t>photocopy</a:t>
            </a:r>
            <a:r>
              <a:rPr lang="zh-CN" altLang="en-US" sz="2800" dirty="0" smtClean="0"/>
              <a:t>复印件</a:t>
            </a:r>
            <a:endParaRPr lang="en-US" altLang="zh-CN" sz="2800" dirty="0" smtClean="0"/>
          </a:p>
          <a:p>
            <a:r>
              <a:rPr lang="en-US" altLang="zh-CN" sz="2800" dirty="0" smtClean="0"/>
              <a:t>Outcome</a:t>
            </a:r>
            <a:r>
              <a:rPr lang="zh-CN" altLang="en-US" sz="2800" dirty="0" smtClean="0"/>
              <a:t>结果                                </a:t>
            </a:r>
            <a:r>
              <a:rPr lang="en-US" altLang="zh-CN" sz="2800" dirty="0" smtClean="0"/>
              <a:t>hierarchical</a:t>
            </a:r>
            <a:r>
              <a:rPr lang="zh-CN" altLang="en-US" sz="2800" dirty="0" smtClean="0"/>
              <a:t>分层的</a:t>
            </a:r>
            <a:endParaRPr lang="en-US" altLang="zh-CN" sz="2800" dirty="0" smtClean="0"/>
          </a:p>
          <a:p>
            <a:r>
              <a:rPr lang="en-US" altLang="zh-CN" sz="2800" dirty="0" smtClean="0"/>
              <a:t>Modify</a:t>
            </a:r>
            <a:r>
              <a:rPr lang="zh-CN" altLang="en-US" sz="2800" dirty="0" smtClean="0"/>
              <a:t>修改                                    </a:t>
            </a:r>
            <a:r>
              <a:rPr lang="en-US" altLang="zh-CN" sz="2800" dirty="0" smtClean="0"/>
              <a:t>abstractly</a:t>
            </a:r>
            <a:r>
              <a:rPr lang="zh-CN" altLang="en-US" sz="2800" dirty="0" smtClean="0"/>
              <a:t>抽象地</a:t>
            </a:r>
            <a:endParaRPr lang="zh-CN" altLang="en-US" sz="2800" dirty="0"/>
          </a:p>
        </p:txBody>
      </p:sp>
    </p:spTree>
    <p:extLst>
      <p:ext uri="{BB962C8B-B14F-4D97-AF65-F5344CB8AC3E}">
        <p14:creationId xmlns:p14="http://schemas.microsoft.com/office/powerpoint/2010/main" val="1739034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7467600" cy="1143000"/>
          </a:xfrm>
        </p:spPr>
        <p:txBody>
          <a:bodyPr>
            <a:normAutofit fontScale="90000"/>
          </a:bodyPr>
          <a:lstStyle/>
          <a:p>
            <a:r>
              <a:rPr lang="en-US" altLang="zh-CN" b="1" dirty="0"/>
              <a:t>III. Topic </a:t>
            </a:r>
            <a:r>
              <a:rPr lang="en-US" altLang="zh-CN" b="1" dirty="0" smtClean="0"/>
              <a:t>: </a:t>
            </a:r>
            <a:r>
              <a:rPr lang="en-US" altLang="zh-CN" b="1" dirty="0"/>
              <a:t>Request</a:t>
            </a:r>
            <a:r>
              <a:rPr lang="zh-CN" altLang="zh-CN" dirty="0"/>
              <a:t/>
            </a:r>
            <a:br>
              <a:rPr lang="zh-CN" altLang="zh-CN" dirty="0"/>
            </a:br>
            <a:endParaRPr lang="zh-CN" altLang="en-US" dirty="0"/>
          </a:p>
        </p:txBody>
      </p:sp>
      <p:sp>
        <p:nvSpPr>
          <p:cNvPr id="3" name="内容占位符 2"/>
          <p:cNvSpPr>
            <a:spLocks noGrp="1"/>
          </p:cNvSpPr>
          <p:nvPr>
            <p:ph sz="quarter" idx="1"/>
          </p:nvPr>
        </p:nvSpPr>
        <p:spPr/>
        <p:txBody>
          <a:bodyPr/>
          <a:lstStyle/>
          <a:p>
            <a:pPr marL="0" lvl="0" indent="0">
              <a:buNone/>
            </a:pPr>
            <a:r>
              <a:rPr lang="en-US" altLang="zh-CN" b="1" dirty="0" smtClean="0"/>
              <a:t>1. Structure</a:t>
            </a:r>
            <a:endParaRPr lang="zh-CN" altLang="zh-CN" dirty="0"/>
          </a:p>
          <a:p>
            <a:endParaRPr lang="zh-CN" altLang="en-US" dirty="0"/>
          </a:p>
        </p:txBody>
      </p:sp>
    </p:spTree>
    <p:extLst>
      <p:ext uri="{BB962C8B-B14F-4D97-AF65-F5344CB8AC3E}">
        <p14:creationId xmlns:p14="http://schemas.microsoft.com/office/powerpoint/2010/main" val="40807316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画布 11"/>
          <p:cNvGrpSpPr/>
          <p:nvPr/>
        </p:nvGrpSpPr>
        <p:grpSpPr>
          <a:xfrm>
            <a:off x="0" y="47531"/>
            <a:ext cx="5580112" cy="6858000"/>
            <a:chOff x="0" y="0"/>
            <a:chExt cx="3886200" cy="3848100"/>
          </a:xfrm>
        </p:grpSpPr>
        <p:sp>
          <p:nvSpPr>
            <p:cNvPr id="9" name="矩形 8"/>
            <p:cNvSpPr/>
            <p:nvPr/>
          </p:nvSpPr>
          <p:spPr>
            <a:xfrm>
              <a:off x="0" y="0"/>
              <a:ext cx="3886200" cy="3848100"/>
            </a:xfrm>
            <a:prstGeom prst="rect">
              <a:avLst/>
            </a:prstGeom>
            <a:solidFill>
              <a:srgbClr val="EAEAEA"/>
            </a:solidFill>
            <a:ln w="9525" cap="flat" cmpd="sng" algn="ctr">
              <a:solidFill>
                <a:srgbClr val="000000"/>
              </a:solidFill>
              <a:prstDash val="solid"/>
              <a:miter lim="800000"/>
              <a:headEnd type="none" w="med" len="med"/>
              <a:tailEnd type="none" w="med" len="med"/>
            </a:ln>
          </p:spPr>
        </p:sp>
        <p:sp>
          <p:nvSpPr>
            <p:cNvPr id="10" name="Text Box 4"/>
            <p:cNvSpPr txBox="1">
              <a:spLocks noChangeArrowheads="1"/>
            </p:cNvSpPr>
            <p:nvPr/>
          </p:nvSpPr>
          <p:spPr bwMode="auto">
            <a:xfrm>
              <a:off x="114300" y="99060"/>
              <a:ext cx="685800" cy="297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zh-CN" altLang="en-US" sz="2400" kern="100">
                  <a:solidFill>
                    <a:prstClr val="black"/>
                  </a:solidFill>
                  <a:latin typeface="Times New Roman"/>
                  <a:cs typeface="宋体"/>
                </a:rPr>
                <a:t>称呼</a:t>
              </a:r>
            </a:p>
          </p:txBody>
        </p:sp>
        <p:sp>
          <p:nvSpPr>
            <p:cNvPr id="11" name="Text Box 7"/>
            <p:cNvSpPr txBox="1">
              <a:spLocks noChangeArrowheads="1"/>
            </p:cNvSpPr>
            <p:nvPr/>
          </p:nvSpPr>
          <p:spPr bwMode="auto">
            <a:xfrm>
              <a:off x="914400" y="497205"/>
              <a:ext cx="2286000" cy="3028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zh-CN" altLang="en-US" sz="2400" kern="100">
                  <a:solidFill>
                    <a:prstClr val="black"/>
                  </a:solidFill>
                  <a:latin typeface="Times New Roman"/>
                  <a:cs typeface="宋体"/>
                </a:rPr>
                <a:t>陈述背景和经过</a:t>
              </a:r>
            </a:p>
          </p:txBody>
        </p:sp>
        <p:cxnSp>
          <p:nvCxnSpPr>
            <p:cNvPr id="12" name="Line 8"/>
            <p:cNvCxnSpPr/>
            <p:nvPr/>
          </p:nvCxnSpPr>
          <p:spPr bwMode="auto">
            <a:xfrm>
              <a:off x="1998935" y="847725"/>
              <a:ext cx="0" cy="2838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Text Box 10"/>
            <p:cNvSpPr txBox="1">
              <a:spLocks noChangeArrowheads="1"/>
            </p:cNvSpPr>
            <p:nvPr/>
          </p:nvSpPr>
          <p:spPr bwMode="auto">
            <a:xfrm>
              <a:off x="114300" y="3139440"/>
              <a:ext cx="800100" cy="297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zh-CN" altLang="en-US" sz="2400" kern="100">
                  <a:solidFill>
                    <a:prstClr val="black"/>
                  </a:solidFill>
                  <a:latin typeface="Times New Roman"/>
                  <a:cs typeface="宋体"/>
                </a:rPr>
                <a:t>结束语</a:t>
              </a:r>
            </a:p>
          </p:txBody>
        </p:sp>
        <p:sp>
          <p:nvSpPr>
            <p:cNvPr id="14" name="Text Box 11"/>
            <p:cNvSpPr txBox="1">
              <a:spLocks noChangeArrowheads="1"/>
            </p:cNvSpPr>
            <p:nvPr/>
          </p:nvSpPr>
          <p:spPr bwMode="auto">
            <a:xfrm>
              <a:off x="847724" y="1148715"/>
              <a:ext cx="2428875" cy="3276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zh-CN" altLang="en-US" sz="2400" kern="100">
                  <a:solidFill>
                    <a:prstClr val="black"/>
                  </a:solidFill>
                  <a:latin typeface="Times New Roman"/>
                  <a:cs typeface="宋体"/>
                </a:rPr>
                <a:t>提出具体的要求</a:t>
              </a:r>
            </a:p>
          </p:txBody>
        </p:sp>
        <p:sp>
          <p:nvSpPr>
            <p:cNvPr id="15" name="Text Box 13"/>
            <p:cNvSpPr txBox="1">
              <a:spLocks noChangeArrowheads="1"/>
            </p:cNvSpPr>
            <p:nvPr/>
          </p:nvSpPr>
          <p:spPr bwMode="auto">
            <a:xfrm>
              <a:off x="114300" y="3514725"/>
              <a:ext cx="800100" cy="297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zh-CN" altLang="en-US" sz="2400" kern="100">
                  <a:solidFill>
                    <a:prstClr val="black"/>
                  </a:solidFill>
                  <a:latin typeface="Times New Roman"/>
                  <a:cs typeface="宋体"/>
                </a:rPr>
                <a:t>签名</a:t>
              </a:r>
            </a:p>
          </p:txBody>
        </p:sp>
        <p:sp>
          <p:nvSpPr>
            <p:cNvPr id="16" name="Text Box 11"/>
            <p:cNvSpPr txBox="1">
              <a:spLocks noChangeArrowheads="1"/>
            </p:cNvSpPr>
            <p:nvPr/>
          </p:nvSpPr>
          <p:spPr bwMode="auto">
            <a:xfrm>
              <a:off x="847724" y="2517435"/>
              <a:ext cx="2476500" cy="3505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zh-CN" altLang="en-US" sz="2400">
                  <a:solidFill>
                    <a:prstClr val="black"/>
                  </a:solidFill>
                  <a:latin typeface="宋体"/>
                  <a:cs typeface="宋体"/>
                </a:rPr>
                <a:t>相应的跟进及感谢</a:t>
              </a:r>
            </a:p>
          </p:txBody>
        </p:sp>
        <p:cxnSp>
          <p:nvCxnSpPr>
            <p:cNvPr id="17" name="Line 8"/>
            <p:cNvCxnSpPr/>
            <p:nvPr/>
          </p:nvCxnSpPr>
          <p:spPr bwMode="auto">
            <a:xfrm>
              <a:off x="2020480" y="1476375"/>
              <a:ext cx="0" cy="2818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Text Box 7"/>
            <p:cNvSpPr txBox="1">
              <a:spLocks noChangeArrowheads="1"/>
            </p:cNvSpPr>
            <p:nvPr/>
          </p:nvSpPr>
          <p:spPr bwMode="auto">
            <a:xfrm>
              <a:off x="800099" y="1848690"/>
              <a:ext cx="2524125" cy="3028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zh-CN" altLang="en-US" sz="2400">
                  <a:solidFill>
                    <a:prstClr val="black"/>
                  </a:solidFill>
                  <a:latin typeface="Times New Roman"/>
                  <a:cs typeface="宋体"/>
                </a:rPr>
                <a:t>解释原因及后果</a:t>
              </a:r>
              <a:endParaRPr lang="zh-CN" altLang="en-US" sz="2400">
                <a:solidFill>
                  <a:prstClr val="black"/>
                </a:solidFill>
                <a:latin typeface="宋体"/>
                <a:cs typeface="宋体"/>
              </a:endParaRPr>
            </a:p>
          </p:txBody>
        </p:sp>
        <p:cxnSp>
          <p:nvCxnSpPr>
            <p:cNvPr id="19" name="Line 8"/>
            <p:cNvCxnSpPr/>
            <p:nvPr/>
          </p:nvCxnSpPr>
          <p:spPr bwMode="auto">
            <a:xfrm>
              <a:off x="2017645" y="2236130"/>
              <a:ext cx="0" cy="2813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 name="线形标注 1 1"/>
          <p:cNvSpPr/>
          <p:nvPr/>
        </p:nvSpPr>
        <p:spPr>
          <a:xfrm>
            <a:off x="6328886" y="168195"/>
            <a:ext cx="2177988" cy="717913"/>
          </a:xfrm>
          <a:prstGeom prst="borderCallout1">
            <a:avLst>
              <a:gd name="adj1" fmla="val 18750"/>
              <a:gd name="adj2" fmla="val -8333"/>
              <a:gd name="adj3" fmla="val 98470"/>
              <a:gd name="adj4" fmla="val -84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prstClr val="white"/>
                </a:solidFill>
              </a:rPr>
              <a:t>Background introduction</a:t>
            </a:r>
            <a:endParaRPr lang="zh-CN" altLang="en-US" sz="2000" b="1" dirty="0">
              <a:solidFill>
                <a:prstClr val="white"/>
              </a:solidFill>
            </a:endParaRPr>
          </a:p>
        </p:txBody>
      </p:sp>
      <p:sp>
        <p:nvSpPr>
          <p:cNvPr id="20" name="线形标注 1 19"/>
          <p:cNvSpPr/>
          <p:nvPr/>
        </p:nvSpPr>
        <p:spPr>
          <a:xfrm>
            <a:off x="6118725" y="1705233"/>
            <a:ext cx="2598310" cy="717913"/>
          </a:xfrm>
          <a:prstGeom prst="borderCallout1">
            <a:avLst>
              <a:gd name="adj1" fmla="val 47982"/>
              <a:gd name="adj2" fmla="val -7057"/>
              <a:gd name="adj3" fmla="val 85942"/>
              <a:gd name="adj4" fmla="val -56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prstClr val="white"/>
                </a:solidFill>
              </a:rPr>
              <a:t>Short  and clear</a:t>
            </a:r>
            <a:endParaRPr lang="zh-CN" altLang="en-US" sz="2000" b="1" dirty="0">
              <a:solidFill>
                <a:prstClr val="white"/>
              </a:solidFill>
            </a:endParaRPr>
          </a:p>
        </p:txBody>
      </p:sp>
      <p:sp>
        <p:nvSpPr>
          <p:cNvPr id="21" name="线形标注 1 20"/>
          <p:cNvSpPr/>
          <p:nvPr/>
        </p:nvSpPr>
        <p:spPr>
          <a:xfrm>
            <a:off x="6118725" y="3068961"/>
            <a:ext cx="2598310" cy="963752"/>
          </a:xfrm>
          <a:prstGeom prst="borderCallout1">
            <a:avLst>
              <a:gd name="adj1" fmla="val 47982"/>
              <a:gd name="adj2" fmla="val -7057"/>
              <a:gd name="adj3" fmla="val 54622"/>
              <a:gd name="adj4" fmla="val -48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prstClr val="white"/>
                </a:solidFill>
              </a:rPr>
              <a:t>Reason and impact illustration</a:t>
            </a:r>
            <a:endParaRPr lang="zh-CN" altLang="en-US" sz="2000" b="1" dirty="0">
              <a:solidFill>
                <a:prstClr val="white"/>
              </a:solidFill>
            </a:endParaRPr>
          </a:p>
        </p:txBody>
      </p:sp>
      <p:sp>
        <p:nvSpPr>
          <p:cNvPr id="22" name="线形标注 1 21"/>
          <p:cNvSpPr/>
          <p:nvPr/>
        </p:nvSpPr>
        <p:spPr>
          <a:xfrm>
            <a:off x="6118725" y="5158738"/>
            <a:ext cx="2598310" cy="717913"/>
          </a:xfrm>
          <a:prstGeom prst="borderCallout1">
            <a:avLst>
              <a:gd name="adj1" fmla="val 47982"/>
              <a:gd name="adj2" fmla="val -7057"/>
              <a:gd name="adj3" fmla="val -18459"/>
              <a:gd name="adj4" fmla="val -53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prstClr val="white"/>
                </a:solidFill>
              </a:rPr>
              <a:t>Request a dated action and thanks</a:t>
            </a:r>
            <a:endParaRPr lang="zh-CN" altLang="en-US" sz="2000" b="1" dirty="0">
              <a:solidFill>
                <a:prstClr val="white"/>
              </a:solidFill>
            </a:endParaRPr>
          </a:p>
        </p:txBody>
      </p:sp>
    </p:spTree>
    <p:extLst>
      <p:ext uri="{BB962C8B-B14F-4D97-AF65-F5344CB8AC3E}">
        <p14:creationId xmlns:p14="http://schemas.microsoft.com/office/powerpoint/2010/main" val="2839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randombar(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568952" cy="6552727"/>
          </a:xfrm>
        </p:spPr>
        <p:txBody>
          <a:bodyPr>
            <a:normAutofit/>
          </a:bodyPr>
          <a:lstStyle/>
          <a:p>
            <a:pPr marL="0" lvl="0" indent="0">
              <a:buNone/>
            </a:pPr>
            <a:endParaRPr lang="en-US" altLang="zh-CN" sz="2800" dirty="0" smtClean="0">
              <a:solidFill>
                <a:srgbClr val="FFFF00"/>
              </a:solidFill>
            </a:endParaRPr>
          </a:p>
          <a:p>
            <a:pPr marL="0" lvl="0" indent="0">
              <a:buNone/>
            </a:pPr>
            <a:r>
              <a:rPr lang="en-US" altLang="zh-CN" sz="2800" b="1" dirty="0" smtClean="0">
                <a:solidFill>
                  <a:srgbClr val="FF0000"/>
                </a:solidFill>
              </a:rPr>
              <a:t>3. Useful expressions</a:t>
            </a:r>
          </a:p>
          <a:p>
            <a:pPr marL="0" lvl="0" indent="0">
              <a:buNone/>
            </a:pPr>
            <a:endParaRPr lang="en-US" altLang="zh-CN" sz="2800" b="1" dirty="0" smtClean="0">
              <a:solidFill>
                <a:srgbClr val="FFFF00"/>
              </a:solidFill>
            </a:endParaRPr>
          </a:p>
          <a:p>
            <a:pPr marL="0" indent="0">
              <a:lnSpc>
                <a:spcPct val="80000"/>
              </a:lnSpc>
              <a:buFont typeface="Wingdings 2" pitchFamily="18" charset="2"/>
              <a:buNone/>
            </a:pPr>
            <a:r>
              <a:rPr lang="en-US" altLang="zh-CN" sz="2800" dirty="0" smtClean="0"/>
              <a:t>Can </a:t>
            </a:r>
            <a:r>
              <a:rPr lang="en-US" altLang="zh-CN" sz="2800" dirty="0"/>
              <a:t>you …?</a:t>
            </a:r>
            <a:endParaRPr lang="zh-CN" altLang="zh-CN" sz="2800" dirty="0"/>
          </a:p>
          <a:p>
            <a:pPr marL="0" indent="0">
              <a:lnSpc>
                <a:spcPct val="80000"/>
              </a:lnSpc>
              <a:buFont typeface="Wingdings 2" pitchFamily="18" charset="2"/>
              <a:buNone/>
            </a:pPr>
            <a:r>
              <a:rPr lang="en-US" altLang="zh-CN" sz="2800" dirty="0"/>
              <a:t>Could you …?</a:t>
            </a:r>
            <a:endParaRPr lang="zh-CN" altLang="zh-CN" sz="2800" dirty="0"/>
          </a:p>
          <a:p>
            <a:pPr marL="0" indent="0">
              <a:lnSpc>
                <a:spcPct val="80000"/>
              </a:lnSpc>
              <a:buFont typeface="Wingdings 2" pitchFamily="18" charset="2"/>
              <a:buNone/>
            </a:pPr>
            <a:r>
              <a:rPr lang="en-US" altLang="zh-CN" sz="2800" dirty="0"/>
              <a:t>Do you think you could …?</a:t>
            </a:r>
            <a:endParaRPr lang="zh-CN" altLang="zh-CN" sz="2800" dirty="0"/>
          </a:p>
          <a:p>
            <a:pPr marL="0" indent="0">
              <a:lnSpc>
                <a:spcPct val="80000"/>
              </a:lnSpc>
              <a:buFont typeface="Wingdings 2" pitchFamily="18" charset="2"/>
              <a:buNone/>
            </a:pPr>
            <a:r>
              <a:rPr lang="en-US" altLang="zh-CN" sz="2800" dirty="0"/>
              <a:t>Do you think you could possibly …?</a:t>
            </a:r>
            <a:endParaRPr lang="zh-CN" altLang="zh-CN" sz="2800" dirty="0"/>
          </a:p>
          <a:p>
            <a:pPr marL="0" indent="0">
              <a:lnSpc>
                <a:spcPct val="80000"/>
              </a:lnSpc>
              <a:buFont typeface="Wingdings 2" pitchFamily="18" charset="2"/>
              <a:buNone/>
            </a:pPr>
            <a:r>
              <a:rPr lang="en-US" altLang="zh-CN" sz="2800" dirty="0"/>
              <a:t>I wonder if you could …?</a:t>
            </a:r>
            <a:endParaRPr lang="zh-CN" altLang="zh-CN" sz="2800" dirty="0"/>
          </a:p>
          <a:p>
            <a:pPr marL="0" indent="0">
              <a:lnSpc>
                <a:spcPct val="80000"/>
              </a:lnSpc>
              <a:buFont typeface="Wingdings 2" pitchFamily="18" charset="2"/>
              <a:buNone/>
            </a:pPr>
            <a:r>
              <a:rPr lang="en-US" altLang="zh-CN" sz="2800" dirty="0"/>
              <a:t>I was wondering if you could …?</a:t>
            </a:r>
            <a:endParaRPr lang="zh-CN" altLang="zh-CN" sz="2800" dirty="0"/>
          </a:p>
          <a:p>
            <a:pPr marL="0" indent="0">
              <a:lnSpc>
                <a:spcPct val="80000"/>
              </a:lnSpc>
              <a:buFont typeface="Wingdings 2" pitchFamily="18" charset="2"/>
              <a:buNone/>
            </a:pPr>
            <a:r>
              <a:rPr lang="en-US" altLang="zh-CN" sz="2800" dirty="0"/>
              <a:t>Would it be possible for you to …?</a:t>
            </a:r>
          </a:p>
          <a:p>
            <a:pPr marL="0" indent="0">
              <a:lnSpc>
                <a:spcPct val="80000"/>
              </a:lnSpc>
              <a:buFont typeface="Wingdings 2" pitchFamily="18" charset="2"/>
              <a:buNone/>
            </a:pPr>
            <a:r>
              <a:rPr lang="en-US" altLang="zh-CN" sz="2800" dirty="0"/>
              <a:t>Would you mind…?</a:t>
            </a:r>
          </a:p>
          <a:p>
            <a:pPr marL="0" indent="0">
              <a:lnSpc>
                <a:spcPct val="80000"/>
              </a:lnSpc>
              <a:buFont typeface="Wingdings 2" pitchFamily="18" charset="2"/>
              <a:buNone/>
            </a:pPr>
            <a:r>
              <a:rPr lang="en-US" altLang="zh-CN" sz="2800" dirty="0"/>
              <a:t>I would (greatly) appreciate it if you could…?</a:t>
            </a:r>
          </a:p>
          <a:p>
            <a:pPr marL="0" lvl="0" indent="0">
              <a:buNone/>
            </a:pPr>
            <a:endParaRPr lang="en-US" altLang="zh-CN" sz="2800" dirty="0" smtClean="0">
              <a:solidFill>
                <a:srgbClr val="FFFF00"/>
              </a:solidFill>
            </a:endParaRPr>
          </a:p>
          <a:p>
            <a:pPr marL="0" lvl="0" indent="0">
              <a:buNone/>
            </a:pPr>
            <a:endParaRPr lang="zh-CN" altLang="zh-CN" sz="2800" dirty="0">
              <a:solidFill>
                <a:srgbClr val="FFFF00"/>
              </a:solidFill>
            </a:endParaRPr>
          </a:p>
          <a:p>
            <a:endParaRPr lang="zh-CN" altLang="en-US" dirty="0"/>
          </a:p>
        </p:txBody>
      </p:sp>
    </p:spTree>
    <p:extLst>
      <p:ext uri="{BB962C8B-B14F-4D97-AF65-F5344CB8AC3E}">
        <p14:creationId xmlns:p14="http://schemas.microsoft.com/office/powerpoint/2010/main" val="17300248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88913"/>
            <a:ext cx="8785225" cy="6669087"/>
          </a:xfrm>
        </p:spPr>
        <p:txBody>
          <a:bodyPr>
            <a:normAutofit fontScale="92500" lnSpcReduction="20000"/>
          </a:bodyPr>
          <a:lstStyle/>
          <a:p>
            <a:pPr marL="0" indent="0" fontAlgn="auto">
              <a:spcAft>
                <a:spcPts val="0"/>
              </a:spcAft>
              <a:buFont typeface="Wingdings 2" pitchFamily="18" charset="2"/>
              <a:buNone/>
              <a:defRPr/>
            </a:pPr>
            <a:r>
              <a:rPr lang="zh-CN" altLang="zh-CN" dirty="0" smtClean="0"/>
              <a:t>你</a:t>
            </a:r>
            <a:r>
              <a:rPr lang="zh-CN" altLang="zh-CN" dirty="0"/>
              <a:t>能否以最快速度把已经签署好的合同寄给我们</a:t>
            </a:r>
            <a:r>
              <a:rPr lang="zh-CN" altLang="zh-CN" dirty="0" smtClean="0"/>
              <a:t>？</a:t>
            </a:r>
            <a:endParaRPr lang="en-US" altLang="zh-CN" dirty="0" smtClean="0"/>
          </a:p>
          <a:p>
            <a:pPr marL="0" indent="0" fontAlgn="auto">
              <a:spcAft>
                <a:spcPts val="0"/>
              </a:spcAft>
              <a:buNone/>
              <a:defRPr/>
            </a:pPr>
            <a:r>
              <a:rPr lang="en-US" altLang="zh-CN" dirty="0"/>
              <a:t>Could you send us a copy of the signed contract as soon as possible</a:t>
            </a:r>
            <a:r>
              <a:rPr lang="en-US" altLang="zh-CN" dirty="0" smtClean="0"/>
              <a:t>?</a:t>
            </a:r>
            <a:endParaRPr lang="zh-CN" altLang="zh-CN" dirty="0"/>
          </a:p>
          <a:p>
            <a:pPr marL="0" indent="0" fontAlgn="auto">
              <a:spcAft>
                <a:spcPts val="0"/>
              </a:spcAft>
              <a:buFont typeface="Wingdings 2" pitchFamily="18" charset="2"/>
              <a:buNone/>
              <a:defRPr/>
            </a:pPr>
            <a:r>
              <a:rPr lang="zh-CN" altLang="zh-CN" dirty="0" smtClean="0"/>
              <a:t>我</a:t>
            </a:r>
            <a:r>
              <a:rPr lang="zh-CN" altLang="zh-CN" dirty="0"/>
              <a:t>写信想问你，你几个月前向我借的那些资料是否可以还给我呢</a:t>
            </a:r>
            <a:r>
              <a:rPr lang="zh-CN" altLang="zh-CN" dirty="0" smtClean="0"/>
              <a:t>？</a:t>
            </a:r>
            <a:endParaRPr lang="en-US" altLang="zh-CN" dirty="0" smtClean="0"/>
          </a:p>
          <a:p>
            <a:pPr marL="0" indent="0" fontAlgn="auto">
              <a:spcAft>
                <a:spcPts val="0"/>
              </a:spcAft>
              <a:buNone/>
              <a:defRPr/>
            </a:pPr>
            <a:r>
              <a:rPr lang="en-US" altLang="zh-CN" dirty="0"/>
              <a:t>I </a:t>
            </a:r>
            <a:r>
              <a:rPr lang="en-US" altLang="zh-CN" dirty="0" smtClean="0"/>
              <a:t>want </a:t>
            </a:r>
            <a:r>
              <a:rPr lang="en-US" altLang="zh-CN" dirty="0"/>
              <a:t>to ask you if you could kindly return the documents I lent you several months ago. </a:t>
            </a:r>
            <a:endParaRPr lang="zh-CN" altLang="zh-CN" dirty="0"/>
          </a:p>
          <a:p>
            <a:pPr marL="0" indent="0" fontAlgn="auto">
              <a:spcAft>
                <a:spcPts val="0"/>
              </a:spcAft>
              <a:buFont typeface="Wingdings 2" pitchFamily="18" charset="2"/>
              <a:buNone/>
              <a:defRPr/>
            </a:pPr>
            <a:r>
              <a:rPr lang="zh-CN" altLang="zh-CN" dirty="0" smtClean="0"/>
              <a:t>你</a:t>
            </a:r>
            <a:r>
              <a:rPr lang="zh-CN" altLang="zh-CN" dirty="0"/>
              <a:t>能寄一份产品的价目表给我们吗</a:t>
            </a:r>
            <a:r>
              <a:rPr lang="zh-CN" altLang="zh-CN" dirty="0" smtClean="0"/>
              <a:t>？</a:t>
            </a:r>
            <a:endParaRPr lang="en-US" altLang="zh-CN" dirty="0" smtClean="0"/>
          </a:p>
          <a:p>
            <a:pPr marL="0" indent="0" fontAlgn="auto">
              <a:spcAft>
                <a:spcPts val="0"/>
              </a:spcAft>
              <a:buNone/>
              <a:defRPr/>
            </a:pPr>
            <a:r>
              <a:rPr lang="en-US" altLang="zh-CN" dirty="0"/>
              <a:t>Could you please send me your price list of products? </a:t>
            </a:r>
            <a:endParaRPr lang="zh-CN" altLang="zh-CN" dirty="0"/>
          </a:p>
          <a:p>
            <a:pPr marL="0" indent="0" fontAlgn="auto">
              <a:spcAft>
                <a:spcPts val="0"/>
              </a:spcAft>
              <a:buFont typeface="Wingdings 2" pitchFamily="18" charset="2"/>
              <a:buNone/>
              <a:defRPr/>
            </a:pPr>
            <a:r>
              <a:rPr lang="zh-CN" altLang="zh-CN" dirty="0" smtClean="0"/>
              <a:t>你</a:t>
            </a:r>
            <a:r>
              <a:rPr lang="zh-CN" altLang="zh-CN" dirty="0"/>
              <a:t>是否愿意花费你宝贵的时间回答以下的几个问题</a:t>
            </a:r>
            <a:r>
              <a:rPr lang="zh-CN" altLang="zh-CN" dirty="0" smtClean="0"/>
              <a:t>？</a:t>
            </a:r>
            <a:endParaRPr lang="en-US" altLang="zh-CN" dirty="0" smtClean="0"/>
          </a:p>
          <a:p>
            <a:pPr marL="0" indent="0" fontAlgn="auto">
              <a:spcAft>
                <a:spcPts val="0"/>
              </a:spcAft>
              <a:buNone/>
              <a:defRPr/>
            </a:pPr>
            <a:r>
              <a:rPr lang="en-US" altLang="zh-CN" dirty="0"/>
              <a:t>Would you be kind enough to take your time to answer the following questions? </a:t>
            </a:r>
            <a:endParaRPr lang="zh-CN" altLang="en-US" dirty="0"/>
          </a:p>
          <a:p>
            <a:pPr marL="0" indent="0" fontAlgn="auto">
              <a:spcAft>
                <a:spcPts val="0"/>
              </a:spcAft>
              <a:buFont typeface="Wingdings 2" pitchFamily="18" charset="2"/>
              <a:buNone/>
              <a:defRPr/>
            </a:pPr>
            <a:r>
              <a:rPr lang="zh-CN" altLang="zh-CN" dirty="0" smtClean="0"/>
              <a:t>我</a:t>
            </a:r>
            <a:r>
              <a:rPr lang="zh-CN" altLang="zh-CN" dirty="0"/>
              <a:t>想知道你能否推荐些客户给我们</a:t>
            </a:r>
            <a:r>
              <a:rPr lang="zh-CN" altLang="zh-CN" dirty="0" smtClean="0"/>
              <a:t>。</a:t>
            </a:r>
            <a:endParaRPr lang="en-US" altLang="zh-CN" dirty="0" smtClean="0"/>
          </a:p>
          <a:p>
            <a:pPr marL="0" indent="0" fontAlgn="auto">
              <a:spcAft>
                <a:spcPts val="0"/>
              </a:spcAft>
              <a:buNone/>
              <a:defRPr/>
            </a:pPr>
            <a:r>
              <a:rPr lang="en-US" altLang="zh-CN" dirty="0"/>
              <a:t>I wonder if you could recommend some potential clients to us. </a:t>
            </a:r>
          </a:p>
          <a:p>
            <a:pPr marL="0" indent="0" fontAlgn="auto">
              <a:spcAft>
                <a:spcPts val="0"/>
              </a:spcAft>
              <a:buFont typeface="Wingdings 2" pitchFamily="18" charset="2"/>
              <a:buNone/>
              <a:defRPr/>
            </a:pPr>
            <a:endParaRPr lang="zh-CN" altLang="zh-CN" dirty="0"/>
          </a:p>
          <a:p>
            <a:pPr marL="274320" indent="-274320" fontAlgn="auto">
              <a:spcAft>
                <a:spcPts val="0"/>
              </a:spcAft>
              <a:buFont typeface="Wingdings"/>
              <a:buChar char=""/>
              <a:defRPr/>
            </a:pPr>
            <a:endParaRPr lang="zh-CN" altLang="en-US" dirty="0"/>
          </a:p>
        </p:txBody>
      </p:sp>
    </p:spTree>
    <p:extLst>
      <p:ext uri="{BB962C8B-B14F-4D97-AF65-F5344CB8AC3E}">
        <p14:creationId xmlns:p14="http://schemas.microsoft.com/office/powerpoint/2010/main" val="313126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3"/>
          <p:cNvSpPr>
            <a:spLocks noGrp="1"/>
          </p:cNvSpPr>
          <p:nvPr>
            <p:ph idx="1"/>
          </p:nvPr>
        </p:nvSpPr>
        <p:spPr>
          <a:xfrm>
            <a:off x="107504" y="188913"/>
            <a:ext cx="9036495" cy="6165850"/>
          </a:xfrm>
        </p:spPr>
        <p:txBody>
          <a:bodyPr/>
          <a:lstStyle/>
          <a:p>
            <a:pPr marL="0" indent="0">
              <a:buFont typeface="Wingdings 2" pitchFamily="18" charset="2"/>
              <a:buNone/>
            </a:pPr>
            <a:endParaRPr lang="zh-CN" altLang="zh-CN" sz="2800" dirty="0" smtClean="0"/>
          </a:p>
          <a:p>
            <a:pPr marL="0" indent="0">
              <a:buFont typeface="Wingdings 2" pitchFamily="18" charset="2"/>
              <a:buNone/>
            </a:pPr>
            <a:r>
              <a:rPr lang="zh-CN" altLang="zh-CN" sz="3200" dirty="0" smtClean="0"/>
              <a:t>先谢谢你。</a:t>
            </a:r>
            <a:endParaRPr lang="en-US" altLang="zh-CN" sz="3200" dirty="0" smtClean="0"/>
          </a:p>
          <a:p>
            <a:pPr marL="0" indent="0">
              <a:buNone/>
            </a:pPr>
            <a:r>
              <a:rPr lang="en-US" altLang="zh-CN" sz="3200" dirty="0"/>
              <a:t>Thank you ahead. </a:t>
            </a:r>
            <a:endParaRPr lang="zh-CN" altLang="zh-CN" sz="3200" dirty="0" smtClean="0"/>
          </a:p>
          <a:p>
            <a:pPr marL="0" indent="0">
              <a:buFont typeface="Wingdings 2" pitchFamily="18" charset="2"/>
              <a:buNone/>
            </a:pPr>
            <a:r>
              <a:rPr lang="zh-CN" altLang="zh-CN" sz="3200" dirty="0" smtClean="0"/>
              <a:t>如能尽早回复，则不胜感激。</a:t>
            </a:r>
            <a:endParaRPr lang="en-US" altLang="zh-CN" sz="3200" dirty="0" smtClean="0"/>
          </a:p>
          <a:p>
            <a:pPr marL="0" indent="0">
              <a:buNone/>
            </a:pPr>
            <a:r>
              <a:rPr lang="en-US" altLang="zh-CN" sz="3200" dirty="0"/>
              <a:t>An early reply will be greatly appreciated. </a:t>
            </a:r>
            <a:endParaRPr lang="zh-CN" altLang="zh-CN" sz="3200" dirty="0" smtClean="0"/>
          </a:p>
          <a:p>
            <a:pPr marL="0" indent="0">
              <a:buFont typeface="Wingdings 2" pitchFamily="18" charset="2"/>
              <a:buNone/>
            </a:pPr>
            <a:r>
              <a:rPr lang="zh-CN" altLang="zh-CN" sz="3200" dirty="0" smtClean="0"/>
              <a:t>方便的话，请尽快通知我。</a:t>
            </a:r>
            <a:endParaRPr lang="en-US" altLang="zh-CN" sz="3200" dirty="0" smtClean="0"/>
          </a:p>
          <a:p>
            <a:pPr marL="0" indent="0">
              <a:buNone/>
            </a:pPr>
            <a:r>
              <a:rPr lang="en-US" altLang="zh-CN" sz="3200" dirty="0"/>
              <a:t>Please inform me at your earliest convenience. </a:t>
            </a:r>
            <a:endParaRPr lang="zh-CN" altLang="zh-CN" sz="3200" dirty="0" smtClean="0"/>
          </a:p>
          <a:p>
            <a:pPr marL="0" indent="0">
              <a:buFont typeface="Wingdings 2" pitchFamily="18" charset="2"/>
              <a:buNone/>
            </a:pPr>
            <a:r>
              <a:rPr lang="zh-CN" altLang="zh-CN" sz="3200" dirty="0" smtClean="0"/>
              <a:t>收到这封信后请用电子邮件通知我。</a:t>
            </a:r>
            <a:endParaRPr lang="en-US" altLang="zh-CN" sz="3200" dirty="0" smtClean="0"/>
          </a:p>
          <a:p>
            <a:pPr marL="0" indent="0">
              <a:buNone/>
            </a:pPr>
            <a:r>
              <a:rPr lang="en-US" altLang="zh-CN" sz="3200" dirty="0"/>
              <a:t>Please confirm receipt of this letter by e-mail.</a:t>
            </a:r>
          </a:p>
          <a:p>
            <a:pPr marL="0" indent="0">
              <a:buFont typeface="Wingdings 2" pitchFamily="18" charset="2"/>
              <a:buNone/>
            </a:pPr>
            <a:endParaRPr lang="zh-CN" altLang="zh-CN" sz="3200" dirty="0" smtClean="0"/>
          </a:p>
          <a:p>
            <a:pPr marL="0" indent="0"/>
            <a:endParaRPr lang="zh-CN" altLang="en-US" dirty="0" smtClean="0"/>
          </a:p>
        </p:txBody>
      </p:sp>
    </p:spTree>
    <p:extLst>
      <p:ext uri="{BB962C8B-B14F-4D97-AF65-F5344CB8AC3E}">
        <p14:creationId xmlns:p14="http://schemas.microsoft.com/office/powerpoint/2010/main" val="89991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889">
                                            <p:txEl>
                                              <p:pRg st="2" end="2"/>
                                            </p:txEl>
                                          </p:spTgt>
                                        </p:tgtEl>
                                        <p:attrNameLst>
                                          <p:attrName>style.visibility</p:attrName>
                                        </p:attrNameLst>
                                      </p:cBhvr>
                                      <p:to>
                                        <p:strVal val="visible"/>
                                      </p:to>
                                    </p:set>
                                    <p:animEffect transition="in" filter="wipe(down)">
                                      <p:cBhvr>
                                        <p:cTn id="7" dur="500"/>
                                        <p:tgtEl>
                                          <p:spTgt spid="3788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889">
                                            <p:txEl>
                                              <p:pRg st="4" end="4"/>
                                            </p:txEl>
                                          </p:spTgt>
                                        </p:tgtEl>
                                        <p:attrNameLst>
                                          <p:attrName>style.visibility</p:attrName>
                                        </p:attrNameLst>
                                      </p:cBhvr>
                                      <p:to>
                                        <p:strVal val="visible"/>
                                      </p:to>
                                    </p:set>
                                    <p:animEffect transition="in" filter="barn(inVertical)">
                                      <p:cBhvr>
                                        <p:cTn id="12" dur="500"/>
                                        <p:tgtEl>
                                          <p:spTgt spid="3788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7889">
                                            <p:txEl>
                                              <p:pRg st="6" end="6"/>
                                            </p:txEl>
                                          </p:spTgt>
                                        </p:tgtEl>
                                        <p:attrNameLst>
                                          <p:attrName>style.visibility</p:attrName>
                                        </p:attrNameLst>
                                      </p:cBhvr>
                                      <p:to>
                                        <p:strVal val="visible"/>
                                      </p:to>
                                    </p:set>
                                    <p:animEffect transition="in" filter="barn(inVertical)">
                                      <p:cBhvr>
                                        <p:cTn id="17" dur="500"/>
                                        <p:tgtEl>
                                          <p:spTgt spid="3788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7889">
                                            <p:txEl>
                                              <p:pRg st="8" end="8"/>
                                            </p:txEl>
                                          </p:spTgt>
                                        </p:tgtEl>
                                        <p:attrNameLst>
                                          <p:attrName>style.visibility</p:attrName>
                                        </p:attrNameLst>
                                      </p:cBhvr>
                                      <p:to>
                                        <p:strVal val="visible"/>
                                      </p:to>
                                    </p:set>
                                    <p:animEffect transition="in" filter="barn(inVertical)">
                                      <p:cBhvr>
                                        <p:cTn id="22" dur="500"/>
                                        <p:tgtEl>
                                          <p:spTgt spid="3788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7760"/>
            <a:ext cx="7125113" cy="924475"/>
          </a:xfrm>
        </p:spPr>
        <p:txBody>
          <a:bodyPr>
            <a:normAutofit fontScale="90000"/>
          </a:bodyPr>
          <a:lstStyle/>
          <a:p>
            <a:r>
              <a:rPr lang="en-US" altLang="zh-CN" dirty="0" smtClean="0"/>
              <a:t>         </a:t>
            </a:r>
            <a:r>
              <a:rPr lang="en-US" altLang="zh-CN" b="1" dirty="0" smtClean="0"/>
              <a:t>In-class Exercise 1</a:t>
            </a:r>
            <a:r>
              <a:rPr lang="zh-CN" altLang="zh-CN" dirty="0"/>
              <a:t/>
            </a:r>
            <a:br>
              <a:rPr lang="zh-CN" altLang="zh-CN" dirty="0"/>
            </a:br>
            <a:endParaRPr lang="zh-CN" altLang="en-US" dirty="0"/>
          </a:p>
        </p:txBody>
      </p:sp>
      <p:sp>
        <p:nvSpPr>
          <p:cNvPr id="3" name="内容占位符 2"/>
          <p:cNvSpPr>
            <a:spLocks noGrp="1"/>
          </p:cNvSpPr>
          <p:nvPr>
            <p:ph idx="1"/>
          </p:nvPr>
        </p:nvSpPr>
        <p:spPr>
          <a:xfrm>
            <a:off x="0" y="620688"/>
            <a:ext cx="9144000" cy="6237313"/>
          </a:xfrm>
        </p:spPr>
        <p:txBody>
          <a:bodyPr>
            <a:normAutofit/>
          </a:bodyPr>
          <a:lstStyle/>
          <a:p>
            <a:pPr marL="0" indent="0">
              <a:buNone/>
            </a:pPr>
            <a:r>
              <a:rPr lang="zh-CN" altLang="en-US" sz="3200" dirty="0" smtClean="0"/>
              <a:t>收件人：</a:t>
            </a:r>
            <a:r>
              <a:rPr lang="en-US" altLang="zh-CN" sz="3200" dirty="0" smtClean="0"/>
              <a:t>Ms. Candy</a:t>
            </a:r>
          </a:p>
          <a:p>
            <a:pPr marL="0" indent="0">
              <a:buNone/>
            </a:pPr>
            <a:r>
              <a:rPr lang="zh-CN" altLang="en-US" sz="3200" dirty="0" smtClean="0"/>
              <a:t>内容：</a:t>
            </a:r>
            <a:r>
              <a:rPr lang="zh-CN" altLang="zh-CN" sz="3200" dirty="0"/>
              <a:t>在刚才的</a:t>
            </a:r>
            <a:r>
              <a:rPr lang="en-US" altLang="zh-CN" sz="3200" dirty="0"/>
              <a:t>customer meeting</a:t>
            </a:r>
            <a:r>
              <a:rPr lang="zh-CN" altLang="zh-CN" sz="3200" dirty="0"/>
              <a:t>中关于</a:t>
            </a:r>
            <a:r>
              <a:rPr lang="en-US" altLang="zh-CN" sz="3200" dirty="0"/>
              <a:t>Code Review </a:t>
            </a:r>
            <a:r>
              <a:rPr lang="en-US" altLang="zh-CN" sz="3200" dirty="0" smtClean="0"/>
              <a:t>process</a:t>
            </a:r>
            <a:r>
              <a:rPr lang="zh-CN" altLang="zh-CN" sz="3200" dirty="0" smtClean="0"/>
              <a:t>静态</a:t>
            </a:r>
            <a:r>
              <a:rPr lang="zh-CN" altLang="zh-CN" sz="3200" dirty="0"/>
              <a:t>代码检查的步骤我还没有弄明白，能再描述下么。（这封邮件是写给</a:t>
            </a:r>
            <a:r>
              <a:rPr lang="en-US" altLang="zh-CN" sz="3200" dirty="0"/>
              <a:t>customer</a:t>
            </a:r>
            <a:r>
              <a:rPr lang="zh-CN" altLang="zh-CN" sz="3200" dirty="0"/>
              <a:t>的</a:t>
            </a:r>
            <a:r>
              <a:rPr lang="zh-CN" altLang="zh-CN" sz="3200" dirty="0" smtClean="0"/>
              <a:t>）</a:t>
            </a:r>
            <a:endParaRPr lang="en-US" altLang="zh-CN" sz="3200" dirty="0" smtClean="0"/>
          </a:p>
          <a:p>
            <a:pPr marL="0" indent="0">
              <a:buNone/>
            </a:pPr>
            <a:r>
              <a:rPr lang="zh-CN" altLang="en-US" sz="3200" dirty="0" smtClean="0"/>
              <a:t>发件人：</a:t>
            </a:r>
            <a:endParaRPr lang="en-US" altLang="zh-CN" sz="3200" dirty="0" smtClean="0"/>
          </a:p>
          <a:p>
            <a:pPr marL="0" indent="0">
              <a:buNone/>
            </a:pPr>
            <a:endParaRPr lang="en-US" altLang="zh-CN" dirty="0" smtClean="0"/>
          </a:p>
          <a:p>
            <a:pPr marL="514350" indent="-514350">
              <a:buAutoNum type="arabicPeriod"/>
            </a:pPr>
            <a:r>
              <a:rPr lang="en-US" altLang="zh-CN" dirty="0" smtClean="0"/>
              <a:t>Recall of background information</a:t>
            </a:r>
          </a:p>
          <a:p>
            <a:pPr marL="514350" indent="-514350">
              <a:buAutoNum type="arabicPeriod"/>
            </a:pPr>
            <a:r>
              <a:rPr lang="en-US" altLang="zh-CN" dirty="0" smtClean="0"/>
              <a:t>Clear request of explaining Code Review Process</a:t>
            </a:r>
          </a:p>
          <a:p>
            <a:pPr marL="514350" indent="-514350">
              <a:buAutoNum type="arabicPeriod"/>
            </a:pPr>
            <a:r>
              <a:rPr lang="en-US" altLang="zh-CN" dirty="0" smtClean="0"/>
              <a:t>Why do you request for it?</a:t>
            </a:r>
          </a:p>
          <a:p>
            <a:pPr marL="514350" indent="-514350">
              <a:buAutoNum type="arabicPeriod"/>
            </a:pPr>
            <a:r>
              <a:rPr lang="en-US" altLang="zh-CN" dirty="0" smtClean="0"/>
              <a:t>Dated action if it is urgent</a:t>
            </a:r>
          </a:p>
          <a:p>
            <a:pPr marL="514350" indent="-514350">
              <a:buNone/>
            </a:pPr>
            <a:endParaRPr lang="en-US" altLang="zh-CN" dirty="0" smtClean="0"/>
          </a:p>
          <a:p>
            <a:pPr marL="514350" indent="-514350">
              <a:buAutoNum type="arabicPeriod"/>
            </a:pPr>
            <a:endParaRPr lang="en-US" altLang="zh-CN" dirty="0" smtClean="0"/>
          </a:p>
          <a:p>
            <a:pPr marL="514350" indent="-514350">
              <a:buAutoNum type="arabicPeriod"/>
            </a:pPr>
            <a:endParaRPr lang="en-US" altLang="zh-CN" dirty="0" smtClean="0"/>
          </a:p>
          <a:p>
            <a:pPr marL="514350" indent="-514350">
              <a:buAutoNum type="arabicPeriod"/>
            </a:pPr>
            <a:endParaRPr lang="zh-CN" altLang="en-US" sz="3200" dirty="0"/>
          </a:p>
        </p:txBody>
      </p:sp>
    </p:spTree>
    <p:extLst>
      <p:ext uri="{BB962C8B-B14F-4D97-AF65-F5344CB8AC3E}">
        <p14:creationId xmlns:p14="http://schemas.microsoft.com/office/powerpoint/2010/main" val="117481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712968" cy="6408712"/>
          </a:xfrm>
        </p:spPr>
        <p:txBody>
          <a:bodyPr/>
          <a:lstStyle/>
          <a:p>
            <a:r>
              <a:rPr lang="en-US" altLang="zh-CN" dirty="0" smtClean="0"/>
              <a:t>Dear Ms. Candy,</a:t>
            </a:r>
          </a:p>
          <a:p>
            <a:endParaRPr lang="en-US" altLang="zh-CN" dirty="0"/>
          </a:p>
          <a:p>
            <a:r>
              <a:rPr lang="en-US" altLang="zh-CN" dirty="0" smtClean="0"/>
              <a:t>Could you describe the Code Review Process again? Thank you!</a:t>
            </a:r>
          </a:p>
          <a:p>
            <a:endParaRPr lang="en-US" altLang="zh-CN" dirty="0"/>
          </a:p>
          <a:p>
            <a:r>
              <a:rPr lang="en-US" altLang="zh-CN" dirty="0" smtClean="0"/>
              <a:t>Jack</a:t>
            </a:r>
            <a:endParaRPr lang="zh-CN" altLang="en-US" dirty="0"/>
          </a:p>
        </p:txBody>
      </p:sp>
    </p:spTree>
    <p:extLst>
      <p:ext uri="{BB962C8B-B14F-4D97-AF65-F5344CB8AC3E}">
        <p14:creationId xmlns:p14="http://schemas.microsoft.com/office/powerpoint/2010/main" val="2413309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036496" cy="6169888"/>
          </a:xfrm>
        </p:spPr>
        <p:txBody>
          <a:bodyPr>
            <a:normAutofit fontScale="92500" lnSpcReduction="10000"/>
          </a:bodyPr>
          <a:lstStyle/>
          <a:p>
            <a:pPr marL="0" indent="0">
              <a:buNone/>
            </a:pPr>
            <a:r>
              <a:rPr lang="en-US" altLang="zh-CN" sz="2800" dirty="0"/>
              <a:t>Dear Ms. Candy,</a:t>
            </a:r>
            <a:endParaRPr lang="zh-CN" altLang="zh-CN" sz="2800" dirty="0"/>
          </a:p>
          <a:p>
            <a:pPr marL="0" indent="0">
              <a:buNone/>
            </a:pPr>
            <a:r>
              <a:rPr lang="en-US" altLang="zh-CN" sz="2800" dirty="0"/>
              <a:t> </a:t>
            </a:r>
            <a:endParaRPr lang="zh-CN" altLang="zh-CN" sz="2800" dirty="0"/>
          </a:p>
          <a:p>
            <a:pPr marL="0" indent="0">
              <a:buNone/>
            </a:pPr>
            <a:r>
              <a:rPr lang="en-US" altLang="zh-CN" sz="2800" dirty="0">
                <a:solidFill>
                  <a:srgbClr val="7030A0"/>
                </a:solidFill>
              </a:rPr>
              <a:t>We were participating in the customer meeting </a:t>
            </a:r>
            <a:r>
              <a:rPr lang="en-US" altLang="zh-CN" sz="2800" dirty="0">
                <a:solidFill>
                  <a:srgbClr val="FF0000"/>
                </a:solidFill>
              </a:rPr>
              <a:t>just now</a:t>
            </a:r>
            <a:r>
              <a:rPr lang="en-US" altLang="zh-CN" sz="2800" dirty="0">
                <a:solidFill>
                  <a:srgbClr val="7030A0"/>
                </a:solidFill>
              </a:rPr>
              <a:t>. And we were discussing so many important checkpoints. I think it is a good start about our cooperation.</a:t>
            </a:r>
            <a:endParaRPr lang="zh-CN" altLang="zh-CN" sz="2800" dirty="0">
              <a:solidFill>
                <a:srgbClr val="7030A0"/>
              </a:solidFill>
            </a:endParaRPr>
          </a:p>
          <a:p>
            <a:pPr marL="0" indent="0">
              <a:buNone/>
            </a:pPr>
            <a:r>
              <a:rPr lang="en-US" altLang="zh-CN" sz="2800" dirty="0"/>
              <a:t> </a:t>
            </a:r>
            <a:endParaRPr lang="zh-CN" altLang="zh-CN" sz="2800" dirty="0"/>
          </a:p>
          <a:p>
            <a:pPr marL="0" indent="0">
              <a:buNone/>
            </a:pPr>
            <a:r>
              <a:rPr lang="en-US" altLang="zh-CN" sz="2800" dirty="0" smtClean="0"/>
              <a:t>However, the part about how to check static code in Code Review process is so complex that I don’t figure out it yet. I am wondering if you describe it to me again.</a:t>
            </a:r>
            <a:endParaRPr lang="zh-CN" altLang="zh-CN" sz="2800" dirty="0" smtClean="0"/>
          </a:p>
          <a:p>
            <a:pPr marL="0" indent="0">
              <a:buNone/>
            </a:pPr>
            <a:r>
              <a:rPr lang="en-US" altLang="zh-CN" sz="2800" dirty="0"/>
              <a:t> </a:t>
            </a:r>
            <a:endParaRPr lang="zh-CN" altLang="zh-CN" sz="2800" dirty="0"/>
          </a:p>
          <a:p>
            <a:pPr marL="0" indent="0">
              <a:buNone/>
            </a:pPr>
            <a:r>
              <a:rPr lang="en-US" altLang="zh-CN" sz="2800" dirty="0"/>
              <a:t>I appreciate your understanding and cooperation.</a:t>
            </a:r>
            <a:endParaRPr lang="zh-CN" altLang="zh-CN" sz="2800" dirty="0"/>
          </a:p>
          <a:p>
            <a:pPr marL="0" indent="0">
              <a:buNone/>
            </a:pPr>
            <a:r>
              <a:rPr lang="en-US" altLang="zh-CN" dirty="0"/>
              <a:t> </a:t>
            </a:r>
            <a:endParaRPr lang="zh-CN" altLang="zh-CN" dirty="0"/>
          </a:p>
          <a:p>
            <a:pPr marL="0" indent="0">
              <a:buNone/>
            </a:pPr>
            <a:r>
              <a:rPr lang="en-US" altLang="zh-CN" dirty="0"/>
              <a:t>Yours sincerely,</a:t>
            </a:r>
            <a:endParaRPr lang="zh-CN" altLang="zh-CN" dirty="0"/>
          </a:p>
          <a:p>
            <a:pPr marL="0" indent="0">
              <a:buNone/>
            </a:pPr>
            <a:r>
              <a:rPr lang="en-US" altLang="zh-CN" dirty="0"/>
              <a:t>ABC</a:t>
            </a:r>
            <a:endParaRPr lang="zh-CN" altLang="zh-CN" dirty="0"/>
          </a:p>
          <a:p>
            <a:endParaRPr lang="zh-CN" altLang="en-US" dirty="0"/>
          </a:p>
        </p:txBody>
      </p:sp>
    </p:spTree>
    <p:extLst>
      <p:ext uri="{BB962C8B-B14F-4D97-AF65-F5344CB8AC3E}">
        <p14:creationId xmlns:p14="http://schemas.microsoft.com/office/powerpoint/2010/main" val="1262941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784976" cy="6669360"/>
          </a:xfrm>
        </p:spPr>
        <p:txBody>
          <a:bodyPr>
            <a:normAutofit fontScale="92500" lnSpcReduction="20000"/>
          </a:bodyPr>
          <a:lstStyle/>
          <a:p>
            <a:pPr marL="0" indent="0">
              <a:buNone/>
            </a:pPr>
            <a:r>
              <a:rPr lang="en-GB" altLang="zh-CN" dirty="0"/>
              <a:t>Dear Ms Candy,</a:t>
            </a:r>
            <a:endParaRPr lang="zh-CN" altLang="zh-CN" dirty="0"/>
          </a:p>
          <a:p>
            <a:pPr marL="0" indent="0">
              <a:buNone/>
            </a:pPr>
            <a:r>
              <a:rPr lang="en-GB" altLang="zh-CN" dirty="0"/>
              <a:t> </a:t>
            </a:r>
            <a:endParaRPr lang="zh-CN" altLang="zh-CN" dirty="0"/>
          </a:p>
          <a:p>
            <a:pPr marL="0" indent="0">
              <a:buNone/>
            </a:pPr>
            <a:r>
              <a:rPr lang="en-GB" altLang="zh-CN" dirty="0">
                <a:solidFill>
                  <a:srgbClr val="7030A0"/>
                </a:solidFill>
              </a:rPr>
              <a:t>Thanks</a:t>
            </a:r>
            <a:r>
              <a:rPr lang="en-GB" altLang="zh-CN" dirty="0"/>
              <a:t> for your just wonderful introduction of Code Review process in customer meeting. </a:t>
            </a:r>
            <a:endParaRPr lang="zh-CN" altLang="zh-CN" dirty="0"/>
          </a:p>
          <a:p>
            <a:pPr marL="0" indent="0">
              <a:buNone/>
            </a:pPr>
            <a:r>
              <a:rPr lang="en-GB" altLang="zh-CN" dirty="0"/>
              <a:t> </a:t>
            </a:r>
            <a:endParaRPr lang="zh-CN" altLang="zh-CN" dirty="0"/>
          </a:p>
          <a:p>
            <a:pPr marL="0" indent="0">
              <a:buNone/>
            </a:pPr>
            <a:r>
              <a:rPr lang="en-GB" altLang="zh-CN" dirty="0"/>
              <a:t>However, I’m not clear about the detailed steps of the static code-checking in this CR process</a:t>
            </a:r>
            <a:r>
              <a:rPr lang="en-GB" altLang="zh-CN" dirty="0">
                <a:solidFill>
                  <a:srgbClr val="7030A0"/>
                </a:solidFill>
              </a:rPr>
              <a:t>. I was wondering </a:t>
            </a:r>
            <a:r>
              <a:rPr lang="en-GB" altLang="zh-CN" dirty="0"/>
              <a:t>if you can describe it explicitly, because it is crucial for us to propagate it to team. Could you reply to me </a:t>
            </a:r>
            <a:r>
              <a:rPr lang="en-GB" altLang="zh-CN" dirty="0">
                <a:solidFill>
                  <a:srgbClr val="7030A0"/>
                </a:solidFill>
              </a:rPr>
              <a:t>by tomorrow</a:t>
            </a:r>
            <a:r>
              <a:rPr lang="en-GB" altLang="zh-CN" dirty="0"/>
              <a:t>?</a:t>
            </a:r>
            <a:endParaRPr lang="zh-CN" altLang="zh-CN" dirty="0"/>
          </a:p>
          <a:p>
            <a:pPr marL="0" indent="0">
              <a:buNone/>
            </a:pPr>
            <a:r>
              <a:rPr lang="en-GB" altLang="zh-CN" dirty="0"/>
              <a:t> </a:t>
            </a:r>
            <a:endParaRPr lang="zh-CN" altLang="zh-CN" dirty="0"/>
          </a:p>
          <a:p>
            <a:pPr marL="0" indent="0">
              <a:buNone/>
            </a:pPr>
            <a:r>
              <a:rPr lang="en-GB" altLang="zh-CN" dirty="0"/>
              <a:t>I appreciate your understanding and cooperation.</a:t>
            </a:r>
            <a:endParaRPr lang="zh-CN" altLang="zh-CN" dirty="0"/>
          </a:p>
          <a:p>
            <a:pPr marL="0" indent="0">
              <a:buNone/>
            </a:pPr>
            <a:r>
              <a:rPr lang="en-GB" altLang="zh-CN" dirty="0"/>
              <a:t> </a:t>
            </a:r>
            <a:endParaRPr lang="zh-CN" altLang="zh-CN" dirty="0"/>
          </a:p>
          <a:p>
            <a:pPr marL="0" indent="0">
              <a:buNone/>
            </a:pPr>
            <a:r>
              <a:rPr lang="en-US" altLang="zh-CN" dirty="0"/>
              <a:t>Regards,</a:t>
            </a:r>
            <a:endParaRPr lang="zh-CN" altLang="zh-CN" dirty="0"/>
          </a:p>
          <a:p>
            <a:pPr marL="0" indent="0">
              <a:buNone/>
            </a:pPr>
            <a:r>
              <a:rPr lang="en-US" altLang="zh-CN" dirty="0"/>
              <a:t>John</a:t>
            </a:r>
            <a:endParaRPr lang="zh-CN" altLang="zh-CN" dirty="0"/>
          </a:p>
          <a:p>
            <a:endParaRPr lang="zh-CN" altLang="en-US" dirty="0"/>
          </a:p>
        </p:txBody>
      </p:sp>
    </p:spTree>
    <p:extLst>
      <p:ext uri="{BB962C8B-B14F-4D97-AF65-F5344CB8AC3E}">
        <p14:creationId xmlns:p14="http://schemas.microsoft.com/office/powerpoint/2010/main" val="3134670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124744"/>
            <a:ext cx="9036496" cy="5733256"/>
          </a:xfrm>
        </p:spPr>
        <p:txBody>
          <a:bodyPr>
            <a:normAutofit/>
          </a:bodyPr>
          <a:lstStyle/>
          <a:p>
            <a:pPr marL="0" indent="0">
              <a:buNone/>
            </a:pPr>
            <a:r>
              <a:rPr lang="zh-CN" altLang="en-US" sz="3200" dirty="0"/>
              <a:t>收件人</a:t>
            </a:r>
            <a:r>
              <a:rPr lang="zh-CN" altLang="en-US" sz="3200" dirty="0" smtClean="0"/>
              <a:t>：所有同事</a:t>
            </a:r>
            <a:endParaRPr lang="en-US" altLang="zh-CN" sz="3200" dirty="0"/>
          </a:p>
          <a:p>
            <a:pPr marL="0" indent="0">
              <a:buNone/>
            </a:pPr>
            <a:r>
              <a:rPr lang="zh-CN" altLang="en-US" sz="3200" dirty="0"/>
              <a:t>内容</a:t>
            </a:r>
            <a:r>
              <a:rPr lang="zh-CN" altLang="en-US" sz="3200" dirty="0" smtClean="0"/>
              <a:t>：最近许多同事上班迟到，发封邮件提醒同事们注意这种现象，并希望同事们提出建议如何杜绝这种现象</a:t>
            </a:r>
            <a:endParaRPr lang="en-US" altLang="zh-CN" sz="3200" dirty="0" smtClean="0"/>
          </a:p>
          <a:p>
            <a:pPr marL="0" indent="0">
              <a:buNone/>
            </a:pPr>
            <a:endParaRPr lang="en-US" altLang="zh-CN" dirty="0"/>
          </a:p>
        </p:txBody>
      </p:sp>
      <p:sp>
        <p:nvSpPr>
          <p:cNvPr id="4" name="标题 1"/>
          <p:cNvSpPr>
            <a:spLocks noGrp="1"/>
          </p:cNvSpPr>
          <p:nvPr>
            <p:ph type="title"/>
          </p:nvPr>
        </p:nvSpPr>
        <p:spPr>
          <a:xfrm>
            <a:off x="107504" y="332656"/>
            <a:ext cx="7125113" cy="924475"/>
          </a:xfrm>
        </p:spPr>
        <p:txBody>
          <a:bodyPr>
            <a:normAutofit fontScale="90000"/>
          </a:bodyPr>
          <a:lstStyle/>
          <a:p>
            <a:r>
              <a:rPr lang="en-US" altLang="zh-CN" dirty="0" smtClean="0"/>
              <a:t>         </a:t>
            </a:r>
            <a:r>
              <a:rPr lang="en-US" altLang="zh-CN" b="1" dirty="0" smtClean="0"/>
              <a:t>In-class Exercise 1</a:t>
            </a:r>
            <a:r>
              <a:rPr lang="zh-CN" altLang="zh-CN" dirty="0"/>
              <a:t/>
            </a:r>
            <a:br>
              <a:rPr lang="zh-CN" altLang="zh-CN" dirty="0"/>
            </a:br>
            <a:endParaRPr lang="zh-CN" altLang="en-US" dirty="0"/>
          </a:p>
        </p:txBody>
      </p:sp>
    </p:spTree>
    <p:extLst>
      <p:ext uri="{BB962C8B-B14F-4D97-AF65-F5344CB8AC3E}">
        <p14:creationId xmlns:p14="http://schemas.microsoft.com/office/powerpoint/2010/main" val="330856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lnSpcReduction="10000"/>
          </a:bodyPr>
          <a:lstStyle/>
          <a:p>
            <a:r>
              <a:rPr lang="en-US" altLang="zh-CN" sz="2800" dirty="0" smtClean="0"/>
              <a:t>Automated</a:t>
            </a:r>
            <a:r>
              <a:rPr lang="zh-CN" altLang="en-US" sz="2800" dirty="0" smtClean="0"/>
              <a:t>自动的                             </a:t>
            </a:r>
            <a:r>
              <a:rPr lang="en-US" altLang="zh-CN" sz="2800" dirty="0" smtClean="0"/>
              <a:t>executable</a:t>
            </a:r>
            <a:r>
              <a:rPr lang="zh-CN" altLang="en-US" sz="2800" dirty="0" smtClean="0"/>
              <a:t>可执行的</a:t>
            </a:r>
            <a:endParaRPr lang="en-US" altLang="zh-CN" sz="2800" dirty="0" smtClean="0"/>
          </a:p>
          <a:p>
            <a:r>
              <a:rPr lang="en-US" altLang="zh-CN" sz="2800" dirty="0" smtClean="0"/>
              <a:t>Element</a:t>
            </a:r>
            <a:r>
              <a:rPr lang="zh-CN" altLang="en-US" sz="2800" dirty="0" smtClean="0"/>
              <a:t>元素                                       </a:t>
            </a:r>
            <a:r>
              <a:rPr lang="en-US" altLang="zh-CN" sz="2800" dirty="0" smtClean="0"/>
              <a:t>associate</a:t>
            </a:r>
            <a:r>
              <a:rPr lang="zh-CN" altLang="en-US" sz="2800" dirty="0" smtClean="0"/>
              <a:t>联系</a:t>
            </a:r>
            <a:endParaRPr lang="en-US" altLang="zh-CN" sz="2800" dirty="0" smtClean="0"/>
          </a:p>
          <a:p>
            <a:r>
              <a:rPr lang="en-US" altLang="zh-CN" sz="2800" dirty="0" smtClean="0"/>
              <a:t>Ready-made</a:t>
            </a:r>
            <a:r>
              <a:rPr lang="zh-CN" altLang="en-US" sz="2800" dirty="0" smtClean="0"/>
              <a:t>现成的                           </a:t>
            </a:r>
            <a:r>
              <a:rPr lang="en-US" altLang="zh-CN" sz="2800" dirty="0" smtClean="0"/>
              <a:t>reusable</a:t>
            </a:r>
            <a:r>
              <a:rPr lang="zh-CN" altLang="en-US" sz="2800" dirty="0" smtClean="0"/>
              <a:t>可重复用的</a:t>
            </a:r>
            <a:endParaRPr lang="en-US" altLang="zh-CN" sz="2800" dirty="0" smtClean="0"/>
          </a:p>
          <a:p>
            <a:r>
              <a:rPr lang="en-US" altLang="zh-CN" sz="2800" dirty="0" smtClean="0"/>
              <a:t>Solution</a:t>
            </a:r>
            <a:r>
              <a:rPr lang="zh-CN" altLang="en-US" sz="2800" dirty="0" smtClean="0"/>
              <a:t>解决方案                               </a:t>
            </a:r>
            <a:r>
              <a:rPr lang="en-US" altLang="zh-CN" sz="2800" dirty="0" smtClean="0"/>
              <a:t>segment</a:t>
            </a:r>
            <a:r>
              <a:rPr lang="zh-CN" altLang="en-US" sz="2800" dirty="0" smtClean="0"/>
              <a:t>段</a:t>
            </a:r>
            <a:endParaRPr lang="en-US" altLang="zh-CN" sz="2800" dirty="0" smtClean="0"/>
          </a:p>
          <a:p>
            <a:pPr algn="just"/>
            <a:r>
              <a:rPr lang="en-US" altLang="zh-CN" sz="2800" dirty="0" smtClean="0"/>
              <a:t>User Interface design is an iterative process. Within this process, users interact with interface prototypes to decide the features, the organization, the look, and feel of the user interface. sometimes the interface is separately prototyped in parallel with other software engineering activities. More commonly, the user interface design proceeds incrementally. In general, before you start programming, you should develop and test some paper-based designs. </a:t>
            </a:r>
          </a:p>
          <a:p>
            <a:pPr algn="just"/>
            <a:r>
              <a:rPr lang="en-US" altLang="zh-CN" sz="2800" dirty="0" smtClean="0"/>
              <a:t>The overall UI design process consists of three core activities: user analysis, system prototyping, interface evaluation.</a:t>
            </a:r>
            <a:endParaRPr lang="zh-CN" altLang="en-US" sz="2800" dirty="0"/>
          </a:p>
        </p:txBody>
      </p:sp>
    </p:spTree>
    <p:extLst>
      <p:ext uri="{BB962C8B-B14F-4D97-AF65-F5344CB8AC3E}">
        <p14:creationId xmlns:p14="http://schemas.microsoft.com/office/powerpoint/2010/main" val="1669684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16632"/>
            <a:ext cx="9036496" cy="6741368"/>
          </a:xfrm>
        </p:spPr>
        <p:txBody>
          <a:bodyPr>
            <a:normAutofit fontScale="92500" lnSpcReduction="10000"/>
          </a:bodyPr>
          <a:lstStyle/>
          <a:p>
            <a:pPr marL="0" indent="0" algn="just">
              <a:buNone/>
            </a:pPr>
            <a:r>
              <a:rPr lang="en-US" altLang="zh-CN" dirty="0" smtClean="0"/>
              <a:t>Dear all,</a:t>
            </a:r>
          </a:p>
          <a:p>
            <a:pPr marL="0" indent="0" algn="just">
              <a:buNone/>
            </a:pPr>
            <a:endParaRPr lang="en-US" altLang="zh-CN" dirty="0"/>
          </a:p>
          <a:p>
            <a:pPr marL="0" indent="0" algn="just">
              <a:buNone/>
            </a:pPr>
            <a:r>
              <a:rPr lang="en-US" altLang="zh-CN" dirty="0" smtClean="0"/>
              <a:t>I regret that many colleagues are </a:t>
            </a:r>
            <a:r>
              <a:rPr lang="en-US" altLang="zh-CN" dirty="0"/>
              <a:t>recently </a:t>
            </a:r>
            <a:r>
              <a:rPr lang="en-US" altLang="zh-CN" dirty="0" smtClean="0"/>
              <a:t>late to work. It really affects our job efficiency and image. </a:t>
            </a:r>
            <a:r>
              <a:rPr lang="en-US" altLang="zh-CN" smtClean="0"/>
              <a:t>Could you be </a:t>
            </a:r>
            <a:r>
              <a:rPr lang="en-US" altLang="zh-CN" dirty="0" smtClean="0"/>
              <a:t>on time from tomorrow or you will </a:t>
            </a:r>
            <a:r>
              <a:rPr lang="en-US" altLang="zh-CN" smtClean="0"/>
              <a:t>get punished? </a:t>
            </a:r>
            <a:r>
              <a:rPr lang="en-US" altLang="zh-CN" dirty="0" smtClean="0"/>
              <a:t>Our company reputation needs to be maintained through all our efforts.</a:t>
            </a:r>
          </a:p>
          <a:p>
            <a:pPr marL="0" indent="0" algn="just">
              <a:buNone/>
            </a:pPr>
            <a:endParaRPr lang="en-US" altLang="zh-CN" dirty="0"/>
          </a:p>
          <a:p>
            <a:pPr marL="0" indent="0" algn="just">
              <a:buNone/>
            </a:pPr>
            <a:r>
              <a:rPr lang="en-US" altLang="zh-CN" dirty="0" smtClean="0"/>
              <a:t>BTW, I would like to collect suggestions about how to eradicate this bad manner. Any new and creative ideas are appreciated.</a:t>
            </a:r>
          </a:p>
          <a:p>
            <a:pPr marL="0" indent="0" algn="just">
              <a:buNone/>
            </a:pPr>
            <a:endParaRPr lang="en-US" altLang="zh-CN" dirty="0"/>
          </a:p>
          <a:p>
            <a:pPr marL="0" indent="0" algn="just">
              <a:buNone/>
            </a:pPr>
            <a:r>
              <a:rPr lang="en-US" altLang="zh-CN" dirty="0" smtClean="0"/>
              <a:t>Thanks for your cooperation. Looking forward to your feedback.</a:t>
            </a:r>
            <a:endParaRPr lang="zh-CN" altLang="en-US" dirty="0"/>
          </a:p>
        </p:txBody>
      </p:sp>
    </p:spTree>
    <p:extLst>
      <p:ext uri="{BB962C8B-B14F-4D97-AF65-F5344CB8AC3E}">
        <p14:creationId xmlns:p14="http://schemas.microsoft.com/office/powerpoint/2010/main" val="3032468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p:cNvSpPr>
          <p:nvPr>
            <p:ph idx="1"/>
          </p:nvPr>
        </p:nvSpPr>
        <p:spPr>
          <a:xfrm>
            <a:off x="10344" y="1258887"/>
            <a:ext cx="8569325" cy="5599113"/>
          </a:xfrm>
        </p:spPr>
        <p:txBody>
          <a:bodyPr/>
          <a:lstStyle/>
          <a:p>
            <a:pPr marL="0" indent="0">
              <a:buFont typeface="Wingdings" pitchFamily="2" charset="2"/>
              <a:buNone/>
            </a:pPr>
            <a:r>
              <a:rPr lang="zh-CN" altLang="en-US" sz="2800" dirty="0" smtClean="0"/>
              <a:t>收件人： </a:t>
            </a:r>
            <a:r>
              <a:rPr lang="en-US" altLang="zh-CN" sz="2800" dirty="0" smtClean="0"/>
              <a:t>Leo</a:t>
            </a:r>
          </a:p>
          <a:p>
            <a:pPr marL="0" indent="0">
              <a:buFont typeface="Wingdings" pitchFamily="2" charset="2"/>
              <a:buNone/>
            </a:pPr>
            <a:r>
              <a:rPr lang="zh-CN" altLang="en-US" sz="2800" dirty="0" smtClean="0"/>
              <a:t>内容：</a:t>
            </a:r>
            <a:r>
              <a:rPr lang="zh-CN" altLang="zh-CN" sz="2800" dirty="0" smtClean="0"/>
              <a:t>要求某位专家</a:t>
            </a:r>
            <a:r>
              <a:rPr lang="en-US" altLang="zh-CN" sz="2800" dirty="0" smtClean="0"/>
              <a:t>review </a:t>
            </a:r>
            <a:r>
              <a:rPr lang="zh-CN" altLang="zh-CN" sz="2800" dirty="0" smtClean="0"/>
              <a:t>自己写的代码</a:t>
            </a:r>
            <a:r>
              <a:rPr lang="en-US" altLang="zh-CN" sz="2800" dirty="0" smtClean="0"/>
              <a:t>. </a:t>
            </a:r>
            <a:r>
              <a:rPr lang="zh-CN" altLang="zh-CN" sz="2800" dirty="0" smtClean="0"/>
              <a:t>需要该专家填一个附件中的表格</a:t>
            </a:r>
            <a:r>
              <a:rPr lang="zh-CN" altLang="en-US" sz="2800" dirty="0" smtClean="0"/>
              <a:t>, </a:t>
            </a:r>
            <a:r>
              <a:rPr lang="zh-CN" altLang="zh-CN" sz="2800" dirty="0" smtClean="0"/>
              <a:t>把</a:t>
            </a:r>
            <a:r>
              <a:rPr lang="en-US" altLang="zh-CN" sz="2800" dirty="0" smtClean="0"/>
              <a:t>code review</a:t>
            </a:r>
            <a:r>
              <a:rPr lang="zh-CN" altLang="zh-CN" sz="2800" dirty="0" smtClean="0"/>
              <a:t>的结果反馈给我们。</a:t>
            </a:r>
            <a:endParaRPr lang="en-US" altLang="zh-CN" sz="2800" dirty="0" smtClean="0"/>
          </a:p>
          <a:p>
            <a:pPr marL="0" indent="0">
              <a:buFont typeface="Wingdings" pitchFamily="2" charset="2"/>
              <a:buNone/>
            </a:pPr>
            <a:r>
              <a:rPr lang="zh-CN" altLang="en-US" sz="2800" dirty="0" smtClean="0"/>
              <a:t>发件人：</a:t>
            </a:r>
            <a:endParaRPr lang="en-US" altLang="zh-CN" sz="2800" dirty="0" smtClean="0"/>
          </a:p>
          <a:p>
            <a:pPr marL="0" indent="0">
              <a:buFont typeface="Wingdings" pitchFamily="2" charset="2"/>
              <a:buNone/>
            </a:pPr>
            <a:endParaRPr lang="en-US" altLang="zh-CN" sz="2800" dirty="0"/>
          </a:p>
          <a:p>
            <a:pPr marL="0" indent="0">
              <a:buFont typeface="Wingdings" pitchFamily="2" charset="2"/>
              <a:buNone/>
            </a:pPr>
            <a:endParaRPr lang="en-US" altLang="zh-CN" sz="2800" dirty="0" smtClean="0"/>
          </a:p>
          <a:p>
            <a:pPr marL="0" indent="0">
              <a:buFont typeface="Wingdings" pitchFamily="2" charset="2"/>
              <a:buNone/>
            </a:pPr>
            <a:r>
              <a:rPr lang="en-US" altLang="zh-CN" sz="2800" dirty="0" smtClean="0"/>
              <a:t>Brief introduction of present status</a:t>
            </a:r>
            <a:endParaRPr lang="en-US" altLang="zh-CN" sz="2800" dirty="0"/>
          </a:p>
          <a:p>
            <a:pPr marL="0" indent="0">
              <a:buFont typeface="Wingdings" pitchFamily="2" charset="2"/>
              <a:buNone/>
            </a:pPr>
            <a:r>
              <a:rPr lang="en-US" altLang="zh-CN" sz="2800" dirty="0" smtClean="0"/>
              <a:t>Polite request and reason</a:t>
            </a:r>
          </a:p>
          <a:p>
            <a:pPr marL="0" indent="0">
              <a:buFont typeface="Wingdings" pitchFamily="2" charset="2"/>
              <a:buNone/>
            </a:pPr>
            <a:r>
              <a:rPr lang="en-US" altLang="zh-CN" sz="2800" dirty="0" smtClean="0"/>
              <a:t>Branch of those codes</a:t>
            </a:r>
          </a:p>
          <a:p>
            <a:pPr marL="0" indent="0">
              <a:buFont typeface="Wingdings" pitchFamily="2" charset="2"/>
              <a:buNone/>
            </a:pPr>
            <a:r>
              <a:rPr lang="en-US" altLang="zh-CN" sz="2800" dirty="0" smtClean="0"/>
              <a:t>Dated action</a:t>
            </a:r>
            <a:endParaRPr lang="en-US" altLang="zh-CN" sz="2800" dirty="0"/>
          </a:p>
          <a:p>
            <a:pPr marL="0" indent="0">
              <a:buFont typeface="Wingdings" pitchFamily="2" charset="2"/>
              <a:buNone/>
            </a:pPr>
            <a:endParaRPr lang="zh-CN" altLang="zh-CN" sz="2800" dirty="0" smtClean="0"/>
          </a:p>
          <a:p>
            <a:pPr marL="0" indent="0">
              <a:buFont typeface="Wingdings" pitchFamily="2" charset="2"/>
              <a:buNone/>
            </a:pPr>
            <a:endParaRPr lang="zh-CN" altLang="en-US" sz="2800" dirty="0" smtClean="0"/>
          </a:p>
        </p:txBody>
      </p:sp>
      <p:sp>
        <p:nvSpPr>
          <p:cNvPr id="4" name="标题 1"/>
          <p:cNvSpPr>
            <a:spLocks noGrp="1"/>
          </p:cNvSpPr>
          <p:nvPr>
            <p:ph type="title"/>
          </p:nvPr>
        </p:nvSpPr>
        <p:spPr>
          <a:xfrm>
            <a:off x="12055" y="188640"/>
            <a:ext cx="7125113" cy="924475"/>
          </a:xfrm>
        </p:spPr>
        <p:txBody>
          <a:bodyPr>
            <a:normAutofit fontScale="90000"/>
          </a:bodyPr>
          <a:lstStyle/>
          <a:p>
            <a:r>
              <a:rPr lang="en-US" altLang="zh-CN" dirty="0" smtClean="0"/>
              <a:t>         </a:t>
            </a:r>
            <a:r>
              <a:rPr lang="en-US" altLang="zh-CN" b="1" dirty="0" smtClean="0"/>
              <a:t>In-class Exercise 2</a:t>
            </a:r>
            <a:r>
              <a:rPr lang="zh-CN" altLang="zh-CN" dirty="0"/>
              <a:t/>
            </a:r>
            <a:br>
              <a:rPr lang="zh-CN" altLang="zh-CN" dirty="0"/>
            </a:br>
            <a:endParaRPr lang="zh-CN" altLang="en-US" dirty="0"/>
          </a:p>
        </p:txBody>
      </p:sp>
    </p:spTree>
    <p:extLst>
      <p:ext uri="{BB962C8B-B14F-4D97-AF65-F5344CB8AC3E}">
        <p14:creationId xmlns:p14="http://schemas.microsoft.com/office/powerpoint/2010/main" val="1692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1985">
                                            <p:txEl>
                                              <p:pRg st="5" end="5"/>
                                            </p:txEl>
                                          </p:spTgt>
                                        </p:tgtEl>
                                        <p:attrNameLst>
                                          <p:attrName>style.visibility</p:attrName>
                                        </p:attrNameLst>
                                      </p:cBhvr>
                                      <p:to>
                                        <p:strVal val="visible"/>
                                      </p:to>
                                    </p:set>
                                    <p:animEffect transition="in" filter="randombar(horizontal)">
                                      <p:cBhvr>
                                        <p:cTn id="7" dur="500"/>
                                        <p:tgtEl>
                                          <p:spTgt spid="41985">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1985">
                                            <p:txEl>
                                              <p:pRg st="6" end="6"/>
                                            </p:txEl>
                                          </p:spTgt>
                                        </p:tgtEl>
                                        <p:attrNameLst>
                                          <p:attrName>style.visibility</p:attrName>
                                        </p:attrNameLst>
                                      </p:cBhvr>
                                      <p:to>
                                        <p:strVal val="visible"/>
                                      </p:to>
                                    </p:set>
                                    <p:animEffect transition="in" filter="randombar(horizontal)">
                                      <p:cBhvr>
                                        <p:cTn id="10" dur="500"/>
                                        <p:tgtEl>
                                          <p:spTgt spid="41985">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1985">
                                            <p:txEl>
                                              <p:pRg st="7" end="7"/>
                                            </p:txEl>
                                          </p:spTgt>
                                        </p:tgtEl>
                                        <p:attrNameLst>
                                          <p:attrName>style.visibility</p:attrName>
                                        </p:attrNameLst>
                                      </p:cBhvr>
                                      <p:to>
                                        <p:strVal val="visible"/>
                                      </p:to>
                                    </p:set>
                                    <p:animEffect transition="in" filter="randombar(horizontal)">
                                      <p:cBhvr>
                                        <p:cTn id="13" dur="500"/>
                                        <p:tgtEl>
                                          <p:spTgt spid="41985">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1985">
                                            <p:txEl>
                                              <p:pRg st="8" end="8"/>
                                            </p:txEl>
                                          </p:spTgt>
                                        </p:tgtEl>
                                        <p:attrNameLst>
                                          <p:attrName>style.visibility</p:attrName>
                                        </p:attrNameLst>
                                      </p:cBhvr>
                                      <p:to>
                                        <p:strVal val="visible"/>
                                      </p:to>
                                    </p:set>
                                    <p:animEffect transition="in" filter="randombar(horizontal)">
                                      <p:cBhvr>
                                        <p:cTn id="16" dur="500"/>
                                        <p:tgtEl>
                                          <p:spTgt spid="419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050" cy="6742113"/>
          </a:xfrm>
        </p:spPr>
        <p:txBody>
          <a:bodyPr>
            <a:normAutofit fontScale="77500" lnSpcReduction="20000"/>
          </a:bodyPr>
          <a:lstStyle/>
          <a:p>
            <a:pPr marL="0" indent="0" algn="just" fontAlgn="auto">
              <a:spcAft>
                <a:spcPts val="0"/>
              </a:spcAft>
              <a:buFont typeface="Wingdings"/>
              <a:buNone/>
              <a:defRPr/>
            </a:pPr>
            <a:r>
              <a:rPr lang="en-US" altLang="zh-CN" dirty="0"/>
              <a:t>Dear Leo</a:t>
            </a:r>
            <a:r>
              <a:rPr lang="en-US" altLang="zh-CN" dirty="0" smtClean="0"/>
              <a:t>,</a:t>
            </a:r>
          </a:p>
          <a:p>
            <a:pPr marL="0" indent="0" algn="just" fontAlgn="auto">
              <a:spcAft>
                <a:spcPts val="0"/>
              </a:spcAft>
              <a:buFont typeface="Wingdings"/>
              <a:buNone/>
              <a:defRPr/>
            </a:pPr>
            <a:endParaRPr lang="zh-CN" altLang="zh-CN" dirty="0"/>
          </a:p>
          <a:p>
            <a:pPr marL="0" indent="0" algn="just" fontAlgn="auto">
              <a:spcAft>
                <a:spcPts val="0"/>
              </a:spcAft>
              <a:buFont typeface="Wingdings"/>
              <a:buNone/>
              <a:defRPr/>
            </a:pPr>
            <a:r>
              <a:rPr lang="en-US" altLang="zh-CN" dirty="0"/>
              <a:t>Thank you very much for your prompt reply for my </a:t>
            </a:r>
            <a:r>
              <a:rPr lang="en-US" altLang="zh-CN" dirty="0" smtClean="0"/>
              <a:t>question. With </a:t>
            </a:r>
            <a:r>
              <a:rPr lang="en-US" altLang="zh-CN" dirty="0"/>
              <a:t>the help of your answer, I have finished the whole code of the information system that I’m responsible for. Would you please kindly help me to review my code</a:t>
            </a:r>
            <a:r>
              <a:rPr lang="en-US" altLang="zh-CN" dirty="0" smtClean="0"/>
              <a:t>?</a:t>
            </a:r>
          </a:p>
          <a:p>
            <a:pPr marL="0" indent="0" algn="just" fontAlgn="auto">
              <a:spcAft>
                <a:spcPts val="0"/>
              </a:spcAft>
              <a:buFont typeface="Wingdings"/>
              <a:buNone/>
              <a:defRPr/>
            </a:pPr>
            <a:endParaRPr lang="zh-CN" altLang="zh-CN" dirty="0"/>
          </a:p>
          <a:p>
            <a:pPr marL="0" indent="0" algn="just" fontAlgn="auto">
              <a:spcAft>
                <a:spcPts val="0"/>
              </a:spcAft>
              <a:buFont typeface="Wingdings"/>
              <a:buNone/>
              <a:defRPr/>
            </a:pPr>
            <a:r>
              <a:rPr lang="en-US" altLang="zh-CN" dirty="0"/>
              <a:t>According to the project plan we confirmed in the last team meeting, we need to deliver our code to test team for validation and verification next Thursday. It will be highly appreciated that you could give your comments by the end of next Monday so that I could have enough time to do modification if there will be great change. We can’t deliver code to do test without your review because it will be a great risk, in that case, our whole project will be delayed</a:t>
            </a:r>
            <a:r>
              <a:rPr lang="en-US" altLang="zh-CN" dirty="0" smtClean="0"/>
              <a:t>.</a:t>
            </a:r>
          </a:p>
          <a:p>
            <a:pPr marL="0" indent="0" algn="just" fontAlgn="auto">
              <a:spcAft>
                <a:spcPts val="0"/>
              </a:spcAft>
              <a:buFont typeface="Wingdings"/>
              <a:buNone/>
              <a:defRPr/>
            </a:pPr>
            <a:endParaRPr lang="zh-CN" altLang="zh-CN" dirty="0"/>
          </a:p>
          <a:p>
            <a:pPr marL="0" indent="0" algn="just" fontAlgn="auto">
              <a:spcAft>
                <a:spcPts val="0"/>
              </a:spcAft>
              <a:buFont typeface="Wingdings"/>
              <a:buNone/>
              <a:defRPr/>
            </a:pPr>
            <a:r>
              <a:rPr lang="en-US" altLang="zh-CN" dirty="0"/>
              <a:t>You could find my whole code under the directory of XXX. Thank you ahead for your help and looking forward to your early reply</a:t>
            </a:r>
            <a:r>
              <a:rPr lang="en-US" altLang="zh-CN" dirty="0" smtClean="0"/>
              <a:t>.</a:t>
            </a:r>
          </a:p>
          <a:p>
            <a:pPr marL="0" indent="0" algn="just" fontAlgn="auto">
              <a:spcAft>
                <a:spcPts val="0"/>
              </a:spcAft>
              <a:buFont typeface="Wingdings"/>
              <a:buNone/>
              <a:defRPr/>
            </a:pPr>
            <a:endParaRPr lang="zh-CN" altLang="zh-CN" dirty="0"/>
          </a:p>
          <a:p>
            <a:pPr marL="0" indent="0" algn="just" fontAlgn="auto">
              <a:spcAft>
                <a:spcPts val="0"/>
              </a:spcAft>
              <a:buFont typeface="Wingdings"/>
              <a:buNone/>
              <a:defRPr/>
            </a:pPr>
            <a:r>
              <a:rPr lang="en-US" altLang="zh-CN" dirty="0"/>
              <a:t>Have a nice day.</a:t>
            </a:r>
            <a:endParaRPr lang="zh-CN" altLang="zh-CN" dirty="0"/>
          </a:p>
          <a:p>
            <a:pPr marL="0" indent="0" fontAlgn="auto">
              <a:spcAft>
                <a:spcPts val="0"/>
              </a:spcAft>
              <a:buFont typeface="Wingdings"/>
              <a:buNone/>
              <a:defRPr/>
            </a:pPr>
            <a:endParaRPr lang="zh-CN" altLang="en-US" dirty="0"/>
          </a:p>
        </p:txBody>
      </p:sp>
      <p:sp>
        <p:nvSpPr>
          <p:cNvPr id="5" name="椭圆形标注 4"/>
          <p:cNvSpPr>
            <a:spLocks noChangeArrowheads="1"/>
          </p:cNvSpPr>
          <p:nvPr/>
        </p:nvSpPr>
        <p:spPr bwMode="auto">
          <a:xfrm>
            <a:off x="5939631" y="31102"/>
            <a:ext cx="2976562" cy="1025525"/>
          </a:xfrm>
          <a:prstGeom prst="wedgeEllipseCallout">
            <a:avLst>
              <a:gd name="adj1" fmla="val 30466"/>
              <a:gd name="adj2" fmla="val 87926"/>
            </a:avLst>
          </a:prstGeom>
          <a:solidFill>
            <a:schemeClr val="accent1"/>
          </a:solidFill>
          <a:ln w="25400" algn="ctr">
            <a:solidFill>
              <a:srgbClr val="BB6126"/>
            </a:solidFill>
            <a:miter lim="800000"/>
            <a:headEnd/>
            <a:tailEnd/>
          </a:ln>
        </p:spPr>
        <p:txBody>
          <a:bodyPr anchor="ctr"/>
          <a:lstStyle/>
          <a:p>
            <a:pPr algn="ctr" fontAlgn="auto">
              <a:spcBef>
                <a:spcPts val="0"/>
              </a:spcBef>
              <a:spcAft>
                <a:spcPts val="0"/>
              </a:spcAft>
              <a:defRPr/>
            </a:pPr>
            <a:r>
              <a:rPr lang="en-US" altLang="zh-CN" sz="2400" b="1" dirty="0">
                <a:solidFill>
                  <a:schemeClr val="lt1"/>
                </a:solidFill>
                <a:latin typeface="+mn-lt"/>
                <a:ea typeface="+mn-ea"/>
              </a:rPr>
              <a:t>Clear request</a:t>
            </a:r>
            <a:endParaRPr lang="zh-CN" altLang="en-US" sz="2400" b="1" dirty="0">
              <a:solidFill>
                <a:schemeClr val="lt1"/>
              </a:solidFill>
              <a:latin typeface="+mn-lt"/>
              <a:ea typeface="+mn-ea"/>
            </a:endParaRPr>
          </a:p>
        </p:txBody>
      </p:sp>
      <p:sp>
        <p:nvSpPr>
          <p:cNvPr id="6" name="椭圆形标注 5"/>
          <p:cNvSpPr/>
          <p:nvPr/>
        </p:nvSpPr>
        <p:spPr>
          <a:xfrm>
            <a:off x="6131718" y="1700808"/>
            <a:ext cx="2592388" cy="1116012"/>
          </a:xfrm>
          <a:prstGeom prst="wedgeEllipseCallout">
            <a:avLst>
              <a:gd name="adj1" fmla="val -49948"/>
              <a:gd name="adj2" fmla="val 5990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b="1" dirty="0"/>
              <a:t>Persuasive reason</a:t>
            </a:r>
            <a:endParaRPr lang="zh-CN" altLang="en-US" sz="2000" b="1" dirty="0"/>
          </a:p>
        </p:txBody>
      </p:sp>
      <p:sp>
        <p:nvSpPr>
          <p:cNvPr id="7" name="椭圆形标注 6"/>
          <p:cNvSpPr/>
          <p:nvPr/>
        </p:nvSpPr>
        <p:spPr>
          <a:xfrm>
            <a:off x="5867400" y="5589588"/>
            <a:ext cx="2736850" cy="900112"/>
          </a:xfrm>
          <a:prstGeom prst="wedgeEllipseCallout">
            <a:avLst>
              <a:gd name="adj1" fmla="val -39929"/>
              <a:gd name="adj2" fmla="val -793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t>directory</a:t>
            </a:r>
            <a:endParaRPr lang="zh-CN" altLang="en-US" sz="2400" b="1" dirty="0"/>
          </a:p>
        </p:txBody>
      </p:sp>
    </p:spTree>
    <p:extLst>
      <p:ext uri="{BB962C8B-B14F-4D97-AF65-F5344CB8AC3E}">
        <p14:creationId xmlns:p14="http://schemas.microsoft.com/office/powerpoint/2010/main" val="106071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260648"/>
            <a:ext cx="8856984" cy="6480720"/>
          </a:xfrm>
        </p:spPr>
        <p:txBody>
          <a:bodyPr>
            <a:normAutofit fontScale="92500" lnSpcReduction="10000"/>
          </a:bodyPr>
          <a:lstStyle/>
          <a:p>
            <a:pPr marL="0" indent="0">
              <a:buNone/>
            </a:pPr>
            <a:r>
              <a:rPr lang="en-US" altLang="zh-CN" dirty="0" smtClean="0"/>
              <a:t>Dear Mr. Leo,</a:t>
            </a:r>
          </a:p>
          <a:p>
            <a:pPr marL="0" indent="0">
              <a:buNone/>
            </a:pPr>
            <a:endParaRPr lang="en-US" altLang="zh-CN" dirty="0"/>
          </a:p>
          <a:p>
            <a:pPr marL="0" indent="0">
              <a:buNone/>
            </a:pPr>
            <a:r>
              <a:rPr lang="en-US" altLang="zh-CN" dirty="0" smtClean="0"/>
              <a:t>Good day!</a:t>
            </a:r>
          </a:p>
          <a:p>
            <a:pPr marL="0" indent="0">
              <a:buNone/>
            </a:pPr>
            <a:endParaRPr lang="en-US" altLang="zh-CN" dirty="0"/>
          </a:p>
          <a:p>
            <a:pPr marL="0" indent="0">
              <a:buNone/>
            </a:pPr>
            <a:r>
              <a:rPr lang="en-US" altLang="zh-CN" dirty="0" smtClean="0"/>
              <a:t>We have finished our code system of C project and would like you to review them. As they have to be delivered next Monday, your feedback by this Friday would be highly appreciated.</a:t>
            </a:r>
          </a:p>
          <a:p>
            <a:pPr marL="0" indent="0">
              <a:buNone/>
            </a:pPr>
            <a:endParaRPr lang="en-US" altLang="zh-CN" dirty="0"/>
          </a:p>
          <a:p>
            <a:pPr marL="0" indent="0">
              <a:buNone/>
            </a:pPr>
            <a:r>
              <a:rPr lang="en-US" altLang="zh-CN" dirty="0" smtClean="0"/>
              <a:t>Please refer to the link below. Thanks for your assistance.</a:t>
            </a:r>
          </a:p>
          <a:p>
            <a:pPr marL="0" indent="0">
              <a:buNone/>
            </a:pPr>
            <a:endParaRPr lang="en-US" altLang="zh-CN" dirty="0"/>
          </a:p>
          <a:p>
            <a:pPr marL="0" indent="0">
              <a:buNone/>
            </a:pPr>
            <a:r>
              <a:rPr lang="en-US" altLang="zh-CN" dirty="0" smtClean="0"/>
              <a:t>Sincerely, </a:t>
            </a:r>
            <a:endParaRPr lang="zh-CN" altLang="en-US" dirty="0"/>
          </a:p>
        </p:txBody>
      </p:sp>
    </p:spTree>
    <p:extLst>
      <p:ext uri="{BB962C8B-B14F-4D97-AF65-F5344CB8AC3E}">
        <p14:creationId xmlns:p14="http://schemas.microsoft.com/office/powerpoint/2010/main" val="256450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内容占位符 2"/>
          <p:cNvSpPr>
            <a:spLocks noGrp="1"/>
          </p:cNvSpPr>
          <p:nvPr>
            <p:ph idx="1"/>
          </p:nvPr>
        </p:nvSpPr>
        <p:spPr>
          <a:xfrm>
            <a:off x="179388" y="188913"/>
            <a:ext cx="8856662" cy="6553200"/>
          </a:xfrm>
        </p:spPr>
        <p:txBody>
          <a:bodyPr/>
          <a:lstStyle/>
          <a:p>
            <a:pPr marL="0" indent="0">
              <a:buFont typeface="Arial" charset="0"/>
              <a:buNone/>
            </a:pPr>
            <a:r>
              <a:rPr lang="en-US" altLang="zh-CN" smtClean="0"/>
              <a:t>Dear XXX,</a:t>
            </a:r>
          </a:p>
          <a:p>
            <a:pPr marL="0" indent="0">
              <a:buFont typeface="Arial" charset="0"/>
              <a:buNone/>
            </a:pPr>
            <a:endParaRPr lang="en-US" altLang="zh-CN" smtClean="0"/>
          </a:p>
          <a:p>
            <a:pPr marL="0" indent="0">
              <a:buFont typeface="Arial" charset="0"/>
              <a:buNone/>
            </a:pPr>
            <a:r>
              <a:rPr lang="en-US" altLang="zh-CN" smtClean="0"/>
              <a:t>I’m sorry I cannot come to work due to a serious cold. Can I ask for a day off tomorrow? Thanks you for your understanding and I’m waiting for your approval. </a:t>
            </a:r>
          </a:p>
          <a:p>
            <a:pPr marL="0" indent="0">
              <a:buFont typeface="Arial" charset="0"/>
              <a:buNone/>
            </a:pPr>
            <a:endParaRPr lang="en-US" altLang="zh-CN" smtClean="0"/>
          </a:p>
          <a:p>
            <a:pPr marL="0" indent="0">
              <a:buFont typeface="Arial" charset="0"/>
              <a:buNone/>
            </a:pPr>
            <a:r>
              <a:rPr lang="en-US" altLang="zh-CN" smtClean="0"/>
              <a:t>Sincerely yours,</a:t>
            </a:r>
          </a:p>
          <a:p>
            <a:pPr marL="0" indent="0">
              <a:buFont typeface="Arial" charset="0"/>
              <a:buNone/>
            </a:pPr>
            <a:endParaRPr lang="en-US" altLang="zh-CN" smtClean="0"/>
          </a:p>
          <a:p>
            <a:pPr marL="0" indent="0">
              <a:buFont typeface="Arial" charset="0"/>
              <a:buNone/>
            </a:pPr>
            <a:endParaRPr lang="en-US" altLang="zh-CN" smtClean="0"/>
          </a:p>
          <a:p>
            <a:pPr marL="0" indent="0">
              <a:buFont typeface="Arial" charset="0"/>
              <a:buNone/>
            </a:pPr>
            <a:endParaRPr lang="en-US" altLang="zh-CN" smtClean="0"/>
          </a:p>
        </p:txBody>
      </p:sp>
    </p:spTree>
    <p:extLst>
      <p:ext uri="{BB962C8B-B14F-4D97-AF65-F5344CB8AC3E}">
        <p14:creationId xmlns:p14="http://schemas.microsoft.com/office/powerpoint/2010/main" val="32813780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lstStyle/>
          <a:p>
            <a:pPr marL="0" lvl="0" indent="0">
              <a:buNone/>
            </a:pPr>
            <a:r>
              <a:rPr lang="zh-CN" altLang="zh-CN" dirty="0"/>
              <a:t>因为用户</a:t>
            </a:r>
            <a:r>
              <a:rPr lang="en-US" altLang="zh-CN" dirty="0"/>
              <a:t>A</a:t>
            </a:r>
            <a:r>
              <a:rPr lang="zh-CN" altLang="zh-CN" dirty="0"/>
              <a:t>请假，不能及时提供</a:t>
            </a:r>
            <a:r>
              <a:rPr lang="en-US" altLang="zh-CN" dirty="0"/>
              <a:t>UAT Sign-off, </a:t>
            </a:r>
            <a:r>
              <a:rPr lang="zh-CN" altLang="zh-CN" dirty="0"/>
              <a:t>请求用户方项目经理帮忙安排其他用户提供</a:t>
            </a:r>
            <a:r>
              <a:rPr lang="en-US" altLang="zh-CN" dirty="0"/>
              <a:t>sign-off.</a:t>
            </a:r>
            <a:endParaRPr lang="zh-CN" altLang="zh-CN" dirty="0"/>
          </a:p>
          <a:p>
            <a:endParaRPr lang="zh-CN" altLang="en-US" dirty="0"/>
          </a:p>
        </p:txBody>
      </p:sp>
    </p:spTree>
    <p:extLst>
      <p:ext uri="{BB962C8B-B14F-4D97-AF65-F5344CB8AC3E}">
        <p14:creationId xmlns:p14="http://schemas.microsoft.com/office/powerpoint/2010/main" val="280855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3905"/>
            <a:ext cx="8229600" cy="1143000"/>
          </a:xfrm>
        </p:spPr>
        <p:txBody>
          <a:bodyPr/>
          <a:lstStyle/>
          <a:p>
            <a:r>
              <a:rPr lang="en-US" altLang="zh-CN" dirty="0" smtClean="0"/>
              <a:t>Homework</a:t>
            </a:r>
            <a:endParaRPr lang="zh-CN" altLang="en-US" dirty="0"/>
          </a:p>
        </p:txBody>
      </p:sp>
      <p:sp>
        <p:nvSpPr>
          <p:cNvPr id="3" name="内容占位符 2"/>
          <p:cNvSpPr>
            <a:spLocks noGrp="1"/>
          </p:cNvSpPr>
          <p:nvPr>
            <p:ph idx="1"/>
          </p:nvPr>
        </p:nvSpPr>
        <p:spPr>
          <a:xfrm>
            <a:off x="0" y="1340768"/>
            <a:ext cx="8964488" cy="5328592"/>
          </a:xfrm>
        </p:spPr>
        <p:txBody>
          <a:bodyPr/>
          <a:lstStyle/>
          <a:p>
            <a:pPr lvl="0"/>
            <a:r>
              <a:rPr lang="zh-CN" altLang="zh-CN" dirty="0"/>
              <a:t>同事</a:t>
            </a:r>
            <a:r>
              <a:rPr lang="en-US" altLang="zh-CN" dirty="0"/>
              <a:t>A</a:t>
            </a:r>
            <a:r>
              <a:rPr lang="zh-CN" altLang="zh-CN" dirty="0"/>
              <a:t>请一天假，而手头有一个</a:t>
            </a:r>
            <a:r>
              <a:rPr lang="en-US" altLang="zh-CN" dirty="0"/>
              <a:t>SR</a:t>
            </a:r>
            <a:r>
              <a:rPr lang="zh-CN" altLang="zh-CN" dirty="0"/>
              <a:t>正在做发布，</a:t>
            </a:r>
            <a:r>
              <a:rPr lang="en-US" altLang="zh-CN" dirty="0"/>
              <a:t>A</a:t>
            </a:r>
            <a:r>
              <a:rPr lang="zh-CN" altLang="zh-CN" dirty="0"/>
              <a:t>请求同事</a:t>
            </a:r>
            <a:r>
              <a:rPr lang="en-US" altLang="zh-CN" dirty="0"/>
              <a:t>B</a:t>
            </a:r>
            <a:r>
              <a:rPr lang="zh-CN" altLang="zh-CN" dirty="0"/>
              <a:t>代为处理发布的各个流程。</a:t>
            </a:r>
          </a:p>
          <a:p>
            <a:endParaRPr lang="zh-CN" altLang="en-US" dirty="0"/>
          </a:p>
        </p:txBody>
      </p:sp>
    </p:spTree>
    <p:extLst>
      <p:ext uri="{BB962C8B-B14F-4D97-AF65-F5344CB8AC3E}">
        <p14:creationId xmlns:p14="http://schemas.microsoft.com/office/powerpoint/2010/main" val="393392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User Interface Prototyping</a:t>
            </a:r>
          </a:p>
          <a:p>
            <a:pPr marL="0" indent="0">
              <a:buNone/>
            </a:pPr>
            <a:r>
              <a:rPr lang="en-US" altLang="zh-CN" sz="2800" dirty="0"/>
              <a:t> </a:t>
            </a:r>
            <a:r>
              <a:rPr lang="en-US" altLang="zh-CN" sz="2800" dirty="0" smtClean="0"/>
              <a:t>    The aim of prototyping is to allow users to have a clear view of the interface. Most of us cannot think abstractly about a user interface to explain what we want. However, when we see examples, we can easily say what we like and dislike.</a:t>
            </a:r>
          </a:p>
          <a:p>
            <a:pPr marL="0" indent="0">
              <a:buNone/>
            </a:pPr>
            <a:r>
              <a:rPr lang="en-US" altLang="zh-CN" sz="2800" dirty="0"/>
              <a:t> </a:t>
            </a:r>
            <a:r>
              <a:rPr lang="en-US" altLang="zh-CN" sz="2800" dirty="0" smtClean="0"/>
              <a:t>     When you prototype some user interface, you should adopt a two-stage prototyping process:</a:t>
            </a:r>
          </a:p>
          <a:p>
            <a:pPr marL="0" indent="0">
              <a:buNone/>
            </a:pPr>
            <a:r>
              <a:rPr lang="en-US" altLang="zh-CN" sz="2800" dirty="0"/>
              <a:t> </a:t>
            </a:r>
            <a:r>
              <a:rPr lang="en-US" altLang="zh-CN" sz="2800" dirty="0" smtClean="0"/>
              <a:t>     1. You should develop paper prototypes at the very early stage of process: mock-ups of screen designs, and walk through these with end-users.</a:t>
            </a:r>
          </a:p>
          <a:p>
            <a:pPr marL="0" indent="0">
              <a:buNone/>
            </a:pPr>
            <a:r>
              <a:rPr lang="en-US" altLang="zh-CN" sz="2800" dirty="0"/>
              <a:t> </a:t>
            </a:r>
            <a:r>
              <a:rPr lang="en-US" altLang="zh-CN" sz="2800" dirty="0" smtClean="0"/>
              <a:t>     2. You then refine your design and develop automated prototypes. You show them to users for testing and activity simulation. </a:t>
            </a:r>
            <a:endParaRPr lang="zh-CN" altLang="en-US" sz="2800" dirty="0"/>
          </a:p>
        </p:txBody>
      </p:sp>
    </p:spTree>
    <p:extLst>
      <p:ext uri="{BB962C8B-B14F-4D97-AF65-F5344CB8AC3E}">
        <p14:creationId xmlns:p14="http://schemas.microsoft.com/office/powerpoint/2010/main" val="166968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B050"/>
                </a:solidFill>
                <a:latin typeface="Adobe 黑体 Std R" pitchFamily="34" charset="-122"/>
                <a:ea typeface="Adobe 黑体 Std R" pitchFamily="34" charset="-122"/>
              </a:rPr>
              <a:t>Tense</a:t>
            </a: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0" y="1556792"/>
            <a:ext cx="9144000" cy="5256584"/>
          </a:xfrm>
        </p:spPr>
        <p:txBody>
          <a:bodyPr>
            <a:normAutofit/>
          </a:bodyPr>
          <a:lstStyle/>
          <a:p>
            <a:pPr lvl="0"/>
            <a:r>
              <a:rPr lang="zh-CN" altLang="zh-CN" dirty="0"/>
              <a:t>他昨天很忙，但明天有空，他会去图书馆读书，因为他非常喜欢阅读。</a:t>
            </a:r>
          </a:p>
          <a:p>
            <a:pPr lvl="0"/>
            <a:r>
              <a:rPr lang="zh-CN" altLang="zh-CN" dirty="0" smtClean="0"/>
              <a:t>她</a:t>
            </a:r>
            <a:r>
              <a:rPr lang="zh-CN" altLang="zh-CN" dirty="0"/>
              <a:t>经常周末逛街。上周星期天她去逛了春熙路，还买了许多新衣服。</a:t>
            </a:r>
          </a:p>
          <a:p>
            <a:pPr lvl="0"/>
            <a:r>
              <a:rPr lang="zh-CN" altLang="zh-CN" dirty="0" smtClean="0"/>
              <a:t>王</a:t>
            </a:r>
            <a:r>
              <a:rPr lang="zh-CN" altLang="zh-CN" dirty="0"/>
              <a:t>芳每晚都会给女儿讲故事，但前晚没讲，因为她想看排球赛。</a:t>
            </a:r>
          </a:p>
          <a:p>
            <a:pPr lvl="0"/>
            <a:r>
              <a:rPr lang="zh-CN" altLang="zh-CN" dirty="0" smtClean="0"/>
              <a:t>你喜欢</a:t>
            </a:r>
            <a:r>
              <a:rPr lang="en-US" altLang="zh-CN" dirty="0"/>
              <a:t>《</a:t>
            </a:r>
            <a:r>
              <a:rPr lang="zh-CN" altLang="zh-CN" dirty="0" smtClean="0"/>
              <a:t>老友记</a:t>
            </a:r>
            <a:r>
              <a:rPr lang="en-US" altLang="zh-CN" dirty="0" smtClean="0"/>
              <a:t>》</a:t>
            </a:r>
            <a:r>
              <a:rPr lang="zh-CN" altLang="zh-CN" dirty="0" smtClean="0"/>
              <a:t>吗</a:t>
            </a:r>
            <a:r>
              <a:rPr lang="zh-CN" altLang="zh-CN" dirty="0"/>
              <a:t>？它于</a:t>
            </a:r>
            <a:r>
              <a:rPr lang="en-US" altLang="zh-CN" dirty="0"/>
              <a:t>1996</a:t>
            </a:r>
            <a:r>
              <a:rPr lang="zh-CN" altLang="zh-CN" dirty="0"/>
              <a:t>年开拍，持续了</a:t>
            </a:r>
            <a:r>
              <a:rPr lang="en-US" altLang="zh-CN" dirty="0"/>
              <a:t>10</a:t>
            </a:r>
            <a:r>
              <a:rPr lang="zh-CN" altLang="zh-CN" dirty="0"/>
              <a:t>年，收获了众多粉丝。我大学里每天都看。现在不开心时，也挑几集来看看。</a:t>
            </a:r>
          </a:p>
          <a:p>
            <a:endParaRPr lang="zh-CN" altLang="en-US" dirty="0"/>
          </a:p>
        </p:txBody>
      </p:sp>
    </p:spTree>
    <p:extLst>
      <p:ext uri="{BB962C8B-B14F-4D97-AF65-F5344CB8AC3E}">
        <p14:creationId xmlns:p14="http://schemas.microsoft.com/office/powerpoint/2010/main" val="1135994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pPr lvl="0"/>
            <a:r>
              <a:rPr lang="zh-CN" altLang="zh-CN" dirty="0"/>
              <a:t>海伦在银行上班 </a:t>
            </a:r>
            <a:endParaRPr lang="en-US" altLang="zh-CN" dirty="0" smtClean="0"/>
          </a:p>
          <a:p>
            <a:pPr lvl="0"/>
            <a:r>
              <a:rPr lang="zh-CN" altLang="zh-CN" dirty="0" smtClean="0"/>
              <a:t>她</a:t>
            </a:r>
            <a:r>
              <a:rPr lang="zh-CN" altLang="zh-CN" dirty="0"/>
              <a:t>在学校</a:t>
            </a:r>
            <a:r>
              <a:rPr lang="zh-CN" altLang="zh-CN" dirty="0" smtClean="0"/>
              <a:t>教书</a:t>
            </a:r>
            <a:endParaRPr lang="zh-CN" altLang="zh-CN" dirty="0"/>
          </a:p>
          <a:p>
            <a:pPr lvl="0"/>
            <a:r>
              <a:rPr lang="zh-CN" altLang="zh-CN" dirty="0"/>
              <a:t>她在医院义务劳动 </a:t>
            </a:r>
            <a:endParaRPr lang="en-US" altLang="zh-CN" dirty="0" smtClean="0"/>
          </a:p>
          <a:p>
            <a:pPr lvl="0"/>
            <a:r>
              <a:rPr lang="zh-CN" altLang="zh-CN" dirty="0" smtClean="0"/>
              <a:t>他</a:t>
            </a:r>
            <a:r>
              <a:rPr lang="zh-CN" altLang="zh-CN" dirty="0"/>
              <a:t>每天给孩子们读书 </a:t>
            </a:r>
            <a:endParaRPr lang="en-US" altLang="zh-CN" dirty="0" smtClean="0"/>
          </a:p>
          <a:p>
            <a:pPr lvl="0"/>
            <a:r>
              <a:rPr lang="zh-CN" altLang="zh-CN" dirty="0" smtClean="0"/>
              <a:t>本</a:t>
            </a:r>
            <a:r>
              <a:rPr lang="zh-CN" altLang="zh-CN" dirty="0"/>
              <a:t>文件描述</a:t>
            </a:r>
            <a:r>
              <a:rPr lang="en-US" altLang="zh-CN" dirty="0"/>
              <a:t>ATM</a:t>
            </a:r>
            <a:r>
              <a:rPr lang="zh-CN" altLang="zh-CN" dirty="0"/>
              <a:t>的</a:t>
            </a:r>
            <a:r>
              <a:rPr lang="zh-CN" altLang="zh-CN" dirty="0" smtClean="0"/>
              <a:t>需求</a:t>
            </a:r>
            <a:endParaRPr lang="zh-CN" altLang="zh-CN" dirty="0"/>
          </a:p>
          <a:p>
            <a:pPr lvl="0"/>
            <a:r>
              <a:rPr lang="zh-CN" altLang="zh-CN" dirty="0"/>
              <a:t>服务器对客户请求作出</a:t>
            </a:r>
            <a:r>
              <a:rPr lang="zh-CN" altLang="zh-CN" dirty="0" smtClean="0"/>
              <a:t>反应</a:t>
            </a:r>
            <a:endParaRPr lang="zh-CN" altLang="zh-CN" dirty="0"/>
          </a:p>
          <a:p>
            <a:pPr lvl="0"/>
            <a:r>
              <a:rPr lang="zh-CN" altLang="zh-CN" dirty="0"/>
              <a:t>监控程序跟踪用户</a:t>
            </a:r>
            <a:r>
              <a:rPr lang="zh-CN" altLang="zh-CN" dirty="0" smtClean="0"/>
              <a:t>活动</a:t>
            </a:r>
            <a:endParaRPr lang="zh-CN" altLang="zh-CN" dirty="0"/>
          </a:p>
          <a:p>
            <a:pPr lvl="0"/>
            <a:r>
              <a:rPr lang="zh-CN" altLang="zh-CN" dirty="0"/>
              <a:t>管理员生成</a:t>
            </a:r>
            <a:r>
              <a:rPr lang="zh-CN" altLang="zh-CN" dirty="0" smtClean="0"/>
              <a:t>报告</a:t>
            </a:r>
            <a:endParaRPr lang="zh-CN" altLang="zh-CN" dirty="0"/>
          </a:p>
          <a:p>
            <a:pPr lvl="0"/>
            <a:r>
              <a:rPr lang="zh-CN" altLang="zh-CN" dirty="0"/>
              <a:t>系统提供互联网</a:t>
            </a:r>
            <a:r>
              <a:rPr lang="zh-CN" altLang="zh-CN" dirty="0" smtClean="0"/>
              <a:t>接入</a:t>
            </a:r>
            <a:endParaRPr lang="zh-CN" altLang="zh-CN" dirty="0"/>
          </a:p>
          <a:p>
            <a:pPr lvl="0"/>
            <a:r>
              <a:rPr lang="zh-CN" altLang="zh-CN" dirty="0"/>
              <a:t>她每逢星期天来看</a:t>
            </a:r>
            <a:r>
              <a:rPr lang="zh-CN" altLang="zh-CN" dirty="0" smtClean="0"/>
              <a:t>我</a:t>
            </a:r>
            <a:endParaRPr lang="zh-CN" altLang="zh-CN" dirty="0"/>
          </a:p>
          <a:p>
            <a:endParaRPr lang="zh-CN" altLang="en-US" dirty="0"/>
          </a:p>
        </p:txBody>
      </p:sp>
    </p:spTree>
    <p:extLst>
      <p:ext uri="{BB962C8B-B14F-4D97-AF65-F5344CB8AC3E}">
        <p14:creationId xmlns:p14="http://schemas.microsoft.com/office/powerpoint/2010/main" val="3914124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pPr lvl="0"/>
            <a:r>
              <a:rPr lang="zh-CN" altLang="zh-CN" dirty="0"/>
              <a:t>我昨天</a:t>
            </a:r>
            <a:r>
              <a:rPr lang="en-US" altLang="zh-CN" dirty="0"/>
              <a:t>10</a:t>
            </a:r>
            <a:r>
              <a:rPr lang="zh-CN" altLang="zh-CN" dirty="0"/>
              <a:t>点半才起床 </a:t>
            </a:r>
            <a:endParaRPr lang="en-US" altLang="zh-CN" dirty="0"/>
          </a:p>
          <a:p>
            <a:pPr lvl="0"/>
            <a:r>
              <a:rPr lang="zh-CN" altLang="zh-CN" dirty="0" smtClean="0"/>
              <a:t>去年</a:t>
            </a:r>
            <a:r>
              <a:rPr lang="zh-CN" altLang="zh-CN" dirty="0"/>
              <a:t>他一直乘公共汽车</a:t>
            </a:r>
            <a:r>
              <a:rPr lang="zh-CN" altLang="zh-CN" dirty="0" smtClean="0"/>
              <a:t>上班</a:t>
            </a:r>
            <a:endParaRPr lang="zh-CN" altLang="zh-CN" dirty="0"/>
          </a:p>
          <a:p>
            <a:pPr lvl="0"/>
            <a:r>
              <a:rPr lang="zh-CN" altLang="zh-CN" dirty="0"/>
              <a:t>我上周末看了部动画</a:t>
            </a:r>
            <a:r>
              <a:rPr lang="zh-CN" altLang="zh-CN" dirty="0" smtClean="0"/>
              <a:t>电影</a:t>
            </a:r>
            <a:endParaRPr lang="zh-CN" altLang="zh-CN" dirty="0"/>
          </a:p>
          <a:p>
            <a:pPr lvl="0"/>
            <a:r>
              <a:rPr lang="zh-CN" altLang="zh-CN" dirty="0"/>
              <a:t>她刚借给我了一本关于软件书</a:t>
            </a:r>
            <a:r>
              <a:rPr lang="zh-CN" altLang="zh-CN" dirty="0" smtClean="0"/>
              <a:t>。</a:t>
            </a:r>
            <a:endParaRPr lang="zh-CN" altLang="zh-CN" dirty="0"/>
          </a:p>
          <a:p>
            <a:pPr lvl="0"/>
            <a:r>
              <a:rPr lang="zh-CN" altLang="zh-CN" dirty="0"/>
              <a:t>你父亲在英国的时候做什么</a:t>
            </a:r>
            <a:r>
              <a:rPr lang="zh-CN" altLang="zh-CN" dirty="0" smtClean="0"/>
              <a:t>。</a:t>
            </a:r>
            <a:endParaRPr lang="zh-CN" altLang="zh-CN" dirty="0"/>
          </a:p>
          <a:p>
            <a:pPr lvl="0"/>
            <a:r>
              <a:rPr lang="zh-CN" altLang="zh-CN" dirty="0"/>
              <a:t>当这场事故发生时大街上有很多人。 </a:t>
            </a:r>
            <a:endParaRPr lang="en-US" altLang="zh-CN" dirty="0" smtClean="0"/>
          </a:p>
          <a:p>
            <a:pPr lvl="0"/>
            <a:r>
              <a:rPr lang="en-US" altLang="zh-CN" dirty="0" smtClean="0"/>
              <a:t>Betty</a:t>
            </a:r>
            <a:r>
              <a:rPr lang="zh-CN" altLang="zh-CN" dirty="0"/>
              <a:t>进入大学后当了学生会主席</a:t>
            </a:r>
            <a:r>
              <a:rPr lang="zh-CN" altLang="zh-CN" dirty="0" smtClean="0"/>
              <a:t>。</a:t>
            </a:r>
            <a:endParaRPr lang="en-US" altLang="zh-CN" dirty="0" smtClean="0"/>
          </a:p>
          <a:p>
            <a:pPr lvl="0"/>
            <a:r>
              <a:rPr lang="zh-CN" altLang="zh-CN" dirty="0" smtClean="0"/>
              <a:t>你</a:t>
            </a:r>
            <a:r>
              <a:rPr lang="zh-CN" altLang="zh-CN" dirty="0"/>
              <a:t>去年春节走亲戚了吗</a:t>
            </a:r>
            <a:r>
              <a:rPr lang="zh-CN" altLang="zh-CN" dirty="0" smtClean="0"/>
              <a:t>？</a:t>
            </a:r>
            <a:endParaRPr lang="zh-CN" altLang="zh-CN" dirty="0"/>
          </a:p>
          <a:p>
            <a:pPr lvl="0"/>
            <a:r>
              <a:rPr lang="zh-CN" altLang="zh-CN" dirty="0"/>
              <a:t>他五岁时问了母亲许多关于科技的问题</a:t>
            </a:r>
            <a:r>
              <a:rPr lang="zh-CN" altLang="zh-CN" dirty="0" smtClean="0"/>
              <a:t>。</a:t>
            </a:r>
            <a:endParaRPr lang="en-US" altLang="zh-CN" dirty="0" smtClean="0"/>
          </a:p>
          <a:p>
            <a:pPr lvl="0"/>
            <a:r>
              <a:rPr lang="zh-CN" altLang="zh-CN" dirty="0" smtClean="0"/>
              <a:t>我</a:t>
            </a:r>
            <a:r>
              <a:rPr lang="zh-CN" altLang="zh-CN" dirty="0"/>
              <a:t>今早起的太早，天都还没亮</a:t>
            </a:r>
            <a:r>
              <a:rPr lang="zh-CN" altLang="zh-CN" dirty="0" smtClean="0"/>
              <a:t>。</a:t>
            </a:r>
            <a:endParaRPr lang="zh-CN" altLang="en-US" dirty="0"/>
          </a:p>
        </p:txBody>
      </p:sp>
    </p:spTree>
    <p:extLst>
      <p:ext uri="{BB962C8B-B14F-4D97-AF65-F5344CB8AC3E}">
        <p14:creationId xmlns:p14="http://schemas.microsoft.com/office/powerpoint/2010/main" val="2461844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3028</Words>
  <Application>Microsoft Office PowerPoint</Application>
  <PresentationFormat>On-screen Show (4:3)</PresentationFormat>
  <Paragraphs>372</Paragraphs>
  <Slides>56</Slides>
  <Notes>4</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主题</vt:lpstr>
      <vt:lpstr>Chapter Five </vt:lpstr>
      <vt:lpstr>PowerPoint Presentation</vt:lpstr>
      <vt:lpstr>PowerPoint Presentation</vt:lpstr>
      <vt:lpstr>PowerPoint Presentation</vt:lpstr>
      <vt:lpstr>PowerPoint Presentation</vt:lpstr>
      <vt:lpstr>PowerPoint Presentation</vt:lpstr>
      <vt:lpstr>Tense</vt:lpstr>
      <vt:lpstr>PowerPoint Presentation</vt:lpstr>
      <vt:lpstr>PowerPoint Presentation</vt:lpstr>
      <vt:lpstr>PowerPoint Presentation</vt:lpstr>
      <vt:lpstr>Seek Help</vt:lpstr>
      <vt:lpstr>Start? </vt:lpstr>
      <vt:lpstr>Respond?</vt:lpstr>
      <vt:lpstr>Going on…</vt:lpstr>
      <vt:lpstr>End!</vt:lpstr>
      <vt:lpstr>PowerPoint Presentation</vt:lpstr>
      <vt:lpstr>After-work Chat</vt:lpstr>
      <vt:lpstr>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Trouble</vt:lpstr>
      <vt:lpstr>Small Talk</vt:lpstr>
      <vt:lpstr>When to talk?</vt:lpstr>
      <vt:lpstr>What to talk?</vt:lpstr>
      <vt:lpstr>Opening phrases</vt:lpstr>
      <vt:lpstr>PowerPoint Presentation</vt:lpstr>
      <vt:lpstr>PowerPoint Presentation</vt:lpstr>
      <vt:lpstr>Conversation Phrases</vt:lpstr>
      <vt:lpstr>Vocabulary</vt:lpstr>
      <vt:lpstr>Vocabulary</vt:lpstr>
      <vt:lpstr>Practice</vt:lpstr>
      <vt:lpstr>III. Topic : Request </vt:lpstr>
      <vt:lpstr>PowerPoint Presentation</vt:lpstr>
      <vt:lpstr>PowerPoint Presentation</vt:lpstr>
      <vt:lpstr>PowerPoint Presentation</vt:lpstr>
      <vt:lpstr>PowerPoint Presentation</vt:lpstr>
      <vt:lpstr>         In-class Exercise 1 </vt:lpstr>
      <vt:lpstr>PowerPoint Presentation</vt:lpstr>
      <vt:lpstr>PowerPoint Presentation</vt:lpstr>
      <vt:lpstr>PowerPoint Presentation</vt:lpstr>
      <vt:lpstr>         In-class Exercise 1 </vt:lpstr>
      <vt:lpstr>PowerPoint Presentation</vt:lpstr>
      <vt:lpstr>         In-class Exercise 2 </vt:lpstr>
      <vt:lpstr>PowerPoint Presentation</vt:lpstr>
      <vt:lpstr>PowerPoint Presentation</vt:lpstr>
      <vt:lpstr>PowerPoint Presentation</vt:lpstr>
      <vt:lpstr>PowerPoint Presentation</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Five </dc:title>
  <dc:creator>罗惠</dc:creator>
  <cp:lastModifiedBy>ts</cp:lastModifiedBy>
  <cp:revision>10</cp:revision>
  <dcterms:created xsi:type="dcterms:W3CDTF">2015-04-10T03:08:12Z</dcterms:created>
  <dcterms:modified xsi:type="dcterms:W3CDTF">2015-04-20T05:59:27Z</dcterms:modified>
</cp:coreProperties>
</file>