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Six </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74498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53504"/>
            <a:ext cx="9144000" cy="655564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800" dirty="0" smtClean="0"/>
              <a:t>What do you do?                                 I’m a…</a:t>
            </a:r>
          </a:p>
          <a:p>
            <a:pPr marL="342900" indent="-342900">
              <a:lnSpc>
                <a:spcPct val="200000"/>
              </a:lnSpc>
              <a:buFont typeface="Arial" panose="020B0604020202020204" pitchFamily="34" charset="0"/>
              <a:buChar char="•"/>
            </a:pPr>
            <a:r>
              <a:rPr lang="en-US" sz="2800" dirty="0" smtClean="0"/>
              <a:t>What is your profession?                   I work as a…</a:t>
            </a:r>
          </a:p>
          <a:p>
            <a:pPr marL="342900" indent="-342900">
              <a:lnSpc>
                <a:spcPct val="200000"/>
              </a:lnSpc>
              <a:buFont typeface="Arial" panose="020B0604020202020204" pitchFamily="34" charset="0"/>
              <a:buChar char="•"/>
            </a:pPr>
            <a:r>
              <a:rPr lang="en-US" sz="2800" dirty="0" smtClean="0"/>
              <a:t>What do you do for a living?             I do….</a:t>
            </a:r>
          </a:p>
          <a:p>
            <a:pPr>
              <a:lnSpc>
                <a:spcPct val="200000"/>
              </a:lnSpc>
            </a:pPr>
            <a:endParaRPr lang="en-US" sz="2800" dirty="0" smtClean="0"/>
          </a:p>
          <a:p>
            <a:r>
              <a:rPr lang="en-US" altLang="zh-CN" sz="2800" b="1" dirty="0"/>
              <a:t>I’m a… </a:t>
            </a:r>
            <a:r>
              <a:rPr lang="en-US" altLang="zh-CN" sz="2800" dirty="0"/>
              <a:t>programmer/designer/architect/accountant/HR</a:t>
            </a:r>
          </a:p>
          <a:p>
            <a:r>
              <a:rPr lang="en-US" altLang="zh-CN" sz="2800" dirty="0"/>
              <a:t>             officer/receptionist/analyst/consultant…</a:t>
            </a:r>
          </a:p>
          <a:p>
            <a:endParaRPr lang="en-US" altLang="zh-CN" sz="2800" b="1" dirty="0"/>
          </a:p>
          <a:p>
            <a:r>
              <a:rPr lang="en-US" altLang="zh-CN" sz="2800" b="1" dirty="0"/>
              <a:t>I work as a…</a:t>
            </a:r>
            <a:r>
              <a:rPr lang="en-US" altLang="zh-CN" sz="2800" dirty="0"/>
              <a:t>programmer/designer/architect/</a:t>
            </a:r>
          </a:p>
          <a:p>
            <a:r>
              <a:rPr lang="en-US" altLang="zh-CN" sz="2800" dirty="0"/>
              <a:t>accountant/HR officer/receptionist/analyst/consultant…</a:t>
            </a:r>
          </a:p>
          <a:p>
            <a:pPr>
              <a:lnSpc>
                <a:spcPct val="200000"/>
              </a:lnSpc>
            </a:pPr>
            <a:r>
              <a:rPr lang="en-US" altLang="zh-CN" sz="2800" b="1" dirty="0"/>
              <a:t>I do…. </a:t>
            </a:r>
            <a:r>
              <a:rPr lang="en-US" altLang="zh-CN" sz="2800" dirty="0"/>
              <a:t>I.T. work/construction work</a:t>
            </a:r>
            <a:r>
              <a:rPr lang="en-US" altLang="zh-CN" sz="2800" dirty="0" smtClean="0"/>
              <a:t>…</a:t>
            </a:r>
            <a:endParaRPr lang="en-US" altLang="zh-CN" sz="2800" b="1" dirty="0"/>
          </a:p>
        </p:txBody>
      </p:sp>
    </p:spTree>
    <p:extLst>
      <p:ext uri="{BB962C8B-B14F-4D97-AF65-F5344CB8AC3E}">
        <p14:creationId xmlns:p14="http://schemas.microsoft.com/office/powerpoint/2010/main" val="306063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784976" cy="4708981"/>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t>What kind of company do you work for?  </a:t>
            </a:r>
          </a:p>
          <a:p>
            <a:r>
              <a:rPr lang="en-US" sz="2800" dirty="0"/>
              <a:t> </a:t>
            </a:r>
            <a:r>
              <a:rPr lang="en-US" sz="2800" dirty="0" smtClean="0"/>
              <a:t>    I work for a.. company.</a:t>
            </a:r>
          </a:p>
          <a:p>
            <a:endParaRPr lang="en-US" sz="2800" dirty="0" smtClean="0"/>
          </a:p>
          <a:p>
            <a:pPr marL="342900" indent="-342900">
              <a:buFont typeface="Arial" panose="020B0604020202020204" pitchFamily="34" charset="0"/>
              <a:buChar char="•"/>
            </a:pPr>
            <a:r>
              <a:rPr lang="en-US" sz="2800" dirty="0" smtClean="0"/>
              <a:t>What does your company do?      </a:t>
            </a:r>
          </a:p>
          <a:p>
            <a:r>
              <a:rPr lang="en-US" sz="2800" dirty="0"/>
              <a:t> </a:t>
            </a:r>
            <a:r>
              <a:rPr lang="en-US" sz="2800" dirty="0" smtClean="0"/>
              <a:t>    My company does…</a:t>
            </a:r>
          </a:p>
          <a:p>
            <a:endParaRPr lang="en-US" sz="2800" dirty="0" smtClean="0"/>
          </a:p>
          <a:p>
            <a:endParaRPr lang="en-US" sz="2800" dirty="0" smtClean="0"/>
          </a:p>
          <a:p>
            <a:pPr marL="342900" indent="-342900">
              <a:buFont typeface="Arial" panose="020B0604020202020204" pitchFamily="34" charset="0"/>
              <a:buChar char="•"/>
            </a:pPr>
            <a:r>
              <a:rPr lang="en-US" sz="2800" dirty="0" smtClean="0"/>
              <a:t>What field/industry are you in?   </a:t>
            </a:r>
          </a:p>
          <a:p>
            <a:r>
              <a:rPr lang="en-US" sz="2800" dirty="0"/>
              <a:t> </a:t>
            </a:r>
            <a:r>
              <a:rPr lang="en-US" sz="2800" dirty="0" smtClean="0"/>
              <a:t>    I’m in the I.T. industry.</a:t>
            </a:r>
          </a:p>
          <a:p>
            <a:pPr marL="342900" indent="-342900">
              <a:lnSpc>
                <a:spcPct val="20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381383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905"/>
            <a:ext cx="8820472" cy="7109639"/>
          </a:xfrm>
          <a:prstGeom prst="rect">
            <a:avLst/>
          </a:prstGeom>
          <a:noFill/>
        </p:spPr>
        <p:txBody>
          <a:bodyPr wrap="square" numCol="3" rtlCol="0">
            <a:spAutoFit/>
          </a:bodyPr>
          <a:lstStyle/>
          <a:p>
            <a:r>
              <a:rPr lang="en-US" sz="2400" b="1" dirty="0" smtClean="0"/>
              <a:t>What are your day to day job?</a:t>
            </a:r>
          </a:p>
          <a:p>
            <a:endParaRPr lang="en-US" sz="2400" b="1" dirty="0" smtClean="0"/>
          </a:p>
          <a:p>
            <a:r>
              <a:rPr lang="en-US" sz="2400" b="1" dirty="0" smtClean="0"/>
              <a:t>In my day to day job </a:t>
            </a:r>
          </a:p>
          <a:p>
            <a:r>
              <a:rPr lang="en-US" sz="2400" b="1" dirty="0" smtClean="0"/>
              <a:t>I… </a:t>
            </a:r>
          </a:p>
          <a:p>
            <a:endParaRPr lang="en-US" sz="2400" b="1" dirty="0" smtClean="0"/>
          </a:p>
          <a:p>
            <a:r>
              <a:rPr lang="en-US" sz="2400" dirty="0" smtClean="0"/>
              <a:t>Analyze..</a:t>
            </a:r>
          </a:p>
          <a:p>
            <a:r>
              <a:rPr lang="en-US" sz="2400" dirty="0" smtClean="0"/>
              <a:t>Budget…</a:t>
            </a:r>
          </a:p>
          <a:p>
            <a:r>
              <a:rPr lang="en-US" sz="2400" dirty="0" smtClean="0"/>
              <a:t>Communicate…</a:t>
            </a:r>
          </a:p>
          <a:p>
            <a:r>
              <a:rPr lang="en-US" sz="2400" dirty="0" smtClean="0"/>
              <a:t>Delegate…</a:t>
            </a:r>
          </a:p>
          <a:p>
            <a:r>
              <a:rPr lang="en-US" sz="2400" dirty="0" smtClean="0"/>
              <a:t>Devise…</a:t>
            </a:r>
          </a:p>
          <a:p>
            <a:r>
              <a:rPr lang="en-US" sz="2400" dirty="0" smtClean="0"/>
              <a:t>Develop…</a:t>
            </a:r>
          </a:p>
          <a:p>
            <a:r>
              <a:rPr lang="en-US" sz="2400" dirty="0" smtClean="0"/>
              <a:t>Evaluate…</a:t>
            </a:r>
          </a:p>
          <a:p>
            <a:r>
              <a:rPr lang="en-US" sz="2400" dirty="0" smtClean="0"/>
              <a:t>Implement…</a:t>
            </a:r>
          </a:p>
          <a:p>
            <a:r>
              <a:rPr lang="en-US" sz="2400" dirty="0" smtClean="0"/>
              <a:t>Manage…</a:t>
            </a:r>
          </a:p>
          <a:p>
            <a:r>
              <a:rPr lang="en-US" sz="2400" dirty="0" smtClean="0"/>
              <a:t>Coordinate…</a:t>
            </a:r>
          </a:p>
          <a:p>
            <a:r>
              <a:rPr lang="en-US" sz="2400" dirty="0" smtClean="0"/>
              <a:t>Negotiate…</a:t>
            </a:r>
          </a:p>
          <a:p>
            <a:endParaRPr lang="en-US" sz="2400" dirty="0"/>
          </a:p>
          <a:p>
            <a:endParaRPr lang="en-US" sz="2400" dirty="0" smtClean="0"/>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a:p>
            <a:r>
              <a:rPr lang="en-US" sz="2400" dirty="0" smtClean="0"/>
              <a:t>Advise…</a:t>
            </a:r>
          </a:p>
          <a:p>
            <a:r>
              <a:rPr lang="en-US" sz="2400" dirty="0" smtClean="0"/>
              <a:t>Arrange…</a:t>
            </a:r>
          </a:p>
          <a:p>
            <a:r>
              <a:rPr lang="en-US" sz="2400" dirty="0" smtClean="0"/>
              <a:t>Establish…</a:t>
            </a:r>
          </a:p>
          <a:p>
            <a:r>
              <a:rPr lang="en-US" sz="2400" dirty="0" smtClean="0"/>
              <a:t>Organize…</a:t>
            </a:r>
          </a:p>
          <a:p>
            <a:r>
              <a:rPr lang="en-US" sz="2400" dirty="0" smtClean="0"/>
              <a:t>Program…</a:t>
            </a:r>
          </a:p>
          <a:p>
            <a:r>
              <a:rPr lang="en-US" sz="2400" dirty="0" smtClean="0"/>
              <a:t>Schedule…</a:t>
            </a:r>
          </a:p>
          <a:p>
            <a:r>
              <a:rPr lang="en-US" sz="2400" dirty="0" smtClean="0"/>
              <a:t>Train…</a:t>
            </a:r>
          </a:p>
          <a:p>
            <a:r>
              <a:rPr lang="en-US" sz="2400" dirty="0" smtClean="0"/>
              <a:t>Supervise…</a:t>
            </a:r>
          </a:p>
          <a:p>
            <a:r>
              <a:rPr lang="en-US" sz="2400" dirty="0" smtClean="0"/>
              <a:t>Test…</a:t>
            </a:r>
          </a:p>
          <a:p>
            <a:r>
              <a:rPr lang="en-US" sz="2400" dirty="0" smtClean="0"/>
              <a:t>Update…</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Create…</a:t>
            </a:r>
          </a:p>
          <a:p>
            <a:r>
              <a:rPr lang="en-US" sz="2400" dirty="0" smtClean="0"/>
              <a:t>Design…</a:t>
            </a:r>
          </a:p>
          <a:p>
            <a:r>
              <a:rPr lang="en-US" sz="2400" dirty="0" smtClean="0"/>
              <a:t>Deliver…</a:t>
            </a:r>
          </a:p>
          <a:p>
            <a:r>
              <a:rPr lang="en-US" sz="2400" dirty="0" smtClean="0"/>
              <a:t>Lead…</a:t>
            </a:r>
          </a:p>
          <a:p>
            <a:r>
              <a:rPr lang="en-US" sz="2400" dirty="0" smtClean="0"/>
              <a:t>Spearhead</a:t>
            </a:r>
          </a:p>
          <a:p>
            <a:endParaRPr lang="en-US" sz="2400" dirty="0" smtClean="0"/>
          </a:p>
        </p:txBody>
      </p:sp>
    </p:spTree>
    <p:extLst>
      <p:ext uri="{BB962C8B-B14F-4D97-AF65-F5344CB8AC3E}">
        <p14:creationId xmlns:p14="http://schemas.microsoft.com/office/powerpoint/2010/main" val="2997494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586" y="188640"/>
            <a:ext cx="8622885" cy="4893647"/>
          </a:xfrm>
          <a:prstGeom prst="rect">
            <a:avLst/>
          </a:prstGeom>
          <a:noFill/>
        </p:spPr>
        <p:txBody>
          <a:bodyPr wrap="square" numCol="1" rtlCol="0">
            <a:spAutoFit/>
          </a:bodyPr>
          <a:lstStyle/>
          <a:p>
            <a:r>
              <a:rPr lang="en-US" sz="2400" b="1" dirty="0" smtClean="0"/>
              <a:t>In my day to day job I </a:t>
            </a:r>
            <a:r>
              <a:rPr lang="en-US" sz="2400" b="1" i="1" dirty="0" smtClean="0">
                <a:solidFill>
                  <a:srgbClr val="FF0000"/>
                </a:solidFill>
              </a:rPr>
              <a:t>analyze</a:t>
            </a:r>
            <a:r>
              <a:rPr lang="en-US" sz="2400" b="1" dirty="0" smtClean="0"/>
              <a:t> software for bugs.</a:t>
            </a:r>
          </a:p>
          <a:p>
            <a:endParaRPr lang="en-US" sz="2400" b="1" dirty="0"/>
          </a:p>
          <a:p>
            <a:r>
              <a:rPr lang="en-US" sz="2400" b="1" dirty="0"/>
              <a:t>In my day to day job </a:t>
            </a:r>
            <a:r>
              <a:rPr lang="en-US" sz="2400" b="1" dirty="0" smtClean="0"/>
              <a:t>I</a:t>
            </a:r>
            <a:r>
              <a:rPr lang="en-US" sz="2400" b="1" dirty="0" smtClean="0">
                <a:solidFill>
                  <a:srgbClr val="FF0000"/>
                </a:solidFill>
              </a:rPr>
              <a:t> </a:t>
            </a:r>
            <a:r>
              <a:rPr lang="en-US" sz="2400" b="1" i="1" dirty="0" smtClean="0">
                <a:solidFill>
                  <a:srgbClr val="FF0000"/>
                </a:solidFill>
              </a:rPr>
              <a:t>budget</a:t>
            </a:r>
            <a:r>
              <a:rPr lang="en-US" sz="2400" b="1" dirty="0" smtClean="0">
                <a:solidFill>
                  <a:srgbClr val="FF0000"/>
                </a:solidFill>
              </a:rPr>
              <a:t> </a:t>
            </a:r>
            <a:r>
              <a:rPr lang="en-US" sz="2400" b="1" dirty="0" smtClean="0"/>
              <a:t>for the annual expenses.</a:t>
            </a:r>
          </a:p>
          <a:p>
            <a:endParaRPr lang="en-US" sz="2400" b="1" dirty="0"/>
          </a:p>
          <a:p>
            <a:r>
              <a:rPr lang="en-US" sz="2400" b="1" dirty="0"/>
              <a:t>In my day to day job </a:t>
            </a:r>
            <a:r>
              <a:rPr lang="en-US" sz="2400" b="1" dirty="0" smtClean="0"/>
              <a:t>I </a:t>
            </a:r>
            <a:r>
              <a:rPr lang="en-US" sz="2400" b="1" i="1" dirty="0" smtClean="0">
                <a:solidFill>
                  <a:srgbClr val="FF0000"/>
                </a:solidFill>
              </a:rPr>
              <a:t>communicate</a:t>
            </a:r>
            <a:r>
              <a:rPr lang="en-US" sz="2400" b="1" dirty="0" smtClean="0"/>
              <a:t> with team members about the project requirements.</a:t>
            </a:r>
          </a:p>
          <a:p>
            <a:endParaRPr lang="en-US" sz="2400" dirty="0" smtClean="0"/>
          </a:p>
          <a:p>
            <a:r>
              <a:rPr lang="en-US" sz="2400" b="1" dirty="0"/>
              <a:t>In my day to day job </a:t>
            </a:r>
            <a:r>
              <a:rPr lang="en-US" sz="2400" b="1" dirty="0" smtClean="0"/>
              <a:t>I </a:t>
            </a:r>
            <a:r>
              <a:rPr lang="en-US" sz="2400" b="1" i="1" dirty="0" smtClean="0">
                <a:solidFill>
                  <a:srgbClr val="FF0000"/>
                </a:solidFill>
              </a:rPr>
              <a:t>delegate</a:t>
            </a:r>
            <a:r>
              <a:rPr lang="en-US" sz="2400" b="1" dirty="0" smtClean="0"/>
              <a:t> tasks to my team members.</a:t>
            </a:r>
          </a:p>
          <a:p>
            <a:endParaRPr lang="en-US" sz="2400" b="1" dirty="0"/>
          </a:p>
          <a:p>
            <a:r>
              <a:rPr lang="en-US" sz="2400" b="1" dirty="0"/>
              <a:t>In my day to day job </a:t>
            </a:r>
            <a:r>
              <a:rPr lang="en-US" sz="2400" b="1" dirty="0" smtClean="0"/>
              <a:t>I </a:t>
            </a:r>
            <a:r>
              <a:rPr lang="en-US" sz="2400" b="1" i="1" dirty="0" smtClean="0">
                <a:solidFill>
                  <a:srgbClr val="FF0000"/>
                </a:solidFill>
              </a:rPr>
              <a:t>devise</a:t>
            </a:r>
            <a:r>
              <a:rPr lang="en-US" sz="2400" b="1" dirty="0" smtClean="0"/>
              <a:t> instructions to present to me co-workers.</a:t>
            </a:r>
          </a:p>
          <a:p>
            <a:endParaRPr lang="en-US" sz="2400" b="1" dirty="0"/>
          </a:p>
          <a:p>
            <a:r>
              <a:rPr lang="en-US" sz="2400" b="1" dirty="0"/>
              <a:t>In my day to day job </a:t>
            </a:r>
            <a:r>
              <a:rPr lang="en-US" sz="2400" b="1" dirty="0" smtClean="0"/>
              <a:t>I </a:t>
            </a:r>
            <a:r>
              <a:rPr lang="en-US" sz="2400" b="1" i="1" dirty="0" smtClean="0">
                <a:solidFill>
                  <a:srgbClr val="FF0000"/>
                </a:solidFill>
              </a:rPr>
              <a:t>develop</a:t>
            </a:r>
            <a:r>
              <a:rPr lang="en-US" sz="2400" b="1" dirty="0" smtClean="0"/>
              <a:t> software for our customers.</a:t>
            </a:r>
            <a:endParaRPr lang="en-US" sz="2400" dirty="0" smtClean="0"/>
          </a:p>
        </p:txBody>
      </p:sp>
    </p:spTree>
    <p:extLst>
      <p:ext uri="{BB962C8B-B14F-4D97-AF65-F5344CB8AC3E}">
        <p14:creationId xmlns:p14="http://schemas.microsoft.com/office/powerpoint/2010/main" val="571368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285" y="332656"/>
            <a:ext cx="8458200" cy="4893647"/>
          </a:xfrm>
          <a:prstGeom prst="rect">
            <a:avLst/>
          </a:prstGeom>
          <a:noFill/>
        </p:spPr>
        <p:txBody>
          <a:bodyPr wrap="square" numCol="1" rtlCol="0">
            <a:spAutoFit/>
          </a:bodyPr>
          <a:lstStyle/>
          <a:p>
            <a:r>
              <a:rPr lang="en-US" sz="2400" b="1" dirty="0" smtClean="0"/>
              <a:t>In my day to day job I </a:t>
            </a:r>
            <a:r>
              <a:rPr lang="en-US" sz="2400" b="1" i="1" dirty="0" smtClean="0">
                <a:solidFill>
                  <a:srgbClr val="FF0000"/>
                </a:solidFill>
              </a:rPr>
              <a:t>evaluate</a:t>
            </a:r>
            <a:r>
              <a:rPr lang="en-US" sz="2400" b="1" dirty="0" smtClean="0"/>
              <a:t> workers’ performances and report to my manager. </a:t>
            </a:r>
          </a:p>
          <a:p>
            <a:endParaRPr lang="en-US" sz="2400" b="1" dirty="0"/>
          </a:p>
          <a:p>
            <a:r>
              <a:rPr lang="en-US" sz="2400" b="1" dirty="0"/>
              <a:t>In my day to day job </a:t>
            </a:r>
            <a:r>
              <a:rPr lang="en-US" sz="2400" b="1" dirty="0" smtClean="0"/>
              <a:t>I </a:t>
            </a:r>
            <a:r>
              <a:rPr lang="en-US" sz="2400" b="1" i="1" dirty="0" smtClean="0">
                <a:solidFill>
                  <a:srgbClr val="FF0000"/>
                </a:solidFill>
              </a:rPr>
              <a:t>implement</a:t>
            </a:r>
            <a:r>
              <a:rPr lang="en-US" sz="2400" b="1" dirty="0" smtClean="0"/>
              <a:t> new policies that have been passed down from head office.</a:t>
            </a:r>
          </a:p>
          <a:p>
            <a:endParaRPr lang="en-US" sz="2400" b="1" dirty="0"/>
          </a:p>
          <a:p>
            <a:r>
              <a:rPr lang="en-US" sz="2400" b="1" dirty="0"/>
              <a:t>In my day to day job </a:t>
            </a:r>
            <a:r>
              <a:rPr lang="en-US" sz="2400" b="1" dirty="0" smtClean="0"/>
              <a:t>I </a:t>
            </a:r>
            <a:r>
              <a:rPr lang="en-US" sz="2400" b="1" i="1" dirty="0" smtClean="0">
                <a:solidFill>
                  <a:srgbClr val="FF0000"/>
                </a:solidFill>
              </a:rPr>
              <a:t>manage</a:t>
            </a:r>
            <a:r>
              <a:rPr lang="en-US" sz="2400" b="1" dirty="0" smtClean="0"/>
              <a:t> a talented team of designers.</a:t>
            </a:r>
          </a:p>
          <a:p>
            <a:endParaRPr lang="en-US" sz="2400" b="1" dirty="0"/>
          </a:p>
          <a:p>
            <a:r>
              <a:rPr lang="en-US" sz="2400" b="1" dirty="0"/>
              <a:t>In my day to day job </a:t>
            </a:r>
            <a:r>
              <a:rPr lang="en-US" sz="2400" b="1" dirty="0" smtClean="0"/>
              <a:t>I </a:t>
            </a:r>
            <a:r>
              <a:rPr lang="en-US" sz="2400" b="1" i="1" dirty="0" smtClean="0">
                <a:solidFill>
                  <a:srgbClr val="FF0000"/>
                </a:solidFill>
              </a:rPr>
              <a:t>coordinate</a:t>
            </a:r>
            <a:r>
              <a:rPr lang="en-US" sz="2400" b="1" dirty="0" smtClean="0"/>
              <a:t> with other project manager to make sure everyone is on the same page.</a:t>
            </a:r>
          </a:p>
          <a:p>
            <a:endParaRPr lang="en-US" sz="2400" b="1" dirty="0"/>
          </a:p>
          <a:p>
            <a:r>
              <a:rPr lang="en-US" sz="2400" b="1" dirty="0"/>
              <a:t>In my day to day job </a:t>
            </a:r>
            <a:r>
              <a:rPr lang="en-US" sz="2400" b="1" dirty="0" smtClean="0"/>
              <a:t>I </a:t>
            </a:r>
            <a:r>
              <a:rPr lang="en-US" sz="2400" b="1" i="1" dirty="0" smtClean="0">
                <a:solidFill>
                  <a:srgbClr val="FF0000"/>
                </a:solidFill>
              </a:rPr>
              <a:t>negotiate</a:t>
            </a:r>
            <a:r>
              <a:rPr lang="en-US" sz="2400" b="1" dirty="0" smtClean="0"/>
              <a:t> with customers over the price of our product.</a:t>
            </a:r>
            <a:endParaRPr lang="en-US" sz="2400" dirty="0" smtClean="0"/>
          </a:p>
        </p:txBody>
      </p:sp>
    </p:spTree>
    <p:extLst>
      <p:ext uri="{BB962C8B-B14F-4D97-AF65-F5344CB8AC3E}">
        <p14:creationId xmlns:p14="http://schemas.microsoft.com/office/powerpoint/2010/main" val="1343025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88640"/>
            <a:ext cx="8458200" cy="5632311"/>
          </a:xfrm>
          <a:prstGeom prst="rect">
            <a:avLst/>
          </a:prstGeom>
          <a:noFill/>
        </p:spPr>
        <p:txBody>
          <a:bodyPr wrap="square" numCol="1" rtlCol="0">
            <a:spAutoFit/>
          </a:bodyPr>
          <a:lstStyle/>
          <a:p>
            <a:r>
              <a:rPr lang="en-US" sz="2400" b="1" dirty="0" smtClean="0"/>
              <a:t>In my day to day job I </a:t>
            </a:r>
            <a:r>
              <a:rPr lang="en-US" sz="2400" b="1" i="1" dirty="0" smtClean="0">
                <a:solidFill>
                  <a:srgbClr val="FF0000"/>
                </a:solidFill>
              </a:rPr>
              <a:t>advise</a:t>
            </a:r>
            <a:r>
              <a:rPr lang="en-US" sz="2400" b="1" i="1" dirty="0" smtClean="0"/>
              <a:t> </a:t>
            </a:r>
            <a:r>
              <a:rPr lang="en-US" sz="2400" b="1" dirty="0" smtClean="0"/>
              <a:t>new employees on what the should do.</a:t>
            </a:r>
          </a:p>
          <a:p>
            <a:endParaRPr lang="en-US" sz="2400" b="1" i="1" dirty="0"/>
          </a:p>
          <a:p>
            <a:r>
              <a:rPr lang="en-US" sz="2400" b="1" dirty="0"/>
              <a:t>In my day to day job </a:t>
            </a:r>
            <a:r>
              <a:rPr lang="en-US" sz="2400" b="1" dirty="0" smtClean="0"/>
              <a:t>I </a:t>
            </a:r>
            <a:r>
              <a:rPr lang="en-US" sz="2400" b="1" i="1" dirty="0" smtClean="0">
                <a:solidFill>
                  <a:srgbClr val="FF0000"/>
                </a:solidFill>
              </a:rPr>
              <a:t>arrange</a:t>
            </a:r>
            <a:r>
              <a:rPr lang="en-US" sz="2400" b="1" i="1" dirty="0" smtClean="0"/>
              <a:t> </a:t>
            </a:r>
            <a:r>
              <a:rPr lang="en-US" sz="2400" b="1" dirty="0" smtClean="0"/>
              <a:t>meetings and team-building activities.</a:t>
            </a:r>
          </a:p>
          <a:p>
            <a:endParaRPr lang="en-US" sz="2400" b="1" dirty="0"/>
          </a:p>
          <a:p>
            <a:r>
              <a:rPr lang="en-US" sz="2400" b="1" dirty="0"/>
              <a:t>In my day to day job </a:t>
            </a:r>
            <a:r>
              <a:rPr lang="en-US" sz="2400" b="1" dirty="0" smtClean="0"/>
              <a:t>I </a:t>
            </a:r>
            <a:r>
              <a:rPr lang="en-US" sz="2400" b="1" i="1" dirty="0" smtClean="0">
                <a:solidFill>
                  <a:srgbClr val="FF0000"/>
                </a:solidFill>
              </a:rPr>
              <a:t>establish</a:t>
            </a:r>
            <a:r>
              <a:rPr lang="en-US" sz="2400" b="1" i="1" dirty="0" smtClean="0"/>
              <a:t> </a:t>
            </a:r>
            <a:r>
              <a:rPr lang="en-US" sz="2400" b="1" dirty="0" smtClean="0"/>
              <a:t>relationships with potential customers.</a:t>
            </a:r>
          </a:p>
          <a:p>
            <a:endParaRPr lang="en-US" sz="2400" b="1" dirty="0"/>
          </a:p>
          <a:p>
            <a:r>
              <a:rPr lang="en-US" sz="2400" b="1" dirty="0"/>
              <a:t>In my day to day job </a:t>
            </a:r>
            <a:r>
              <a:rPr lang="en-US" sz="2400" b="1" dirty="0" smtClean="0"/>
              <a:t>I </a:t>
            </a:r>
            <a:r>
              <a:rPr lang="en-US" sz="2400" b="1" i="1" dirty="0" smtClean="0">
                <a:solidFill>
                  <a:srgbClr val="FF0000"/>
                </a:solidFill>
              </a:rPr>
              <a:t>organize</a:t>
            </a:r>
            <a:r>
              <a:rPr lang="en-US" sz="2400" b="1" i="1" dirty="0" smtClean="0"/>
              <a:t> </a:t>
            </a:r>
            <a:r>
              <a:rPr lang="en-US" sz="2400" b="1" dirty="0" smtClean="0"/>
              <a:t>schedules for when a project should be finished.</a:t>
            </a:r>
          </a:p>
          <a:p>
            <a:endParaRPr lang="en-US" sz="2400" b="1" dirty="0"/>
          </a:p>
          <a:p>
            <a:r>
              <a:rPr lang="en-US" sz="2400" b="1" dirty="0"/>
              <a:t>In my day to day job </a:t>
            </a:r>
            <a:r>
              <a:rPr lang="en-US" sz="2400" b="1" dirty="0" smtClean="0"/>
              <a:t>I </a:t>
            </a:r>
            <a:r>
              <a:rPr lang="en-US" sz="2400" b="1" i="1" dirty="0" smtClean="0">
                <a:solidFill>
                  <a:srgbClr val="FF0000"/>
                </a:solidFill>
              </a:rPr>
              <a:t>program</a:t>
            </a:r>
            <a:r>
              <a:rPr lang="en-US" sz="2400" b="1" dirty="0" smtClean="0"/>
              <a:t> with java and </a:t>
            </a:r>
            <a:r>
              <a:rPr lang="en-US" sz="2400" b="1" dirty="0"/>
              <a:t>C</a:t>
            </a:r>
            <a:r>
              <a:rPr lang="en-US" sz="2400" b="1" dirty="0" smtClean="0"/>
              <a:t>++. </a:t>
            </a:r>
          </a:p>
          <a:p>
            <a:endParaRPr lang="en-US" sz="2400" b="1" dirty="0"/>
          </a:p>
          <a:p>
            <a:endParaRPr lang="en-US" sz="2400" dirty="0" smtClean="0"/>
          </a:p>
        </p:txBody>
      </p:sp>
    </p:spTree>
    <p:extLst>
      <p:ext uri="{BB962C8B-B14F-4D97-AF65-F5344CB8AC3E}">
        <p14:creationId xmlns:p14="http://schemas.microsoft.com/office/powerpoint/2010/main" val="3517050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88640"/>
            <a:ext cx="8663880" cy="5262979"/>
          </a:xfrm>
          <a:prstGeom prst="rect">
            <a:avLst/>
          </a:prstGeom>
          <a:noFill/>
        </p:spPr>
        <p:txBody>
          <a:bodyPr wrap="square" numCol="1" rtlCol="0">
            <a:spAutoFit/>
          </a:bodyPr>
          <a:lstStyle/>
          <a:p>
            <a:r>
              <a:rPr lang="en-US" sz="2400" b="1" dirty="0" smtClean="0"/>
              <a:t>In my day to day job I </a:t>
            </a:r>
            <a:r>
              <a:rPr lang="en-US" sz="2400" b="1" i="1" dirty="0" smtClean="0">
                <a:solidFill>
                  <a:srgbClr val="FF0000"/>
                </a:solidFill>
              </a:rPr>
              <a:t>schedule</a:t>
            </a:r>
            <a:r>
              <a:rPr lang="en-US" sz="2400" b="1" dirty="0" smtClean="0"/>
              <a:t> meetings and timetables for HR.</a:t>
            </a:r>
          </a:p>
          <a:p>
            <a:endParaRPr lang="en-US" sz="2400" b="1" dirty="0"/>
          </a:p>
          <a:p>
            <a:r>
              <a:rPr lang="en-US" sz="2400" b="1" dirty="0"/>
              <a:t>In my day to day job </a:t>
            </a:r>
            <a:r>
              <a:rPr lang="en-US" sz="2400" b="1" dirty="0" smtClean="0"/>
              <a:t>I </a:t>
            </a:r>
            <a:r>
              <a:rPr lang="en-US" sz="2400" b="1" i="1" dirty="0" smtClean="0">
                <a:solidFill>
                  <a:srgbClr val="FF0000"/>
                </a:solidFill>
              </a:rPr>
              <a:t>train</a:t>
            </a:r>
            <a:r>
              <a:rPr lang="en-US" sz="2400" b="1" i="1" dirty="0" smtClean="0"/>
              <a:t> </a:t>
            </a:r>
            <a:r>
              <a:rPr lang="en-US" sz="2400" b="1" dirty="0" smtClean="0"/>
              <a:t>new staff member in our special methodology.</a:t>
            </a:r>
          </a:p>
          <a:p>
            <a:endParaRPr lang="en-US" sz="2400" b="1" i="1" dirty="0"/>
          </a:p>
          <a:p>
            <a:r>
              <a:rPr lang="en-US" sz="2400" b="1" dirty="0"/>
              <a:t>In my day to day job </a:t>
            </a:r>
            <a:r>
              <a:rPr lang="en-US" sz="2400" b="1" dirty="0" smtClean="0"/>
              <a:t>I </a:t>
            </a:r>
            <a:r>
              <a:rPr lang="en-US" sz="2400" b="1" i="1" dirty="0" smtClean="0">
                <a:solidFill>
                  <a:srgbClr val="FF0000"/>
                </a:solidFill>
              </a:rPr>
              <a:t> supervise </a:t>
            </a:r>
            <a:r>
              <a:rPr lang="en-US" sz="2400" b="1" dirty="0" smtClean="0"/>
              <a:t>three project teams.</a:t>
            </a:r>
          </a:p>
          <a:p>
            <a:endParaRPr lang="en-US" sz="2400" b="1" i="1" dirty="0"/>
          </a:p>
          <a:p>
            <a:r>
              <a:rPr lang="en-US" sz="2400" b="1" dirty="0"/>
              <a:t>In my day to day job </a:t>
            </a:r>
            <a:r>
              <a:rPr lang="en-US" sz="2400" b="1" dirty="0" smtClean="0"/>
              <a:t>I </a:t>
            </a:r>
            <a:r>
              <a:rPr lang="en-US" sz="2400" b="1" i="1" dirty="0" smtClean="0">
                <a:solidFill>
                  <a:srgbClr val="FF0000"/>
                </a:solidFill>
              </a:rPr>
              <a:t>test</a:t>
            </a:r>
            <a:r>
              <a:rPr lang="en-US" sz="2400" b="1" i="1" dirty="0" smtClean="0"/>
              <a:t> </a:t>
            </a:r>
            <a:r>
              <a:rPr lang="en-US" sz="2400" b="1" dirty="0" smtClean="0"/>
              <a:t>software for our customers.</a:t>
            </a:r>
          </a:p>
          <a:p>
            <a:endParaRPr lang="en-US" sz="2400" b="1" i="1" dirty="0"/>
          </a:p>
          <a:p>
            <a:r>
              <a:rPr lang="en-US" sz="2400" b="1" dirty="0"/>
              <a:t>In my day to day job </a:t>
            </a:r>
            <a:r>
              <a:rPr lang="en-US" sz="2400" b="1" dirty="0" smtClean="0"/>
              <a:t>I </a:t>
            </a:r>
            <a:r>
              <a:rPr lang="en-US" sz="2400" b="1" i="1" dirty="0" smtClean="0">
                <a:solidFill>
                  <a:srgbClr val="FF0000"/>
                </a:solidFill>
              </a:rPr>
              <a:t>update</a:t>
            </a:r>
            <a:r>
              <a:rPr lang="en-US" sz="2400" b="1" i="1" dirty="0" smtClean="0"/>
              <a:t> </a:t>
            </a:r>
            <a:r>
              <a:rPr lang="en-US" sz="2400" b="1" dirty="0" smtClean="0"/>
              <a:t>the information on the progress report.</a:t>
            </a:r>
          </a:p>
          <a:p>
            <a:endParaRPr lang="en-US" sz="2400" b="1" i="1" dirty="0"/>
          </a:p>
          <a:p>
            <a:r>
              <a:rPr lang="en-US" sz="2400" b="1" dirty="0"/>
              <a:t>In my day to day job </a:t>
            </a:r>
            <a:r>
              <a:rPr lang="en-US" sz="2400" b="1" dirty="0" smtClean="0"/>
              <a:t>I </a:t>
            </a:r>
            <a:r>
              <a:rPr lang="en-US" sz="2400" b="1" i="1" dirty="0" smtClean="0">
                <a:solidFill>
                  <a:srgbClr val="FF0000"/>
                </a:solidFill>
              </a:rPr>
              <a:t>create</a:t>
            </a:r>
            <a:r>
              <a:rPr lang="en-US" sz="2400" b="1" i="1" dirty="0" smtClean="0"/>
              <a:t> </a:t>
            </a:r>
            <a:r>
              <a:rPr lang="en-US" sz="2400" b="1" dirty="0" smtClean="0"/>
              <a:t>computer programs from scratch.</a:t>
            </a:r>
            <a:endParaRPr lang="en-US" sz="2400" b="1" i="1" dirty="0"/>
          </a:p>
          <a:p>
            <a:endParaRPr lang="en-US" sz="2400" dirty="0" smtClean="0"/>
          </a:p>
        </p:txBody>
      </p:sp>
    </p:spTree>
    <p:extLst>
      <p:ext uri="{BB962C8B-B14F-4D97-AF65-F5344CB8AC3E}">
        <p14:creationId xmlns:p14="http://schemas.microsoft.com/office/powerpoint/2010/main" val="446393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0301"/>
            <a:ext cx="8458200" cy="4154984"/>
          </a:xfrm>
          <a:prstGeom prst="rect">
            <a:avLst/>
          </a:prstGeom>
          <a:noFill/>
        </p:spPr>
        <p:txBody>
          <a:bodyPr wrap="square" numCol="1" rtlCol="0">
            <a:spAutoFit/>
          </a:bodyPr>
          <a:lstStyle/>
          <a:p>
            <a:r>
              <a:rPr lang="en-US" sz="2400" b="1" dirty="0" smtClean="0"/>
              <a:t>In my day to day job I </a:t>
            </a:r>
            <a:r>
              <a:rPr lang="en-US" sz="2400" b="1" i="1" dirty="0" smtClean="0">
                <a:solidFill>
                  <a:srgbClr val="FF0000"/>
                </a:solidFill>
              </a:rPr>
              <a:t>design</a:t>
            </a:r>
            <a:r>
              <a:rPr lang="en-US" sz="2400" b="1" dirty="0" smtClean="0"/>
              <a:t> computer games for smart phones.</a:t>
            </a:r>
          </a:p>
          <a:p>
            <a:endParaRPr lang="en-US" sz="2400" b="1" dirty="0"/>
          </a:p>
          <a:p>
            <a:r>
              <a:rPr lang="en-US" sz="2400" b="1" dirty="0"/>
              <a:t>In my day to day job </a:t>
            </a:r>
            <a:r>
              <a:rPr lang="en-US" sz="2400" b="1" dirty="0" smtClean="0"/>
              <a:t>I </a:t>
            </a:r>
            <a:r>
              <a:rPr lang="en-US" sz="2400" b="1" i="1" dirty="0" smtClean="0">
                <a:solidFill>
                  <a:srgbClr val="FF0000"/>
                </a:solidFill>
              </a:rPr>
              <a:t>deliver </a:t>
            </a:r>
            <a:r>
              <a:rPr lang="en-US" sz="2400" b="1" dirty="0" smtClean="0"/>
              <a:t>our product to the end user.</a:t>
            </a:r>
          </a:p>
          <a:p>
            <a:endParaRPr lang="en-US" sz="2400" b="1" dirty="0"/>
          </a:p>
          <a:p>
            <a:r>
              <a:rPr lang="en-US" sz="2400" b="1" dirty="0"/>
              <a:t>In my day to day job </a:t>
            </a:r>
            <a:r>
              <a:rPr lang="en-US" sz="2400" b="1" dirty="0" smtClean="0"/>
              <a:t>I</a:t>
            </a:r>
            <a:r>
              <a:rPr lang="en-US" sz="2400" b="1" dirty="0" smtClean="0">
                <a:solidFill>
                  <a:srgbClr val="FF0000"/>
                </a:solidFill>
              </a:rPr>
              <a:t> </a:t>
            </a:r>
            <a:r>
              <a:rPr lang="en-US" sz="2400" b="1" i="1" dirty="0" smtClean="0">
                <a:solidFill>
                  <a:srgbClr val="FF0000"/>
                </a:solidFill>
              </a:rPr>
              <a:t>lead</a:t>
            </a:r>
            <a:r>
              <a:rPr lang="en-US" sz="2400" b="1" dirty="0" smtClean="0">
                <a:solidFill>
                  <a:srgbClr val="FF0000"/>
                </a:solidFill>
              </a:rPr>
              <a:t> </a:t>
            </a:r>
            <a:r>
              <a:rPr lang="en-US" sz="2400" b="1" dirty="0" smtClean="0"/>
              <a:t>my team through every step of the project.</a:t>
            </a:r>
          </a:p>
          <a:p>
            <a:endParaRPr lang="en-US" sz="2400" b="1" dirty="0"/>
          </a:p>
          <a:p>
            <a:r>
              <a:rPr lang="en-US" sz="2400" b="1" dirty="0"/>
              <a:t>In my day to day job </a:t>
            </a:r>
            <a:r>
              <a:rPr lang="en-US" sz="2400" b="1" dirty="0" smtClean="0"/>
              <a:t>I</a:t>
            </a:r>
            <a:r>
              <a:rPr lang="en-US" sz="2400" b="1" dirty="0" smtClean="0">
                <a:solidFill>
                  <a:srgbClr val="FF0000"/>
                </a:solidFill>
              </a:rPr>
              <a:t> </a:t>
            </a:r>
            <a:r>
              <a:rPr lang="en-US" sz="2400" b="1" i="1" dirty="0" smtClean="0">
                <a:solidFill>
                  <a:srgbClr val="FF0000"/>
                </a:solidFill>
              </a:rPr>
              <a:t>spearhead </a:t>
            </a:r>
            <a:r>
              <a:rPr lang="en-US" sz="2400" b="1" dirty="0" smtClean="0"/>
              <a:t>our company's finance department.</a:t>
            </a:r>
            <a:r>
              <a:rPr lang="en-US" sz="2400" b="1" i="1" dirty="0" smtClean="0"/>
              <a:t> </a:t>
            </a:r>
            <a:endParaRPr lang="en-US" sz="2400" b="1" dirty="0" smtClean="0"/>
          </a:p>
          <a:p>
            <a:endParaRPr lang="en-US" sz="2400" b="1" dirty="0"/>
          </a:p>
          <a:p>
            <a:endParaRPr lang="en-US" sz="2400" dirty="0" smtClean="0"/>
          </a:p>
        </p:txBody>
      </p:sp>
    </p:spTree>
    <p:extLst>
      <p:ext uri="{BB962C8B-B14F-4D97-AF65-F5344CB8AC3E}">
        <p14:creationId xmlns:p14="http://schemas.microsoft.com/office/powerpoint/2010/main" val="657815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756576" cy="4893647"/>
          </a:xfrm>
          <a:prstGeom prst="rect">
            <a:avLst/>
          </a:prstGeom>
          <a:noFill/>
        </p:spPr>
        <p:txBody>
          <a:bodyPr wrap="square" numCol="2" rtlCol="0">
            <a:spAutoFit/>
          </a:bodyPr>
          <a:lstStyle/>
          <a:p>
            <a:r>
              <a:rPr lang="en-US" sz="2400" b="1" dirty="0" smtClean="0"/>
              <a:t>What do you like about your job?</a:t>
            </a:r>
          </a:p>
          <a:p>
            <a:endParaRPr lang="en-US" sz="2400" b="1" dirty="0"/>
          </a:p>
          <a:p>
            <a:r>
              <a:rPr lang="en-US" sz="2400" b="1" dirty="0" smtClean="0"/>
              <a:t>In my job I have the opportunity to…</a:t>
            </a:r>
          </a:p>
          <a:p>
            <a:endParaRPr lang="en-US" sz="2400" b="1" dirty="0"/>
          </a:p>
          <a:p>
            <a:r>
              <a:rPr lang="en-US" sz="2400" dirty="0" smtClean="0"/>
              <a:t>get </a:t>
            </a:r>
            <a:r>
              <a:rPr lang="en-US" sz="2400" dirty="0"/>
              <a:t>good </a:t>
            </a:r>
            <a:r>
              <a:rPr lang="en-US" sz="2400" dirty="0" smtClean="0"/>
              <a:t>experience</a:t>
            </a:r>
          </a:p>
          <a:p>
            <a:r>
              <a:rPr lang="en-US" sz="2400" dirty="0" smtClean="0"/>
              <a:t>receive </a:t>
            </a:r>
            <a:r>
              <a:rPr lang="en-US" sz="2400" dirty="0"/>
              <a:t>good </a:t>
            </a:r>
            <a:r>
              <a:rPr lang="en-US" sz="2400" dirty="0" smtClean="0"/>
              <a:t>pay</a:t>
            </a:r>
          </a:p>
          <a:p>
            <a:r>
              <a:rPr lang="en-US" sz="2400" dirty="0" smtClean="0"/>
              <a:t>learn responsibility</a:t>
            </a:r>
          </a:p>
          <a:p>
            <a:r>
              <a:rPr lang="en-US" sz="2400" dirty="0" smtClean="0"/>
              <a:t>work </a:t>
            </a:r>
            <a:r>
              <a:rPr lang="en-US" sz="2400" dirty="0"/>
              <a:t>for a successful </a:t>
            </a:r>
            <a:r>
              <a:rPr lang="en-US" sz="2400" dirty="0" smtClean="0"/>
              <a:t>company</a:t>
            </a:r>
          </a:p>
          <a:p>
            <a:r>
              <a:rPr lang="en-US" sz="2400" dirty="0" smtClean="0"/>
              <a:t>learn </a:t>
            </a:r>
            <a:r>
              <a:rPr lang="en-US" sz="2400" dirty="0"/>
              <a:t>about the </a:t>
            </a:r>
            <a:r>
              <a:rPr lang="en-US" sz="2400" dirty="0" smtClean="0"/>
              <a:t>industry</a:t>
            </a:r>
          </a:p>
          <a:p>
            <a:r>
              <a:rPr lang="en-US" sz="2400" dirty="0" smtClean="0"/>
              <a:t>build confidence</a:t>
            </a:r>
          </a:p>
          <a:p>
            <a:r>
              <a:rPr lang="en-US" sz="2400" dirty="0" smtClean="0"/>
              <a:t>learn </a:t>
            </a:r>
            <a:r>
              <a:rPr lang="en-US" sz="2400" dirty="0"/>
              <a:t>new </a:t>
            </a:r>
            <a:r>
              <a:rPr lang="en-US" sz="2400" dirty="0" smtClean="0"/>
              <a:t>skills</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perform </a:t>
            </a:r>
            <a:r>
              <a:rPr lang="en-US" sz="2400" dirty="0"/>
              <a:t>different </a:t>
            </a:r>
            <a:r>
              <a:rPr lang="en-US" sz="2400" dirty="0" smtClean="0"/>
              <a:t>duties</a:t>
            </a:r>
          </a:p>
          <a:p>
            <a:r>
              <a:rPr lang="en-US" sz="2400" dirty="0" smtClean="0"/>
              <a:t>for promotion</a:t>
            </a:r>
          </a:p>
          <a:p>
            <a:r>
              <a:rPr lang="en-US" sz="2400" dirty="0" smtClean="0"/>
              <a:t>work </a:t>
            </a:r>
            <a:r>
              <a:rPr lang="en-US" sz="2400" dirty="0"/>
              <a:t>regular </a:t>
            </a:r>
            <a:r>
              <a:rPr lang="en-US" sz="2400" dirty="0" smtClean="0"/>
              <a:t>hours</a:t>
            </a:r>
          </a:p>
          <a:p>
            <a:r>
              <a:rPr lang="en-US" sz="2400" dirty="0"/>
              <a:t>h</a:t>
            </a:r>
            <a:r>
              <a:rPr lang="en-US" sz="2400" dirty="0" smtClean="0"/>
              <a:t>ave a </a:t>
            </a:r>
            <a:r>
              <a:rPr lang="en-US" sz="2400" dirty="0"/>
              <a:t>chance for </a:t>
            </a:r>
            <a:r>
              <a:rPr lang="en-US" sz="2400" dirty="0" smtClean="0"/>
              <a:t>overtime</a:t>
            </a:r>
          </a:p>
          <a:p>
            <a:r>
              <a:rPr lang="en-US" sz="2400" dirty="0" smtClean="0"/>
              <a:t>learn </a:t>
            </a:r>
            <a:r>
              <a:rPr lang="en-US" sz="2400" dirty="0"/>
              <a:t>to make </a:t>
            </a:r>
            <a:r>
              <a:rPr lang="en-US" sz="2400" dirty="0" smtClean="0"/>
              <a:t>decisions</a:t>
            </a:r>
          </a:p>
          <a:p>
            <a:r>
              <a:rPr lang="en-US" sz="2400" dirty="0" smtClean="0"/>
              <a:t>learn </a:t>
            </a:r>
            <a:r>
              <a:rPr lang="en-US" sz="2400" dirty="0"/>
              <a:t>to be competitive</a:t>
            </a:r>
            <a:endParaRPr lang="en-US" sz="2400" b="1" dirty="0" smtClean="0"/>
          </a:p>
        </p:txBody>
      </p:sp>
    </p:spTree>
    <p:extLst>
      <p:ext uri="{BB962C8B-B14F-4D97-AF65-F5344CB8AC3E}">
        <p14:creationId xmlns:p14="http://schemas.microsoft.com/office/powerpoint/2010/main" val="1048911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8617" y="260648"/>
            <a:ext cx="8229600" cy="914400"/>
          </a:xfrm>
        </p:spPr>
        <p:txBody>
          <a:bodyPr>
            <a:normAutofit/>
          </a:bodyPr>
          <a:lstStyle/>
          <a:p>
            <a:pPr algn="ctr"/>
            <a:r>
              <a:rPr lang="en-US" dirty="0" smtClean="0">
                <a:solidFill>
                  <a:schemeClr val="tx1"/>
                </a:solidFill>
              </a:rPr>
              <a:t>Describing your </a:t>
            </a:r>
            <a:r>
              <a:rPr lang="en-US" dirty="0">
                <a:solidFill>
                  <a:schemeClr val="tx1"/>
                </a:solidFill>
              </a:rPr>
              <a:t>J</a:t>
            </a:r>
            <a:r>
              <a:rPr lang="en-US" dirty="0" smtClean="0">
                <a:solidFill>
                  <a:schemeClr val="tx1"/>
                </a:solidFill>
              </a:rPr>
              <a:t>ob and Company!</a:t>
            </a:r>
            <a:endParaRPr lang="en-US" dirty="0">
              <a:solidFill>
                <a:schemeClr val="tx1"/>
              </a:solidFill>
            </a:endParaRPr>
          </a:p>
        </p:txBody>
      </p:sp>
      <p:sp>
        <p:nvSpPr>
          <p:cNvPr id="2" name="TextBox 1"/>
          <p:cNvSpPr txBox="1"/>
          <p:nvPr/>
        </p:nvSpPr>
        <p:spPr>
          <a:xfrm>
            <a:off x="228600" y="1520301"/>
            <a:ext cx="8458200" cy="3416320"/>
          </a:xfrm>
          <a:prstGeom prst="rect">
            <a:avLst/>
          </a:prstGeom>
          <a:noFill/>
        </p:spPr>
        <p:txBody>
          <a:bodyPr wrap="square" numCol="1" rtlCol="0">
            <a:spAutoFit/>
          </a:bodyPr>
          <a:lstStyle/>
          <a:p>
            <a:r>
              <a:rPr lang="en-US" sz="2400" b="1" dirty="0" smtClean="0"/>
              <a:t>Exercise: describe your company and job!</a:t>
            </a:r>
          </a:p>
          <a:p>
            <a:endParaRPr lang="en-US" sz="2400" b="1" dirty="0"/>
          </a:p>
          <a:p>
            <a:r>
              <a:rPr lang="en-US" sz="2400" dirty="0" smtClean="0"/>
              <a:t>What do you do?</a:t>
            </a:r>
          </a:p>
          <a:p>
            <a:endParaRPr lang="en-US" sz="2400" dirty="0"/>
          </a:p>
          <a:p>
            <a:r>
              <a:rPr lang="en-US" sz="2400" dirty="0" smtClean="0"/>
              <a:t>What kind of company do you work for?</a:t>
            </a:r>
          </a:p>
          <a:p>
            <a:endParaRPr lang="en-US" sz="2400" dirty="0"/>
          </a:p>
          <a:p>
            <a:r>
              <a:rPr lang="en-US" sz="2400" dirty="0" smtClean="0"/>
              <a:t>What are your day to day tasks?</a:t>
            </a:r>
          </a:p>
          <a:p>
            <a:endParaRPr lang="en-US" sz="2400" dirty="0"/>
          </a:p>
          <a:p>
            <a:r>
              <a:rPr lang="en-US" sz="2400" dirty="0" smtClean="0"/>
              <a:t>What do you like about your company?</a:t>
            </a:r>
          </a:p>
        </p:txBody>
      </p:sp>
    </p:spTree>
    <p:extLst>
      <p:ext uri="{BB962C8B-B14F-4D97-AF65-F5344CB8AC3E}">
        <p14:creationId xmlns:p14="http://schemas.microsoft.com/office/powerpoint/2010/main" val="4065767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Tip </a:t>
            </a:r>
            <a:r>
              <a:rPr lang="zh-CN" altLang="en-US" sz="2800" dirty="0" smtClean="0"/>
              <a:t>提示                                       </a:t>
            </a:r>
            <a:r>
              <a:rPr lang="en-US" altLang="zh-CN" sz="2800" dirty="0" smtClean="0"/>
              <a:t>comment</a:t>
            </a:r>
            <a:r>
              <a:rPr lang="zh-CN" altLang="en-US" sz="2800" dirty="0" smtClean="0"/>
              <a:t>注释</a:t>
            </a:r>
            <a:endParaRPr lang="en-US" altLang="zh-CN" sz="2800" dirty="0" smtClean="0"/>
          </a:p>
          <a:p>
            <a:r>
              <a:rPr lang="en-US" altLang="zh-CN" sz="2800" dirty="0" smtClean="0"/>
              <a:t>Block</a:t>
            </a:r>
            <a:r>
              <a:rPr lang="zh-CN" altLang="en-US" sz="2800" dirty="0" smtClean="0"/>
              <a:t>块 阻碍                              </a:t>
            </a:r>
            <a:r>
              <a:rPr lang="en-US" altLang="zh-CN" sz="2800" dirty="0" smtClean="0"/>
              <a:t>uniform</a:t>
            </a:r>
            <a:r>
              <a:rPr lang="zh-CN" altLang="en-US" sz="2800" dirty="0" smtClean="0"/>
              <a:t>统一的</a:t>
            </a:r>
            <a:endParaRPr lang="en-US" altLang="zh-CN" sz="2800" dirty="0" smtClean="0"/>
          </a:p>
          <a:p>
            <a:r>
              <a:rPr lang="en-US" altLang="zh-CN" sz="2800" dirty="0" smtClean="0"/>
              <a:t>Brief</a:t>
            </a:r>
            <a:r>
              <a:rPr lang="zh-CN" altLang="en-US" sz="2800" dirty="0" smtClean="0"/>
              <a:t>简洁的                                 </a:t>
            </a:r>
            <a:r>
              <a:rPr lang="en-US" altLang="zh-CN" sz="2800" dirty="0" smtClean="0"/>
              <a:t>setting</a:t>
            </a:r>
            <a:r>
              <a:rPr lang="zh-CN" altLang="en-US" sz="2800" dirty="0" smtClean="0"/>
              <a:t>环境 </a:t>
            </a:r>
            <a:endParaRPr lang="en-US" altLang="zh-CN" sz="2800" dirty="0" smtClean="0"/>
          </a:p>
          <a:p>
            <a:r>
              <a:rPr lang="en-US" altLang="zh-CN" sz="2800" dirty="0" smtClean="0"/>
              <a:t>String</a:t>
            </a:r>
            <a:r>
              <a:rPr lang="zh-CN" altLang="en-US" sz="2800" dirty="0" smtClean="0"/>
              <a:t>字符串                               </a:t>
            </a:r>
            <a:r>
              <a:rPr lang="en-US" altLang="zh-CN" sz="2800" dirty="0" smtClean="0"/>
              <a:t>return</a:t>
            </a:r>
            <a:r>
              <a:rPr lang="zh-CN" altLang="en-US" sz="2800" dirty="0" smtClean="0"/>
              <a:t>返回</a:t>
            </a:r>
            <a:endParaRPr lang="en-US" altLang="zh-CN" sz="2800" dirty="0" smtClean="0"/>
          </a:p>
          <a:p>
            <a:r>
              <a:rPr lang="en-US" altLang="zh-CN" sz="2800" dirty="0" smtClean="0"/>
              <a:t>Acceptable</a:t>
            </a:r>
            <a:r>
              <a:rPr lang="zh-CN" altLang="en-US" sz="2800" dirty="0" smtClean="0"/>
              <a:t>可接受的                 </a:t>
            </a:r>
            <a:r>
              <a:rPr lang="en-US" altLang="zh-CN" sz="2800" dirty="0" smtClean="0"/>
              <a:t>advisable</a:t>
            </a:r>
            <a:r>
              <a:rPr lang="zh-CN" altLang="en-US" sz="2800" dirty="0" smtClean="0"/>
              <a:t>建议的</a:t>
            </a:r>
            <a:endParaRPr lang="en-US" altLang="zh-CN" sz="2800" dirty="0" smtClean="0"/>
          </a:p>
          <a:p>
            <a:r>
              <a:rPr lang="en-US" altLang="zh-CN" sz="2800" dirty="0" smtClean="0"/>
              <a:t>Facilitate </a:t>
            </a:r>
            <a:r>
              <a:rPr lang="zh-CN" altLang="en-US" sz="2800" dirty="0" smtClean="0"/>
              <a:t>促成，帮助                </a:t>
            </a:r>
            <a:r>
              <a:rPr lang="en-US" altLang="zh-CN" sz="2800" dirty="0" smtClean="0"/>
              <a:t>break</a:t>
            </a:r>
            <a:r>
              <a:rPr lang="zh-CN" altLang="en-US" sz="2800" dirty="0" smtClean="0"/>
              <a:t>拆分</a:t>
            </a:r>
            <a:endParaRPr lang="en-US" altLang="zh-CN" sz="2800" dirty="0" smtClean="0"/>
          </a:p>
          <a:p>
            <a:r>
              <a:rPr lang="en-US" altLang="zh-CN" sz="2800" dirty="0" smtClean="0"/>
              <a:t>Multiple</a:t>
            </a:r>
            <a:r>
              <a:rPr lang="zh-CN" altLang="en-US" sz="2800" dirty="0" smtClean="0"/>
              <a:t>多个                               </a:t>
            </a:r>
            <a:r>
              <a:rPr lang="en-US" altLang="zh-CN" sz="2800" dirty="0" smtClean="0"/>
              <a:t>align</a:t>
            </a:r>
            <a:r>
              <a:rPr lang="zh-CN" altLang="en-US" sz="2800" dirty="0" smtClean="0"/>
              <a:t>对齐 </a:t>
            </a:r>
            <a:endParaRPr lang="en-US" altLang="zh-CN" sz="2800" dirty="0" smtClean="0"/>
          </a:p>
          <a:p>
            <a:r>
              <a:rPr lang="en-US" altLang="zh-CN" sz="2800" dirty="0" smtClean="0"/>
              <a:t>Consecutive</a:t>
            </a:r>
            <a:r>
              <a:rPr lang="zh-CN" altLang="en-US" sz="2800" dirty="0" smtClean="0"/>
              <a:t>连续的</a:t>
            </a:r>
            <a:r>
              <a:rPr lang="en-US" altLang="zh-CN" sz="2800" dirty="0"/>
              <a:t> </a:t>
            </a:r>
            <a:r>
              <a:rPr lang="en-US" altLang="zh-CN" sz="2800" dirty="0" smtClean="0"/>
              <a:t>                   trail</a:t>
            </a:r>
            <a:r>
              <a:rPr lang="zh-CN" altLang="en-US" sz="2800" dirty="0" smtClean="0"/>
              <a:t>跟随，尾随</a:t>
            </a:r>
            <a:endParaRPr lang="en-US" altLang="zh-CN" sz="2800" dirty="0" smtClean="0"/>
          </a:p>
          <a:p>
            <a:r>
              <a:rPr lang="zh-CN" altLang="en-US" sz="2800" dirty="0" smtClean="0"/>
              <a:t> </a:t>
            </a:r>
            <a:r>
              <a:rPr lang="en-US" altLang="zh-CN" sz="2800" dirty="0" smtClean="0"/>
              <a:t>packet</a:t>
            </a:r>
            <a:r>
              <a:rPr lang="zh-CN" altLang="en-US" sz="2800" dirty="0" smtClean="0"/>
              <a:t>数据包                             </a:t>
            </a:r>
            <a:r>
              <a:rPr lang="en-US" altLang="zh-CN" sz="2800" dirty="0" smtClean="0"/>
              <a:t>mask</a:t>
            </a:r>
            <a:r>
              <a:rPr lang="zh-CN" altLang="en-US" sz="2800" dirty="0" smtClean="0"/>
              <a:t>屏蔽 </a:t>
            </a:r>
            <a:endParaRPr lang="en-US" altLang="zh-CN" sz="2800" dirty="0" smtClean="0"/>
          </a:p>
          <a:p>
            <a:r>
              <a:rPr lang="en-US" altLang="zh-CN" sz="2800" dirty="0" smtClean="0"/>
              <a:t>Tab</a:t>
            </a:r>
            <a:r>
              <a:rPr lang="zh-CN" altLang="en-US" sz="2800" dirty="0" smtClean="0"/>
              <a:t>制表符                                    </a:t>
            </a:r>
            <a:r>
              <a:rPr lang="en-US" altLang="zh-CN" sz="2800" dirty="0" smtClean="0"/>
              <a:t>space</a:t>
            </a:r>
            <a:r>
              <a:rPr lang="zh-CN" altLang="en-US" sz="2800" dirty="0" smtClean="0"/>
              <a:t>空格</a:t>
            </a:r>
            <a:endParaRPr lang="en-US" altLang="zh-CN" sz="2800" dirty="0" smtClean="0"/>
          </a:p>
          <a:p>
            <a:r>
              <a:rPr lang="en-US" altLang="zh-CN" sz="2800" dirty="0" smtClean="0"/>
              <a:t>Editor</a:t>
            </a:r>
            <a:r>
              <a:rPr lang="zh-CN" altLang="en-US" sz="2800" dirty="0" smtClean="0"/>
              <a:t>编缉软件                           </a:t>
            </a:r>
            <a:r>
              <a:rPr lang="en-US" altLang="zh-CN" sz="2800" dirty="0" smtClean="0"/>
              <a:t>avoid</a:t>
            </a:r>
            <a:r>
              <a:rPr lang="zh-CN" altLang="en-US" sz="2800" dirty="0" smtClean="0"/>
              <a:t>避免</a:t>
            </a:r>
            <a:endParaRPr lang="en-US" altLang="zh-CN" sz="2800" dirty="0" smtClean="0"/>
          </a:p>
          <a:p>
            <a:r>
              <a:rPr lang="en-US" altLang="zh-CN" sz="2800" dirty="0" smtClean="0"/>
              <a:t>Distract</a:t>
            </a:r>
            <a:r>
              <a:rPr lang="zh-CN" altLang="en-US" sz="2800" dirty="0" smtClean="0"/>
              <a:t>扰乱，分散                    </a:t>
            </a:r>
            <a:r>
              <a:rPr lang="en-US" altLang="zh-CN" sz="2800" dirty="0" smtClean="0"/>
              <a:t>deduce</a:t>
            </a:r>
            <a:r>
              <a:rPr lang="zh-CN" altLang="en-US" sz="2800" dirty="0" smtClean="0"/>
              <a:t>推导，推论</a:t>
            </a:r>
            <a:endParaRPr lang="en-US" altLang="zh-CN" sz="2800" dirty="0" smtClean="0"/>
          </a:p>
          <a:p>
            <a:r>
              <a:rPr lang="en-US" altLang="zh-CN" sz="2800" dirty="0" smtClean="0"/>
              <a:t>Consistent</a:t>
            </a:r>
            <a:r>
              <a:rPr lang="zh-CN" altLang="en-US" sz="2800" dirty="0" smtClean="0"/>
              <a:t>前后一致的               </a:t>
            </a:r>
            <a:r>
              <a:rPr lang="en-US" altLang="zh-CN" sz="2800" dirty="0" smtClean="0"/>
              <a:t>follow up</a:t>
            </a:r>
            <a:r>
              <a:rPr lang="zh-CN" altLang="en-US" sz="2800" dirty="0" smtClean="0"/>
              <a:t>跟进                     </a:t>
            </a:r>
            <a:endParaRPr lang="zh-CN" altLang="en-US" sz="2800" dirty="0"/>
          </a:p>
        </p:txBody>
      </p:sp>
    </p:spTree>
    <p:extLst>
      <p:ext uri="{BB962C8B-B14F-4D97-AF65-F5344CB8AC3E}">
        <p14:creationId xmlns:p14="http://schemas.microsoft.com/office/powerpoint/2010/main" val="90752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eaLnBrk="1" hangingPunct="1">
              <a:buFont typeface="Arial" charset="0"/>
              <a:buNone/>
            </a:pPr>
            <a:r>
              <a:rPr lang="en-US" altLang="zh-CN" smtClean="0">
                <a:solidFill>
                  <a:srgbClr val="FF3399"/>
                </a:solidFill>
              </a:rPr>
              <a:t>Background</a:t>
            </a:r>
          </a:p>
          <a:p>
            <a:pPr marL="0" indent="0" eaLnBrk="1" hangingPunct="1">
              <a:buFont typeface="Arial" charset="0"/>
              <a:buNone/>
            </a:pPr>
            <a:r>
              <a:rPr lang="en-US" altLang="zh-CN" smtClean="0">
                <a:solidFill>
                  <a:srgbClr val="FF3399"/>
                </a:solidFill>
              </a:rPr>
              <a:t>Product</a:t>
            </a:r>
          </a:p>
          <a:p>
            <a:pPr marL="0" indent="0" eaLnBrk="1" hangingPunct="1">
              <a:buFont typeface="Arial" charset="0"/>
              <a:buNone/>
            </a:pPr>
            <a:r>
              <a:rPr lang="en-US" altLang="zh-CN" smtClean="0">
                <a:solidFill>
                  <a:srgbClr val="FF3399"/>
                </a:solidFill>
              </a:rPr>
              <a:t>Staff </a:t>
            </a:r>
          </a:p>
          <a:p>
            <a:pPr marL="0" indent="0" eaLnBrk="1" hangingPunct="1">
              <a:buFont typeface="Arial" charset="0"/>
              <a:buNone/>
            </a:pPr>
            <a:r>
              <a:rPr lang="en-US" altLang="zh-CN" smtClean="0">
                <a:solidFill>
                  <a:srgbClr val="FF3399"/>
                </a:solidFill>
              </a:rPr>
              <a:t>Department</a:t>
            </a:r>
          </a:p>
          <a:p>
            <a:pPr marL="0" indent="0" eaLnBrk="1" hangingPunct="1">
              <a:buFont typeface="Arial" charset="0"/>
              <a:buNone/>
            </a:pPr>
            <a:r>
              <a:rPr lang="en-US" altLang="zh-CN" smtClean="0">
                <a:solidFill>
                  <a:srgbClr val="FF3399"/>
                </a:solidFill>
              </a:rPr>
              <a:t>Client</a:t>
            </a:r>
          </a:p>
          <a:p>
            <a:pPr marL="0" indent="0" eaLnBrk="1" hangingPunct="1">
              <a:buFont typeface="Arial" charset="0"/>
              <a:buNone/>
            </a:pPr>
            <a:r>
              <a:rPr lang="en-US" altLang="zh-CN" smtClean="0">
                <a:solidFill>
                  <a:srgbClr val="FF3399"/>
                </a:solidFill>
              </a:rPr>
              <a:t>Competitor</a:t>
            </a:r>
          </a:p>
          <a:p>
            <a:pPr marL="0" indent="0" eaLnBrk="1" hangingPunct="1">
              <a:buFont typeface="Arial" charset="0"/>
              <a:buNone/>
            </a:pPr>
            <a:endParaRPr lang="en-US" altLang="zh-CN" smtClean="0"/>
          </a:p>
          <a:p>
            <a:pPr marL="0" indent="0" eaLnBrk="1" hangingPunct="1">
              <a:buFont typeface="Arial" charset="0"/>
              <a:buNone/>
            </a:pPr>
            <a:endParaRPr lang="zh-CN" altLang="en-US" smtClean="0"/>
          </a:p>
        </p:txBody>
      </p:sp>
      <p:sp>
        <p:nvSpPr>
          <p:cNvPr id="4" name="标题 1"/>
          <p:cNvSpPr>
            <a:spLocks noGrp="1"/>
          </p:cNvSpPr>
          <p:nvPr>
            <p:ph type="title"/>
          </p:nvPr>
        </p:nvSpPr>
        <p:spPr/>
        <p:txBody>
          <a:bodyPr rtlCol="0">
            <a:normAutofit/>
          </a:bodyPr>
          <a:lstStyle/>
          <a:p>
            <a:pPr eaLnBrk="1" fontAlgn="auto" hangingPunct="1">
              <a:spcAft>
                <a:spcPts val="0"/>
              </a:spcAft>
              <a:defRPr/>
            </a:pPr>
            <a:r>
              <a:rPr lang="en-US" altLang="zh-CN" sz="5400" b="1" dirty="0" smtClean="0">
                <a:solidFill>
                  <a:schemeClr val="accent5"/>
                </a:solidFill>
              </a:rPr>
              <a:t>Company Introduction</a:t>
            </a:r>
            <a:endParaRPr lang="zh-CN" altLang="en-US" sz="5400" b="1" dirty="0">
              <a:solidFill>
                <a:schemeClr val="accent5"/>
              </a:solidFill>
            </a:endParaRPr>
          </a:p>
        </p:txBody>
      </p:sp>
    </p:spTree>
    <p:extLst>
      <p:ext uri="{BB962C8B-B14F-4D97-AF65-F5344CB8AC3E}">
        <p14:creationId xmlns:p14="http://schemas.microsoft.com/office/powerpoint/2010/main" val="419739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77" name="Group 81"/>
          <p:cNvGraphicFramePr>
            <a:graphicFrameLocks noGrp="1"/>
          </p:cNvGraphicFramePr>
          <p:nvPr/>
        </p:nvGraphicFramePr>
        <p:xfrm>
          <a:off x="179388" y="260350"/>
          <a:ext cx="8785225" cy="6461443"/>
        </p:xfrm>
        <a:graphic>
          <a:graphicData uri="http://schemas.openxmlformats.org/drawingml/2006/table">
            <a:tbl>
              <a:tblPr/>
              <a:tblGrid>
                <a:gridCol w="4392612"/>
                <a:gridCol w="4392613"/>
              </a:tblGrid>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What type of company is it?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Can you tell me </a:t>
                      </a:r>
                      <a:r>
                        <a:rPr kumimoji="0" lang="en-US" altLang="zh-CN" sz="2400" b="0" i="0" u="none" strike="noStrike" cap="none" normalizeH="0" baseline="0" dirty="0" err="1" smtClean="0">
                          <a:ln>
                            <a:noFill/>
                          </a:ln>
                          <a:solidFill>
                            <a:schemeClr val="tx1"/>
                          </a:solidFill>
                          <a:effectLst/>
                          <a:latin typeface="Calibri" pitchFamily="34" charset="0"/>
                          <a:ea typeface="宋体" charset="-122"/>
                        </a:rPr>
                        <a:t>sth</a:t>
                      </a:r>
                      <a:r>
                        <a:rPr kumimoji="0" lang="en-US" altLang="zh-CN" sz="2400" b="0" i="0" u="none" strike="noStrike" cap="none" normalizeH="0" baseline="0" dirty="0" smtClean="0">
                          <a:ln>
                            <a:noFill/>
                          </a:ln>
                          <a:solidFill>
                            <a:schemeClr val="tx1"/>
                          </a:solidFill>
                          <a:effectLst/>
                          <a:latin typeface="Calibri" pitchFamily="34" charset="0"/>
                          <a:ea typeface="宋体" charset="-122"/>
                        </a:rPr>
                        <a:t> about your company?</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Our company is…</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What is your company’s main product?</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Our leading product is…</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How many employees do you have?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How many staff do you have?</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We have…</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How many departments are there in your company?</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It consists of …</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How do your products differ?</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We offer…</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Do you have a large client base?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Our biggest clients include…</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Who would you say is your biggest competitor?</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That would have to be…</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2896140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0" y="188913"/>
            <a:ext cx="8928100" cy="6408737"/>
          </a:xfrm>
        </p:spPr>
        <p:txBody>
          <a:bodyPr rtlCol="0">
            <a:normAutofit/>
          </a:bodyPr>
          <a:lstStyle/>
          <a:p>
            <a:pPr marL="0" indent="0" algn="just" eaLnBrk="1" fontAlgn="auto" hangingPunct="1">
              <a:spcAft>
                <a:spcPts val="0"/>
              </a:spcAft>
              <a:buFont typeface="Arial" pitchFamily="34" charset="0"/>
              <a:buNone/>
              <a:defRPr/>
            </a:pPr>
            <a:r>
              <a:rPr lang="en-US" altLang="zh-CN" dirty="0" smtClean="0"/>
              <a:t>Our company </a:t>
            </a:r>
            <a:r>
              <a:rPr lang="en-US" altLang="zh-CN" dirty="0" smtClean="0">
                <a:solidFill>
                  <a:schemeClr val="accent5"/>
                </a:solidFill>
              </a:rPr>
              <a:t>was set up </a:t>
            </a:r>
            <a:r>
              <a:rPr lang="en-US" altLang="zh-CN" dirty="0" smtClean="0"/>
              <a:t>in 2009. </a:t>
            </a:r>
            <a:r>
              <a:rPr lang="en-US" altLang="zh-CN" dirty="0"/>
              <a:t>I</a:t>
            </a:r>
            <a:r>
              <a:rPr lang="en-US" altLang="zh-CN" dirty="0" smtClean="0"/>
              <a:t>t’s </a:t>
            </a:r>
            <a:r>
              <a:rPr lang="en-US" altLang="zh-CN" dirty="0" smtClean="0">
                <a:solidFill>
                  <a:schemeClr val="accent5"/>
                </a:solidFill>
              </a:rPr>
              <a:t>now</a:t>
            </a:r>
            <a:r>
              <a:rPr lang="en-US" altLang="zh-CN" dirty="0" smtClean="0"/>
              <a:t> one of the biggest manufacturers of oils, and we have </a:t>
            </a:r>
            <a:r>
              <a:rPr lang="en-US" altLang="zh-CN" dirty="0" smtClean="0">
                <a:solidFill>
                  <a:schemeClr val="accent5"/>
                </a:solidFill>
              </a:rPr>
              <a:t>offices</a:t>
            </a:r>
            <a:r>
              <a:rPr lang="en-US" altLang="zh-CN" dirty="0" smtClean="0"/>
              <a:t> in every major city. We have about 2300 </a:t>
            </a:r>
            <a:r>
              <a:rPr lang="en-US" altLang="zh-CN" dirty="0" smtClean="0">
                <a:solidFill>
                  <a:schemeClr val="accent5"/>
                </a:solidFill>
              </a:rPr>
              <a:t>staff</a:t>
            </a:r>
            <a:r>
              <a:rPr lang="en-US" altLang="zh-CN" dirty="0" smtClean="0"/>
              <a:t> in the plant and 500 in the office. This company consists of seven </a:t>
            </a:r>
            <a:r>
              <a:rPr lang="en-US" altLang="zh-CN" dirty="0" smtClean="0">
                <a:solidFill>
                  <a:schemeClr val="accent5"/>
                </a:solidFill>
              </a:rPr>
              <a:t>departments</a:t>
            </a:r>
            <a:r>
              <a:rPr lang="en-US" altLang="zh-CN" dirty="0" smtClean="0"/>
              <a:t>: Production, Purchasing, Finance, Auditing, Marketing and R&amp;D. Our leading </a:t>
            </a:r>
            <a:r>
              <a:rPr lang="en-US" altLang="zh-CN" dirty="0" smtClean="0">
                <a:solidFill>
                  <a:schemeClr val="accent5"/>
                </a:solidFill>
              </a:rPr>
              <a:t>product</a:t>
            </a:r>
            <a:r>
              <a:rPr lang="en-US" altLang="zh-CN" dirty="0" smtClean="0"/>
              <a:t> is Peanut Oil. We deal in a wide range of related products. We now have 30% of the </a:t>
            </a:r>
            <a:r>
              <a:rPr lang="en-US" altLang="zh-CN" dirty="0" smtClean="0">
                <a:solidFill>
                  <a:schemeClr val="accent5"/>
                </a:solidFill>
              </a:rPr>
              <a:t>market</a:t>
            </a:r>
            <a:r>
              <a:rPr lang="en-US" altLang="zh-CN" dirty="0" smtClean="0"/>
              <a:t>. We will get more next year as our new production line is put into operation. Last year, our </a:t>
            </a:r>
            <a:r>
              <a:rPr lang="en-US" altLang="zh-CN" dirty="0" smtClean="0">
                <a:solidFill>
                  <a:schemeClr val="accent5"/>
                </a:solidFill>
              </a:rPr>
              <a:t>net profit </a:t>
            </a:r>
            <a:r>
              <a:rPr lang="en-US" altLang="zh-CN" dirty="0" smtClean="0"/>
              <a:t>was 10 million Yuan.</a:t>
            </a:r>
            <a:endParaRPr lang="zh-CN" altLang="en-US" dirty="0"/>
          </a:p>
        </p:txBody>
      </p:sp>
    </p:spTree>
    <p:extLst>
      <p:ext uri="{BB962C8B-B14F-4D97-AF65-F5344CB8AC3E}">
        <p14:creationId xmlns:p14="http://schemas.microsoft.com/office/powerpoint/2010/main" val="13181299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70000" lnSpcReduction="20000"/>
          </a:bodyPr>
          <a:lstStyle/>
          <a:p>
            <a:pPr marL="0" indent="0" algn="just">
              <a:buNone/>
            </a:pPr>
            <a:r>
              <a:rPr lang="en-US" altLang="zh-CN" sz="3400" dirty="0"/>
              <a:t>The </a:t>
            </a:r>
            <a:r>
              <a:rPr lang="en-US" altLang="zh-CN" sz="3400" dirty="0" smtClean="0"/>
              <a:t>Singapore Telecommunications Limited, commonly abbreviated as SingTel was established </a:t>
            </a:r>
            <a:r>
              <a:rPr lang="en-US" altLang="zh-CN" sz="3400" dirty="0"/>
              <a:t>in 1879</a:t>
            </a:r>
            <a:r>
              <a:rPr lang="en-US" altLang="zh-CN" sz="3400" dirty="0" smtClean="0"/>
              <a:t> and is Asia’s </a:t>
            </a:r>
            <a:r>
              <a:rPr lang="en-US" altLang="zh-CN" sz="3400" dirty="0"/>
              <a:t>leading communications group</a:t>
            </a:r>
            <a:r>
              <a:rPr lang="en-US" altLang="zh-CN" sz="3400" dirty="0" smtClean="0"/>
              <a:t>. </a:t>
            </a:r>
            <a:r>
              <a:rPr lang="en-US" altLang="zh-CN" sz="3400" dirty="0"/>
              <a:t>Our main operations are in Singapore and Australia. Headquartered in Singapore, SingTel has more than 130 years of operating experience and has played a pivotal role in the country’s development as a major communications hub. </a:t>
            </a:r>
            <a:endParaRPr lang="en-US" altLang="zh-CN" sz="3400" dirty="0" smtClean="0"/>
          </a:p>
          <a:p>
            <a:pPr marL="0" indent="0" algn="just">
              <a:buNone/>
            </a:pPr>
            <a:endParaRPr lang="en-US" altLang="zh-CN" sz="3400" dirty="0"/>
          </a:p>
          <a:p>
            <a:pPr marL="0" indent="0" algn="just">
              <a:buNone/>
            </a:pPr>
            <a:r>
              <a:rPr lang="en-US" altLang="zh-CN" sz="3400" dirty="0" smtClean="0"/>
              <a:t>We Chengdu branch is located in Tianfu Software Park of high </a:t>
            </a:r>
            <a:r>
              <a:rPr lang="en-US" altLang="zh-CN" sz="3400" dirty="0" err="1" smtClean="0"/>
              <a:t>tec</a:t>
            </a:r>
            <a:r>
              <a:rPr lang="en-US" altLang="zh-CN" sz="3400" dirty="0" smtClean="0"/>
              <a:t> zone since December, 2005. Now we have more than 700 staff with software developers reaching 97%. </a:t>
            </a:r>
            <a:r>
              <a:rPr lang="en-US" altLang="zh-CN" sz="3400" dirty="0"/>
              <a:t>We provide a wide spectrum of multimedia and </a:t>
            </a:r>
            <a:r>
              <a:rPr lang="en-US" altLang="zh-CN" sz="3400" dirty="0" err="1"/>
              <a:t>infocomms</a:t>
            </a:r>
            <a:r>
              <a:rPr lang="en-US" altLang="zh-CN" sz="3400" dirty="0"/>
              <a:t> technology (ICT) solutions, including voice, data and video services over fixed and wireless platforms. </a:t>
            </a:r>
            <a:r>
              <a:rPr lang="en-US" altLang="zh-CN" sz="3400" dirty="0" smtClean="0"/>
              <a:t>It has a combined mobile subscriber base of 477 million customers from its own operations and regional associates in 25 countries, making it one of the largest mobile network operators in Singapore and the 20-30 largest in the world. </a:t>
            </a:r>
          </a:p>
          <a:p>
            <a:pPr marL="0" indent="0" algn="just">
              <a:buNone/>
            </a:pPr>
            <a:endParaRPr lang="en-US" altLang="zh-CN" sz="3400" dirty="0"/>
          </a:p>
          <a:p>
            <a:pPr marL="0" indent="0" algn="just">
              <a:buNone/>
            </a:pPr>
            <a:r>
              <a:rPr lang="en-US" altLang="zh-CN" sz="3400" dirty="0" smtClean="0"/>
              <a:t>Today</a:t>
            </a:r>
            <a:r>
              <a:rPr lang="en-US" altLang="zh-CN" sz="3400" dirty="0"/>
              <a:t>, we continue to lead and shape the local digital consumer market and </a:t>
            </a:r>
            <a:r>
              <a:rPr lang="en-US" altLang="zh-CN" sz="3400" dirty="0" smtClean="0"/>
              <a:t>ICT </a:t>
            </a:r>
            <a:r>
              <a:rPr lang="en-US" altLang="zh-CN" sz="3400" dirty="0"/>
              <a:t>market. </a:t>
            </a:r>
            <a:r>
              <a:rPr lang="en-US" altLang="zh-CN" sz="3400" dirty="0" smtClean="0"/>
              <a:t>And we are committed to training professionals to serve our society and seek mutual development with our company and society. </a:t>
            </a:r>
            <a:endParaRPr lang="en-US" altLang="zh-CN" sz="3400" dirty="0"/>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1544244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p:txBody>
          <a:bodyPr/>
          <a:lstStyle/>
          <a:p>
            <a:pPr eaLnBrk="1" hangingPunct="1"/>
            <a:r>
              <a:rPr lang="zh-CN" altLang="zh-CN" dirty="0" smtClean="0"/>
              <a:t>简洁原则是商务英语写作最重要的原则，指在</a:t>
            </a:r>
            <a:r>
              <a:rPr lang="zh-CN" altLang="zh-CN" dirty="0" smtClean="0">
                <a:solidFill>
                  <a:srgbClr val="00B050"/>
                </a:solidFill>
              </a:rPr>
              <a:t>不影响完整性和礼貌性的前提下</a:t>
            </a:r>
            <a:r>
              <a:rPr lang="zh-CN" altLang="zh-CN" dirty="0" smtClean="0"/>
              <a:t>，尽量使用简单句子和简短词语。一封拖沓冗长、措词复杂的电子邮件既浪费写的时间，也会给阅读者带来不必要的麻烦，故商务英语电子邮件应以</a:t>
            </a:r>
            <a:r>
              <a:rPr lang="zh-CN" altLang="zh-CN" dirty="0" smtClean="0">
                <a:solidFill>
                  <a:srgbClr val="00B050"/>
                </a:solidFill>
              </a:rPr>
              <a:t>简明扼要</a:t>
            </a:r>
            <a:r>
              <a:rPr lang="zh-CN" altLang="zh-CN" dirty="0" smtClean="0"/>
              <a:t>为第一要务。</a:t>
            </a:r>
          </a:p>
          <a:p>
            <a:pPr eaLnBrk="1" hangingPunct="1"/>
            <a:endParaRPr lang="zh-CN" altLang="en-US" dirty="0" smtClean="0"/>
          </a:p>
        </p:txBody>
      </p:sp>
      <p:sp>
        <p:nvSpPr>
          <p:cNvPr id="4" name="标题 1"/>
          <p:cNvSpPr txBox="1">
            <a:spLocks/>
          </p:cNvSpPr>
          <p:nvPr/>
        </p:nvSpPr>
        <p:spPr>
          <a:xfrm>
            <a:off x="539552" y="3326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buFont typeface="Arial" pitchFamily="34" charset="0"/>
              <a:buNone/>
            </a:pPr>
            <a:r>
              <a:rPr lang="en-US" altLang="zh-CN" b="1" dirty="0" smtClean="0">
                <a:solidFill>
                  <a:srgbClr val="00B050"/>
                </a:solidFill>
                <a:latin typeface="Adobe 黑体 Std R" pitchFamily="34" charset="-122"/>
                <a:ea typeface="Adobe 黑体 Std R" pitchFamily="34" charset="-122"/>
              </a:rPr>
              <a:t>Conciseness in writing </a:t>
            </a:r>
            <a:endParaRPr lang="zh-CN" altLang="en-US" b="1" dirty="0">
              <a:solidFill>
                <a:srgbClr val="00B050"/>
              </a:solidFill>
              <a:latin typeface="Adobe 黑体 Std R" pitchFamily="34" charset="-122"/>
              <a:ea typeface="Adobe 黑体 Std R" pitchFamily="34" charset="-122"/>
            </a:endParaRPr>
          </a:p>
        </p:txBody>
      </p:sp>
    </p:spTree>
    <p:extLst>
      <p:ext uri="{BB962C8B-B14F-4D97-AF65-F5344CB8AC3E}">
        <p14:creationId xmlns:p14="http://schemas.microsoft.com/office/powerpoint/2010/main" val="835374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204864"/>
            <a:ext cx="8229600" cy="1223863"/>
          </a:xfrm>
        </p:spPr>
        <p:txBody>
          <a:bodyPr rtlCol="0">
            <a:normAutofit/>
          </a:bodyPr>
          <a:lstStyle/>
          <a:p>
            <a:pPr marL="0" indent="0" eaLnBrk="1" fontAlgn="auto" hangingPunct="1">
              <a:spcAft>
                <a:spcPts val="0"/>
              </a:spcAft>
              <a:buNone/>
              <a:defRPr/>
            </a:pPr>
            <a:r>
              <a:rPr lang="en-US" altLang="zh-CN" sz="4800" b="1" dirty="0" smtClean="0">
                <a:solidFill>
                  <a:srgbClr val="FF0000"/>
                </a:solidFill>
                <a:cs typeface="+mn-cs"/>
              </a:rPr>
              <a:t>                     </a:t>
            </a:r>
            <a:r>
              <a:rPr lang="en-US" altLang="zh-CN" sz="4800" b="1" dirty="0" smtClean="0">
                <a:solidFill>
                  <a:srgbClr val="00B050"/>
                </a:solidFill>
                <a:cs typeface="+mn-cs"/>
              </a:rPr>
              <a:t>Exercise </a:t>
            </a:r>
          </a:p>
        </p:txBody>
      </p:sp>
    </p:spTree>
    <p:extLst>
      <p:ext uri="{BB962C8B-B14F-4D97-AF65-F5344CB8AC3E}">
        <p14:creationId xmlns:p14="http://schemas.microsoft.com/office/powerpoint/2010/main" val="2250859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79400"/>
            <a:ext cx="9144000" cy="6578600"/>
          </a:xfrm>
        </p:spPr>
        <p:txBody>
          <a:bodyPr/>
          <a:lstStyle/>
          <a:p>
            <a:pPr marL="304800" indent="-304800"/>
            <a:r>
              <a:rPr lang="en-US" altLang="zh-CN" sz="2000" dirty="0" smtClean="0">
                <a:ea typeface="宋体" charset="-122"/>
              </a:rPr>
              <a:t>Updating work must be done by colleagues who associate with this project.</a:t>
            </a:r>
          </a:p>
          <a:p>
            <a:pPr marL="304800" indent="-304800"/>
            <a:r>
              <a:rPr lang="en-US" altLang="zh-CN" sz="2000" dirty="0" smtClean="0">
                <a:solidFill>
                  <a:srgbClr val="FF3300"/>
                </a:solidFill>
                <a:ea typeface="宋体" charset="-122"/>
              </a:rPr>
              <a:t>Updating work must be done by colleagues with this project.</a:t>
            </a:r>
          </a:p>
          <a:p>
            <a:pPr marL="304800" indent="-304800"/>
            <a:r>
              <a:rPr lang="en-US" altLang="zh-CN" sz="2000" dirty="0" smtClean="0">
                <a:ea typeface="宋体" charset="-122"/>
              </a:rPr>
              <a:t>It is with our greatest regret that we must inform you that we need to charge you one more time for the last request.</a:t>
            </a:r>
          </a:p>
          <a:p>
            <a:pPr marL="304800" indent="-304800"/>
            <a:r>
              <a:rPr lang="en-US" altLang="zh-CN" sz="2000" dirty="0" smtClean="0">
                <a:solidFill>
                  <a:srgbClr val="FF3300"/>
                </a:solidFill>
                <a:ea typeface="宋体" charset="-122"/>
              </a:rPr>
              <a:t>We regret that we need to charge you for your last request.</a:t>
            </a:r>
            <a:r>
              <a:rPr lang="en-US" altLang="zh-CN" sz="2000" dirty="0" smtClean="0">
                <a:ea typeface="宋体" charset="-122"/>
              </a:rPr>
              <a:t> </a:t>
            </a:r>
          </a:p>
          <a:p>
            <a:pPr marL="304800" indent="-304800"/>
            <a:r>
              <a:rPr lang="en-US" altLang="zh-CN" sz="2000" dirty="0" smtClean="0">
                <a:ea typeface="宋体" charset="-122"/>
              </a:rPr>
              <a:t>We’re happy to see you in this Blood Donation, which will be held on next Monday at D3 downstairs and start from 10A.M. to 1P.M.</a:t>
            </a:r>
          </a:p>
          <a:p>
            <a:pPr marL="304800" indent="-304800"/>
            <a:r>
              <a:rPr lang="en-US" altLang="zh-CN" sz="2000" dirty="0" smtClean="0">
                <a:solidFill>
                  <a:srgbClr val="FF3300"/>
                </a:solidFill>
                <a:ea typeface="宋体" charset="-122"/>
              </a:rPr>
              <a:t>We’re happy to see you in this Blood Donation next Monday at D3 downstairs from 10A.M. to 1P.M.</a:t>
            </a:r>
          </a:p>
          <a:p>
            <a:pPr marL="304800" indent="-304800"/>
            <a:r>
              <a:rPr lang="en-US" altLang="zh-CN" sz="2000" dirty="0" smtClean="0">
                <a:ea typeface="宋体" charset="-122"/>
              </a:rPr>
              <a:t>I’m really sorry that I didn’t send the invoice to you on time. Because there are some unexpected problems on our machine. </a:t>
            </a:r>
          </a:p>
          <a:p>
            <a:pPr marL="304800" indent="-304800"/>
            <a:r>
              <a:rPr lang="en-US" altLang="zh-CN" sz="2000" dirty="0" smtClean="0">
                <a:solidFill>
                  <a:srgbClr val="FF3300"/>
                </a:solidFill>
                <a:ea typeface="宋体" charset="-122"/>
              </a:rPr>
              <a:t>I’m really sorry not sending the invoice to you on time because of some unexpected problems on our machine. </a:t>
            </a:r>
          </a:p>
          <a:p>
            <a:pPr marL="304800" indent="-304800"/>
            <a:r>
              <a:rPr lang="en-US" altLang="zh-CN" sz="2000" dirty="0" smtClean="0">
                <a:ea typeface="宋体" charset="-122"/>
              </a:rPr>
              <a:t>We are very sorry to tell you. The last time we promised compensation scheme you, can’t give you on time because of our mistakes. </a:t>
            </a:r>
          </a:p>
          <a:p>
            <a:pPr marL="304800" indent="-304800"/>
            <a:r>
              <a:rPr lang="en-US" altLang="zh-CN" sz="2000" dirty="0" smtClean="0">
                <a:solidFill>
                  <a:srgbClr val="FF3300"/>
                </a:solidFill>
                <a:ea typeface="宋体" charset="-122"/>
              </a:rPr>
              <a:t>We are very sorry we can’t give you compensation scheme as scheduled because of our mistakes. </a:t>
            </a:r>
          </a:p>
          <a:p>
            <a:pPr marL="304800" indent="-304800">
              <a:buFontTx/>
              <a:buNone/>
            </a:pPr>
            <a:endParaRPr lang="zh-CN" altLang="en-US" sz="2000" dirty="0" smtClean="0">
              <a:solidFill>
                <a:srgbClr val="FF3300"/>
              </a:solidFill>
              <a:ea typeface="宋体" charset="-122"/>
            </a:endParaRPr>
          </a:p>
        </p:txBody>
      </p:sp>
    </p:spTree>
    <p:extLst>
      <p:ext uri="{BB962C8B-B14F-4D97-AF65-F5344CB8AC3E}">
        <p14:creationId xmlns:p14="http://schemas.microsoft.com/office/powerpoint/2010/main" val="1169763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amond(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amond(in)">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amond(in)">
                                      <p:cBhvr>
                                        <p:cTn id="22" dur="2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amond(in)">
                                      <p:cBhvr>
                                        <p:cTn id="2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0"/>
            <a:ext cx="9144000" cy="6578600"/>
          </a:xfrm>
        </p:spPr>
        <p:txBody>
          <a:bodyPr>
            <a:normAutofit/>
          </a:bodyPr>
          <a:lstStyle/>
          <a:p>
            <a:pPr marL="304800" indent="-304800"/>
            <a:r>
              <a:rPr lang="en-US" altLang="zh-CN" sz="2000" dirty="0" smtClean="0">
                <a:ea typeface="宋体" charset="-122"/>
              </a:rPr>
              <a:t>I wonder if you could check it and give me some suggestions on how to improve it. </a:t>
            </a:r>
          </a:p>
          <a:p>
            <a:pPr marL="304800" indent="-304800"/>
            <a:r>
              <a:rPr lang="en-US" altLang="zh-CN" sz="2000" dirty="0" smtClean="0">
                <a:solidFill>
                  <a:srgbClr val="FF3300"/>
                </a:solidFill>
                <a:ea typeface="宋体" charset="-122"/>
              </a:rPr>
              <a:t>Could you check and give me some suggestions? </a:t>
            </a:r>
          </a:p>
          <a:p>
            <a:pPr marL="304800" indent="-304800"/>
            <a:r>
              <a:rPr lang="en-US" altLang="zh-CN" sz="2000" dirty="0" smtClean="0">
                <a:ea typeface="宋体" charset="-122"/>
              </a:rPr>
              <a:t>You just assigned a bug which just appeared once at your hand yesterday, and ask me to help you to reproduce it. But I am afraid that I can’t be of any assistance because of time limited.</a:t>
            </a:r>
          </a:p>
          <a:p>
            <a:pPr marL="304800" indent="-304800"/>
            <a:r>
              <a:rPr lang="en-US" altLang="zh-CN" sz="2000" dirty="0" smtClean="0">
                <a:solidFill>
                  <a:srgbClr val="FF3300"/>
                </a:solidFill>
                <a:ea typeface="宋体" charset="-122"/>
              </a:rPr>
              <a:t>I am afraid that I can’t help because of limited time.</a:t>
            </a:r>
          </a:p>
          <a:p>
            <a:pPr marL="304800" indent="-304800"/>
            <a:r>
              <a:rPr lang="en-US" altLang="zh-CN" sz="2000" dirty="0" smtClean="0">
                <a:ea typeface="宋体" charset="-122"/>
              </a:rPr>
              <a:t>I’m sorry for late send the test result and report to all. The reason why I missed the send time is that I asked a leave for my stomach trouble.</a:t>
            </a:r>
          </a:p>
          <a:p>
            <a:pPr marL="304800" indent="-304800"/>
            <a:r>
              <a:rPr lang="en-US" altLang="zh-CN" sz="2000" dirty="0" smtClean="0">
                <a:solidFill>
                  <a:srgbClr val="FF3300"/>
                </a:solidFill>
                <a:ea typeface="宋体" charset="-122"/>
              </a:rPr>
              <a:t>I’m sorry for sending the report late due to my sick leave yesterday.</a:t>
            </a:r>
          </a:p>
          <a:p>
            <a:pPr marL="304800" indent="-304800"/>
            <a:r>
              <a:rPr lang="en-US" altLang="zh-CN" sz="2000" dirty="0" smtClean="0">
                <a:ea typeface="宋体" charset="-122"/>
              </a:rPr>
              <a:t> There is still a copy of code which needs review, so could you take several minutes to have a code review and fill in some suggestions to the excel attached. </a:t>
            </a:r>
          </a:p>
          <a:p>
            <a:pPr marL="304800" indent="-304800"/>
            <a:r>
              <a:rPr lang="en-US" altLang="zh-CN" sz="2000" dirty="0" smtClean="0">
                <a:solidFill>
                  <a:srgbClr val="FF3300"/>
                </a:solidFill>
                <a:ea typeface="宋体" charset="-122"/>
              </a:rPr>
              <a:t>Could you review the code and fill your suggestions in the excel attached?</a:t>
            </a:r>
          </a:p>
          <a:p>
            <a:pPr marL="304800" indent="-304800"/>
            <a:r>
              <a:rPr lang="en-US" altLang="zh-CN" sz="2000" dirty="0" smtClean="0">
                <a:ea typeface="宋体" charset="-122"/>
              </a:rPr>
              <a:t> I regret that we can’t reproduce this bug since all of us are quite busy. Also, this bug is really hard to be reproduced. I think you can try to find a new way to reproduce this bug. </a:t>
            </a:r>
          </a:p>
          <a:p>
            <a:pPr marL="304800" indent="-304800"/>
            <a:r>
              <a:rPr lang="en-US" altLang="zh-CN" sz="2000" dirty="0" smtClean="0">
                <a:solidFill>
                  <a:srgbClr val="FF3300"/>
                </a:solidFill>
                <a:ea typeface="宋体" charset="-122"/>
              </a:rPr>
              <a:t>I regret we are too busy to reproduce this bug which is also difficult. I suggest you trying a new way.</a:t>
            </a:r>
          </a:p>
        </p:txBody>
      </p:sp>
    </p:spTree>
    <p:extLst>
      <p:ext uri="{BB962C8B-B14F-4D97-AF65-F5344CB8AC3E}">
        <p14:creationId xmlns:p14="http://schemas.microsoft.com/office/powerpoint/2010/main" val="1590458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88913"/>
            <a:ext cx="8785225" cy="6480175"/>
          </a:xfrm>
        </p:spPr>
        <p:txBody>
          <a:bodyPr rtlCol="0">
            <a:normAutofit fontScale="92500" lnSpcReduction="20000"/>
          </a:bodyPr>
          <a:lstStyle/>
          <a:p>
            <a:pPr marL="0" indent="0" eaLnBrk="1" fontAlgn="auto" hangingPunct="1">
              <a:spcAft>
                <a:spcPts val="0"/>
              </a:spcAft>
              <a:buFont typeface="Wingdings 2"/>
              <a:buNone/>
              <a:defRPr/>
            </a:pPr>
            <a:r>
              <a:rPr lang="en-US" altLang="zh-CN" dirty="0" smtClean="0">
                <a:cs typeface="+mn-cs"/>
              </a:rPr>
              <a:t>Dear Customer,</a:t>
            </a:r>
          </a:p>
          <a:p>
            <a:pPr marL="0" indent="0" eaLnBrk="1" fontAlgn="auto" hangingPunct="1">
              <a:spcAft>
                <a:spcPts val="0"/>
              </a:spcAft>
              <a:buFont typeface="Wingdings 2"/>
              <a:buNone/>
              <a:defRPr/>
            </a:pPr>
            <a:r>
              <a:rPr lang="en-US" altLang="zh-CN" dirty="0" smtClean="0">
                <a:cs typeface="+mn-cs"/>
              </a:rPr>
              <a:t> </a:t>
            </a:r>
            <a:endParaRPr lang="en-US" altLang="zh-CN" dirty="0">
              <a:cs typeface="+mn-cs"/>
            </a:endParaRPr>
          </a:p>
          <a:p>
            <a:pPr marL="0" indent="0" eaLnBrk="1" fontAlgn="auto" hangingPunct="1">
              <a:spcAft>
                <a:spcPts val="0"/>
              </a:spcAft>
              <a:buFont typeface="Wingdings 2"/>
              <a:buNone/>
              <a:defRPr/>
            </a:pPr>
            <a:r>
              <a:rPr lang="en-US" altLang="zh-CN" dirty="0" smtClean="0">
                <a:cs typeface="+mn-cs"/>
              </a:rPr>
              <a:t>I would like to express my sincere thanks to your kind order of our company dated  July, 10</a:t>
            </a:r>
            <a:r>
              <a:rPr lang="en-US" altLang="zh-CN" baseline="30000" dirty="0" smtClean="0">
                <a:cs typeface="+mn-cs"/>
              </a:rPr>
              <a:t>th</a:t>
            </a:r>
            <a:r>
              <a:rPr lang="en-US" altLang="zh-CN" dirty="0" smtClean="0">
                <a:cs typeface="+mn-cs"/>
              </a:rPr>
              <a:t>.</a:t>
            </a:r>
          </a:p>
          <a:p>
            <a:pPr marL="0" indent="0" eaLnBrk="1" fontAlgn="auto" hangingPunct="1">
              <a:spcAft>
                <a:spcPts val="0"/>
              </a:spcAft>
              <a:buFont typeface="Wingdings 2"/>
              <a:buNone/>
              <a:defRPr/>
            </a:pPr>
            <a:endParaRPr lang="en-US" altLang="zh-CN" dirty="0">
              <a:cs typeface="+mn-cs"/>
            </a:endParaRPr>
          </a:p>
          <a:p>
            <a:pPr marL="0" indent="0" eaLnBrk="1" fontAlgn="auto" hangingPunct="1">
              <a:spcAft>
                <a:spcPts val="0"/>
              </a:spcAft>
              <a:buFont typeface="Wingdings 2"/>
              <a:buNone/>
              <a:defRPr/>
            </a:pPr>
            <a:r>
              <a:rPr lang="en-US" altLang="zh-CN" dirty="0" smtClean="0">
                <a:cs typeface="+mn-cs"/>
              </a:rPr>
              <a:t>We would like to know whether you would allow us to extend the time of shipment for twenty days. And if you would be so kind as to allow us to do so, kindly give us your reply by fax without delay.</a:t>
            </a:r>
          </a:p>
          <a:p>
            <a:pPr marL="0" indent="0" eaLnBrk="1" fontAlgn="auto" hangingPunct="1">
              <a:spcAft>
                <a:spcPts val="0"/>
              </a:spcAft>
              <a:buFont typeface="Wingdings 2"/>
              <a:buNone/>
              <a:defRPr/>
            </a:pPr>
            <a:endParaRPr lang="en-US" altLang="zh-CN" dirty="0">
              <a:cs typeface="+mn-cs"/>
            </a:endParaRPr>
          </a:p>
          <a:p>
            <a:pPr marL="0" indent="0" eaLnBrk="1" fontAlgn="auto" hangingPunct="1">
              <a:spcAft>
                <a:spcPts val="0"/>
              </a:spcAft>
              <a:buFont typeface="Wingdings 2"/>
              <a:buNone/>
              <a:defRPr/>
            </a:pPr>
            <a:r>
              <a:rPr lang="en-US" altLang="zh-CN" dirty="0" smtClean="0">
                <a:cs typeface="+mn-cs"/>
              </a:rPr>
              <a:t>I’m Looking forward to your early  reply at your convenience.</a:t>
            </a:r>
          </a:p>
          <a:p>
            <a:pPr marL="0" indent="0" eaLnBrk="1" fontAlgn="auto" hangingPunct="1">
              <a:spcAft>
                <a:spcPts val="0"/>
              </a:spcAft>
              <a:buFont typeface="Wingdings 2"/>
              <a:buNone/>
              <a:defRPr/>
            </a:pPr>
            <a:endParaRPr lang="en-US" altLang="zh-CN" dirty="0">
              <a:cs typeface="+mn-cs"/>
            </a:endParaRPr>
          </a:p>
          <a:p>
            <a:pPr marL="0" indent="0" eaLnBrk="1" fontAlgn="auto" hangingPunct="1">
              <a:spcAft>
                <a:spcPts val="0"/>
              </a:spcAft>
              <a:buFont typeface="Wingdings 2"/>
              <a:buNone/>
              <a:defRPr/>
            </a:pPr>
            <a:r>
              <a:rPr lang="en-US" altLang="zh-CN" dirty="0" smtClean="0">
                <a:cs typeface="+mn-cs"/>
              </a:rPr>
              <a:t>Sincerely yours,</a:t>
            </a:r>
          </a:p>
          <a:p>
            <a:pPr marL="0" indent="0" eaLnBrk="1" fontAlgn="auto" hangingPunct="1">
              <a:spcAft>
                <a:spcPts val="0"/>
              </a:spcAft>
              <a:buFont typeface="Wingdings 2"/>
              <a:buNone/>
              <a:defRPr/>
            </a:pPr>
            <a:r>
              <a:rPr lang="en-US" altLang="zh-CN" dirty="0" smtClean="0">
                <a:cs typeface="+mn-cs"/>
              </a:rPr>
              <a:t>Lily</a:t>
            </a:r>
            <a:endParaRPr lang="zh-CN" altLang="en-US" dirty="0">
              <a:cs typeface="+mn-cs"/>
            </a:endParaRPr>
          </a:p>
        </p:txBody>
      </p:sp>
      <p:cxnSp>
        <p:nvCxnSpPr>
          <p:cNvPr id="4" name="直接连接符 3"/>
          <p:cNvCxnSpPr/>
          <p:nvPr/>
        </p:nvCxnSpPr>
        <p:spPr>
          <a:xfrm flipV="1">
            <a:off x="1360488" y="1079500"/>
            <a:ext cx="700087" cy="50482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258888" y="2360613"/>
            <a:ext cx="801687" cy="4921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05025" y="4941888"/>
            <a:ext cx="1079500" cy="2873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470025" y="500063"/>
            <a:ext cx="7029450" cy="400050"/>
          </a:xfrm>
          <a:prstGeom prst="rect">
            <a:avLst/>
          </a:prstGeom>
          <a:noFill/>
          <a:ln w="9525">
            <a:noFill/>
            <a:miter lim="800000"/>
            <a:headEnd/>
            <a:tailEnd/>
          </a:ln>
        </p:spPr>
        <p:txBody>
          <a:bodyPr>
            <a:spAutoFit/>
          </a:bodyPr>
          <a:lstStyle/>
          <a:p>
            <a:r>
              <a:rPr lang="en-US" altLang="zh-CN" sz="2000">
                <a:solidFill>
                  <a:srgbClr val="00B0F0"/>
                </a:solidFill>
                <a:latin typeface="Cambria" pitchFamily="18" charset="0"/>
              </a:rPr>
              <a:t>I would like to express my thanks to your order of July, 10</a:t>
            </a:r>
            <a:r>
              <a:rPr lang="en-US" altLang="zh-CN" sz="2000" baseline="30000">
                <a:solidFill>
                  <a:srgbClr val="00B0F0"/>
                </a:solidFill>
                <a:latin typeface="Cambria" pitchFamily="18" charset="0"/>
              </a:rPr>
              <a:t>th</a:t>
            </a:r>
            <a:r>
              <a:rPr lang="en-US" altLang="zh-CN" sz="2000">
                <a:solidFill>
                  <a:srgbClr val="00B0F0"/>
                </a:solidFill>
                <a:latin typeface="Cambria" pitchFamily="18" charset="0"/>
              </a:rPr>
              <a:t>.</a:t>
            </a:r>
          </a:p>
        </p:txBody>
      </p:sp>
      <p:sp>
        <p:nvSpPr>
          <p:cNvPr id="13" name="TextBox 12"/>
          <p:cNvSpPr txBox="1">
            <a:spLocks noChangeArrowheads="1"/>
          </p:cNvSpPr>
          <p:nvPr/>
        </p:nvSpPr>
        <p:spPr bwMode="auto">
          <a:xfrm>
            <a:off x="228600" y="1724025"/>
            <a:ext cx="8280400" cy="708025"/>
          </a:xfrm>
          <a:prstGeom prst="rect">
            <a:avLst/>
          </a:prstGeom>
          <a:noFill/>
          <a:ln w="9525">
            <a:noFill/>
            <a:miter lim="800000"/>
            <a:headEnd/>
            <a:tailEnd/>
          </a:ln>
        </p:spPr>
        <p:txBody>
          <a:bodyPr>
            <a:spAutoFit/>
          </a:bodyPr>
          <a:lstStyle/>
          <a:p>
            <a:r>
              <a:rPr lang="en-US" altLang="zh-CN" sz="2000">
                <a:solidFill>
                  <a:srgbClr val="00B0F0"/>
                </a:solidFill>
                <a:latin typeface="Cambria" pitchFamily="18" charset="0"/>
              </a:rPr>
              <a:t>Please  reply by fax immediately if you will allow us to delay the shipment for twenty days .</a:t>
            </a:r>
          </a:p>
        </p:txBody>
      </p:sp>
      <p:sp>
        <p:nvSpPr>
          <p:cNvPr id="15" name="TextBox 14"/>
          <p:cNvSpPr txBox="1">
            <a:spLocks noChangeArrowheads="1"/>
          </p:cNvSpPr>
          <p:nvPr/>
        </p:nvSpPr>
        <p:spPr bwMode="auto">
          <a:xfrm>
            <a:off x="3184525" y="5119688"/>
            <a:ext cx="5203825" cy="461962"/>
          </a:xfrm>
          <a:prstGeom prst="rect">
            <a:avLst/>
          </a:prstGeom>
          <a:noFill/>
          <a:ln w="9525">
            <a:noFill/>
            <a:miter lim="800000"/>
            <a:headEnd/>
            <a:tailEnd/>
          </a:ln>
        </p:spPr>
        <p:txBody>
          <a:bodyPr>
            <a:spAutoFit/>
          </a:bodyPr>
          <a:lstStyle/>
          <a:p>
            <a:r>
              <a:rPr lang="en-US" altLang="zh-CN" sz="2400">
                <a:solidFill>
                  <a:srgbClr val="00B0F0"/>
                </a:solidFill>
                <a:latin typeface="Cambria" pitchFamily="18" charset="0"/>
              </a:rPr>
              <a:t>Looking forward to your early  reply.</a:t>
            </a:r>
          </a:p>
        </p:txBody>
      </p:sp>
    </p:spTree>
    <p:extLst>
      <p:ext uri="{BB962C8B-B14F-4D97-AF65-F5344CB8AC3E}">
        <p14:creationId xmlns:p14="http://schemas.microsoft.com/office/powerpoint/2010/main" val="94809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0" y="188913"/>
            <a:ext cx="8928100" cy="6669087"/>
          </a:xfrm>
        </p:spPr>
        <p:txBody>
          <a:bodyPr rtlCol="0">
            <a:normAutofit lnSpcReduction="10000"/>
          </a:bodyPr>
          <a:lstStyle/>
          <a:p>
            <a:pPr marL="0" indent="0" eaLnBrk="1" fontAlgn="auto" hangingPunct="1">
              <a:spcAft>
                <a:spcPts val="0"/>
              </a:spcAft>
              <a:buFont typeface="Wingdings 2"/>
              <a:buNone/>
              <a:defRPr/>
            </a:pPr>
            <a:r>
              <a:rPr lang="en-US" altLang="zh-CN" dirty="0">
                <a:cs typeface="+mn-cs"/>
              </a:rPr>
              <a:t>Dear Customer,</a:t>
            </a:r>
          </a:p>
          <a:p>
            <a:pPr marL="0" indent="0" eaLnBrk="1" fontAlgn="auto" hangingPunct="1">
              <a:spcAft>
                <a:spcPts val="0"/>
              </a:spcAft>
              <a:buFont typeface="Wingdings 2"/>
              <a:buNone/>
              <a:defRPr/>
            </a:pPr>
            <a:endParaRPr lang="en-US" altLang="zh-CN" dirty="0">
              <a:cs typeface="+mn-cs"/>
            </a:endParaRPr>
          </a:p>
          <a:p>
            <a:pPr marL="0" indent="0" eaLnBrk="1" fontAlgn="auto" hangingPunct="1">
              <a:spcAft>
                <a:spcPts val="0"/>
              </a:spcAft>
              <a:buFont typeface="Wingdings 2"/>
              <a:buNone/>
              <a:defRPr/>
            </a:pPr>
            <a:r>
              <a:rPr lang="en-US" altLang="zh-CN" dirty="0">
                <a:cs typeface="+mn-cs"/>
              </a:rPr>
              <a:t>I would like to express my </a:t>
            </a:r>
            <a:r>
              <a:rPr lang="en-US" altLang="zh-CN" dirty="0" smtClean="0">
                <a:cs typeface="+mn-cs"/>
              </a:rPr>
              <a:t>thanks </a:t>
            </a:r>
            <a:r>
              <a:rPr lang="en-US" altLang="zh-CN" dirty="0">
                <a:cs typeface="+mn-cs"/>
              </a:rPr>
              <a:t>to your </a:t>
            </a:r>
            <a:r>
              <a:rPr lang="en-US" altLang="zh-CN" dirty="0" smtClean="0">
                <a:cs typeface="+mn-cs"/>
              </a:rPr>
              <a:t>order </a:t>
            </a:r>
            <a:r>
              <a:rPr lang="en-US" altLang="zh-CN" dirty="0">
                <a:cs typeface="+mn-cs"/>
              </a:rPr>
              <a:t>of </a:t>
            </a:r>
            <a:r>
              <a:rPr lang="en-US" altLang="zh-CN" dirty="0" smtClean="0">
                <a:cs typeface="+mn-cs"/>
              </a:rPr>
              <a:t>July</a:t>
            </a:r>
            <a:r>
              <a:rPr lang="en-US" altLang="zh-CN" dirty="0">
                <a:cs typeface="+mn-cs"/>
              </a:rPr>
              <a:t>, 10</a:t>
            </a:r>
            <a:r>
              <a:rPr lang="en-US" altLang="zh-CN" baseline="30000" dirty="0">
                <a:cs typeface="+mn-cs"/>
              </a:rPr>
              <a:t>th</a:t>
            </a:r>
            <a:r>
              <a:rPr lang="en-US" altLang="zh-CN" dirty="0">
                <a:cs typeface="+mn-cs"/>
              </a:rPr>
              <a:t>.</a:t>
            </a:r>
          </a:p>
          <a:p>
            <a:pPr marL="0" indent="0" eaLnBrk="1" fontAlgn="auto" hangingPunct="1">
              <a:spcAft>
                <a:spcPts val="0"/>
              </a:spcAft>
              <a:buFont typeface="Wingdings 2"/>
              <a:buNone/>
              <a:defRPr/>
            </a:pPr>
            <a:endParaRPr lang="en-US" altLang="zh-CN" dirty="0" smtClean="0">
              <a:cs typeface="+mn-cs"/>
            </a:endParaRPr>
          </a:p>
          <a:p>
            <a:pPr marL="0" indent="0" eaLnBrk="1" fontAlgn="auto" hangingPunct="1">
              <a:spcAft>
                <a:spcPts val="0"/>
              </a:spcAft>
              <a:buFont typeface="Wingdings 2"/>
              <a:buNone/>
              <a:defRPr/>
            </a:pPr>
            <a:r>
              <a:rPr lang="en-US" altLang="zh-CN" dirty="0" smtClean="0">
                <a:cs typeface="+mn-cs"/>
              </a:rPr>
              <a:t>Please  reply by fax immediately if you will allow us delay the shipment for twenty days .</a:t>
            </a:r>
            <a:endParaRPr lang="en-US" altLang="zh-CN" dirty="0">
              <a:cs typeface="+mn-cs"/>
            </a:endParaRPr>
          </a:p>
          <a:p>
            <a:pPr marL="0" indent="0" eaLnBrk="1" fontAlgn="auto" hangingPunct="1">
              <a:spcAft>
                <a:spcPts val="0"/>
              </a:spcAft>
              <a:buFont typeface="Wingdings 2"/>
              <a:buNone/>
              <a:defRPr/>
            </a:pPr>
            <a:endParaRPr lang="en-US" altLang="zh-CN" dirty="0">
              <a:cs typeface="+mn-cs"/>
            </a:endParaRPr>
          </a:p>
          <a:p>
            <a:pPr marL="0" indent="0" eaLnBrk="1" fontAlgn="auto" hangingPunct="1">
              <a:spcAft>
                <a:spcPts val="0"/>
              </a:spcAft>
              <a:buFont typeface="Wingdings 2"/>
              <a:buNone/>
              <a:defRPr/>
            </a:pPr>
            <a:r>
              <a:rPr lang="en-US" altLang="zh-CN" dirty="0" smtClean="0">
                <a:cs typeface="+mn-cs"/>
              </a:rPr>
              <a:t>Looking </a:t>
            </a:r>
            <a:r>
              <a:rPr lang="en-US" altLang="zh-CN" dirty="0">
                <a:cs typeface="+mn-cs"/>
              </a:rPr>
              <a:t>forward to your early  </a:t>
            </a:r>
            <a:r>
              <a:rPr lang="en-US" altLang="zh-CN" dirty="0" smtClean="0">
                <a:cs typeface="+mn-cs"/>
              </a:rPr>
              <a:t>reply.</a:t>
            </a:r>
            <a:endParaRPr lang="en-US" altLang="zh-CN" dirty="0">
              <a:cs typeface="+mn-cs"/>
            </a:endParaRPr>
          </a:p>
          <a:p>
            <a:pPr marL="0" indent="0" eaLnBrk="1" fontAlgn="auto" hangingPunct="1">
              <a:spcAft>
                <a:spcPts val="0"/>
              </a:spcAft>
              <a:buFont typeface="Wingdings 2"/>
              <a:buNone/>
              <a:defRPr/>
            </a:pPr>
            <a:endParaRPr lang="en-US" altLang="zh-CN" dirty="0">
              <a:cs typeface="+mn-cs"/>
            </a:endParaRPr>
          </a:p>
          <a:p>
            <a:pPr marL="0" indent="0" eaLnBrk="1" fontAlgn="auto" hangingPunct="1">
              <a:spcAft>
                <a:spcPts val="0"/>
              </a:spcAft>
              <a:buFont typeface="Wingdings 2"/>
              <a:buNone/>
              <a:defRPr/>
            </a:pPr>
            <a:r>
              <a:rPr lang="en-US" altLang="zh-CN" dirty="0">
                <a:cs typeface="+mn-cs"/>
              </a:rPr>
              <a:t>Sincerely yours,</a:t>
            </a:r>
          </a:p>
          <a:p>
            <a:pPr marL="0" indent="0" eaLnBrk="1" fontAlgn="auto" hangingPunct="1">
              <a:spcAft>
                <a:spcPts val="0"/>
              </a:spcAft>
              <a:buFont typeface="Wingdings 2"/>
              <a:buNone/>
              <a:defRPr/>
            </a:pPr>
            <a:r>
              <a:rPr lang="en-US" altLang="zh-CN" dirty="0">
                <a:cs typeface="+mn-cs"/>
              </a:rPr>
              <a:t>Lily</a:t>
            </a:r>
            <a:endParaRPr lang="zh-CN" altLang="en-US" dirty="0">
              <a:cs typeface="+mn-cs"/>
            </a:endParaRPr>
          </a:p>
          <a:p>
            <a:pPr eaLnBrk="1" fontAlgn="auto" hangingPunct="1">
              <a:spcAft>
                <a:spcPts val="0"/>
              </a:spcAft>
              <a:buFont typeface="Wingdings 2"/>
              <a:buChar char=""/>
              <a:defRPr/>
            </a:pPr>
            <a:endParaRPr lang="zh-CN" altLang="en-US" dirty="0">
              <a:cs typeface="+mn-cs"/>
            </a:endParaRPr>
          </a:p>
        </p:txBody>
      </p:sp>
    </p:spTree>
    <p:extLst>
      <p:ext uri="{BB962C8B-B14F-4D97-AF65-F5344CB8AC3E}">
        <p14:creationId xmlns:p14="http://schemas.microsoft.com/office/powerpoint/2010/main" val="926896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Ultimate</a:t>
            </a:r>
            <a:r>
              <a:rPr lang="zh-CN" altLang="en-US" sz="2800" dirty="0" smtClean="0"/>
              <a:t>最终的                             </a:t>
            </a:r>
            <a:r>
              <a:rPr lang="en-US" altLang="zh-CN" sz="2800" dirty="0" smtClean="0"/>
              <a:t>maintenance</a:t>
            </a:r>
            <a:r>
              <a:rPr lang="zh-CN" altLang="en-US" sz="2800" dirty="0" smtClean="0"/>
              <a:t>维护</a:t>
            </a:r>
            <a:endParaRPr lang="en-US" altLang="zh-CN" sz="2800" dirty="0" smtClean="0"/>
          </a:p>
          <a:p>
            <a:r>
              <a:rPr lang="en-US" altLang="zh-CN" sz="2800" dirty="0" smtClean="0"/>
              <a:t>Delay</a:t>
            </a:r>
            <a:r>
              <a:rPr lang="zh-CN" altLang="en-US" sz="2800" dirty="0" smtClean="0"/>
              <a:t>推迟                                       </a:t>
            </a:r>
            <a:r>
              <a:rPr lang="en-US" altLang="zh-CN" sz="2800" dirty="0" smtClean="0"/>
              <a:t>beneficiary</a:t>
            </a:r>
            <a:r>
              <a:rPr lang="zh-CN" altLang="en-US" sz="2800" dirty="0" smtClean="0"/>
              <a:t>受益人</a:t>
            </a:r>
            <a:endParaRPr lang="en-US" altLang="zh-CN" sz="2800" dirty="0" smtClean="0"/>
          </a:p>
          <a:p>
            <a:r>
              <a:rPr lang="en-US" altLang="zh-CN" sz="2800" dirty="0" smtClean="0"/>
              <a:t>Readable</a:t>
            </a:r>
            <a:r>
              <a:rPr lang="zh-CN" altLang="en-US" sz="2800" dirty="0" smtClean="0"/>
              <a:t>可读的                            </a:t>
            </a:r>
            <a:r>
              <a:rPr lang="en-US" altLang="zh-CN" sz="2800" dirty="0" smtClean="0"/>
              <a:t>principle</a:t>
            </a:r>
            <a:r>
              <a:rPr lang="zh-CN" altLang="en-US" sz="2800" dirty="0" smtClean="0"/>
              <a:t>原则</a:t>
            </a:r>
            <a:endParaRPr lang="en-US" altLang="zh-CN" sz="2800" dirty="0" smtClean="0"/>
          </a:p>
          <a:p>
            <a:r>
              <a:rPr lang="en-US" altLang="zh-CN" sz="2800" dirty="0" smtClean="0"/>
              <a:t>Self-explanatory</a:t>
            </a:r>
            <a:r>
              <a:rPr lang="zh-CN" altLang="en-US" sz="2800" dirty="0" smtClean="0"/>
              <a:t>不言自明的       </a:t>
            </a:r>
            <a:r>
              <a:rPr lang="en-US" altLang="zh-CN" sz="2800" dirty="0" smtClean="0"/>
              <a:t>unnecessary</a:t>
            </a:r>
            <a:r>
              <a:rPr lang="zh-CN" altLang="en-US" sz="2800" dirty="0" smtClean="0"/>
              <a:t>没必要</a:t>
            </a:r>
            <a:endParaRPr lang="en-US" altLang="zh-CN" sz="2800" dirty="0" smtClean="0"/>
          </a:p>
          <a:p>
            <a:r>
              <a:rPr lang="en-US" altLang="zh-CN" sz="2800" dirty="0" smtClean="0"/>
              <a:t>Violate</a:t>
            </a:r>
            <a:r>
              <a:rPr lang="zh-CN" altLang="en-US" sz="2800" dirty="0" smtClean="0"/>
              <a:t>违反                                     </a:t>
            </a:r>
            <a:r>
              <a:rPr lang="en-US" altLang="zh-CN" sz="2800" dirty="0" smtClean="0"/>
              <a:t>indentation</a:t>
            </a:r>
            <a:r>
              <a:rPr lang="zh-CN" altLang="en-US" sz="2800" dirty="0" smtClean="0"/>
              <a:t>缩进</a:t>
            </a:r>
            <a:endParaRPr lang="en-US" altLang="zh-CN" sz="2800" dirty="0" smtClean="0"/>
          </a:p>
          <a:p>
            <a:r>
              <a:rPr lang="en-US" altLang="zh-CN" sz="2800" dirty="0" smtClean="0"/>
              <a:t>Span</a:t>
            </a:r>
            <a:r>
              <a:rPr lang="zh-CN" altLang="en-US" sz="2800" dirty="0" smtClean="0"/>
              <a:t>横跨                                         </a:t>
            </a:r>
            <a:r>
              <a:rPr lang="en-US" altLang="zh-CN" sz="2800" dirty="0" smtClean="0"/>
              <a:t>delimiter</a:t>
            </a:r>
            <a:r>
              <a:rPr lang="zh-CN" altLang="en-US" sz="2800" dirty="0" smtClean="0"/>
              <a:t>定界符</a:t>
            </a:r>
            <a:endParaRPr lang="en-US" altLang="zh-CN" sz="2800" dirty="0" smtClean="0"/>
          </a:p>
          <a:p>
            <a:r>
              <a:rPr lang="en-US" altLang="zh-CN" sz="2800" dirty="0" smtClean="0"/>
              <a:t>Recursively</a:t>
            </a:r>
            <a:r>
              <a:rPr lang="zh-CN" altLang="en-US" sz="2800" dirty="0" smtClean="0"/>
              <a:t>递归式地                     </a:t>
            </a:r>
            <a:r>
              <a:rPr lang="en-US" altLang="zh-CN" sz="2800" dirty="0" smtClean="0"/>
              <a:t>superfluous</a:t>
            </a:r>
            <a:r>
              <a:rPr lang="zh-CN" altLang="en-US" sz="2800" dirty="0" smtClean="0"/>
              <a:t>多余的</a:t>
            </a:r>
            <a:endParaRPr lang="en-US" altLang="zh-CN" sz="2800" dirty="0" smtClean="0"/>
          </a:p>
          <a:p>
            <a:r>
              <a:rPr lang="en-US" altLang="zh-CN" sz="2800" dirty="0" smtClean="0"/>
              <a:t>Domain</a:t>
            </a:r>
            <a:r>
              <a:rPr lang="zh-CN" altLang="en-US" sz="2800" dirty="0" smtClean="0"/>
              <a:t>领域                                    </a:t>
            </a:r>
            <a:r>
              <a:rPr lang="en-US" altLang="zh-CN" sz="2800" dirty="0" smtClean="0"/>
              <a:t>optimization</a:t>
            </a:r>
            <a:r>
              <a:rPr lang="zh-CN" altLang="en-US" sz="2800" dirty="0" smtClean="0"/>
              <a:t>优化</a:t>
            </a:r>
            <a:endParaRPr lang="en-US" altLang="zh-CN" sz="2800" dirty="0" smtClean="0"/>
          </a:p>
          <a:p>
            <a:r>
              <a:rPr lang="en-US" altLang="zh-CN" sz="2800" dirty="0" smtClean="0"/>
              <a:t>Systematically</a:t>
            </a:r>
            <a:r>
              <a:rPr lang="zh-CN" altLang="en-US" sz="2800" dirty="0" smtClean="0"/>
              <a:t>系统地                     </a:t>
            </a:r>
            <a:r>
              <a:rPr lang="en-US" altLang="zh-CN" sz="2800" dirty="0" smtClean="0"/>
              <a:t>summarize</a:t>
            </a:r>
            <a:r>
              <a:rPr lang="zh-CN" altLang="en-US" sz="2800" dirty="0" smtClean="0"/>
              <a:t>总结</a:t>
            </a:r>
            <a:endParaRPr lang="en-US" altLang="zh-CN" sz="2800" dirty="0" smtClean="0"/>
          </a:p>
          <a:p>
            <a:r>
              <a:rPr lang="en-US" altLang="zh-CN" sz="2800" dirty="0" smtClean="0"/>
              <a:t>Re-explain</a:t>
            </a:r>
            <a:r>
              <a:rPr lang="zh-CN" altLang="en-US" sz="2800" dirty="0" smtClean="0"/>
              <a:t>重新解释                       </a:t>
            </a:r>
            <a:r>
              <a:rPr lang="en-US" altLang="zh-CN" sz="2800" dirty="0" smtClean="0"/>
              <a:t>rewrite</a:t>
            </a:r>
            <a:r>
              <a:rPr lang="zh-CN" altLang="en-US" sz="2800" dirty="0" smtClean="0"/>
              <a:t>重写</a:t>
            </a:r>
            <a:endParaRPr lang="en-US" altLang="zh-CN" sz="2800" dirty="0" smtClean="0"/>
          </a:p>
          <a:p>
            <a:r>
              <a:rPr lang="en-US" altLang="zh-CN" sz="2800" dirty="0" smtClean="0"/>
              <a:t>Clarify</a:t>
            </a:r>
            <a:r>
              <a:rPr lang="zh-CN" altLang="en-US" sz="2800" dirty="0" smtClean="0"/>
              <a:t>阐明，澄清                          </a:t>
            </a:r>
            <a:r>
              <a:rPr lang="en-US" altLang="zh-CN" sz="2800" dirty="0" smtClean="0"/>
              <a:t>exclude</a:t>
            </a:r>
            <a:r>
              <a:rPr lang="zh-CN" altLang="en-US" sz="2800" dirty="0" smtClean="0"/>
              <a:t>排除</a:t>
            </a:r>
            <a:endParaRPr lang="en-US" altLang="zh-CN" sz="2800" dirty="0" smtClean="0"/>
          </a:p>
          <a:p>
            <a:r>
              <a:rPr lang="en-US" altLang="zh-CN" sz="2800" dirty="0" smtClean="0"/>
              <a:t>Rarely</a:t>
            </a:r>
            <a:r>
              <a:rPr lang="zh-CN" altLang="en-US" sz="2800" dirty="0" smtClean="0"/>
              <a:t>罕见的                                   </a:t>
            </a:r>
            <a:r>
              <a:rPr lang="en-US" altLang="zh-CN" sz="2800" dirty="0" smtClean="0"/>
              <a:t>fix</a:t>
            </a:r>
            <a:r>
              <a:rPr lang="zh-CN" altLang="en-US" sz="2800" dirty="0" smtClean="0"/>
              <a:t>修复</a:t>
            </a:r>
            <a:endParaRPr lang="en-US" altLang="zh-CN" sz="2800" dirty="0" smtClean="0"/>
          </a:p>
          <a:p>
            <a:r>
              <a:rPr lang="en-US" altLang="zh-CN" sz="2800" dirty="0" smtClean="0"/>
              <a:t>Slash</a:t>
            </a:r>
            <a:r>
              <a:rPr lang="zh-CN" altLang="en-US" sz="2800" dirty="0" smtClean="0"/>
              <a:t>斜线                                          </a:t>
            </a:r>
            <a:r>
              <a:rPr lang="en-US" altLang="zh-CN" sz="2800" dirty="0" smtClean="0"/>
              <a:t>alternative</a:t>
            </a:r>
            <a:r>
              <a:rPr lang="zh-CN" altLang="en-US" sz="2800" dirty="0" smtClean="0"/>
              <a:t>选择，替代物</a:t>
            </a:r>
            <a:endParaRPr lang="en-US" altLang="zh-CN" sz="2800" dirty="0" smtClean="0"/>
          </a:p>
        </p:txBody>
      </p:sp>
    </p:spTree>
    <p:extLst>
      <p:ext uri="{BB962C8B-B14F-4D97-AF65-F5344CB8AC3E}">
        <p14:creationId xmlns:p14="http://schemas.microsoft.com/office/powerpoint/2010/main" val="973786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内容占位符 2"/>
          <p:cNvSpPr>
            <a:spLocks noGrp="1"/>
          </p:cNvSpPr>
          <p:nvPr>
            <p:ph idx="1"/>
          </p:nvPr>
        </p:nvSpPr>
        <p:spPr>
          <a:xfrm>
            <a:off x="107950" y="188913"/>
            <a:ext cx="8859838" cy="6553200"/>
          </a:xfrm>
        </p:spPr>
        <p:txBody>
          <a:bodyPr/>
          <a:lstStyle/>
          <a:p>
            <a:pPr marL="0" indent="0" algn="just">
              <a:lnSpc>
                <a:spcPct val="80000"/>
              </a:lnSpc>
              <a:buFontTx/>
              <a:buNone/>
            </a:pPr>
            <a:r>
              <a:rPr lang="en-US" altLang="zh-CN" sz="2400" dirty="0" smtClean="0">
                <a:ea typeface="宋体" charset="-122"/>
              </a:rPr>
              <a:t>Dear </a:t>
            </a:r>
            <a:r>
              <a:rPr lang="en-US" altLang="zh-CN" sz="2400" dirty="0" err="1" smtClean="0">
                <a:ea typeface="宋体" charset="-122"/>
              </a:rPr>
              <a:t>Hongten</a:t>
            </a:r>
            <a:r>
              <a:rPr lang="en-US" altLang="zh-CN" sz="2400" dirty="0" smtClean="0">
                <a:ea typeface="宋体" charset="-122"/>
              </a:rPr>
              <a:t>,</a:t>
            </a:r>
            <a:endParaRPr lang="zh-CN" altLang="zh-CN" sz="2400" dirty="0" smtClean="0">
              <a:ea typeface="宋体" charset="-122"/>
            </a:endParaRPr>
          </a:p>
          <a:p>
            <a:pPr marL="0" indent="0" algn="just">
              <a:lnSpc>
                <a:spcPct val="80000"/>
              </a:lnSpc>
              <a:buFontTx/>
              <a:buNone/>
            </a:pPr>
            <a:r>
              <a:rPr lang="en-US" altLang="zh-CN" sz="2400" dirty="0" smtClean="0">
                <a:ea typeface="宋体" charset="-122"/>
              </a:rPr>
              <a:t> </a:t>
            </a:r>
            <a:endParaRPr lang="zh-CN" altLang="zh-CN" sz="2400" dirty="0" smtClean="0">
              <a:ea typeface="宋体" charset="-122"/>
            </a:endParaRPr>
          </a:p>
          <a:p>
            <a:pPr marL="0" indent="0" algn="just">
              <a:lnSpc>
                <a:spcPct val="80000"/>
              </a:lnSpc>
              <a:buFontTx/>
              <a:buNone/>
            </a:pPr>
            <a:r>
              <a:rPr lang="en-US" altLang="zh-CN" sz="2400" dirty="0" smtClean="0">
                <a:ea typeface="宋体" charset="-122"/>
              </a:rPr>
              <a:t>Thank you to give our responses to these questions. I am very sorry that I was out when you sent letter to me yesterday afternoon. The fact is that I had an engagement with my friends, and ignorant of your letter.</a:t>
            </a:r>
            <a:endParaRPr lang="zh-CN" altLang="zh-CN" sz="2400" dirty="0" smtClean="0">
              <a:ea typeface="宋体" charset="-122"/>
            </a:endParaRPr>
          </a:p>
          <a:p>
            <a:pPr marL="0" indent="0" algn="just">
              <a:lnSpc>
                <a:spcPct val="80000"/>
              </a:lnSpc>
              <a:buFontTx/>
              <a:buNone/>
            </a:pPr>
            <a:r>
              <a:rPr lang="en-US" altLang="zh-CN" sz="2400" dirty="0" smtClean="0">
                <a:ea typeface="宋体" charset="-122"/>
              </a:rPr>
              <a:t> </a:t>
            </a:r>
            <a:endParaRPr lang="zh-CN" altLang="zh-CN" sz="2400" dirty="0" smtClean="0">
              <a:ea typeface="宋体" charset="-122"/>
            </a:endParaRPr>
          </a:p>
          <a:p>
            <a:pPr marL="0" indent="0" algn="just">
              <a:lnSpc>
                <a:spcPct val="80000"/>
              </a:lnSpc>
              <a:buFontTx/>
              <a:buNone/>
            </a:pPr>
            <a:r>
              <a:rPr lang="en-US" altLang="zh-CN" sz="2400" dirty="0" smtClean="0">
                <a:ea typeface="宋体" charset="-122"/>
              </a:rPr>
              <a:t>We might say that you can give us a more detailed list of bugs about the "feature", so we can organize our developers to fix these bugs as soon as possible. We would suggest that you can fill in the bugs according to the attached EXCEL form and send to us. In addition, we will also send a developer to work with you on your side.</a:t>
            </a:r>
            <a:endParaRPr lang="zh-CN" altLang="zh-CN" sz="2400" dirty="0" smtClean="0">
              <a:ea typeface="宋体" charset="-122"/>
            </a:endParaRPr>
          </a:p>
          <a:p>
            <a:pPr marL="0" indent="0" algn="just">
              <a:lnSpc>
                <a:spcPct val="80000"/>
              </a:lnSpc>
              <a:buFontTx/>
              <a:buNone/>
            </a:pPr>
            <a:r>
              <a:rPr lang="en-US" altLang="zh-CN" sz="2400" dirty="0" smtClean="0">
                <a:ea typeface="宋体" charset="-122"/>
              </a:rPr>
              <a:t> </a:t>
            </a:r>
            <a:endParaRPr lang="zh-CN" altLang="zh-CN" sz="2400" dirty="0" smtClean="0">
              <a:ea typeface="宋体" charset="-122"/>
            </a:endParaRPr>
          </a:p>
          <a:p>
            <a:pPr marL="0" indent="0" algn="just">
              <a:lnSpc>
                <a:spcPct val="80000"/>
              </a:lnSpc>
              <a:buFontTx/>
              <a:buNone/>
            </a:pPr>
            <a:r>
              <a:rPr lang="en-US" altLang="zh-CN" sz="2400" dirty="0" smtClean="0">
                <a:ea typeface="宋体" charset="-122"/>
              </a:rPr>
              <a:t>Thank you for you cooperation,  and I'm very sorry for the inconvenience.</a:t>
            </a:r>
            <a:endParaRPr lang="zh-CN" altLang="zh-CN" sz="2400" dirty="0" smtClean="0">
              <a:ea typeface="宋体" charset="-122"/>
            </a:endParaRPr>
          </a:p>
          <a:p>
            <a:pPr marL="0" indent="0" algn="just">
              <a:lnSpc>
                <a:spcPct val="80000"/>
              </a:lnSpc>
              <a:buFontTx/>
              <a:buNone/>
            </a:pPr>
            <a:r>
              <a:rPr lang="en-US" altLang="zh-CN" sz="2400" dirty="0" smtClean="0">
                <a:ea typeface="宋体" charset="-122"/>
              </a:rPr>
              <a:t> </a:t>
            </a:r>
            <a:endParaRPr lang="zh-CN" altLang="zh-CN" sz="2400" dirty="0" smtClean="0">
              <a:ea typeface="宋体" charset="-122"/>
            </a:endParaRPr>
          </a:p>
          <a:p>
            <a:pPr marL="0" indent="0" algn="just">
              <a:lnSpc>
                <a:spcPct val="80000"/>
              </a:lnSpc>
              <a:buFontTx/>
              <a:buNone/>
            </a:pPr>
            <a:r>
              <a:rPr lang="en-US" altLang="zh-CN" sz="2400" dirty="0" smtClean="0">
                <a:ea typeface="宋体" charset="-122"/>
              </a:rPr>
              <a:t>Sincerely,</a:t>
            </a:r>
            <a:endParaRPr lang="zh-CN" altLang="zh-CN" sz="2400" dirty="0" smtClean="0">
              <a:ea typeface="宋体" charset="-122"/>
            </a:endParaRPr>
          </a:p>
          <a:p>
            <a:pPr marL="0" indent="0" algn="just">
              <a:lnSpc>
                <a:spcPct val="80000"/>
              </a:lnSpc>
              <a:buFontTx/>
              <a:buNone/>
            </a:pPr>
            <a:r>
              <a:rPr lang="en-US" altLang="zh-CN" sz="2400" dirty="0" smtClean="0">
                <a:ea typeface="宋体" charset="-122"/>
              </a:rPr>
              <a:t>Xiang </a:t>
            </a:r>
            <a:r>
              <a:rPr lang="en-US" altLang="zh-CN" sz="2400" dirty="0" err="1" smtClean="0">
                <a:ea typeface="宋体" charset="-122"/>
              </a:rPr>
              <a:t>Hongwei</a:t>
            </a:r>
            <a:endParaRPr lang="zh-CN" altLang="zh-CN" sz="2400" dirty="0" smtClean="0">
              <a:ea typeface="宋体" charset="-122"/>
            </a:endParaRPr>
          </a:p>
          <a:p>
            <a:pPr marL="0" indent="0">
              <a:lnSpc>
                <a:spcPct val="80000"/>
              </a:lnSpc>
              <a:buFontTx/>
              <a:buNone/>
            </a:pPr>
            <a:endParaRPr lang="zh-CN" altLang="zh-CN" sz="1100" dirty="0" smtClean="0">
              <a:ea typeface="宋体" charset="-122"/>
            </a:endParaRPr>
          </a:p>
        </p:txBody>
      </p:sp>
    </p:spTree>
    <p:extLst>
      <p:ext uri="{BB962C8B-B14F-4D97-AF65-F5344CB8AC3E}">
        <p14:creationId xmlns:p14="http://schemas.microsoft.com/office/powerpoint/2010/main" val="2315038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038" y="0"/>
            <a:ext cx="9126962" cy="6858000"/>
          </a:xfrm>
        </p:spPr>
        <p:txBody>
          <a:bodyPr/>
          <a:lstStyle/>
          <a:p>
            <a:pPr lvl="0"/>
            <a:r>
              <a:rPr lang="en-US" altLang="zh-CN" dirty="0"/>
              <a:t>Many thanks for your email </a:t>
            </a:r>
            <a:r>
              <a:rPr lang="en-US" altLang="zh-CN" dirty="0">
                <a:solidFill>
                  <a:srgbClr val="FF0000"/>
                </a:solidFill>
              </a:rPr>
              <a:t>which I received yesterday. </a:t>
            </a:r>
            <a:r>
              <a:rPr lang="en-US" altLang="zh-CN" dirty="0"/>
              <a:t>Tuesday at 10:30 is fine for me </a:t>
            </a:r>
            <a:r>
              <a:rPr lang="en-US" altLang="zh-CN" dirty="0">
                <a:solidFill>
                  <a:srgbClr val="FF0000"/>
                </a:solidFill>
              </a:rPr>
              <a:t>as my 9am meeting will be finished by then.</a:t>
            </a:r>
            <a:r>
              <a:rPr lang="en-US" altLang="zh-CN" dirty="0"/>
              <a:t> Can you send me the latest figures before the meeting? </a:t>
            </a:r>
            <a:r>
              <a:rPr lang="en-US" altLang="zh-CN" dirty="0">
                <a:solidFill>
                  <a:srgbClr val="FF0000"/>
                </a:solidFill>
              </a:rPr>
              <a:t>I look forward to seeing you there. </a:t>
            </a:r>
            <a:endParaRPr lang="zh-CN" altLang="zh-CN" dirty="0">
              <a:solidFill>
                <a:srgbClr val="FF0000"/>
              </a:solidFill>
            </a:endParaRPr>
          </a:p>
          <a:p>
            <a:pPr marL="0" indent="0">
              <a:buNone/>
            </a:pPr>
            <a:endParaRPr lang="zh-CN" altLang="zh-CN" dirty="0"/>
          </a:p>
          <a:p>
            <a:r>
              <a:rPr lang="en-US" altLang="zh-CN" dirty="0"/>
              <a:t>Many thanks for your email. Tuesday at 10:30 is fine for me. Can you send me the latest sales figures before the meeting?</a:t>
            </a:r>
            <a:endParaRPr lang="zh-CN" altLang="zh-CN" dirty="0"/>
          </a:p>
          <a:p>
            <a:endParaRPr lang="zh-CN" altLang="en-US" dirty="0"/>
          </a:p>
        </p:txBody>
      </p:sp>
    </p:spTree>
    <p:extLst>
      <p:ext uri="{BB962C8B-B14F-4D97-AF65-F5344CB8AC3E}">
        <p14:creationId xmlns:p14="http://schemas.microsoft.com/office/powerpoint/2010/main" val="121927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038" y="0"/>
            <a:ext cx="9126962" cy="6858000"/>
          </a:xfrm>
        </p:spPr>
        <p:txBody>
          <a:bodyPr/>
          <a:lstStyle/>
          <a:p>
            <a:pPr lvl="0"/>
            <a:r>
              <a:rPr lang="en-US" altLang="zh-CN" dirty="0">
                <a:solidFill>
                  <a:srgbClr val="FF0000"/>
                </a:solidFill>
              </a:rPr>
              <a:t>I am writing to all my colleagues to let you know that </a:t>
            </a:r>
            <a:r>
              <a:rPr lang="en-US" altLang="zh-CN" dirty="0"/>
              <a:t>I will be away from my office from 14 – 21 November </a:t>
            </a:r>
            <a:r>
              <a:rPr lang="en-US" altLang="zh-CN" dirty="0">
                <a:solidFill>
                  <a:srgbClr val="FF0000"/>
                </a:solidFill>
              </a:rPr>
              <a:t>on a visit to Hungary</a:t>
            </a:r>
            <a:r>
              <a:rPr lang="en-US" altLang="zh-CN" dirty="0"/>
              <a:t>. Please direct all questions </a:t>
            </a:r>
            <a:r>
              <a:rPr lang="en-US" altLang="zh-CN" dirty="0">
                <a:solidFill>
                  <a:srgbClr val="FF0000"/>
                </a:solidFill>
              </a:rPr>
              <a:t>that you have </a:t>
            </a:r>
            <a:r>
              <a:rPr lang="en-US" altLang="zh-CN" dirty="0"/>
              <a:t>to Helga in my absence. </a:t>
            </a:r>
            <a:endParaRPr lang="zh-CN" altLang="zh-CN" dirty="0"/>
          </a:p>
          <a:p>
            <a:pPr marL="0" indent="0">
              <a:buNone/>
            </a:pPr>
            <a:endParaRPr lang="en-US" altLang="zh-CN" dirty="0" smtClean="0"/>
          </a:p>
          <a:p>
            <a:endParaRPr lang="zh-CN" altLang="zh-CN" dirty="0"/>
          </a:p>
          <a:p>
            <a:r>
              <a:rPr lang="en-US" altLang="zh-CN" dirty="0"/>
              <a:t>I will be away from my office from 14 – 21 November. Please direct all questions to Helga in my absence.</a:t>
            </a:r>
            <a:endParaRPr lang="zh-CN" altLang="zh-CN" dirty="0"/>
          </a:p>
          <a:p>
            <a:pPr marL="0" indent="0">
              <a:buNone/>
            </a:pPr>
            <a:endParaRPr lang="zh-CN" altLang="zh-CN" dirty="0"/>
          </a:p>
          <a:p>
            <a:endParaRPr lang="zh-CN" altLang="en-US" dirty="0"/>
          </a:p>
        </p:txBody>
      </p:sp>
    </p:spTree>
    <p:extLst>
      <p:ext uri="{BB962C8B-B14F-4D97-AF65-F5344CB8AC3E}">
        <p14:creationId xmlns:p14="http://schemas.microsoft.com/office/powerpoint/2010/main" val="265235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038" y="0"/>
            <a:ext cx="9126962" cy="6858000"/>
          </a:xfrm>
        </p:spPr>
        <p:txBody>
          <a:bodyPr>
            <a:normAutofit fontScale="85000" lnSpcReduction="20000"/>
          </a:bodyPr>
          <a:lstStyle/>
          <a:p>
            <a:pPr lvl="0"/>
            <a:r>
              <a:rPr lang="en-US" altLang="zh-CN" dirty="0"/>
              <a:t>Subject: Confirmation of our meeting as discussed by phone</a:t>
            </a:r>
            <a:endParaRPr lang="zh-CN" altLang="zh-CN" dirty="0"/>
          </a:p>
          <a:p>
            <a:r>
              <a:rPr lang="en-US" altLang="zh-CN" dirty="0"/>
              <a:t>I’m writing regarding </a:t>
            </a:r>
            <a:r>
              <a:rPr lang="en-US" altLang="zh-CN" u="sng" dirty="0"/>
              <a:t>our phone call</a:t>
            </a:r>
            <a:r>
              <a:rPr lang="en-US" altLang="zh-CN" dirty="0"/>
              <a:t> earlier this morning. It was a very useful discussion and I am much clearer now about your objectives. At the end of the call you suggested a time and place for our next </a:t>
            </a:r>
            <a:r>
              <a:rPr lang="en-US" altLang="zh-CN" u="sng" dirty="0"/>
              <a:t>meeting</a:t>
            </a:r>
            <a:r>
              <a:rPr lang="en-US" altLang="zh-CN" dirty="0"/>
              <a:t>, </a:t>
            </a:r>
            <a:r>
              <a:rPr lang="en-US" altLang="zh-CN" u="sng" dirty="0"/>
              <a:t>the lobby of the Intercontinental Hotel in Barcelona</a:t>
            </a:r>
            <a:r>
              <a:rPr lang="en-US" altLang="zh-CN" dirty="0"/>
              <a:t> at </a:t>
            </a:r>
            <a:r>
              <a:rPr lang="en-US" altLang="zh-CN" u="sng" dirty="0"/>
              <a:t>2:00</a:t>
            </a:r>
            <a:r>
              <a:rPr lang="en-US" altLang="zh-CN" dirty="0"/>
              <a:t> pm on </a:t>
            </a:r>
            <a:r>
              <a:rPr lang="en-US" altLang="zh-CN" u="sng" dirty="0"/>
              <a:t>7</a:t>
            </a:r>
            <a:r>
              <a:rPr lang="en-US" altLang="zh-CN" u="sng" baseline="30000" dirty="0"/>
              <a:t>th</a:t>
            </a:r>
            <a:r>
              <a:rPr lang="en-US" altLang="zh-CN" u="sng" dirty="0"/>
              <a:t> February</a:t>
            </a:r>
            <a:r>
              <a:rPr lang="en-US" altLang="zh-CN" dirty="0"/>
              <a:t>. I believe you will be staying at the hotel at that time. I said that I would email you to confirm the meeting. Well, for me the time and place is very good – I am free all afternoon. </a:t>
            </a:r>
            <a:r>
              <a:rPr lang="en-US" altLang="zh-CN" u="sng" dirty="0"/>
              <a:t>I look forward to seeing you there</a:t>
            </a:r>
            <a:r>
              <a:rPr lang="en-US" altLang="zh-CN" dirty="0"/>
              <a:t> at that time and I hope that in the evening you can </a:t>
            </a:r>
            <a:r>
              <a:rPr lang="en-US" altLang="zh-CN" u="sng" dirty="0"/>
              <a:t>be my guest for dinner</a:t>
            </a:r>
            <a:r>
              <a:rPr lang="en-US" altLang="zh-CN" dirty="0"/>
              <a:t> at a good restaurant in Barcelona. </a:t>
            </a:r>
            <a:endParaRPr lang="zh-CN" altLang="zh-CN" dirty="0"/>
          </a:p>
          <a:p>
            <a:pPr marL="0" indent="0">
              <a:buNone/>
            </a:pPr>
            <a:endParaRPr lang="zh-CN" altLang="zh-CN" dirty="0"/>
          </a:p>
          <a:p>
            <a:r>
              <a:rPr lang="en-US" altLang="zh-CN" dirty="0"/>
              <a:t>Subject: Meeting 7 Feb.</a:t>
            </a:r>
            <a:endParaRPr lang="zh-CN" altLang="zh-CN" dirty="0"/>
          </a:p>
          <a:p>
            <a:r>
              <a:rPr lang="en-US" altLang="zh-CN" dirty="0">
                <a:solidFill>
                  <a:srgbClr val="FF0000"/>
                </a:solidFill>
              </a:rPr>
              <a:t>Re</a:t>
            </a:r>
            <a:r>
              <a:rPr lang="en-US" altLang="zh-CN" dirty="0"/>
              <a:t> our phone call, </a:t>
            </a:r>
            <a:r>
              <a:rPr lang="en-US" altLang="zh-CN" dirty="0">
                <a:solidFill>
                  <a:srgbClr val="FF0000"/>
                </a:solidFill>
              </a:rPr>
              <a:t>the meeting place you suggested </a:t>
            </a:r>
            <a:r>
              <a:rPr lang="en-US" altLang="zh-CN" dirty="0"/>
              <a:t>is fine - lobby of the Intercontinental Hotel in Barcelona, 2:00 pm on 7 Feb. Look forward to seeing you there. Please be my guest dinner in the evening.</a:t>
            </a:r>
            <a:endParaRPr lang="zh-CN" altLang="en-US" dirty="0"/>
          </a:p>
        </p:txBody>
      </p:sp>
    </p:spTree>
    <p:extLst>
      <p:ext uri="{BB962C8B-B14F-4D97-AF65-F5344CB8AC3E}">
        <p14:creationId xmlns:p14="http://schemas.microsoft.com/office/powerpoint/2010/main" val="34086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Pitfall</a:t>
            </a:r>
            <a:r>
              <a:rPr lang="zh-CN" altLang="en-US" sz="2800" dirty="0" smtClean="0"/>
              <a:t>陷阱，缺陷                         </a:t>
            </a:r>
            <a:r>
              <a:rPr lang="en-US" altLang="zh-CN" sz="2800" dirty="0" smtClean="0"/>
              <a:t>potential</a:t>
            </a:r>
            <a:r>
              <a:rPr lang="zh-CN" altLang="en-US" sz="2800" dirty="0" smtClean="0"/>
              <a:t>潜在的</a:t>
            </a:r>
            <a:endParaRPr lang="en-US" altLang="zh-CN" sz="2800" dirty="0" smtClean="0"/>
          </a:p>
          <a:p>
            <a:r>
              <a:rPr lang="en-US" altLang="zh-CN" sz="2800" dirty="0" smtClean="0"/>
              <a:t>Assist</a:t>
            </a:r>
            <a:r>
              <a:rPr lang="zh-CN" altLang="en-US" sz="2800" dirty="0" smtClean="0"/>
              <a:t>帮助                                      </a:t>
            </a:r>
            <a:r>
              <a:rPr lang="en-US" altLang="zh-CN" sz="2800" dirty="0" smtClean="0"/>
              <a:t>flexibility</a:t>
            </a:r>
            <a:r>
              <a:rPr lang="zh-CN" altLang="en-US" sz="2800" dirty="0" smtClean="0"/>
              <a:t>灵活性</a:t>
            </a:r>
            <a:endParaRPr lang="en-US" altLang="zh-CN" sz="2800" dirty="0" smtClean="0"/>
          </a:p>
          <a:p>
            <a:r>
              <a:rPr lang="en-US" altLang="zh-CN" sz="2800" dirty="0" smtClean="0"/>
              <a:t>Convey</a:t>
            </a:r>
            <a:r>
              <a:rPr lang="zh-CN" altLang="en-US" sz="2800" dirty="0" smtClean="0"/>
              <a:t>传达                                    </a:t>
            </a:r>
            <a:r>
              <a:rPr lang="en-US" altLang="zh-CN" sz="2800" dirty="0" smtClean="0"/>
              <a:t>demonstrate</a:t>
            </a:r>
            <a:r>
              <a:rPr lang="zh-CN" altLang="en-US" sz="2800" dirty="0" smtClean="0"/>
              <a:t>展示</a:t>
            </a:r>
            <a:endParaRPr lang="en-US" altLang="zh-CN" sz="2800" dirty="0" smtClean="0"/>
          </a:p>
          <a:p>
            <a:r>
              <a:rPr lang="en-US" altLang="zh-CN" sz="2800" dirty="0" smtClean="0"/>
              <a:t>Switch</a:t>
            </a:r>
            <a:r>
              <a:rPr lang="zh-CN" altLang="en-US" sz="2800" dirty="0" smtClean="0"/>
              <a:t>开关                                     </a:t>
            </a:r>
            <a:r>
              <a:rPr lang="en-US" altLang="zh-CN" sz="2800" dirty="0" smtClean="0"/>
              <a:t>remove</a:t>
            </a:r>
            <a:r>
              <a:rPr lang="zh-CN" altLang="en-US" sz="2800" dirty="0" smtClean="0"/>
              <a:t>删除</a:t>
            </a:r>
            <a:endParaRPr lang="en-US" altLang="zh-CN" sz="2800" dirty="0" smtClean="0"/>
          </a:p>
          <a:p>
            <a:r>
              <a:rPr lang="en-US" altLang="zh-CN" sz="2800" dirty="0" smtClean="0"/>
              <a:t>Preference</a:t>
            </a:r>
            <a:r>
              <a:rPr lang="zh-CN" altLang="en-US" sz="2800" dirty="0" smtClean="0"/>
              <a:t>偏好，选择                 </a:t>
            </a:r>
            <a:r>
              <a:rPr lang="en-US" altLang="zh-CN" sz="2800" dirty="0" smtClean="0"/>
              <a:t>alignment</a:t>
            </a:r>
            <a:r>
              <a:rPr lang="zh-CN" altLang="en-US" sz="2800" dirty="0" smtClean="0"/>
              <a:t>对齐</a:t>
            </a:r>
            <a:endParaRPr lang="en-US" altLang="zh-CN" sz="2800" dirty="0" smtClean="0"/>
          </a:p>
          <a:p>
            <a:r>
              <a:rPr lang="en-US" altLang="zh-CN" sz="2800" dirty="0" smtClean="0"/>
              <a:t>Highlight</a:t>
            </a:r>
            <a:r>
              <a:rPr lang="zh-CN" altLang="en-US" sz="2800" dirty="0" smtClean="0"/>
              <a:t>强调                                 </a:t>
            </a:r>
            <a:r>
              <a:rPr lang="en-US" altLang="zh-CN" sz="2800" dirty="0" smtClean="0"/>
              <a:t>misguide</a:t>
            </a:r>
            <a:r>
              <a:rPr lang="zh-CN" altLang="en-US" sz="2800" dirty="0" smtClean="0"/>
              <a:t>误导</a:t>
            </a:r>
            <a:endParaRPr lang="en-US" altLang="zh-CN" sz="2800" dirty="0" smtClean="0"/>
          </a:p>
          <a:p>
            <a:r>
              <a:rPr lang="en-US" altLang="zh-CN" sz="2800" dirty="0" smtClean="0"/>
              <a:t>Accumulation</a:t>
            </a:r>
            <a:r>
              <a:rPr lang="zh-CN" altLang="en-US" sz="2800" dirty="0" smtClean="0"/>
              <a:t>积累                         </a:t>
            </a:r>
            <a:r>
              <a:rPr lang="en-US" altLang="zh-CN" sz="2800" dirty="0" smtClean="0"/>
              <a:t>ease</a:t>
            </a:r>
            <a:r>
              <a:rPr lang="zh-CN" altLang="en-US" sz="2800" dirty="0" smtClean="0"/>
              <a:t>减轻</a:t>
            </a:r>
            <a:endParaRPr lang="zh-CN" altLang="en-US" sz="2800" dirty="0"/>
          </a:p>
        </p:txBody>
      </p:sp>
    </p:spTree>
    <p:extLst>
      <p:ext uri="{BB962C8B-B14F-4D97-AF65-F5344CB8AC3E}">
        <p14:creationId xmlns:p14="http://schemas.microsoft.com/office/powerpoint/2010/main" val="973786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sz="2800" dirty="0" smtClean="0"/>
              <a:t>Comment each level</a:t>
            </a:r>
          </a:p>
          <a:p>
            <a:pPr marL="0" indent="0">
              <a:buNone/>
            </a:pPr>
            <a:r>
              <a:rPr lang="en-US" altLang="zh-CN" sz="2800" dirty="0" smtClean="0"/>
              <a:t>Comment each code block. Use a uniform approach for each level.</a:t>
            </a:r>
          </a:p>
          <a:p>
            <a:r>
              <a:rPr lang="en-US" altLang="zh-CN" sz="2800" dirty="0" smtClean="0"/>
              <a:t>Use block comments</a:t>
            </a:r>
          </a:p>
          <a:p>
            <a:pPr marL="0" indent="0">
              <a:buNone/>
            </a:pPr>
            <a:r>
              <a:rPr lang="en-US" altLang="zh-CN" sz="2800" dirty="0" smtClean="0"/>
              <a:t>Break code into multiple blocks. Each block performs a single task. Add a comment at the beginning of each block to tell the reader what is about to happen. </a:t>
            </a:r>
          </a:p>
          <a:p>
            <a:r>
              <a:rPr lang="en-US" altLang="zh-CN" sz="2800" dirty="0" smtClean="0"/>
              <a:t>Align comments in consecutive lines</a:t>
            </a:r>
          </a:p>
          <a:p>
            <a:pPr marL="0" indent="0">
              <a:buNone/>
            </a:pPr>
            <a:r>
              <a:rPr lang="en-US" altLang="zh-CN" sz="2800" dirty="0" smtClean="0"/>
              <a:t>For multiple lines of code with trailing comments, align the comments so they are easy to read. </a:t>
            </a:r>
          </a:p>
          <a:p>
            <a:r>
              <a:rPr lang="en-US" altLang="zh-CN" sz="2800" dirty="0" smtClean="0"/>
              <a:t>Get to the point</a:t>
            </a:r>
          </a:p>
          <a:p>
            <a:pPr marL="0" indent="0">
              <a:buNone/>
            </a:pPr>
            <a:r>
              <a:rPr lang="en-US" altLang="zh-CN" sz="2800" dirty="0" smtClean="0"/>
              <a:t>Do not write comments more than necessary. In short, keep the comments simple and direct. </a:t>
            </a:r>
          </a:p>
          <a:p>
            <a:pPr marL="0" indent="0">
              <a:buNone/>
            </a:pPr>
            <a:endParaRPr lang="en-US" altLang="zh-CN" sz="2800" dirty="0" smtClean="0"/>
          </a:p>
          <a:p>
            <a:endParaRPr lang="zh-CN" altLang="en-US" dirty="0"/>
          </a:p>
        </p:txBody>
      </p:sp>
    </p:spTree>
    <p:extLst>
      <p:ext uri="{BB962C8B-B14F-4D97-AF65-F5344CB8AC3E}">
        <p14:creationId xmlns:p14="http://schemas.microsoft.com/office/powerpoint/2010/main" val="973786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Use a consistent style</a:t>
            </a:r>
          </a:p>
          <a:p>
            <a:pPr marL="0" indent="0">
              <a:buNone/>
            </a:pPr>
            <a:r>
              <a:rPr lang="en-US" altLang="zh-CN" sz="2800" dirty="0" smtClean="0"/>
              <a:t>Comments should be consistent and are always targeted at the same audience. I believe comments should target other developers. </a:t>
            </a:r>
          </a:p>
          <a:p>
            <a:r>
              <a:rPr lang="en-US" altLang="zh-CN" sz="2800" dirty="0" smtClean="0"/>
              <a:t>Write comments when coding</a:t>
            </a:r>
          </a:p>
          <a:p>
            <a:pPr marL="0" indent="0">
              <a:buNone/>
            </a:pPr>
            <a:r>
              <a:rPr lang="en-US" altLang="zh-CN" sz="2800" dirty="0" smtClean="0"/>
              <a:t>Add comments during coding when it is fresh in your memory.</a:t>
            </a:r>
          </a:p>
          <a:p>
            <a:pPr marL="0" indent="0">
              <a:buNone/>
            </a:pPr>
            <a:r>
              <a:rPr lang="en-US" altLang="zh-CN" sz="2800" dirty="0" smtClean="0"/>
              <a:t>If you delay comments until the end, it will take you twice as long. </a:t>
            </a:r>
          </a:p>
          <a:p>
            <a:r>
              <a:rPr lang="en-US" altLang="zh-CN" sz="2800" dirty="0" smtClean="0"/>
              <a:t>Update comments when you update the code</a:t>
            </a:r>
          </a:p>
          <a:p>
            <a:pPr marL="0" indent="0">
              <a:buNone/>
            </a:pPr>
            <a:r>
              <a:rPr lang="en-US" altLang="zh-CN" sz="2800" dirty="0" smtClean="0"/>
              <a:t>Both code and comments must change together, otherwise the comments will cause difficulties for developers who maintain your code.</a:t>
            </a:r>
            <a:endParaRPr lang="zh-CN" altLang="en-US" sz="2800" dirty="0"/>
          </a:p>
        </p:txBody>
      </p:sp>
    </p:spTree>
    <p:extLst>
      <p:ext uri="{BB962C8B-B14F-4D97-AF65-F5344CB8AC3E}">
        <p14:creationId xmlns:p14="http://schemas.microsoft.com/office/powerpoint/2010/main" val="2060145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zh-CN" altLang="en-US" dirty="0" smtClean="0"/>
              <a:t>他们一般骑车上学</a:t>
            </a:r>
            <a:endParaRPr lang="en-US" altLang="zh-CN" dirty="0" smtClean="0"/>
          </a:p>
          <a:p>
            <a:r>
              <a:rPr lang="zh-CN" altLang="en-US" dirty="0" smtClean="0"/>
              <a:t>我一天吃三次药</a:t>
            </a:r>
            <a:endParaRPr lang="en-US" altLang="zh-CN" dirty="0" smtClean="0"/>
          </a:p>
          <a:p>
            <a:r>
              <a:rPr lang="zh-CN" altLang="en-US" dirty="0" smtClean="0"/>
              <a:t>她每周帮妈妈做一次家务</a:t>
            </a:r>
            <a:endParaRPr lang="en-US" altLang="zh-CN" dirty="0" smtClean="0"/>
          </a:p>
          <a:p>
            <a:r>
              <a:rPr lang="zh-CN" altLang="en-US" dirty="0" smtClean="0"/>
              <a:t>太阳每天从东方升起西方落下</a:t>
            </a:r>
            <a:endParaRPr lang="en-US" altLang="zh-CN" dirty="0" smtClean="0"/>
          </a:p>
          <a:p>
            <a:r>
              <a:rPr lang="zh-CN" altLang="en-US" dirty="0" smtClean="0"/>
              <a:t>他一般在家吃饭</a:t>
            </a:r>
            <a:endParaRPr lang="en-US" altLang="zh-CN" dirty="0" smtClean="0"/>
          </a:p>
          <a:p>
            <a:r>
              <a:rPr lang="zh-CN" altLang="en-US" dirty="0" smtClean="0"/>
              <a:t>汤姆非常喜欢看世界杯</a:t>
            </a:r>
            <a:endParaRPr lang="en-US" altLang="zh-CN" dirty="0" smtClean="0"/>
          </a:p>
          <a:p>
            <a:r>
              <a:rPr lang="zh-CN" altLang="en-US" dirty="0" smtClean="0"/>
              <a:t>那个女孩每周六教我们英语</a:t>
            </a:r>
            <a:endParaRPr lang="en-US" altLang="zh-CN" dirty="0" smtClean="0"/>
          </a:p>
          <a:p>
            <a:r>
              <a:rPr lang="zh-CN" altLang="en-US" dirty="0" smtClean="0"/>
              <a:t>他周一到周五上班</a:t>
            </a:r>
            <a:endParaRPr lang="en-US" altLang="zh-CN" dirty="0" smtClean="0"/>
          </a:p>
          <a:p>
            <a:r>
              <a:rPr lang="zh-CN" altLang="en-US" dirty="0" smtClean="0"/>
              <a:t>她住在靠近纽约的一个小镇</a:t>
            </a:r>
            <a:endParaRPr lang="en-US" altLang="zh-CN" dirty="0" smtClean="0"/>
          </a:p>
          <a:p>
            <a:r>
              <a:rPr lang="zh-CN" altLang="en-US" dirty="0" smtClean="0"/>
              <a:t>郭东的妹妹每晚与父母看电视</a:t>
            </a:r>
            <a:endParaRPr lang="en-US" altLang="zh-CN" dirty="0" smtClean="0"/>
          </a:p>
          <a:p>
            <a:r>
              <a:rPr lang="zh-CN" altLang="en-US" dirty="0" smtClean="0"/>
              <a:t>杰克每天都会浇花</a:t>
            </a:r>
            <a:endParaRPr lang="zh-CN" altLang="en-US" dirty="0"/>
          </a:p>
        </p:txBody>
      </p:sp>
    </p:spTree>
    <p:extLst>
      <p:ext uri="{BB962C8B-B14F-4D97-AF65-F5344CB8AC3E}">
        <p14:creationId xmlns:p14="http://schemas.microsoft.com/office/powerpoint/2010/main" val="1720577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zh-CN" altLang="zh-CN" dirty="0"/>
              <a:t>前年我搬到了美国，那时我说不好英语。无论我买东西还是去旅游，都有很多的麻烦。 后来，我进入了大学学习，我读了很多书，空闲时间看外文节目，我一有机会就与美国朋友聊天，语言也开始越来越好。</a:t>
            </a:r>
          </a:p>
          <a:p>
            <a:pPr marL="0" indent="0">
              <a:buNone/>
            </a:pPr>
            <a:endParaRPr lang="en-US" altLang="zh-CN" dirty="0"/>
          </a:p>
          <a:p>
            <a:pPr marL="0" indent="0">
              <a:buNone/>
            </a:pPr>
            <a:endParaRPr lang="zh-CN" altLang="zh-CN" dirty="0"/>
          </a:p>
          <a:p>
            <a:r>
              <a:rPr lang="zh-CN" altLang="zh-CN" dirty="0"/>
              <a:t>昨天是</a:t>
            </a:r>
            <a:r>
              <a:rPr lang="en-US" altLang="zh-CN" dirty="0"/>
              <a:t>10</a:t>
            </a:r>
            <a:r>
              <a:rPr lang="zh-CN" altLang="zh-CN" dirty="0"/>
              <a:t>月</a:t>
            </a:r>
            <a:r>
              <a:rPr lang="en-US" altLang="zh-CN" dirty="0"/>
              <a:t>20</a:t>
            </a:r>
            <a:r>
              <a:rPr lang="zh-CN" altLang="zh-CN" dirty="0"/>
              <a:t>日，我朋友为我办了个生日会。他们很早就来到了我家，给我带了许多礼物。我们唱了歌，跳了舞，还完了各种游戏。我的生日蛋糕上有</a:t>
            </a:r>
            <a:r>
              <a:rPr lang="en-US" altLang="zh-CN" dirty="0"/>
              <a:t>15</a:t>
            </a:r>
            <a:r>
              <a:rPr lang="zh-CN" altLang="zh-CN" dirty="0"/>
              <a:t>支蜡烛，我许了愿吹了蜡烛。这次生日会非常有趣。我们都玩的十分开心。</a:t>
            </a:r>
          </a:p>
          <a:p>
            <a:endParaRPr lang="zh-CN" altLang="en-US" dirty="0"/>
          </a:p>
        </p:txBody>
      </p:sp>
    </p:spTree>
    <p:extLst>
      <p:ext uri="{BB962C8B-B14F-4D97-AF65-F5344CB8AC3E}">
        <p14:creationId xmlns:p14="http://schemas.microsoft.com/office/powerpoint/2010/main" val="128654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08920"/>
            <a:ext cx="8229600" cy="914400"/>
          </a:xfrm>
        </p:spPr>
        <p:txBody>
          <a:bodyPr>
            <a:normAutofit/>
          </a:bodyPr>
          <a:lstStyle/>
          <a:p>
            <a:pPr algn="ctr"/>
            <a:r>
              <a:rPr lang="en-US" dirty="0" smtClean="0">
                <a:solidFill>
                  <a:schemeClr val="tx1"/>
                </a:solidFill>
              </a:rPr>
              <a:t>Describing your </a:t>
            </a:r>
            <a:r>
              <a:rPr lang="en-US" dirty="0">
                <a:solidFill>
                  <a:schemeClr val="tx1"/>
                </a:solidFill>
              </a:rPr>
              <a:t>J</a:t>
            </a:r>
            <a:r>
              <a:rPr lang="en-US" dirty="0" smtClean="0">
                <a:solidFill>
                  <a:schemeClr val="tx1"/>
                </a:solidFill>
              </a:rPr>
              <a:t>ob and Company!</a:t>
            </a:r>
            <a:endParaRPr lang="en-US" dirty="0">
              <a:solidFill>
                <a:schemeClr val="tx1"/>
              </a:solidFill>
            </a:endParaRPr>
          </a:p>
        </p:txBody>
      </p:sp>
    </p:spTree>
    <p:extLst>
      <p:ext uri="{BB962C8B-B14F-4D97-AF65-F5344CB8AC3E}">
        <p14:creationId xmlns:p14="http://schemas.microsoft.com/office/powerpoint/2010/main" val="2863892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2866</Words>
  <Application>Microsoft Office PowerPoint</Application>
  <PresentationFormat>On-screen Show (4:3)</PresentationFormat>
  <Paragraphs>310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主题</vt:lpstr>
      <vt:lpstr>Chapter Six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Describing your Job and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Describing your Job and Company!</vt:lpstr>
      <vt:lpstr>Company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Six </dc:title>
  <dc:creator>罗惠</dc:creator>
  <cp:lastModifiedBy>ts</cp:lastModifiedBy>
  <cp:revision>16</cp:revision>
  <dcterms:created xsi:type="dcterms:W3CDTF">2015-04-17T03:09:37Z</dcterms:created>
  <dcterms:modified xsi:type="dcterms:W3CDTF">2015-04-29T05:59:53Z</dcterms:modified>
</cp:coreProperties>
</file>