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5"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Seven</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55965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188640"/>
            <a:ext cx="6512511" cy="1143000"/>
          </a:xfrm>
        </p:spPr>
        <p:txBody>
          <a:bodyPr>
            <a:normAutofit/>
          </a:bodyPr>
          <a:lstStyle/>
          <a:p>
            <a:r>
              <a:rPr lang="en-US" altLang="zh-CN" sz="4800" dirty="0" smtClean="0">
                <a:solidFill>
                  <a:srgbClr val="FF9966"/>
                </a:solidFill>
              </a:rPr>
              <a:t>Making a phone call</a:t>
            </a:r>
            <a:endParaRPr lang="zh-CN" altLang="en-US" sz="4800" dirty="0">
              <a:solidFill>
                <a:srgbClr val="FF9966"/>
              </a:solidFill>
            </a:endParaRPr>
          </a:p>
        </p:txBody>
      </p:sp>
      <p:pic>
        <p:nvPicPr>
          <p:cNvPr id="1026" name="Picture 2" descr="http://img2.nipic.com/2008-03-13/2008313121826214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437112"/>
            <a:ext cx="2158131" cy="2307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3.baidu.com/it/u=1384519632,663373598&amp;fm=0&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6242" y="1324279"/>
            <a:ext cx="2050598" cy="23042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3608" y="3599686"/>
            <a:ext cx="1513223" cy="584775"/>
          </a:xfrm>
          <a:prstGeom prst="rect">
            <a:avLst/>
          </a:prstGeom>
          <a:noFill/>
        </p:spPr>
        <p:txBody>
          <a:bodyPr wrap="square" rtlCol="0">
            <a:spAutoFit/>
          </a:bodyPr>
          <a:lstStyle/>
          <a:p>
            <a:r>
              <a:rPr lang="en-US" altLang="zh-CN" sz="3200" dirty="0" smtClean="0"/>
              <a:t>Sally</a:t>
            </a:r>
            <a:endParaRPr lang="zh-CN" altLang="en-US" sz="3200" dirty="0"/>
          </a:p>
        </p:txBody>
      </p:sp>
      <p:sp>
        <p:nvSpPr>
          <p:cNvPr id="6" name="TextBox 5"/>
          <p:cNvSpPr txBox="1"/>
          <p:nvPr/>
        </p:nvSpPr>
        <p:spPr>
          <a:xfrm>
            <a:off x="5168651" y="2184019"/>
            <a:ext cx="1407591" cy="584775"/>
          </a:xfrm>
          <a:prstGeom prst="rect">
            <a:avLst/>
          </a:prstGeom>
          <a:noFill/>
        </p:spPr>
        <p:txBody>
          <a:bodyPr wrap="square" rtlCol="0">
            <a:spAutoFit/>
          </a:bodyPr>
          <a:lstStyle/>
          <a:p>
            <a:r>
              <a:rPr lang="en-US" altLang="zh-CN" sz="3200" dirty="0" smtClean="0"/>
              <a:t>Tom</a:t>
            </a:r>
            <a:endParaRPr lang="zh-CN" altLang="en-US" sz="3200" dirty="0"/>
          </a:p>
        </p:txBody>
      </p:sp>
    </p:spTree>
    <p:extLst>
      <p:ext uri="{BB962C8B-B14F-4D97-AF65-F5344CB8AC3E}">
        <p14:creationId xmlns:p14="http://schemas.microsoft.com/office/powerpoint/2010/main" val="2055526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p:cNvSpPr>
          <p:nvPr>
            <p:ph type="body" idx="4294967295"/>
          </p:nvPr>
        </p:nvSpPr>
        <p:spPr bwMode="auto">
          <a:xfrm>
            <a:off x="250825" y="333375"/>
            <a:ext cx="8642350" cy="6191250"/>
          </a:xfrm>
          <a:prstGeom prst="rect">
            <a:avLst/>
          </a:prstGeom>
        </p:spPr>
        <p:txBody>
          <a:bodyPr>
            <a:normAutofit fontScale="85000" lnSpcReduction="20000"/>
          </a:bodyPr>
          <a:lstStyle/>
          <a:p>
            <a:pPr>
              <a:buFont typeface="Georgia"/>
              <a:buNone/>
            </a:pPr>
            <a:r>
              <a:rPr lang="en-US" altLang="zh-CN" dirty="0" smtClean="0"/>
              <a:t>May I speak to…? / Is that …?</a:t>
            </a:r>
          </a:p>
          <a:p>
            <a:pPr>
              <a:buFont typeface="Georgia"/>
              <a:buNone/>
            </a:pPr>
            <a:r>
              <a:rPr lang="en-US" altLang="zh-CN" dirty="0" smtClean="0"/>
              <a:t>X speaking.</a:t>
            </a:r>
          </a:p>
          <a:p>
            <a:pPr>
              <a:buFont typeface="Georgia"/>
              <a:buNone/>
            </a:pPr>
            <a:r>
              <a:rPr lang="en-US" altLang="zh-CN" dirty="0" smtClean="0"/>
              <a:t>Speaking.</a:t>
            </a:r>
          </a:p>
          <a:p>
            <a:pPr>
              <a:buFont typeface="Georgia"/>
              <a:buNone/>
            </a:pPr>
            <a:endParaRPr lang="en-US" altLang="zh-CN" dirty="0"/>
          </a:p>
          <a:p>
            <a:pPr>
              <a:buFont typeface="Georgia"/>
              <a:buNone/>
            </a:pPr>
            <a:r>
              <a:rPr lang="en-US" altLang="zh-CN" dirty="0" smtClean="0"/>
              <a:t>Is this a good / convenient time to call?</a:t>
            </a:r>
          </a:p>
          <a:p>
            <a:pPr>
              <a:buFont typeface="Georgia"/>
              <a:buNone/>
            </a:pPr>
            <a:r>
              <a:rPr lang="en-US" altLang="zh-CN" dirty="0" smtClean="0"/>
              <a:t>Do you have a second right now?</a:t>
            </a:r>
          </a:p>
          <a:p>
            <a:pPr>
              <a:buFont typeface="Georgia"/>
              <a:buNone/>
            </a:pPr>
            <a:endParaRPr lang="en-US" altLang="zh-CN" dirty="0" smtClean="0"/>
          </a:p>
          <a:p>
            <a:pPr>
              <a:buFont typeface="Georgia"/>
              <a:buNone/>
            </a:pPr>
            <a:r>
              <a:rPr lang="en-US" altLang="zh-CN" dirty="0" smtClean="0"/>
              <a:t>Yes, go ahead.</a:t>
            </a:r>
          </a:p>
          <a:p>
            <a:pPr>
              <a:buFont typeface="Georgia"/>
              <a:buNone/>
            </a:pPr>
            <a:r>
              <a:rPr lang="en-US" altLang="zh-CN" dirty="0" smtClean="0"/>
              <a:t>I’m tied up at the moment.</a:t>
            </a:r>
          </a:p>
          <a:p>
            <a:pPr>
              <a:buFont typeface="Georgia"/>
              <a:buNone/>
            </a:pPr>
            <a:r>
              <a:rPr lang="en-US" altLang="zh-CN" dirty="0" smtClean="0"/>
              <a:t>I’m in the middle of </a:t>
            </a:r>
            <a:r>
              <a:rPr lang="en-US" altLang="zh-CN" dirty="0" err="1" smtClean="0"/>
              <a:t>sth</a:t>
            </a:r>
            <a:r>
              <a:rPr lang="en-US" altLang="zh-CN" dirty="0" smtClean="0"/>
              <a:t>.</a:t>
            </a:r>
          </a:p>
          <a:p>
            <a:pPr>
              <a:buFont typeface="Georgia"/>
              <a:buNone/>
            </a:pPr>
            <a:r>
              <a:rPr lang="en-US" altLang="zh-CN" dirty="0" smtClean="0"/>
              <a:t>Could you call back later.</a:t>
            </a:r>
          </a:p>
          <a:p>
            <a:pPr>
              <a:buFont typeface="Georgia"/>
              <a:buNone/>
            </a:pPr>
            <a:endParaRPr lang="en-US" altLang="zh-CN" dirty="0" smtClean="0"/>
          </a:p>
          <a:p>
            <a:pPr>
              <a:buFont typeface="Georgia"/>
              <a:buNone/>
            </a:pPr>
            <a:r>
              <a:rPr lang="en-US" altLang="zh-CN" dirty="0" smtClean="0"/>
              <a:t>May I have your name?</a:t>
            </a:r>
          </a:p>
          <a:p>
            <a:pPr>
              <a:buFont typeface="Georgia"/>
              <a:buNone/>
            </a:pPr>
            <a:endParaRPr lang="en-US" altLang="zh-CN" dirty="0" smtClean="0"/>
          </a:p>
          <a:p>
            <a:pPr>
              <a:buFont typeface="Georgia"/>
              <a:buNone/>
            </a:pPr>
            <a:r>
              <a:rPr lang="en-US" altLang="zh-CN" dirty="0" smtClean="0"/>
              <a:t>Hold on!</a:t>
            </a:r>
          </a:p>
          <a:p>
            <a:pPr>
              <a:buFont typeface="Georgia"/>
              <a:buNone/>
            </a:pPr>
            <a:endParaRPr lang="en-US" altLang="zh-CN" dirty="0" smtClean="0"/>
          </a:p>
          <a:p>
            <a:pPr>
              <a:buFont typeface="Georgia"/>
              <a:buNone/>
            </a:pPr>
            <a:endParaRPr lang="en-US" altLang="zh-CN" dirty="0" smtClean="0"/>
          </a:p>
          <a:p>
            <a:pPr>
              <a:buFont typeface="Georgia"/>
              <a:buNone/>
            </a:pPr>
            <a:endParaRPr lang="en-US" altLang="zh-CN" dirty="0" smtClean="0"/>
          </a:p>
          <a:p>
            <a:pPr>
              <a:buFont typeface="Georgia"/>
              <a:buNone/>
            </a:pPr>
            <a:endParaRPr lang="en-US" altLang="zh-CN" dirty="0" smtClean="0"/>
          </a:p>
        </p:txBody>
      </p:sp>
    </p:spTree>
    <p:extLst>
      <p:ext uri="{BB962C8B-B14F-4D97-AF65-F5344CB8AC3E}">
        <p14:creationId xmlns:p14="http://schemas.microsoft.com/office/powerpoint/2010/main" val="274937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heel(1)">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heel(1)">
                                      <p:cBhvr>
                                        <p:cTn id="12" dur="20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wheel(1)">
                                      <p:cBhvr>
                                        <p:cTn id="17" dur="20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8915">
                                            <p:txEl>
                                              <p:pRg st="4" end="4"/>
                                            </p:txEl>
                                          </p:spTgt>
                                        </p:tgtEl>
                                        <p:attrNameLst>
                                          <p:attrName>style.visibility</p:attrName>
                                        </p:attrNameLst>
                                      </p:cBhvr>
                                      <p:to>
                                        <p:strVal val="visible"/>
                                      </p:to>
                                    </p:set>
                                    <p:animEffect transition="in" filter="wheel(1)">
                                      <p:cBhvr>
                                        <p:cTn id="22" dur="2000"/>
                                        <p:tgtEl>
                                          <p:spTgt spid="389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animEffect transition="in" filter="wheel(1)">
                                      <p:cBhvr>
                                        <p:cTn id="27" dur="2000"/>
                                        <p:tgtEl>
                                          <p:spTgt spid="389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8915">
                                            <p:txEl>
                                              <p:pRg st="7" end="7"/>
                                            </p:txEl>
                                          </p:spTgt>
                                        </p:tgtEl>
                                        <p:attrNameLst>
                                          <p:attrName>style.visibility</p:attrName>
                                        </p:attrNameLst>
                                      </p:cBhvr>
                                      <p:to>
                                        <p:strVal val="visible"/>
                                      </p:to>
                                    </p:set>
                                    <p:animEffect transition="in" filter="wheel(1)">
                                      <p:cBhvr>
                                        <p:cTn id="32" dur="2000"/>
                                        <p:tgtEl>
                                          <p:spTgt spid="389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8915">
                                            <p:txEl>
                                              <p:pRg st="8" end="8"/>
                                            </p:txEl>
                                          </p:spTgt>
                                        </p:tgtEl>
                                        <p:attrNameLst>
                                          <p:attrName>style.visibility</p:attrName>
                                        </p:attrNameLst>
                                      </p:cBhvr>
                                      <p:to>
                                        <p:strVal val="visible"/>
                                      </p:to>
                                    </p:set>
                                    <p:animEffect transition="in" filter="wheel(1)">
                                      <p:cBhvr>
                                        <p:cTn id="37" dur="2000"/>
                                        <p:tgtEl>
                                          <p:spTgt spid="3891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38915">
                                            <p:txEl>
                                              <p:pRg st="9" end="9"/>
                                            </p:txEl>
                                          </p:spTgt>
                                        </p:tgtEl>
                                        <p:attrNameLst>
                                          <p:attrName>style.visibility</p:attrName>
                                        </p:attrNameLst>
                                      </p:cBhvr>
                                      <p:to>
                                        <p:strVal val="visible"/>
                                      </p:to>
                                    </p:set>
                                    <p:animEffect transition="in" filter="wheel(1)">
                                      <p:cBhvr>
                                        <p:cTn id="42" dur="2000"/>
                                        <p:tgtEl>
                                          <p:spTgt spid="3891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wheel(1)">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8915">
                                            <p:txEl>
                                              <p:pRg st="12" end="12"/>
                                            </p:txEl>
                                          </p:spTgt>
                                        </p:tgtEl>
                                        <p:attrNameLst>
                                          <p:attrName>style.visibility</p:attrName>
                                        </p:attrNameLst>
                                      </p:cBhvr>
                                      <p:to>
                                        <p:strVal val="visible"/>
                                      </p:to>
                                    </p:set>
                                    <p:animEffect transition="in" filter="fade">
                                      <p:cBhvr>
                                        <p:cTn id="52" dur="1000"/>
                                        <p:tgtEl>
                                          <p:spTgt spid="38915">
                                            <p:txEl>
                                              <p:pRg st="12" end="12"/>
                                            </p:txEl>
                                          </p:spTgt>
                                        </p:tgtEl>
                                      </p:cBhvr>
                                    </p:animEffect>
                                    <p:anim calcmode="lin" valueType="num">
                                      <p:cBhvr>
                                        <p:cTn id="53" dur="1000" fill="hold"/>
                                        <p:tgtEl>
                                          <p:spTgt spid="38915">
                                            <p:txEl>
                                              <p:pRg st="12" end="12"/>
                                            </p:txEl>
                                          </p:spTgt>
                                        </p:tgtEl>
                                        <p:attrNameLst>
                                          <p:attrName>ppt_x</p:attrName>
                                        </p:attrNameLst>
                                      </p:cBhvr>
                                      <p:tavLst>
                                        <p:tav tm="0">
                                          <p:val>
                                            <p:strVal val="#ppt_x"/>
                                          </p:val>
                                        </p:tav>
                                        <p:tav tm="100000">
                                          <p:val>
                                            <p:strVal val="#ppt_x"/>
                                          </p:val>
                                        </p:tav>
                                      </p:tavLst>
                                    </p:anim>
                                    <p:anim calcmode="lin" valueType="num">
                                      <p:cBhvr>
                                        <p:cTn id="54" dur="1000" fill="hold"/>
                                        <p:tgtEl>
                                          <p:spTgt spid="3891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8915">
                                            <p:txEl>
                                              <p:pRg st="14" end="14"/>
                                            </p:txEl>
                                          </p:spTgt>
                                        </p:tgtEl>
                                        <p:attrNameLst>
                                          <p:attrName>style.visibility</p:attrName>
                                        </p:attrNameLst>
                                      </p:cBhvr>
                                      <p:to>
                                        <p:strVal val="visible"/>
                                      </p:to>
                                    </p:set>
                                    <p:anim calcmode="lin" valueType="num">
                                      <p:cBhvr additive="base">
                                        <p:cTn id="59" dur="500" fill="hold"/>
                                        <p:tgtEl>
                                          <p:spTgt spid="38915">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891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type="body" idx="4294967295"/>
          </p:nvPr>
        </p:nvSpPr>
        <p:spPr bwMode="auto">
          <a:xfrm>
            <a:off x="0" y="188913"/>
            <a:ext cx="9144000" cy="6480175"/>
          </a:xfrm>
          <a:prstGeom prst="rect">
            <a:avLst/>
          </a:prstGeom>
        </p:spPr>
        <p:txBody>
          <a:bodyPr>
            <a:normAutofit fontScale="92500" lnSpcReduction="20000"/>
          </a:bodyPr>
          <a:lstStyle/>
          <a:p>
            <a:pPr>
              <a:lnSpc>
                <a:spcPct val="80000"/>
              </a:lnSpc>
              <a:buFont typeface="Georgia"/>
              <a:buNone/>
            </a:pPr>
            <a:r>
              <a:rPr lang="en-US" altLang="zh-CN" sz="2400" dirty="0" smtClean="0">
                <a:solidFill>
                  <a:srgbClr val="FF3399"/>
                </a:solidFill>
              </a:rPr>
              <a:t>How to get extension?</a:t>
            </a:r>
          </a:p>
          <a:p>
            <a:pPr>
              <a:lnSpc>
                <a:spcPct val="80000"/>
              </a:lnSpc>
              <a:buFont typeface="Georgia"/>
              <a:buNone/>
            </a:pPr>
            <a:r>
              <a:rPr lang="en-US" altLang="zh-CN" sz="2400" dirty="0" smtClean="0"/>
              <a:t>Can you put me through to extension 123, please?</a:t>
            </a:r>
          </a:p>
          <a:p>
            <a:pPr>
              <a:lnSpc>
                <a:spcPct val="80000"/>
              </a:lnSpc>
              <a:buFont typeface="Georgia"/>
              <a:buNone/>
            </a:pPr>
            <a:r>
              <a:rPr lang="en-US" altLang="zh-CN" sz="2400" dirty="0" smtClean="0"/>
              <a:t>Can I have extension 123, please?</a:t>
            </a:r>
          </a:p>
          <a:p>
            <a:pPr>
              <a:lnSpc>
                <a:spcPct val="80000"/>
              </a:lnSpc>
              <a:buFont typeface="Georgia"/>
              <a:buNone/>
            </a:pPr>
            <a:r>
              <a:rPr lang="en-US" altLang="zh-CN" sz="2400" dirty="0" smtClean="0"/>
              <a:t>Extension 123, please.</a:t>
            </a:r>
          </a:p>
          <a:p>
            <a:pPr>
              <a:lnSpc>
                <a:spcPct val="80000"/>
              </a:lnSpc>
              <a:buFont typeface="Georgia"/>
              <a:buNone/>
            </a:pPr>
            <a:r>
              <a:rPr lang="en-US" altLang="zh-CN" sz="2400" dirty="0" smtClean="0"/>
              <a:t>James Wang in Sales, please.</a:t>
            </a:r>
          </a:p>
          <a:p>
            <a:pPr>
              <a:lnSpc>
                <a:spcPct val="80000"/>
              </a:lnSpc>
              <a:buNone/>
            </a:pPr>
            <a:r>
              <a:rPr lang="en-US" altLang="zh-CN" sz="2400" dirty="0">
                <a:solidFill>
                  <a:srgbClr val="FF3399"/>
                </a:solidFill>
              </a:rPr>
              <a:t>How to answer?</a:t>
            </a:r>
          </a:p>
          <a:p>
            <a:pPr>
              <a:lnSpc>
                <a:spcPct val="80000"/>
              </a:lnSpc>
              <a:buFont typeface="Georgia"/>
              <a:buNone/>
            </a:pPr>
            <a:r>
              <a:rPr lang="en-US" altLang="zh-CN" sz="2400" dirty="0" smtClean="0"/>
              <a:t>One moment, please.</a:t>
            </a:r>
          </a:p>
          <a:p>
            <a:pPr>
              <a:lnSpc>
                <a:spcPct val="80000"/>
              </a:lnSpc>
              <a:buFont typeface="Georgia"/>
              <a:buNone/>
            </a:pPr>
            <a:r>
              <a:rPr lang="en-US" altLang="zh-CN" sz="2400" dirty="0" smtClean="0"/>
              <a:t>I’m putting you through.</a:t>
            </a:r>
          </a:p>
          <a:p>
            <a:pPr>
              <a:lnSpc>
                <a:spcPct val="80000"/>
              </a:lnSpc>
              <a:buFont typeface="Georgia"/>
              <a:buNone/>
            </a:pPr>
            <a:r>
              <a:rPr lang="en-US" altLang="zh-CN" sz="2400" dirty="0" smtClean="0"/>
              <a:t>The extension / line is ringing for you. </a:t>
            </a:r>
          </a:p>
          <a:p>
            <a:pPr>
              <a:lnSpc>
                <a:spcPct val="80000"/>
              </a:lnSpc>
              <a:buFont typeface="Georgia"/>
              <a:buNone/>
            </a:pPr>
            <a:endParaRPr lang="en-US" altLang="zh-CN" sz="2400" dirty="0" smtClean="0"/>
          </a:p>
          <a:p>
            <a:pPr>
              <a:lnSpc>
                <a:spcPct val="80000"/>
              </a:lnSpc>
              <a:buFont typeface="Georgia"/>
              <a:buNone/>
            </a:pPr>
            <a:r>
              <a:rPr lang="en-US" altLang="zh-CN" sz="2400" dirty="0" smtClean="0">
                <a:solidFill>
                  <a:srgbClr val="FF3399"/>
                </a:solidFill>
              </a:rPr>
              <a:t>If the one the caller looks for is not in the office, how to act?</a:t>
            </a:r>
          </a:p>
          <a:p>
            <a:pPr>
              <a:lnSpc>
                <a:spcPct val="80000"/>
              </a:lnSpc>
              <a:buFont typeface="Georgia"/>
              <a:buNone/>
            </a:pPr>
            <a:r>
              <a:rPr lang="en-US" altLang="zh-CN" sz="2400" dirty="0" smtClean="0"/>
              <a:t>I’m afraid he is …  not at his desk</a:t>
            </a:r>
          </a:p>
          <a:p>
            <a:pPr>
              <a:lnSpc>
                <a:spcPct val="80000"/>
              </a:lnSpc>
              <a:buFont typeface="Georgia"/>
              <a:buNone/>
            </a:pPr>
            <a:r>
              <a:rPr lang="en-US" altLang="zh-CN" sz="2400" dirty="0"/>
              <a:t> </a:t>
            </a:r>
            <a:r>
              <a:rPr lang="en-US" altLang="zh-CN" sz="2400" dirty="0" smtClean="0"/>
              <a:t>                               on another line.</a:t>
            </a:r>
          </a:p>
          <a:p>
            <a:pPr>
              <a:lnSpc>
                <a:spcPct val="80000"/>
              </a:lnSpc>
              <a:buFont typeface="Georgia"/>
              <a:buNone/>
            </a:pPr>
            <a:r>
              <a:rPr lang="en-US" altLang="zh-CN" sz="2400" dirty="0"/>
              <a:t> </a:t>
            </a:r>
            <a:r>
              <a:rPr lang="en-US" altLang="zh-CN" sz="2400" dirty="0" smtClean="0"/>
              <a:t>                               with someone right now.</a:t>
            </a:r>
          </a:p>
          <a:p>
            <a:pPr>
              <a:lnSpc>
                <a:spcPct val="80000"/>
              </a:lnSpc>
              <a:buFont typeface="Georgia"/>
              <a:buNone/>
            </a:pPr>
            <a:r>
              <a:rPr lang="en-US" altLang="zh-CN" sz="2400" dirty="0"/>
              <a:t> </a:t>
            </a:r>
            <a:r>
              <a:rPr lang="en-US" altLang="zh-CN" sz="2400" dirty="0" smtClean="0"/>
              <a:t>                               in a meeting.</a:t>
            </a:r>
          </a:p>
          <a:p>
            <a:pPr>
              <a:lnSpc>
                <a:spcPct val="80000"/>
              </a:lnSpc>
              <a:buFont typeface="Georgia"/>
              <a:buNone/>
            </a:pPr>
            <a:r>
              <a:rPr lang="en-US" altLang="zh-CN" sz="2400" dirty="0"/>
              <a:t> </a:t>
            </a:r>
            <a:r>
              <a:rPr lang="en-US" altLang="zh-CN" sz="2400" dirty="0" smtClean="0"/>
              <a:t>                               not in the office / out of the office.</a:t>
            </a:r>
          </a:p>
          <a:p>
            <a:pPr>
              <a:lnSpc>
                <a:spcPct val="80000"/>
              </a:lnSpc>
              <a:buFont typeface="Georgia"/>
              <a:buNone/>
            </a:pPr>
            <a:r>
              <a:rPr lang="en-US" altLang="zh-CN" sz="2400" dirty="0"/>
              <a:t> </a:t>
            </a:r>
            <a:r>
              <a:rPr lang="en-US" altLang="zh-CN" sz="2400" dirty="0" smtClean="0"/>
              <a:t>                               off sick today.</a:t>
            </a:r>
          </a:p>
          <a:p>
            <a:pPr>
              <a:lnSpc>
                <a:spcPct val="80000"/>
              </a:lnSpc>
              <a:buFont typeface="Georgia"/>
              <a:buNone/>
            </a:pPr>
            <a:r>
              <a:rPr lang="en-US" altLang="zh-CN" sz="2400" dirty="0"/>
              <a:t> </a:t>
            </a:r>
            <a:r>
              <a:rPr lang="en-US" altLang="zh-CN" sz="2400" dirty="0" smtClean="0"/>
              <a:t>                               on holiday until…</a:t>
            </a:r>
          </a:p>
          <a:p>
            <a:pPr>
              <a:lnSpc>
                <a:spcPct val="80000"/>
              </a:lnSpc>
              <a:buFont typeface="Georgia"/>
              <a:buNone/>
            </a:pPr>
            <a:endParaRPr lang="en-US" altLang="zh-CN" sz="2400" dirty="0" smtClean="0"/>
          </a:p>
          <a:p>
            <a:pPr>
              <a:lnSpc>
                <a:spcPct val="80000"/>
              </a:lnSpc>
              <a:buFont typeface="Georgia"/>
              <a:buNone/>
            </a:pPr>
            <a:r>
              <a:rPr lang="en-US" altLang="zh-CN" sz="2400" dirty="0" smtClean="0">
                <a:solidFill>
                  <a:srgbClr val="FF3399"/>
                </a:solidFill>
              </a:rPr>
              <a:t>How do you follow-up?</a:t>
            </a:r>
          </a:p>
          <a:p>
            <a:pPr>
              <a:lnSpc>
                <a:spcPct val="80000"/>
              </a:lnSpc>
              <a:buFont typeface="Georgia"/>
              <a:buNone/>
            </a:pPr>
            <a:r>
              <a:rPr lang="en-US" altLang="zh-CN" sz="2400" dirty="0" smtClean="0"/>
              <a:t>I’ll call him back.</a:t>
            </a:r>
          </a:p>
          <a:p>
            <a:pPr>
              <a:lnSpc>
                <a:spcPct val="80000"/>
              </a:lnSpc>
              <a:buFont typeface="Georgia"/>
              <a:buNone/>
            </a:pPr>
            <a:endParaRPr lang="en-US" altLang="zh-CN" sz="2400" dirty="0" smtClean="0"/>
          </a:p>
          <a:p>
            <a:pPr>
              <a:lnSpc>
                <a:spcPct val="80000"/>
              </a:lnSpc>
              <a:buFont typeface="Georgia"/>
              <a:buNone/>
            </a:pPr>
            <a:endParaRPr lang="en-US" altLang="zh-CN" sz="900" dirty="0" smtClean="0"/>
          </a:p>
          <a:p>
            <a:pPr>
              <a:lnSpc>
                <a:spcPct val="80000"/>
              </a:lnSpc>
              <a:buFont typeface="Georgia"/>
              <a:buNone/>
            </a:pPr>
            <a:endParaRPr lang="en-US" altLang="zh-CN" sz="900" dirty="0" smtClean="0"/>
          </a:p>
          <a:p>
            <a:pPr>
              <a:lnSpc>
                <a:spcPct val="80000"/>
              </a:lnSpc>
              <a:buFont typeface="Georgia"/>
              <a:buNone/>
            </a:pPr>
            <a:endParaRPr lang="en-US" altLang="zh-CN" sz="900" dirty="0" smtClean="0"/>
          </a:p>
          <a:p>
            <a:pPr>
              <a:lnSpc>
                <a:spcPct val="80000"/>
              </a:lnSpc>
              <a:buFont typeface="Georgia"/>
              <a:buNone/>
            </a:pPr>
            <a:r>
              <a:rPr lang="en-US" altLang="zh-CN" sz="900" dirty="0" smtClean="0"/>
              <a:t>    </a:t>
            </a:r>
          </a:p>
          <a:p>
            <a:pPr>
              <a:lnSpc>
                <a:spcPct val="80000"/>
              </a:lnSpc>
              <a:buFont typeface="Georgia"/>
              <a:buNone/>
            </a:pPr>
            <a:endParaRPr lang="en-US" altLang="zh-CN" sz="900" dirty="0" smtClean="0"/>
          </a:p>
          <a:p>
            <a:pPr>
              <a:lnSpc>
                <a:spcPct val="80000"/>
              </a:lnSpc>
              <a:buFont typeface="Georgia"/>
              <a:buNone/>
            </a:pPr>
            <a:endParaRPr lang="en-US" altLang="zh-CN" sz="900" dirty="0" smtClean="0"/>
          </a:p>
        </p:txBody>
      </p:sp>
    </p:spTree>
    <p:extLst>
      <p:ext uri="{BB962C8B-B14F-4D97-AF65-F5344CB8AC3E}">
        <p14:creationId xmlns:p14="http://schemas.microsoft.com/office/powerpoint/2010/main" val="366316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ox(in)">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randombar(horizontal)">
                                      <p:cBhvr>
                                        <p:cTn id="12" dur="500"/>
                                        <p:tgtEl>
                                          <p:spTgt spid="4096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randombar(horizontal)">
                                      <p:cBhvr>
                                        <p:cTn id="15" dur="500"/>
                                        <p:tgtEl>
                                          <p:spTgt spid="4096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randombar(horizontal)">
                                      <p:cBhvr>
                                        <p:cTn id="18" dur="500"/>
                                        <p:tgtEl>
                                          <p:spTgt spid="4096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randombar(horizontal)">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box(in)">
                                      <p:cBhvr>
                                        <p:cTn id="26" dur="500"/>
                                        <p:tgtEl>
                                          <p:spTgt spid="4096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animEffect transition="in" filter="randombar(horizontal)">
                                      <p:cBhvr>
                                        <p:cTn id="31" dur="500"/>
                                        <p:tgtEl>
                                          <p:spTgt spid="40963">
                                            <p:txEl>
                                              <p:pRg st="6" end="6"/>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0963">
                                            <p:txEl>
                                              <p:pRg st="7" end="7"/>
                                            </p:txEl>
                                          </p:spTgt>
                                        </p:tgtEl>
                                        <p:attrNameLst>
                                          <p:attrName>style.visibility</p:attrName>
                                        </p:attrNameLst>
                                      </p:cBhvr>
                                      <p:to>
                                        <p:strVal val="visible"/>
                                      </p:to>
                                    </p:set>
                                    <p:animEffect transition="in" filter="randombar(horizontal)">
                                      <p:cBhvr>
                                        <p:cTn id="34" dur="500"/>
                                        <p:tgtEl>
                                          <p:spTgt spid="40963">
                                            <p:txEl>
                                              <p:pRg st="7" end="7"/>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40963">
                                            <p:txEl>
                                              <p:pRg st="8" end="8"/>
                                            </p:txEl>
                                          </p:spTgt>
                                        </p:tgtEl>
                                        <p:attrNameLst>
                                          <p:attrName>style.visibility</p:attrName>
                                        </p:attrNameLst>
                                      </p:cBhvr>
                                      <p:to>
                                        <p:strVal val="visible"/>
                                      </p:to>
                                    </p:set>
                                    <p:animEffect transition="in" filter="randombar(horizontal)">
                                      <p:cBhvr>
                                        <p:cTn id="37" dur="500"/>
                                        <p:tgtEl>
                                          <p:spTgt spid="4096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0963">
                                            <p:txEl>
                                              <p:pRg st="10" end="10"/>
                                            </p:txEl>
                                          </p:spTgt>
                                        </p:tgtEl>
                                        <p:attrNameLst>
                                          <p:attrName>style.visibility</p:attrName>
                                        </p:attrNameLst>
                                      </p:cBhvr>
                                      <p:to>
                                        <p:strVal val="visible"/>
                                      </p:to>
                                    </p:set>
                                    <p:animEffect transition="in" filter="checkerboard(across)">
                                      <p:cBhvr>
                                        <p:cTn id="42" dur="500"/>
                                        <p:tgtEl>
                                          <p:spTgt spid="4096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0963">
                                            <p:txEl>
                                              <p:pRg st="11" end="11"/>
                                            </p:txEl>
                                          </p:spTgt>
                                        </p:tgtEl>
                                        <p:attrNameLst>
                                          <p:attrName>style.visibility</p:attrName>
                                        </p:attrNameLst>
                                      </p:cBhvr>
                                      <p:to>
                                        <p:strVal val="visible"/>
                                      </p:to>
                                    </p:set>
                                    <p:animEffect transition="in" filter="randombar(horizontal)">
                                      <p:cBhvr>
                                        <p:cTn id="47" dur="500"/>
                                        <p:tgtEl>
                                          <p:spTgt spid="40963">
                                            <p:txEl>
                                              <p:pRg st="11" end="11"/>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40963">
                                            <p:txEl>
                                              <p:pRg st="12" end="12"/>
                                            </p:txEl>
                                          </p:spTgt>
                                        </p:tgtEl>
                                        <p:attrNameLst>
                                          <p:attrName>style.visibility</p:attrName>
                                        </p:attrNameLst>
                                      </p:cBhvr>
                                      <p:to>
                                        <p:strVal val="visible"/>
                                      </p:to>
                                    </p:set>
                                    <p:animEffect transition="in" filter="randombar(horizontal)">
                                      <p:cBhvr>
                                        <p:cTn id="50" dur="500"/>
                                        <p:tgtEl>
                                          <p:spTgt spid="40963">
                                            <p:txEl>
                                              <p:pRg st="12" end="12"/>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40963">
                                            <p:txEl>
                                              <p:pRg st="13" end="13"/>
                                            </p:txEl>
                                          </p:spTgt>
                                        </p:tgtEl>
                                        <p:attrNameLst>
                                          <p:attrName>style.visibility</p:attrName>
                                        </p:attrNameLst>
                                      </p:cBhvr>
                                      <p:to>
                                        <p:strVal val="visible"/>
                                      </p:to>
                                    </p:set>
                                    <p:animEffect transition="in" filter="randombar(horizontal)">
                                      <p:cBhvr>
                                        <p:cTn id="53" dur="500"/>
                                        <p:tgtEl>
                                          <p:spTgt spid="40963">
                                            <p:txEl>
                                              <p:pRg st="13" end="13"/>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40963">
                                            <p:txEl>
                                              <p:pRg st="14" end="14"/>
                                            </p:txEl>
                                          </p:spTgt>
                                        </p:tgtEl>
                                        <p:attrNameLst>
                                          <p:attrName>style.visibility</p:attrName>
                                        </p:attrNameLst>
                                      </p:cBhvr>
                                      <p:to>
                                        <p:strVal val="visible"/>
                                      </p:to>
                                    </p:set>
                                    <p:animEffect transition="in" filter="randombar(horizontal)">
                                      <p:cBhvr>
                                        <p:cTn id="56" dur="500"/>
                                        <p:tgtEl>
                                          <p:spTgt spid="40963">
                                            <p:txEl>
                                              <p:pRg st="14" end="14"/>
                                            </p:txEl>
                                          </p:spTgt>
                                        </p:tgtEl>
                                      </p:cBhvr>
                                    </p:animEffect>
                                  </p:childTnLst>
                                </p:cTn>
                              </p:par>
                              <p:par>
                                <p:cTn id="57" presetID="14" presetClass="entr" presetSubtype="10" fill="hold" nodeType="withEffect">
                                  <p:stCondLst>
                                    <p:cond delay="0"/>
                                  </p:stCondLst>
                                  <p:childTnLst>
                                    <p:set>
                                      <p:cBhvr>
                                        <p:cTn id="58" dur="1" fill="hold">
                                          <p:stCondLst>
                                            <p:cond delay="0"/>
                                          </p:stCondLst>
                                        </p:cTn>
                                        <p:tgtEl>
                                          <p:spTgt spid="40963">
                                            <p:txEl>
                                              <p:pRg st="15" end="15"/>
                                            </p:txEl>
                                          </p:spTgt>
                                        </p:tgtEl>
                                        <p:attrNameLst>
                                          <p:attrName>style.visibility</p:attrName>
                                        </p:attrNameLst>
                                      </p:cBhvr>
                                      <p:to>
                                        <p:strVal val="visible"/>
                                      </p:to>
                                    </p:set>
                                    <p:animEffect transition="in" filter="randombar(horizontal)">
                                      <p:cBhvr>
                                        <p:cTn id="59" dur="500"/>
                                        <p:tgtEl>
                                          <p:spTgt spid="40963">
                                            <p:txEl>
                                              <p:pRg st="15" end="15"/>
                                            </p:txEl>
                                          </p:spTgt>
                                        </p:tgtEl>
                                      </p:cBhvr>
                                    </p:animEffect>
                                  </p:childTnLst>
                                </p:cTn>
                              </p:par>
                              <p:par>
                                <p:cTn id="60" presetID="14" presetClass="entr" presetSubtype="10" fill="hold" nodeType="withEffect">
                                  <p:stCondLst>
                                    <p:cond delay="0"/>
                                  </p:stCondLst>
                                  <p:childTnLst>
                                    <p:set>
                                      <p:cBhvr>
                                        <p:cTn id="61" dur="1" fill="hold">
                                          <p:stCondLst>
                                            <p:cond delay="0"/>
                                          </p:stCondLst>
                                        </p:cTn>
                                        <p:tgtEl>
                                          <p:spTgt spid="40963">
                                            <p:txEl>
                                              <p:pRg st="16" end="16"/>
                                            </p:txEl>
                                          </p:spTgt>
                                        </p:tgtEl>
                                        <p:attrNameLst>
                                          <p:attrName>style.visibility</p:attrName>
                                        </p:attrNameLst>
                                      </p:cBhvr>
                                      <p:to>
                                        <p:strVal val="visible"/>
                                      </p:to>
                                    </p:set>
                                    <p:animEffect transition="in" filter="randombar(horizontal)">
                                      <p:cBhvr>
                                        <p:cTn id="62" dur="500"/>
                                        <p:tgtEl>
                                          <p:spTgt spid="40963">
                                            <p:txEl>
                                              <p:pRg st="16" end="16"/>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40963">
                                            <p:txEl>
                                              <p:pRg st="17" end="17"/>
                                            </p:txEl>
                                          </p:spTgt>
                                        </p:tgtEl>
                                        <p:attrNameLst>
                                          <p:attrName>style.visibility</p:attrName>
                                        </p:attrNameLst>
                                      </p:cBhvr>
                                      <p:to>
                                        <p:strVal val="visible"/>
                                      </p:to>
                                    </p:set>
                                    <p:animEffect transition="in" filter="randombar(horizontal)">
                                      <p:cBhvr>
                                        <p:cTn id="65" dur="500"/>
                                        <p:tgtEl>
                                          <p:spTgt spid="40963">
                                            <p:txEl>
                                              <p:pRg st="17" end="1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40963">
                                            <p:txEl>
                                              <p:pRg st="19" end="19"/>
                                            </p:txEl>
                                          </p:spTgt>
                                        </p:tgtEl>
                                        <p:attrNameLst>
                                          <p:attrName>style.visibility</p:attrName>
                                        </p:attrNameLst>
                                      </p:cBhvr>
                                      <p:to>
                                        <p:strVal val="visible"/>
                                      </p:to>
                                    </p:set>
                                    <p:animEffect transition="in" filter="blinds(horizontal)">
                                      <p:cBhvr>
                                        <p:cTn id="70" dur="500"/>
                                        <p:tgtEl>
                                          <p:spTgt spid="40963">
                                            <p:txEl>
                                              <p:pRg st="19" end="1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0963">
                                            <p:txEl>
                                              <p:pRg st="20" end="20"/>
                                            </p:txEl>
                                          </p:spTgt>
                                        </p:tgtEl>
                                        <p:attrNameLst>
                                          <p:attrName>style.visibility</p:attrName>
                                        </p:attrNameLst>
                                      </p:cBhvr>
                                      <p:to>
                                        <p:strVal val="visible"/>
                                      </p:to>
                                    </p:set>
                                    <p:anim calcmode="lin" valueType="num">
                                      <p:cBhvr additive="base">
                                        <p:cTn id="75" dur="500" fill="hold"/>
                                        <p:tgtEl>
                                          <p:spTgt spid="40963">
                                            <p:txEl>
                                              <p:pRg st="20" end="2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0963">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928992" cy="6624736"/>
          </a:xfrm>
        </p:spPr>
        <p:txBody>
          <a:bodyPr/>
          <a:lstStyle/>
          <a:p>
            <a:r>
              <a:rPr lang="zh-CN" altLang="en-US" dirty="0" smtClean="0"/>
              <a:t>请前台接</a:t>
            </a:r>
            <a:r>
              <a:rPr lang="zh-CN" altLang="en-US" dirty="0"/>
              <a:t>通</a:t>
            </a:r>
            <a:r>
              <a:rPr lang="en-US" altLang="zh-CN" dirty="0" smtClean="0"/>
              <a:t>Tom</a:t>
            </a:r>
            <a:r>
              <a:rPr lang="zh-CN" altLang="en-US" dirty="0" smtClean="0"/>
              <a:t>的分机</a:t>
            </a:r>
            <a:endParaRPr lang="en-US" altLang="zh-CN" dirty="0" smtClean="0"/>
          </a:p>
          <a:p>
            <a:endParaRPr lang="en-US" altLang="zh-CN" dirty="0" smtClean="0"/>
          </a:p>
          <a:p>
            <a:endParaRPr lang="en-US" altLang="zh-CN" dirty="0"/>
          </a:p>
          <a:p>
            <a:r>
              <a:rPr lang="zh-CN" altLang="en-US" dirty="0" smtClean="0"/>
              <a:t>接到</a:t>
            </a:r>
            <a:r>
              <a:rPr lang="en-US" altLang="zh-CN" dirty="0" smtClean="0"/>
              <a:t>Lucy</a:t>
            </a:r>
            <a:r>
              <a:rPr lang="zh-CN" altLang="en-US" dirty="0" smtClean="0"/>
              <a:t>的分机去了</a:t>
            </a:r>
            <a:endParaRPr lang="en-US" altLang="zh-CN" dirty="0" smtClean="0"/>
          </a:p>
          <a:p>
            <a:endParaRPr lang="en-US" altLang="zh-CN" dirty="0" smtClean="0"/>
          </a:p>
          <a:p>
            <a:endParaRPr lang="en-US" altLang="zh-CN" dirty="0" smtClean="0"/>
          </a:p>
          <a:p>
            <a:r>
              <a:rPr lang="zh-CN" altLang="en-US" dirty="0" smtClean="0"/>
              <a:t>接通后，</a:t>
            </a:r>
            <a:r>
              <a:rPr lang="en-US" altLang="zh-CN" dirty="0" smtClean="0"/>
              <a:t>Tom</a:t>
            </a:r>
            <a:r>
              <a:rPr lang="zh-CN" altLang="en-US" dirty="0" smtClean="0"/>
              <a:t>说自己很忙，请稍后再打</a:t>
            </a: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617988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sz="quarter" idx="4294967295"/>
          </p:nvPr>
        </p:nvSpPr>
        <p:spPr>
          <a:xfrm>
            <a:off x="250825" y="333375"/>
            <a:ext cx="8642350" cy="6191250"/>
          </a:xfrm>
          <a:prstGeom prst="rect">
            <a:avLst/>
          </a:prstGeom>
        </p:spPr>
        <p:txBody>
          <a:bodyPr/>
          <a:lstStyle/>
          <a:p>
            <a:pPr marL="44450" indent="0">
              <a:buFont typeface="Georgia"/>
              <a:buNone/>
            </a:pPr>
            <a:r>
              <a:rPr lang="en-US" altLang="zh-CN" sz="3200" dirty="0" smtClean="0"/>
              <a:t>I’m sorry you must have the wrong number.</a:t>
            </a:r>
          </a:p>
          <a:p>
            <a:pPr marL="44450" indent="0">
              <a:buNone/>
            </a:pPr>
            <a:r>
              <a:rPr lang="en-US" altLang="zh-CN" dirty="0"/>
              <a:t>I’m afraid you’ve dialed the wrong number</a:t>
            </a:r>
            <a:r>
              <a:rPr lang="en-US" altLang="zh-CN" dirty="0" smtClean="0"/>
              <a:t>.</a:t>
            </a:r>
            <a:endParaRPr lang="en-US" altLang="zh-CN" sz="3200" dirty="0" smtClean="0"/>
          </a:p>
          <a:p>
            <a:pPr marL="44450" indent="0">
              <a:buFont typeface="Georgia"/>
              <a:buNone/>
            </a:pPr>
            <a:r>
              <a:rPr lang="en-US" altLang="zh-CN" sz="3200" dirty="0" smtClean="0"/>
              <a:t>There is no one here by that name.</a:t>
            </a:r>
          </a:p>
          <a:p>
            <a:pPr marL="44450" indent="0">
              <a:buNone/>
            </a:pPr>
            <a:r>
              <a:rPr lang="en-US" altLang="zh-CN" dirty="0"/>
              <a:t>Nobody by that name works here. </a:t>
            </a:r>
            <a:endParaRPr lang="en-US" altLang="zh-CN" sz="3200" dirty="0" smtClean="0"/>
          </a:p>
          <a:p>
            <a:pPr marL="44450" indent="0">
              <a:buFont typeface="Georgia"/>
              <a:buNone/>
            </a:pPr>
            <a:r>
              <a:rPr lang="en-US" altLang="zh-CN" sz="3200" dirty="0" smtClean="0"/>
              <a:t>No. This isn’t the number you want.</a:t>
            </a:r>
          </a:p>
          <a:p>
            <a:pPr marL="44450" indent="0">
              <a:buFont typeface="Georgia"/>
              <a:buNone/>
            </a:pPr>
            <a:r>
              <a:rPr lang="en-US" altLang="zh-CN" sz="3200" dirty="0" smtClean="0"/>
              <a:t>Are you sure that you’re calling George?</a:t>
            </a:r>
          </a:p>
          <a:p>
            <a:pPr marL="44450" indent="0">
              <a:buFont typeface="Georgia"/>
              <a:buNone/>
            </a:pPr>
            <a:r>
              <a:rPr lang="en-US" altLang="zh-CN" sz="3200" dirty="0" smtClean="0"/>
              <a:t>There’s no Smith at this number.</a:t>
            </a:r>
            <a:endParaRPr lang="zh-CN" altLang="en-US" sz="3200" dirty="0" smtClean="0"/>
          </a:p>
        </p:txBody>
      </p:sp>
    </p:spTree>
    <p:extLst>
      <p:ext uri="{BB962C8B-B14F-4D97-AF65-F5344CB8AC3E}">
        <p14:creationId xmlns:p14="http://schemas.microsoft.com/office/powerpoint/2010/main" val="2235860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53975"/>
            <a:ext cx="7776542" cy="1143000"/>
          </a:xfrm>
        </p:spPr>
        <p:txBody>
          <a:bodyPr>
            <a:normAutofit fontScale="90000"/>
          </a:bodyPr>
          <a:lstStyle/>
          <a:p>
            <a:pPr fontAlgn="auto">
              <a:spcAft>
                <a:spcPts val="0"/>
              </a:spcAft>
              <a:buClr>
                <a:schemeClr val="accent6">
                  <a:lumMod val="75000"/>
                </a:schemeClr>
              </a:buClr>
              <a:defRPr/>
            </a:pPr>
            <a:r>
              <a:rPr lang="en-US" altLang="zh-CN" sz="5400" dirty="0" smtClean="0">
                <a:solidFill>
                  <a:srgbClr val="FF9966"/>
                </a:solidFill>
                <a:cs typeface="+mj-cs"/>
              </a:rPr>
              <a:t>Giving and Leaving a message</a:t>
            </a:r>
            <a:endParaRPr lang="zh-CN" altLang="en-US" sz="5400" dirty="0">
              <a:solidFill>
                <a:srgbClr val="FF9966"/>
              </a:solidFill>
              <a:cs typeface="+mj-cs"/>
            </a:endParaRPr>
          </a:p>
        </p:txBody>
      </p:sp>
      <p:pic>
        <p:nvPicPr>
          <p:cNvPr id="25602" name="Picture 6" descr="http://www.qqfacebox.com/BiaoQin/UploadFiles_1237/200710/2007102413183893.gif"/>
          <p:cNvPicPr>
            <a:picLocks noChangeAspect="1" noChangeArrowheads="1" noCrop="1"/>
          </p:cNvPicPr>
          <p:nvPr/>
        </p:nvPicPr>
        <p:blipFill>
          <a:blip r:embed="rId2"/>
          <a:srcRect/>
          <a:stretch>
            <a:fillRect/>
          </a:stretch>
        </p:blipFill>
        <p:spPr bwMode="auto">
          <a:xfrm>
            <a:off x="323850" y="3189288"/>
            <a:ext cx="3384054" cy="3425825"/>
          </a:xfrm>
          <a:prstGeom prst="rect">
            <a:avLst/>
          </a:prstGeom>
          <a:noFill/>
          <a:ln w="9525">
            <a:noFill/>
            <a:miter lim="800000"/>
            <a:headEnd/>
            <a:tailEnd/>
          </a:ln>
        </p:spPr>
      </p:pic>
      <p:pic>
        <p:nvPicPr>
          <p:cNvPr id="25603" name="Picture 8" descr="http://pic4.nipic.com/20091012/2741514_145337011315_2.jpg"/>
          <p:cNvPicPr>
            <a:picLocks noChangeAspect="1" noChangeArrowheads="1"/>
          </p:cNvPicPr>
          <p:nvPr/>
        </p:nvPicPr>
        <p:blipFill>
          <a:blip r:embed="rId3"/>
          <a:srcRect/>
          <a:stretch>
            <a:fillRect/>
          </a:stretch>
        </p:blipFill>
        <p:spPr bwMode="auto">
          <a:xfrm>
            <a:off x="5646294" y="1556792"/>
            <a:ext cx="2886146" cy="2886146"/>
          </a:xfrm>
          <a:prstGeom prst="rect">
            <a:avLst/>
          </a:prstGeom>
          <a:noFill/>
          <a:ln w="9525">
            <a:noFill/>
            <a:miter lim="800000"/>
            <a:headEnd/>
            <a:tailEnd/>
          </a:ln>
        </p:spPr>
      </p:pic>
    </p:spTree>
    <p:extLst>
      <p:ext uri="{BB962C8B-B14F-4D97-AF65-F5344CB8AC3E}">
        <p14:creationId xmlns:p14="http://schemas.microsoft.com/office/powerpoint/2010/main" val="2991790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480720"/>
          </a:xfrm>
        </p:spPr>
        <p:txBody>
          <a:bodyPr>
            <a:normAutofit/>
          </a:bodyPr>
          <a:lstStyle/>
          <a:p>
            <a:r>
              <a:rPr lang="en-US" altLang="zh-CN" sz="2400" dirty="0" smtClean="0"/>
              <a:t>I’m calling about…</a:t>
            </a:r>
          </a:p>
          <a:p>
            <a:r>
              <a:rPr lang="en-US" altLang="zh-CN" sz="2400" dirty="0" smtClean="0"/>
              <a:t>I’m calling to confirm that…</a:t>
            </a:r>
          </a:p>
          <a:p>
            <a:endParaRPr lang="en-US" altLang="zh-CN" sz="2400" dirty="0"/>
          </a:p>
          <a:p>
            <a:r>
              <a:rPr lang="en-US" altLang="zh-CN" sz="2400" dirty="0" smtClean="0"/>
              <a:t>Could I leave a message…?</a:t>
            </a:r>
          </a:p>
          <a:p>
            <a:r>
              <a:rPr lang="en-US" altLang="zh-CN" sz="2400" dirty="0" smtClean="0"/>
              <a:t>Could you tell XX that …?</a:t>
            </a:r>
          </a:p>
          <a:p>
            <a:r>
              <a:rPr lang="en-US" altLang="zh-CN" sz="2400" dirty="0" smtClean="0"/>
              <a:t>Could you ask XX to call me back? My number is…</a:t>
            </a:r>
          </a:p>
          <a:p>
            <a:r>
              <a:rPr lang="en-US" altLang="zh-CN" sz="2400" dirty="0" smtClean="0"/>
              <a:t>May I take a message?</a:t>
            </a:r>
          </a:p>
          <a:p>
            <a:r>
              <a:rPr lang="en-US" altLang="zh-CN" sz="2400" dirty="0" smtClean="0"/>
              <a:t>Would you like to leave a message?</a:t>
            </a:r>
          </a:p>
          <a:p>
            <a:endParaRPr lang="en-US" altLang="zh-CN" sz="2400" dirty="0"/>
          </a:p>
          <a:p>
            <a:r>
              <a:rPr lang="en-US" altLang="zh-CN" sz="2400" dirty="0" smtClean="0"/>
              <a:t>Can I ask who’s calling? </a:t>
            </a:r>
            <a:endParaRPr lang="en-US" altLang="zh-CN" sz="2400" dirty="0"/>
          </a:p>
          <a:p>
            <a:r>
              <a:rPr lang="en-US" altLang="zh-CN" sz="2400" dirty="0" smtClean="0"/>
              <a:t>Who’s calling please?</a:t>
            </a:r>
          </a:p>
          <a:p>
            <a:r>
              <a:rPr lang="en-US" altLang="zh-CN" sz="2400" dirty="0" smtClean="0"/>
              <a:t>Which company are you calling from?</a:t>
            </a:r>
          </a:p>
          <a:p>
            <a:endParaRPr lang="en-US" altLang="zh-CN" sz="2400" dirty="0"/>
          </a:p>
          <a:p>
            <a:r>
              <a:rPr lang="en-US" altLang="zh-CN" sz="2400" dirty="0" smtClean="0"/>
              <a:t>I’ll ask him to call you when he gets back.</a:t>
            </a:r>
          </a:p>
          <a:p>
            <a:endParaRPr lang="en-US" altLang="zh-CN" sz="2800" dirty="0"/>
          </a:p>
          <a:p>
            <a:endParaRPr lang="en-US" altLang="zh-CN" dirty="0" smtClean="0"/>
          </a:p>
          <a:p>
            <a:endParaRPr lang="zh-CN" altLang="en-US" dirty="0"/>
          </a:p>
        </p:txBody>
      </p:sp>
    </p:spTree>
    <p:extLst>
      <p:ext uri="{BB962C8B-B14F-4D97-AF65-F5344CB8AC3E}">
        <p14:creationId xmlns:p14="http://schemas.microsoft.com/office/powerpoint/2010/main" val="819813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856984" cy="6624736"/>
          </a:xfrm>
        </p:spPr>
        <p:txBody>
          <a:bodyPr/>
          <a:lstStyle/>
          <a:p>
            <a:r>
              <a:rPr lang="en-US" altLang="zh-CN" dirty="0" smtClean="0"/>
              <a:t>I’m sorry, I didn’t catch your name. </a:t>
            </a:r>
          </a:p>
          <a:p>
            <a:pPr marL="0" indent="0">
              <a:buNone/>
            </a:pPr>
            <a:r>
              <a:rPr lang="en-US" altLang="zh-CN" dirty="0"/>
              <a:t> </a:t>
            </a:r>
            <a:r>
              <a:rPr lang="en-US" altLang="zh-CN" dirty="0" smtClean="0"/>
              <a:t>   Could you spell it, please?</a:t>
            </a:r>
          </a:p>
          <a:p>
            <a:r>
              <a:rPr lang="en-US" altLang="zh-CN" dirty="0" smtClean="0"/>
              <a:t>Did you say your number is 624 426?</a:t>
            </a:r>
          </a:p>
          <a:p>
            <a:r>
              <a:rPr lang="en-US" altLang="zh-CN" dirty="0" smtClean="0"/>
              <a:t>Where did you say you’re calling from?</a:t>
            </a:r>
          </a:p>
          <a:p>
            <a:endParaRPr lang="zh-CN" altLang="en-US" dirty="0"/>
          </a:p>
        </p:txBody>
      </p:sp>
    </p:spTree>
    <p:extLst>
      <p:ext uri="{BB962C8B-B14F-4D97-AF65-F5344CB8AC3E}">
        <p14:creationId xmlns:p14="http://schemas.microsoft.com/office/powerpoint/2010/main" val="3373481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107950" y="115888"/>
            <a:ext cx="8928100" cy="6626225"/>
          </a:xfrm>
          <a:prstGeom prst="rect">
            <a:avLst/>
          </a:prstGeom>
        </p:spPr>
        <p:txBody>
          <a:bodyPr rtlCol="0">
            <a:normAutofit/>
          </a:bodyPr>
          <a:lstStyle/>
          <a:p>
            <a:pPr indent="-182880" fontAlgn="auto">
              <a:buClr>
                <a:schemeClr val="accent6">
                  <a:lumMod val="75000"/>
                </a:schemeClr>
              </a:buClr>
              <a:buFont typeface="Georgia" pitchFamily="18" charset="0"/>
              <a:buChar char="*"/>
              <a:defRPr/>
            </a:pPr>
            <a:r>
              <a:rPr lang="en-US" altLang="zh-CN" sz="2800" dirty="0">
                <a:solidFill>
                  <a:schemeClr val="tx1">
                    <a:lumMod val="75000"/>
                    <a:lumOff val="25000"/>
                  </a:schemeClr>
                </a:solidFill>
                <a:cs typeface="+mn-cs"/>
              </a:rPr>
              <a:t>Could I leave a message?</a:t>
            </a:r>
            <a:endParaRPr lang="zh-CN" altLang="zh-CN" sz="2800" dirty="0">
              <a:solidFill>
                <a:schemeClr val="tx1">
                  <a:lumMod val="75000"/>
                  <a:lumOff val="25000"/>
                </a:schemeClr>
              </a:solidFill>
              <a:cs typeface="+mn-cs"/>
            </a:endParaRPr>
          </a:p>
          <a:p>
            <a:pPr indent="-182880" fontAlgn="auto">
              <a:buClr>
                <a:schemeClr val="accent6">
                  <a:lumMod val="75000"/>
                </a:schemeClr>
              </a:buClr>
              <a:buFont typeface="Georgia" pitchFamily="18" charset="0"/>
              <a:buChar char="*"/>
              <a:defRPr/>
            </a:pPr>
            <a:r>
              <a:rPr lang="en-US" altLang="zh-CN" sz="2800" dirty="0">
                <a:solidFill>
                  <a:schemeClr val="tx1">
                    <a:lumMod val="75000"/>
                    <a:lumOff val="25000"/>
                  </a:schemeClr>
                </a:solidFill>
                <a:cs typeface="+mn-cs"/>
              </a:rPr>
              <a:t>Could you tell him that Veronica from TFSP </a:t>
            </a:r>
            <a:r>
              <a:rPr lang="en-US" altLang="zh-CN" sz="2800" dirty="0">
                <a:solidFill>
                  <a:schemeClr val="accent5">
                    <a:lumMod val="75000"/>
                  </a:schemeClr>
                </a:solidFill>
                <a:cs typeface="+mn-cs"/>
              </a:rPr>
              <a:t>called</a:t>
            </a:r>
            <a:r>
              <a:rPr lang="en-US" altLang="zh-CN" sz="2800" dirty="0">
                <a:solidFill>
                  <a:schemeClr val="tx1">
                    <a:lumMod val="75000"/>
                    <a:lumOff val="25000"/>
                  </a:schemeClr>
                </a:solidFill>
                <a:cs typeface="+mn-cs"/>
              </a:rPr>
              <a:t>?</a:t>
            </a:r>
            <a:endParaRPr lang="zh-CN" altLang="zh-CN" sz="2800" dirty="0">
              <a:solidFill>
                <a:schemeClr val="tx1">
                  <a:lumMod val="75000"/>
                  <a:lumOff val="25000"/>
                </a:schemeClr>
              </a:solidFill>
              <a:cs typeface="+mn-cs"/>
            </a:endParaRPr>
          </a:p>
          <a:p>
            <a:pPr indent="-182880" fontAlgn="auto">
              <a:buClr>
                <a:schemeClr val="accent6">
                  <a:lumMod val="75000"/>
                </a:schemeClr>
              </a:buClr>
              <a:buFont typeface="Georgia" pitchFamily="18" charset="0"/>
              <a:buChar char="*"/>
              <a:defRPr/>
            </a:pPr>
            <a:r>
              <a:rPr lang="en-US" altLang="zh-CN" sz="2800" dirty="0">
                <a:solidFill>
                  <a:schemeClr val="tx1">
                    <a:lumMod val="75000"/>
                    <a:lumOff val="25000"/>
                  </a:schemeClr>
                </a:solidFill>
                <a:cs typeface="+mn-cs"/>
              </a:rPr>
              <a:t>Please ask Mr. Smith to call me as soon as possible.</a:t>
            </a:r>
            <a:endParaRPr lang="zh-CN" altLang="zh-CN" sz="2800" dirty="0">
              <a:solidFill>
                <a:schemeClr val="tx1">
                  <a:lumMod val="75000"/>
                  <a:lumOff val="25000"/>
                </a:schemeClr>
              </a:solidFill>
              <a:cs typeface="+mn-cs"/>
            </a:endParaRPr>
          </a:p>
          <a:p>
            <a:pPr indent="-182880" fontAlgn="auto">
              <a:buClr>
                <a:schemeClr val="accent6">
                  <a:lumMod val="75000"/>
                </a:schemeClr>
              </a:buClr>
              <a:buFont typeface="Georgia" pitchFamily="18" charset="0"/>
              <a:buChar char="*"/>
              <a:defRPr/>
            </a:pPr>
            <a:r>
              <a:rPr lang="en-US" altLang="zh-CN" sz="2800" dirty="0">
                <a:solidFill>
                  <a:schemeClr val="tx1">
                    <a:lumMod val="75000"/>
                    <a:lumOff val="25000"/>
                  </a:schemeClr>
                </a:solidFill>
                <a:cs typeface="+mn-cs"/>
              </a:rPr>
              <a:t>Please ask him to give me a call </a:t>
            </a:r>
            <a:r>
              <a:rPr lang="en-US" altLang="zh-CN" sz="2800" dirty="0">
                <a:solidFill>
                  <a:schemeClr val="accent5">
                    <a:lumMod val="75000"/>
                  </a:schemeClr>
                </a:solidFill>
                <a:cs typeface="+mn-cs"/>
              </a:rPr>
              <a:t>when it is convenient</a:t>
            </a:r>
            <a:r>
              <a:rPr lang="en-US" altLang="zh-CN" sz="2800" dirty="0">
                <a:solidFill>
                  <a:schemeClr val="tx1">
                    <a:lumMod val="75000"/>
                    <a:lumOff val="25000"/>
                  </a:schemeClr>
                </a:solidFill>
                <a:cs typeface="+mn-cs"/>
              </a:rPr>
              <a:t>.</a:t>
            </a:r>
            <a:endParaRPr lang="zh-CN" altLang="zh-CN" sz="2800" dirty="0">
              <a:solidFill>
                <a:schemeClr val="tx1">
                  <a:lumMod val="75000"/>
                  <a:lumOff val="25000"/>
                </a:schemeClr>
              </a:solidFill>
              <a:cs typeface="+mn-cs"/>
            </a:endParaRPr>
          </a:p>
          <a:p>
            <a:pPr indent="-182880" fontAlgn="auto">
              <a:buClr>
                <a:schemeClr val="accent6">
                  <a:lumMod val="75000"/>
                </a:schemeClr>
              </a:buClr>
              <a:buFont typeface="Georgia" pitchFamily="18" charset="0"/>
              <a:buChar char="*"/>
              <a:defRPr/>
            </a:pPr>
            <a:r>
              <a:rPr lang="en-US" altLang="zh-CN" sz="2800" dirty="0">
                <a:solidFill>
                  <a:schemeClr val="tx1">
                    <a:lumMod val="75000"/>
                    <a:lumOff val="25000"/>
                  </a:schemeClr>
                </a:solidFill>
                <a:cs typeface="+mn-cs"/>
              </a:rPr>
              <a:t>May I tell him/her </a:t>
            </a:r>
            <a:r>
              <a:rPr lang="en-US" altLang="zh-CN" sz="2800" dirty="0">
                <a:solidFill>
                  <a:schemeClr val="accent5">
                    <a:lumMod val="75000"/>
                  </a:schemeClr>
                </a:solidFill>
                <a:cs typeface="+mn-cs"/>
              </a:rPr>
              <a:t>who’s calling</a:t>
            </a:r>
            <a:r>
              <a:rPr lang="en-US" altLang="zh-CN" sz="2800" dirty="0">
                <a:solidFill>
                  <a:schemeClr val="tx1">
                    <a:lumMod val="75000"/>
                    <a:lumOff val="25000"/>
                  </a:schemeClr>
                </a:solidFill>
                <a:cs typeface="+mn-cs"/>
              </a:rPr>
              <a:t>?</a:t>
            </a:r>
            <a:endParaRPr lang="zh-CN" altLang="zh-CN" sz="2800" dirty="0">
              <a:solidFill>
                <a:schemeClr val="tx1">
                  <a:lumMod val="75000"/>
                  <a:lumOff val="25000"/>
                </a:schemeClr>
              </a:solidFill>
              <a:cs typeface="+mn-cs"/>
            </a:endParaRPr>
          </a:p>
          <a:p>
            <a:pPr indent="-182880" fontAlgn="auto">
              <a:buClr>
                <a:schemeClr val="accent6">
                  <a:lumMod val="75000"/>
                </a:schemeClr>
              </a:buClr>
              <a:buFont typeface="Georgia" pitchFamily="18" charset="0"/>
              <a:buChar char="*"/>
              <a:defRPr/>
            </a:pPr>
            <a:r>
              <a:rPr lang="en-US" altLang="zh-CN" sz="2800" dirty="0">
                <a:solidFill>
                  <a:schemeClr val="tx1">
                    <a:lumMod val="75000"/>
                    <a:lumOff val="25000"/>
                  </a:schemeClr>
                </a:solidFill>
                <a:cs typeface="+mn-cs"/>
              </a:rPr>
              <a:t>Can you repeat that, please?</a:t>
            </a:r>
            <a:endParaRPr lang="zh-CN" altLang="zh-CN" sz="2800" dirty="0">
              <a:solidFill>
                <a:schemeClr val="tx1">
                  <a:lumMod val="75000"/>
                  <a:lumOff val="25000"/>
                </a:schemeClr>
              </a:solidFill>
              <a:cs typeface="+mn-cs"/>
            </a:endParaRPr>
          </a:p>
          <a:p>
            <a:pPr indent="-182880" fontAlgn="auto">
              <a:buClr>
                <a:schemeClr val="accent6">
                  <a:lumMod val="75000"/>
                </a:schemeClr>
              </a:buClr>
              <a:buFont typeface="Georgia" pitchFamily="18" charset="0"/>
              <a:buChar char="*"/>
              <a:defRPr/>
            </a:pPr>
            <a:r>
              <a:rPr lang="en-US" altLang="zh-CN" sz="2800" dirty="0">
                <a:solidFill>
                  <a:schemeClr val="accent5">
                    <a:lumMod val="75000"/>
                  </a:schemeClr>
                </a:solidFill>
                <a:cs typeface="+mn-cs"/>
              </a:rPr>
              <a:t>Does he have your number?</a:t>
            </a:r>
            <a:endParaRPr lang="zh-CN" altLang="zh-CN" sz="2800" dirty="0">
              <a:solidFill>
                <a:schemeClr val="accent5">
                  <a:lumMod val="75000"/>
                </a:schemeClr>
              </a:solidFill>
              <a:cs typeface="+mn-cs"/>
            </a:endParaRPr>
          </a:p>
          <a:p>
            <a:pPr indent="-182880" fontAlgn="auto">
              <a:buClr>
                <a:schemeClr val="accent6">
                  <a:lumMod val="75000"/>
                </a:schemeClr>
              </a:buClr>
              <a:buFont typeface="Georgia" pitchFamily="18" charset="0"/>
              <a:buChar char="*"/>
              <a:defRPr/>
            </a:pPr>
            <a:r>
              <a:rPr lang="en-US" altLang="zh-CN" sz="2800" dirty="0">
                <a:solidFill>
                  <a:schemeClr val="tx1">
                    <a:lumMod val="75000"/>
                    <a:lumOff val="25000"/>
                  </a:schemeClr>
                </a:solidFill>
                <a:cs typeface="+mn-cs"/>
              </a:rPr>
              <a:t>I’ll give him/her the message.</a:t>
            </a:r>
            <a:endParaRPr lang="zh-CN" altLang="zh-CN" sz="2800" dirty="0">
              <a:solidFill>
                <a:schemeClr val="tx1">
                  <a:lumMod val="75000"/>
                  <a:lumOff val="25000"/>
                </a:schemeClr>
              </a:solidFill>
              <a:cs typeface="+mn-cs"/>
            </a:endParaRPr>
          </a:p>
          <a:p>
            <a:pPr indent="-182880" fontAlgn="auto">
              <a:buClr>
                <a:schemeClr val="accent6">
                  <a:lumMod val="75000"/>
                </a:schemeClr>
              </a:buClr>
              <a:buFont typeface="Georgia" pitchFamily="18" charset="0"/>
              <a:buChar char="*"/>
              <a:defRPr/>
            </a:pPr>
            <a:r>
              <a:rPr lang="en-US" altLang="zh-CN" sz="2800" dirty="0">
                <a:solidFill>
                  <a:schemeClr val="tx1">
                    <a:lumMod val="75000"/>
                    <a:lumOff val="25000"/>
                  </a:schemeClr>
                </a:solidFill>
                <a:cs typeface="+mn-cs"/>
              </a:rPr>
              <a:t>You can </a:t>
            </a:r>
            <a:r>
              <a:rPr lang="en-US" altLang="zh-CN" sz="2800" dirty="0">
                <a:solidFill>
                  <a:schemeClr val="accent5">
                    <a:lumMod val="75000"/>
                  </a:schemeClr>
                </a:solidFill>
                <a:cs typeface="+mn-cs"/>
              </a:rPr>
              <a:t>reach me at </a:t>
            </a:r>
            <a:r>
              <a:rPr lang="en-US" altLang="zh-CN" sz="2800" dirty="0">
                <a:solidFill>
                  <a:schemeClr val="tx1">
                    <a:lumMod val="75000"/>
                    <a:lumOff val="25000"/>
                  </a:schemeClr>
                </a:solidFill>
                <a:cs typeface="+mn-cs"/>
              </a:rPr>
              <a:t>area code 031, then 473-2807.</a:t>
            </a:r>
            <a:endParaRPr lang="zh-CN" altLang="zh-CN" sz="2800" dirty="0">
              <a:solidFill>
                <a:schemeClr val="tx1">
                  <a:lumMod val="75000"/>
                  <a:lumOff val="25000"/>
                </a:schemeClr>
              </a:solidFill>
              <a:cs typeface="+mn-cs"/>
            </a:endParaRPr>
          </a:p>
          <a:p>
            <a:pPr indent="-182880" fontAlgn="auto">
              <a:buClr>
                <a:schemeClr val="accent6">
                  <a:lumMod val="75000"/>
                </a:schemeClr>
              </a:buClr>
              <a:buFont typeface="Georgia" pitchFamily="18" charset="0"/>
              <a:buChar char="*"/>
              <a:defRPr/>
            </a:pPr>
            <a:r>
              <a:rPr lang="en-US" altLang="zh-CN" sz="2800" dirty="0">
                <a:solidFill>
                  <a:schemeClr val="tx1">
                    <a:lumMod val="75000"/>
                    <a:lumOff val="25000"/>
                  </a:schemeClr>
                </a:solidFill>
                <a:cs typeface="+mn-cs"/>
              </a:rPr>
              <a:t>How do you spell your last name, please?</a:t>
            </a:r>
            <a:endParaRPr lang="zh-CN" altLang="zh-CN" sz="2800" dirty="0">
              <a:solidFill>
                <a:schemeClr val="tx1">
                  <a:lumMod val="75000"/>
                  <a:lumOff val="25000"/>
                </a:schemeClr>
              </a:solidFill>
              <a:cs typeface="+mn-cs"/>
            </a:endParaRPr>
          </a:p>
          <a:p>
            <a:pPr marL="45720" indent="0" fontAlgn="auto">
              <a:buClr>
                <a:schemeClr val="accent6">
                  <a:lumMod val="75000"/>
                </a:schemeClr>
              </a:buClr>
              <a:buFont typeface="Georgia" pitchFamily="18" charset="0"/>
              <a:buNone/>
              <a:defRPr/>
            </a:pPr>
            <a:endParaRPr lang="zh-CN" altLang="en-US" dirty="0">
              <a:solidFill>
                <a:schemeClr val="tx1">
                  <a:lumMod val="75000"/>
                  <a:lumOff val="25000"/>
                </a:schemeClr>
              </a:solidFill>
              <a:cs typeface="+mn-cs"/>
            </a:endParaRPr>
          </a:p>
        </p:txBody>
      </p:sp>
    </p:spTree>
    <p:extLst>
      <p:ext uri="{BB962C8B-B14F-4D97-AF65-F5344CB8AC3E}">
        <p14:creationId xmlns:p14="http://schemas.microsoft.com/office/powerpoint/2010/main" val="3375169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内容占位符 2"/>
          <p:cNvSpPr>
            <a:spLocks noGrp="1"/>
          </p:cNvSpPr>
          <p:nvPr>
            <p:ph sz="quarter" idx="4294967295"/>
          </p:nvPr>
        </p:nvSpPr>
        <p:spPr>
          <a:xfrm>
            <a:off x="107950" y="115888"/>
            <a:ext cx="8856663" cy="6626225"/>
          </a:xfrm>
          <a:prstGeom prst="rect">
            <a:avLst/>
          </a:prstGeom>
        </p:spPr>
        <p:txBody>
          <a:bodyPr>
            <a:normAutofit fontScale="92500" lnSpcReduction="10000"/>
          </a:bodyPr>
          <a:lstStyle/>
          <a:p>
            <a:pPr marL="44450" indent="0">
              <a:buFont typeface="Georgia"/>
              <a:buNone/>
            </a:pPr>
            <a:r>
              <a:rPr lang="en-US" altLang="zh-CN" sz="2800" dirty="0" smtClean="0">
                <a:solidFill>
                  <a:srgbClr val="FF0000"/>
                </a:solidFill>
              </a:rPr>
              <a:t>Scenario 1: </a:t>
            </a:r>
            <a:r>
              <a:rPr lang="en-US" altLang="zh-CN" sz="2800" dirty="0" smtClean="0"/>
              <a:t>Alice : making a phone call to Tim </a:t>
            </a:r>
          </a:p>
          <a:p>
            <a:pPr marL="44450" indent="0">
              <a:buFont typeface="Georgia"/>
              <a:buNone/>
            </a:pPr>
            <a:r>
              <a:rPr lang="zh-CN" altLang="en-US" sz="2800" dirty="0" smtClean="0"/>
              <a:t>（</a:t>
            </a:r>
            <a:r>
              <a:rPr lang="en-US" altLang="zh-CN" sz="2800" dirty="0" smtClean="0"/>
              <a:t>Alice: </a:t>
            </a:r>
            <a:r>
              <a:rPr lang="zh-CN" altLang="en-US" sz="2800" dirty="0" smtClean="0"/>
              <a:t>请把报告周四前发给我，周五是最后上交期限</a:t>
            </a:r>
            <a:endParaRPr lang="en-US" altLang="zh-CN" sz="2800" dirty="0" smtClean="0"/>
          </a:p>
          <a:p>
            <a:pPr marL="44450" indent="0">
              <a:buFont typeface="Georgia"/>
              <a:buNone/>
            </a:pPr>
            <a:r>
              <a:rPr lang="en-US" altLang="zh-CN" sz="2800" dirty="0" smtClean="0"/>
              <a:t>    Tim: </a:t>
            </a:r>
            <a:r>
              <a:rPr lang="zh-CN" altLang="en-US" sz="2800" dirty="0" smtClean="0"/>
              <a:t>手上事太多，恐怕周四交不了，周五早上交？）</a:t>
            </a:r>
            <a:endParaRPr lang="en-US" altLang="zh-CN" sz="2800" dirty="0" smtClean="0"/>
          </a:p>
          <a:p>
            <a:pPr marL="44450" indent="0">
              <a:buFont typeface="Georgia"/>
              <a:buNone/>
            </a:pPr>
            <a:endParaRPr lang="en-US" altLang="zh-CN" sz="2800" dirty="0" smtClean="0"/>
          </a:p>
          <a:p>
            <a:pPr marL="44450" indent="0">
              <a:buFont typeface="Georgia"/>
              <a:buNone/>
            </a:pPr>
            <a:r>
              <a:rPr lang="en-US" altLang="zh-CN" sz="2800" dirty="0" smtClean="0">
                <a:solidFill>
                  <a:srgbClr val="FF0000"/>
                </a:solidFill>
              </a:rPr>
              <a:t>Scenario 2: </a:t>
            </a:r>
            <a:r>
              <a:rPr lang="en-US" altLang="zh-CN" sz="2800" dirty="0" smtClean="0"/>
              <a:t>Alice : making a phone call to Tim</a:t>
            </a:r>
          </a:p>
          <a:p>
            <a:pPr marL="44450" indent="0">
              <a:buFont typeface="Georgia"/>
              <a:buNone/>
            </a:pPr>
            <a:r>
              <a:rPr lang="en-US" altLang="zh-CN" sz="2800" dirty="0" smtClean="0"/>
              <a:t>                    Lucy: Tim is in a meeting</a:t>
            </a:r>
          </a:p>
          <a:p>
            <a:pPr marL="44450" indent="0">
              <a:buFont typeface="Georgia"/>
              <a:buNone/>
            </a:pPr>
            <a:r>
              <a:rPr lang="en-US" altLang="zh-CN" sz="2800" dirty="0" smtClean="0"/>
              <a:t>(Alice: </a:t>
            </a:r>
            <a:r>
              <a:rPr lang="zh-CN" altLang="en-US" sz="2800" dirty="0" smtClean="0"/>
              <a:t>询问对方会议大约什么时候完</a:t>
            </a:r>
            <a:endParaRPr lang="en-US" altLang="zh-CN" sz="2800" dirty="0" smtClean="0"/>
          </a:p>
          <a:p>
            <a:pPr marL="44450" indent="0">
              <a:buFont typeface="Georgia"/>
              <a:buNone/>
            </a:pPr>
            <a:r>
              <a:rPr lang="en-US" altLang="zh-CN" sz="2800" dirty="0" smtClean="0"/>
              <a:t>Lucy: </a:t>
            </a:r>
            <a:r>
              <a:rPr lang="zh-CN" altLang="en-US" sz="2800" dirty="0" smtClean="0"/>
              <a:t>不清楚，请对方</a:t>
            </a:r>
            <a:r>
              <a:rPr lang="en-US" altLang="zh-CN" sz="2800" dirty="0" smtClean="0"/>
              <a:t>2</a:t>
            </a:r>
            <a:r>
              <a:rPr lang="zh-CN" altLang="en-US" sz="2800" dirty="0" smtClean="0"/>
              <a:t>小时后再打来</a:t>
            </a:r>
            <a:r>
              <a:rPr lang="en-US" altLang="zh-CN" sz="2800" dirty="0" smtClean="0"/>
              <a:t>)</a:t>
            </a:r>
          </a:p>
          <a:p>
            <a:pPr marL="44450" indent="0">
              <a:buFont typeface="Georgia"/>
              <a:buNone/>
            </a:pPr>
            <a:endParaRPr lang="en-US" altLang="zh-CN" sz="2800" dirty="0" smtClean="0"/>
          </a:p>
          <a:p>
            <a:pPr marL="0" indent="0">
              <a:lnSpc>
                <a:spcPct val="80000"/>
              </a:lnSpc>
              <a:buNone/>
            </a:pPr>
            <a:r>
              <a:rPr lang="en-US" altLang="zh-CN" sz="2800" dirty="0">
                <a:solidFill>
                  <a:srgbClr val="FF0000"/>
                </a:solidFill>
              </a:rPr>
              <a:t>Scenario </a:t>
            </a:r>
            <a:r>
              <a:rPr lang="en-US" altLang="zh-CN" sz="2800" dirty="0" smtClean="0">
                <a:solidFill>
                  <a:srgbClr val="FF0000"/>
                </a:solidFill>
              </a:rPr>
              <a:t>3: </a:t>
            </a:r>
            <a:r>
              <a:rPr lang="en-US" altLang="zh-CN" sz="2800" dirty="0"/>
              <a:t>Jack  </a:t>
            </a:r>
            <a:r>
              <a:rPr lang="en-US" altLang="zh-CN" sz="2800" dirty="0" smtClean="0"/>
              <a:t>making a phone call to Mr</a:t>
            </a:r>
            <a:r>
              <a:rPr lang="en-US" altLang="zh-CN" sz="2800" dirty="0"/>
              <a:t>. Jones (in a meeting)</a:t>
            </a:r>
          </a:p>
          <a:p>
            <a:pPr>
              <a:lnSpc>
                <a:spcPct val="80000"/>
              </a:lnSpc>
              <a:buFont typeface="Georgia"/>
              <a:buNone/>
            </a:pPr>
            <a:r>
              <a:rPr lang="zh-CN" altLang="en-US" sz="2800" dirty="0"/>
              <a:t>会议时间改期：</a:t>
            </a:r>
            <a:r>
              <a:rPr lang="en-US" altLang="zh-CN" sz="2800" dirty="0"/>
              <a:t>Tues. 3:15     Fri. 4:30</a:t>
            </a:r>
            <a:r>
              <a:rPr lang="zh-CN" altLang="en-US" sz="2800" dirty="0"/>
              <a:t>，并给出合理原因</a:t>
            </a:r>
            <a:endParaRPr lang="en-US" altLang="zh-CN" sz="2800" dirty="0"/>
          </a:p>
          <a:p>
            <a:pPr>
              <a:lnSpc>
                <a:spcPct val="80000"/>
              </a:lnSpc>
              <a:buFont typeface="Georgia"/>
              <a:buNone/>
            </a:pPr>
            <a:r>
              <a:rPr lang="en-US" altLang="zh-CN" sz="2800" dirty="0"/>
              <a:t>                                      </a:t>
            </a:r>
          </a:p>
          <a:p>
            <a:pPr>
              <a:lnSpc>
                <a:spcPct val="80000"/>
              </a:lnSpc>
              <a:buFont typeface="Georgia"/>
              <a:buNone/>
            </a:pPr>
            <a:r>
              <a:rPr lang="en-US" altLang="zh-CN" sz="2800" dirty="0">
                <a:solidFill>
                  <a:srgbClr val="FF0000"/>
                </a:solidFill>
              </a:rPr>
              <a:t>Scenario </a:t>
            </a:r>
            <a:r>
              <a:rPr lang="en-US" altLang="zh-CN" sz="2800" dirty="0" smtClean="0">
                <a:solidFill>
                  <a:srgbClr val="FF0000"/>
                </a:solidFill>
              </a:rPr>
              <a:t>4: </a:t>
            </a:r>
            <a:r>
              <a:rPr lang="en-US" altLang="zh-CN" sz="2800" dirty="0"/>
              <a:t>Jack  making a phone call to Mr. Jones </a:t>
            </a:r>
            <a:r>
              <a:rPr lang="en-US" altLang="zh-CN" sz="2800" dirty="0" smtClean="0"/>
              <a:t>(out for </a:t>
            </a:r>
            <a:r>
              <a:rPr lang="en-US" altLang="zh-CN" sz="2800" dirty="0"/>
              <a:t>lunch)</a:t>
            </a:r>
          </a:p>
          <a:p>
            <a:pPr>
              <a:lnSpc>
                <a:spcPct val="80000"/>
              </a:lnSpc>
              <a:buFont typeface="Georgia"/>
              <a:buNone/>
            </a:pPr>
            <a:r>
              <a:rPr lang="en-US" altLang="zh-CN" sz="2800" dirty="0"/>
              <a:t>         Ask for Mr. Jones’s number but get refusal</a:t>
            </a:r>
          </a:p>
          <a:p>
            <a:pPr>
              <a:lnSpc>
                <a:spcPct val="80000"/>
              </a:lnSpc>
              <a:buFont typeface="Georgia"/>
              <a:buNone/>
            </a:pPr>
            <a:r>
              <a:rPr lang="en-US" altLang="zh-CN" sz="2800" dirty="0"/>
              <a:t>        </a:t>
            </a:r>
            <a:r>
              <a:rPr lang="zh-CN" altLang="en-US" sz="2800" dirty="0"/>
              <a:t>千方百计，想出多种理由询问对方的号码</a:t>
            </a:r>
            <a:endParaRPr lang="en-US" altLang="zh-CN" sz="2800" dirty="0"/>
          </a:p>
          <a:p>
            <a:pPr marL="44450" indent="0">
              <a:buFont typeface="Georgia"/>
              <a:buNone/>
            </a:pPr>
            <a:endParaRPr lang="en-US" altLang="zh-CN" sz="2800" dirty="0" smtClean="0"/>
          </a:p>
          <a:p>
            <a:pPr marL="44450" indent="0">
              <a:buFont typeface="Georgia"/>
              <a:buNone/>
            </a:pPr>
            <a:endParaRPr lang="en-US" altLang="zh-CN" sz="2800" dirty="0" smtClean="0"/>
          </a:p>
          <a:p>
            <a:pPr marL="44450" indent="0">
              <a:buFont typeface="Georgia"/>
              <a:buNone/>
            </a:pPr>
            <a:endParaRPr lang="en-US" altLang="zh-CN" sz="2800" dirty="0" smtClean="0"/>
          </a:p>
          <a:p>
            <a:pPr marL="44450" indent="0">
              <a:buFont typeface="Georgia"/>
              <a:buNone/>
            </a:pPr>
            <a:endParaRPr lang="zh-CN" altLang="en-US" sz="2800" dirty="0" smtClean="0"/>
          </a:p>
        </p:txBody>
      </p:sp>
    </p:spTree>
    <p:extLst>
      <p:ext uri="{BB962C8B-B14F-4D97-AF65-F5344CB8AC3E}">
        <p14:creationId xmlns:p14="http://schemas.microsoft.com/office/powerpoint/2010/main" val="494255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ttp://pic12.nipic.com/20110112/2889686_201826523280_2.jpg"/>
          <p:cNvPicPr/>
          <p:nvPr/>
        </p:nvPicPr>
        <p:blipFill>
          <a:blip r:embed="rId2">
            <a:extLst>
              <a:ext uri="{28A0092B-C50C-407E-A947-70E740481C1C}">
                <a14:useLocalDpi xmlns:a14="http://schemas.microsoft.com/office/drawing/2010/main" val="0"/>
              </a:ext>
            </a:extLst>
          </a:blip>
          <a:srcRect/>
          <a:stretch>
            <a:fillRect/>
          </a:stretch>
        </p:blipFill>
        <p:spPr bwMode="auto">
          <a:xfrm>
            <a:off x="899592" y="764704"/>
            <a:ext cx="6912768" cy="4680520"/>
          </a:xfrm>
          <a:prstGeom prst="rect">
            <a:avLst/>
          </a:prstGeom>
          <a:noFill/>
          <a:ln>
            <a:noFill/>
          </a:ln>
        </p:spPr>
      </p:pic>
    </p:spTree>
    <p:extLst>
      <p:ext uri="{BB962C8B-B14F-4D97-AF65-F5344CB8AC3E}">
        <p14:creationId xmlns:p14="http://schemas.microsoft.com/office/powerpoint/2010/main" val="3772999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sz="5400" dirty="0" smtClean="0">
                <a:solidFill>
                  <a:schemeClr val="tx2">
                    <a:satMod val="130000"/>
                  </a:schemeClr>
                </a:solidFill>
                <a:cs typeface="+mj-cs"/>
              </a:rPr>
              <a:t>Topic 7: Complaint</a:t>
            </a:r>
            <a:endParaRPr lang="zh-CN" altLang="en-US" sz="5400" dirty="0">
              <a:solidFill>
                <a:schemeClr val="tx2">
                  <a:satMod val="130000"/>
                </a:schemeClr>
              </a:solidFill>
              <a:cs typeface="+mj-cs"/>
            </a:endParaRPr>
          </a:p>
        </p:txBody>
      </p:sp>
      <p:sp>
        <p:nvSpPr>
          <p:cNvPr id="36866" name="内容占位符 2"/>
          <p:cNvSpPr>
            <a:spLocks noGrp="1"/>
          </p:cNvSpPr>
          <p:nvPr>
            <p:ph idx="1"/>
          </p:nvPr>
        </p:nvSpPr>
        <p:spPr>
          <a:xfrm>
            <a:off x="323850" y="1447800"/>
            <a:ext cx="8610600" cy="4800600"/>
          </a:xfrm>
        </p:spPr>
        <p:txBody>
          <a:bodyPr/>
          <a:lstStyle/>
          <a:p>
            <a:pPr marL="80963" indent="0">
              <a:buFont typeface="Wingdings 2" pitchFamily="18" charset="2"/>
              <a:buNone/>
            </a:pPr>
            <a:r>
              <a:rPr lang="en-US" altLang="zh-CN" sz="4400" smtClean="0"/>
              <a:t>1. Structure</a:t>
            </a:r>
            <a:endParaRPr lang="zh-CN" altLang="en-US" sz="4400" smtClean="0"/>
          </a:p>
        </p:txBody>
      </p:sp>
    </p:spTree>
    <p:extLst>
      <p:ext uri="{BB962C8B-B14F-4D97-AF65-F5344CB8AC3E}">
        <p14:creationId xmlns:p14="http://schemas.microsoft.com/office/powerpoint/2010/main" val="3104499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画布 11"/>
          <p:cNvGrpSpPr>
            <a:grpSpLocks/>
          </p:cNvGrpSpPr>
          <p:nvPr/>
        </p:nvGrpSpPr>
        <p:grpSpPr bwMode="auto">
          <a:xfrm>
            <a:off x="-2743" y="93663"/>
            <a:ext cx="6624637" cy="6408737"/>
            <a:chOff x="0" y="0"/>
            <a:chExt cx="3886200" cy="3566160"/>
          </a:xfrm>
        </p:grpSpPr>
        <p:sp>
          <p:nvSpPr>
            <p:cNvPr id="37893" name="矩形 4"/>
            <p:cNvSpPr>
              <a:spLocks noChangeArrowheads="1"/>
            </p:cNvSpPr>
            <p:nvPr/>
          </p:nvSpPr>
          <p:spPr bwMode="auto">
            <a:xfrm>
              <a:off x="0" y="0"/>
              <a:ext cx="3886200" cy="3566160"/>
            </a:xfrm>
            <a:prstGeom prst="rect">
              <a:avLst/>
            </a:prstGeom>
            <a:solidFill>
              <a:srgbClr val="EAEAEA"/>
            </a:solidFill>
            <a:ln w="9525" algn="ctr">
              <a:solidFill>
                <a:srgbClr val="000000"/>
              </a:solidFill>
              <a:miter lim="800000"/>
              <a:headEnd/>
              <a:tailEnd/>
            </a:ln>
          </p:spPr>
          <p:txBody>
            <a:bodyPr/>
            <a:lstStyle/>
            <a:p>
              <a:endParaRPr lang="zh-CN" altLang="en-US">
                <a:solidFill>
                  <a:prstClr val="black"/>
                </a:solidFill>
                <a:ea typeface="宋体" charset="-122"/>
              </a:endParaRPr>
            </a:p>
          </p:txBody>
        </p:sp>
        <p:sp>
          <p:nvSpPr>
            <p:cNvPr id="6" name="Text Box 4"/>
            <p:cNvSpPr txBox="1">
              <a:spLocks noChangeArrowheads="1"/>
            </p:cNvSpPr>
            <p:nvPr/>
          </p:nvSpPr>
          <p:spPr bwMode="auto">
            <a:xfrm>
              <a:off x="114546" y="98937"/>
              <a:ext cx="685417" cy="297695"/>
            </a:xfrm>
            <a:prstGeom prst="rect">
              <a:avLst/>
            </a:prstGeom>
            <a:solidFill>
              <a:srgbClr val="FFFFFF"/>
            </a:solidFill>
            <a:ln w="9525">
              <a:solidFill>
                <a:srgbClr val="000000"/>
              </a:solidFill>
              <a:miter lim="800000"/>
              <a:headEnd/>
              <a:tailEnd/>
            </a:ln>
          </p:spPr>
          <p:txBody>
            <a:bodyPr upright="1"/>
            <a:lstStyle/>
            <a:p>
              <a:pPr algn="ctr" fontAlgn="auto">
                <a:spcBef>
                  <a:spcPts val="0"/>
                </a:spcBef>
                <a:spcAft>
                  <a:spcPts val="0"/>
                </a:spcAft>
                <a:defRPr/>
              </a:pPr>
              <a:r>
                <a:rPr lang="zh-CN" altLang="en-US" sz="2400" kern="100">
                  <a:solidFill>
                    <a:prstClr val="black"/>
                  </a:solidFill>
                  <a:latin typeface="Times New Roman"/>
                  <a:ea typeface="宋体"/>
                  <a:cs typeface="+mn-cs"/>
                </a:rPr>
                <a:t>称呼</a:t>
              </a:r>
            </a:p>
          </p:txBody>
        </p:sp>
        <p:sp>
          <p:nvSpPr>
            <p:cNvPr id="7" name="Text Box 7"/>
            <p:cNvSpPr txBox="1">
              <a:spLocks noChangeArrowheads="1"/>
            </p:cNvSpPr>
            <p:nvPr/>
          </p:nvSpPr>
          <p:spPr bwMode="auto">
            <a:xfrm>
              <a:off x="1267228" y="463891"/>
              <a:ext cx="1351743" cy="295045"/>
            </a:xfrm>
            <a:prstGeom prst="rect">
              <a:avLst/>
            </a:prstGeom>
            <a:solidFill>
              <a:srgbClr val="FFFFFF"/>
            </a:solidFill>
            <a:ln w="9525">
              <a:solidFill>
                <a:srgbClr val="000000"/>
              </a:solidFill>
              <a:miter lim="800000"/>
              <a:headEnd/>
              <a:tailEnd/>
            </a:ln>
          </p:spPr>
          <p:txBody>
            <a:bodyPr upright="1"/>
            <a:lstStyle/>
            <a:p>
              <a:pPr indent="733425" algn="ctr" fontAlgn="auto">
                <a:spcBef>
                  <a:spcPts val="0"/>
                </a:spcBef>
                <a:spcAft>
                  <a:spcPts val="0"/>
                </a:spcAft>
                <a:defRPr/>
              </a:pPr>
              <a:r>
                <a:rPr lang="zh-CN" altLang="en-US" sz="2400" kern="100" dirty="0" smtClean="0">
                  <a:solidFill>
                    <a:prstClr val="black"/>
                  </a:solidFill>
                  <a:latin typeface="Times New Roman"/>
                  <a:ea typeface="宋体"/>
                  <a:cs typeface="+mn-cs"/>
                </a:rPr>
                <a:t>投诉内容</a:t>
              </a:r>
              <a:endParaRPr lang="zh-CN" altLang="en-US" sz="2400" kern="100" dirty="0">
                <a:solidFill>
                  <a:prstClr val="black"/>
                </a:solidFill>
                <a:latin typeface="Times New Roman"/>
                <a:ea typeface="宋体"/>
                <a:cs typeface="+mn-cs"/>
              </a:endParaRPr>
            </a:p>
          </p:txBody>
        </p:sp>
        <p:cxnSp>
          <p:nvCxnSpPr>
            <p:cNvPr id="37896" name="Line 8"/>
            <p:cNvCxnSpPr>
              <a:cxnSpLocks noChangeShapeType="1"/>
            </p:cNvCxnSpPr>
            <p:nvPr/>
          </p:nvCxnSpPr>
          <p:spPr bwMode="auto">
            <a:xfrm>
              <a:off x="1977757" y="758936"/>
              <a:ext cx="635" cy="198120"/>
            </a:xfrm>
            <a:prstGeom prst="line">
              <a:avLst/>
            </a:prstGeom>
            <a:noFill/>
            <a:ln w="9525">
              <a:solidFill>
                <a:srgbClr val="000000"/>
              </a:solidFill>
              <a:round/>
              <a:headEnd/>
              <a:tailEnd type="triangle" w="med" len="med"/>
            </a:ln>
          </p:spPr>
        </p:cxnSp>
        <p:sp>
          <p:nvSpPr>
            <p:cNvPr id="9" name="Text Box 9"/>
            <p:cNvSpPr txBox="1">
              <a:spLocks noChangeArrowheads="1"/>
            </p:cNvSpPr>
            <p:nvPr/>
          </p:nvSpPr>
          <p:spPr bwMode="auto">
            <a:xfrm>
              <a:off x="993997" y="1612590"/>
              <a:ext cx="1858645" cy="340980"/>
            </a:xfrm>
            <a:prstGeom prst="rect">
              <a:avLst/>
            </a:prstGeom>
            <a:solidFill>
              <a:srgbClr val="FFFFFF"/>
            </a:solidFill>
            <a:ln w="9525">
              <a:solidFill>
                <a:srgbClr val="000000"/>
              </a:solidFill>
              <a:miter lim="800000"/>
              <a:headEnd/>
              <a:tailEnd/>
            </a:ln>
          </p:spPr>
          <p:txBody>
            <a:bodyPr upright="1"/>
            <a:lstStyle/>
            <a:p>
              <a:pPr algn="ctr" fontAlgn="auto">
                <a:spcBef>
                  <a:spcPts val="0"/>
                </a:spcBef>
                <a:spcAft>
                  <a:spcPts val="0"/>
                </a:spcAft>
                <a:defRPr/>
              </a:pPr>
              <a:r>
                <a:rPr lang="zh-CN" altLang="en-US" sz="2400" kern="100" dirty="0">
                  <a:solidFill>
                    <a:prstClr val="black"/>
                  </a:solidFill>
                  <a:latin typeface="Times New Roman"/>
                  <a:ea typeface="宋体"/>
                  <a:cs typeface="+mn-cs"/>
                </a:rPr>
                <a:t>期待解释和</a:t>
              </a:r>
              <a:r>
                <a:rPr lang="zh-CN" altLang="en-US" sz="2400" kern="100" dirty="0" smtClean="0">
                  <a:solidFill>
                    <a:prstClr val="black"/>
                  </a:solidFill>
                  <a:latin typeface="Times New Roman"/>
                  <a:ea typeface="宋体"/>
                  <a:cs typeface="+mn-cs"/>
                </a:rPr>
                <a:t>解决</a:t>
              </a:r>
              <a:endParaRPr lang="zh-CN" altLang="en-US" sz="2400" kern="100" dirty="0">
                <a:solidFill>
                  <a:prstClr val="black"/>
                </a:solidFill>
                <a:latin typeface="Times New Roman"/>
                <a:ea typeface="宋体"/>
                <a:cs typeface="+mn-cs"/>
              </a:endParaRPr>
            </a:p>
          </p:txBody>
        </p:sp>
        <p:sp>
          <p:nvSpPr>
            <p:cNvPr id="10" name="Text Box 10"/>
            <p:cNvSpPr txBox="1">
              <a:spLocks noChangeArrowheads="1"/>
            </p:cNvSpPr>
            <p:nvPr/>
          </p:nvSpPr>
          <p:spPr bwMode="auto">
            <a:xfrm>
              <a:off x="114546" y="2674841"/>
              <a:ext cx="799963" cy="296812"/>
            </a:xfrm>
            <a:prstGeom prst="rect">
              <a:avLst/>
            </a:prstGeom>
            <a:solidFill>
              <a:srgbClr val="FFFFFF"/>
            </a:solidFill>
            <a:ln w="9525">
              <a:solidFill>
                <a:srgbClr val="000000"/>
              </a:solidFill>
              <a:miter lim="800000"/>
              <a:headEnd/>
              <a:tailEnd/>
            </a:ln>
          </p:spPr>
          <p:txBody>
            <a:bodyPr upright="1"/>
            <a:lstStyle/>
            <a:p>
              <a:pPr algn="ctr" fontAlgn="auto">
                <a:spcBef>
                  <a:spcPts val="0"/>
                </a:spcBef>
                <a:spcAft>
                  <a:spcPts val="0"/>
                </a:spcAft>
                <a:defRPr/>
              </a:pPr>
              <a:r>
                <a:rPr lang="zh-CN" altLang="en-US" sz="2400" kern="100">
                  <a:solidFill>
                    <a:prstClr val="black"/>
                  </a:solidFill>
                  <a:latin typeface="Times New Roman"/>
                  <a:ea typeface="宋体"/>
                  <a:cs typeface="+mn-cs"/>
                </a:rPr>
                <a:t>结束语</a:t>
              </a:r>
            </a:p>
          </p:txBody>
        </p:sp>
        <p:sp>
          <p:nvSpPr>
            <p:cNvPr id="11" name="Text Box 11"/>
            <p:cNvSpPr txBox="1">
              <a:spLocks noChangeArrowheads="1"/>
            </p:cNvSpPr>
            <p:nvPr/>
          </p:nvSpPr>
          <p:spPr bwMode="auto">
            <a:xfrm>
              <a:off x="564350" y="988735"/>
              <a:ext cx="2871114" cy="350697"/>
            </a:xfrm>
            <a:prstGeom prst="rect">
              <a:avLst/>
            </a:prstGeom>
            <a:solidFill>
              <a:srgbClr val="FFFFFF"/>
            </a:solidFill>
            <a:ln w="9525">
              <a:solidFill>
                <a:srgbClr val="000000"/>
              </a:solidFill>
              <a:miter lim="800000"/>
              <a:headEnd/>
              <a:tailEnd/>
            </a:ln>
          </p:spPr>
          <p:txBody>
            <a:bodyPr upright="1"/>
            <a:lstStyle/>
            <a:p>
              <a:pPr algn="ctr" fontAlgn="auto">
                <a:spcBef>
                  <a:spcPts val="0"/>
                </a:spcBef>
                <a:spcAft>
                  <a:spcPts val="0"/>
                </a:spcAft>
                <a:defRPr/>
              </a:pPr>
              <a:r>
                <a:rPr lang="zh-CN" altLang="en-US" sz="2400" kern="100" dirty="0" smtClean="0">
                  <a:solidFill>
                    <a:prstClr val="black"/>
                  </a:solidFill>
                  <a:latin typeface="Times New Roman"/>
                  <a:ea typeface="宋体"/>
                  <a:cs typeface="+mn-cs"/>
                </a:rPr>
                <a:t>事情的经过、原因</a:t>
              </a:r>
              <a:r>
                <a:rPr lang="zh-CN" altLang="en-US" sz="2400" kern="100" dirty="0">
                  <a:solidFill>
                    <a:prstClr val="black"/>
                  </a:solidFill>
                  <a:latin typeface="Times New Roman"/>
                  <a:ea typeface="宋体"/>
                  <a:cs typeface="+mn-cs"/>
                </a:rPr>
                <a:t>、会造成的影响</a:t>
              </a:r>
            </a:p>
          </p:txBody>
        </p:sp>
        <p:sp>
          <p:nvSpPr>
            <p:cNvPr id="12" name="Text Box 13"/>
            <p:cNvSpPr txBox="1">
              <a:spLocks noChangeArrowheads="1"/>
            </p:cNvSpPr>
            <p:nvPr/>
          </p:nvSpPr>
          <p:spPr bwMode="auto">
            <a:xfrm>
              <a:off x="114546" y="3070590"/>
              <a:ext cx="799963" cy="297695"/>
            </a:xfrm>
            <a:prstGeom prst="rect">
              <a:avLst/>
            </a:prstGeom>
            <a:solidFill>
              <a:srgbClr val="FFFFFF"/>
            </a:solidFill>
            <a:ln w="9525">
              <a:solidFill>
                <a:srgbClr val="000000"/>
              </a:solidFill>
              <a:miter lim="800000"/>
              <a:headEnd/>
              <a:tailEnd/>
            </a:ln>
          </p:spPr>
          <p:txBody>
            <a:bodyPr upright="1"/>
            <a:lstStyle/>
            <a:p>
              <a:pPr algn="ctr" fontAlgn="auto">
                <a:spcBef>
                  <a:spcPts val="0"/>
                </a:spcBef>
                <a:spcAft>
                  <a:spcPts val="0"/>
                </a:spcAft>
                <a:defRPr/>
              </a:pPr>
              <a:r>
                <a:rPr lang="zh-CN" altLang="en-US" sz="2400" kern="100">
                  <a:solidFill>
                    <a:prstClr val="black"/>
                  </a:solidFill>
                  <a:latin typeface="Times New Roman"/>
                  <a:ea typeface="宋体"/>
                  <a:cs typeface="+mn-cs"/>
                </a:rPr>
                <a:t>签名</a:t>
              </a:r>
            </a:p>
          </p:txBody>
        </p:sp>
        <p:pic>
          <p:nvPicPr>
            <p:cNvPr id="37901" name="图片 12"/>
            <p:cNvPicPr>
              <a:picLocks noChangeAspect="1"/>
            </p:cNvPicPr>
            <p:nvPr/>
          </p:nvPicPr>
          <p:blipFill>
            <a:blip r:embed="rId2"/>
            <a:srcRect/>
            <a:stretch>
              <a:fillRect/>
            </a:stretch>
          </p:blipFill>
          <p:spPr bwMode="auto">
            <a:xfrm>
              <a:off x="1899137" y="1367455"/>
              <a:ext cx="158510" cy="274344"/>
            </a:xfrm>
            <a:prstGeom prst="rect">
              <a:avLst/>
            </a:prstGeom>
            <a:noFill/>
            <a:ln w="9525">
              <a:noFill/>
              <a:miter lim="800000"/>
              <a:headEnd/>
              <a:tailEnd/>
            </a:ln>
          </p:spPr>
        </p:pic>
      </p:grpSp>
      <p:sp>
        <p:nvSpPr>
          <p:cNvPr id="14" name="圆角矩形标注 13"/>
          <p:cNvSpPr/>
          <p:nvPr/>
        </p:nvSpPr>
        <p:spPr>
          <a:xfrm>
            <a:off x="5498306" y="215331"/>
            <a:ext cx="1849438" cy="1109662"/>
          </a:xfrm>
          <a:prstGeom prst="wedgeRoundRectCallout">
            <a:avLst>
              <a:gd name="adj1" fmla="val -91464"/>
              <a:gd name="adj2" fmla="val 363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prstClr val="white"/>
                </a:solidFill>
              </a:rPr>
              <a:t>specific</a:t>
            </a:r>
            <a:endParaRPr lang="zh-CN" altLang="en-US" sz="2800" b="1" dirty="0">
              <a:solidFill>
                <a:prstClr val="white"/>
              </a:solidFill>
            </a:endParaRPr>
          </a:p>
        </p:txBody>
      </p:sp>
      <p:sp>
        <p:nvSpPr>
          <p:cNvPr id="15" name="圆角矩形标注 14"/>
          <p:cNvSpPr/>
          <p:nvPr/>
        </p:nvSpPr>
        <p:spPr>
          <a:xfrm>
            <a:off x="6581731" y="1689549"/>
            <a:ext cx="2379662" cy="1108075"/>
          </a:xfrm>
          <a:prstGeom prst="wedgeRoundRectCallout">
            <a:avLst>
              <a:gd name="adj1" fmla="val -76947"/>
              <a:gd name="adj2" fmla="val -56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prstClr val="white"/>
                </a:solidFill>
              </a:rPr>
              <a:t>Reasonable</a:t>
            </a:r>
          </a:p>
          <a:p>
            <a:pPr algn="ctr" fontAlgn="auto">
              <a:spcBef>
                <a:spcPts val="0"/>
              </a:spcBef>
              <a:spcAft>
                <a:spcPts val="0"/>
              </a:spcAft>
              <a:defRPr/>
            </a:pPr>
            <a:r>
              <a:rPr lang="en-US" altLang="zh-CN" sz="2800" b="1" dirty="0">
                <a:solidFill>
                  <a:prstClr val="white"/>
                </a:solidFill>
              </a:rPr>
              <a:t>Irritating </a:t>
            </a:r>
            <a:endParaRPr lang="zh-CN" altLang="en-US" sz="2800" b="1" dirty="0">
              <a:solidFill>
                <a:prstClr val="white"/>
              </a:solidFill>
            </a:endParaRPr>
          </a:p>
        </p:txBody>
      </p:sp>
      <p:sp>
        <p:nvSpPr>
          <p:cNvPr id="16" name="圆角矩形标注 15"/>
          <p:cNvSpPr>
            <a:spLocks noChangeArrowheads="1"/>
          </p:cNvSpPr>
          <p:nvPr/>
        </p:nvSpPr>
        <p:spPr bwMode="auto">
          <a:xfrm>
            <a:off x="5853544" y="3270563"/>
            <a:ext cx="2655888" cy="1108075"/>
          </a:xfrm>
          <a:prstGeom prst="wedgeRoundRectCallout">
            <a:avLst>
              <a:gd name="adj1" fmla="val -81500"/>
              <a:gd name="adj2" fmla="val -44946"/>
              <a:gd name="adj3" fmla="val 16667"/>
            </a:avLst>
          </a:prstGeom>
          <a:solidFill>
            <a:schemeClr val="accent1"/>
          </a:solidFill>
          <a:ln w="25400" algn="ctr">
            <a:solidFill>
              <a:srgbClr val="26697A"/>
            </a:solidFill>
            <a:miter lim="800000"/>
            <a:headEnd/>
            <a:tailEnd/>
          </a:ln>
        </p:spPr>
        <p:txBody>
          <a:bodyPr anchor="ctr"/>
          <a:lstStyle/>
          <a:p>
            <a:pPr algn="ctr" fontAlgn="auto">
              <a:spcBef>
                <a:spcPts val="0"/>
              </a:spcBef>
              <a:spcAft>
                <a:spcPts val="0"/>
              </a:spcAft>
              <a:defRPr/>
            </a:pPr>
            <a:r>
              <a:rPr lang="en-US" altLang="zh-CN" sz="2800" b="1" dirty="0">
                <a:solidFill>
                  <a:prstClr val="white"/>
                </a:solidFill>
                <a:latin typeface="Gill Sans MT"/>
                <a:ea typeface="华文中宋"/>
                <a:cs typeface="+mn-cs"/>
              </a:rPr>
              <a:t>Expecting action</a:t>
            </a:r>
            <a:endParaRPr lang="zh-CN" altLang="en-US" sz="2800" b="1" dirty="0">
              <a:solidFill>
                <a:prstClr val="white"/>
              </a:solidFill>
              <a:latin typeface="Gill Sans MT"/>
              <a:ea typeface="华文中宋"/>
              <a:cs typeface="+mn-cs"/>
            </a:endParaRPr>
          </a:p>
        </p:txBody>
      </p:sp>
      <p:sp>
        <p:nvSpPr>
          <p:cNvPr id="17" name="Text Box 9"/>
          <p:cNvSpPr txBox="1">
            <a:spLocks noChangeArrowheads="1"/>
          </p:cNvSpPr>
          <p:nvPr/>
        </p:nvSpPr>
        <p:spPr bwMode="auto">
          <a:xfrm>
            <a:off x="2254284" y="4164921"/>
            <a:ext cx="2304256" cy="488215"/>
          </a:xfrm>
          <a:prstGeom prst="rect">
            <a:avLst/>
          </a:prstGeom>
          <a:solidFill>
            <a:srgbClr val="FFFFFF"/>
          </a:solidFill>
          <a:ln w="9525">
            <a:solidFill>
              <a:srgbClr val="000000"/>
            </a:solidFill>
            <a:miter lim="800000"/>
            <a:headEnd/>
            <a:tailEnd/>
          </a:ln>
        </p:spPr>
        <p:txBody>
          <a:bodyPr upright="1"/>
          <a:lstStyle/>
          <a:p>
            <a:pPr algn="ctr" fontAlgn="auto">
              <a:spcBef>
                <a:spcPts val="0"/>
              </a:spcBef>
              <a:spcAft>
                <a:spcPts val="0"/>
              </a:spcAft>
              <a:defRPr/>
            </a:pPr>
            <a:r>
              <a:rPr lang="zh-CN" altLang="en-US" sz="2400" kern="100" dirty="0" smtClean="0">
                <a:solidFill>
                  <a:prstClr val="black"/>
                </a:solidFill>
                <a:latin typeface="Times New Roman"/>
                <a:ea typeface="宋体"/>
                <a:cs typeface="+mn-cs"/>
              </a:rPr>
              <a:t>客套语</a:t>
            </a:r>
            <a:endParaRPr lang="zh-CN" altLang="en-US" sz="2400" kern="100" dirty="0">
              <a:solidFill>
                <a:prstClr val="black"/>
              </a:solidFill>
              <a:latin typeface="Times New Roman"/>
              <a:ea typeface="宋体"/>
              <a:cs typeface="+mn-cs"/>
            </a:endParaRPr>
          </a:p>
        </p:txBody>
      </p:sp>
      <p:pic>
        <p:nvPicPr>
          <p:cNvPr id="18" name="图片 12"/>
          <p:cNvPicPr>
            <a:picLocks noChangeAspect="1"/>
          </p:cNvPicPr>
          <p:nvPr/>
        </p:nvPicPr>
        <p:blipFill>
          <a:blip r:embed="rId2"/>
          <a:srcRect/>
          <a:stretch>
            <a:fillRect/>
          </a:stretch>
        </p:blipFill>
        <p:spPr bwMode="auto">
          <a:xfrm>
            <a:off x="3271309" y="3662363"/>
            <a:ext cx="270205" cy="493023"/>
          </a:xfrm>
          <a:prstGeom prst="rect">
            <a:avLst/>
          </a:prstGeom>
          <a:noFill/>
          <a:ln w="9525">
            <a:noFill/>
            <a:miter lim="800000"/>
            <a:headEnd/>
            <a:tailEnd/>
          </a:ln>
        </p:spPr>
      </p:pic>
    </p:spTree>
    <p:extLst>
      <p:ext uri="{BB962C8B-B14F-4D97-AF65-F5344CB8AC3E}">
        <p14:creationId xmlns:p14="http://schemas.microsoft.com/office/powerpoint/2010/main" val="264932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750" y="188913"/>
            <a:ext cx="7497763" cy="1143000"/>
          </a:xfrm>
        </p:spPr>
        <p:txBody>
          <a:bodyPr/>
          <a:lstStyle/>
          <a:p>
            <a:pPr fontAlgn="auto">
              <a:spcAft>
                <a:spcPts val="0"/>
              </a:spcAft>
              <a:defRPr/>
            </a:pPr>
            <a:r>
              <a:rPr lang="en-US" altLang="zh-CN" dirty="0" smtClean="0">
                <a:solidFill>
                  <a:schemeClr val="tx2">
                    <a:satMod val="130000"/>
                  </a:schemeClr>
                </a:solidFill>
                <a:cs typeface="+mj-cs"/>
              </a:rPr>
              <a:t>2. Tone and Diction</a:t>
            </a:r>
            <a:endParaRPr lang="zh-CN" altLang="en-US" dirty="0">
              <a:solidFill>
                <a:schemeClr val="tx2">
                  <a:satMod val="130000"/>
                </a:schemeClr>
              </a:solidFill>
              <a:cs typeface="+mj-cs"/>
            </a:endParaRPr>
          </a:p>
        </p:txBody>
      </p:sp>
      <p:sp>
        <p:nvSpPr>
          <p:cNvPr id="38914" name="内容占位符 2"/>
          <p:cNvSpPr>
            <a:spLocks noGrp="1"/>
          </p:cNvSpPr>
          <p:nvPr>
            <p:ph idx="1"/>
          </p:nvPr>
        </p:nvSpPr>
        <p:spPr>
          <a:xfrm>
            <a:off x="179388" y="1196975"/>
            <a:ext cx="8755062" cy="5472113"/>
          </a:xfrm>
        </p:spPr>
        <p:txBody>
          <a:bodyPr/>
          <a:lstStyle/>
          <a:p>
            <a:pPr marL="80963" indent="0">
              <a:buFont typeface="Wingdings 2" pitchFamily="18" charset="2"/>
              <a:buNone/>
            </a:pPr>
            <a:r>
              <a:rPr lang="en-US" altLang="zh-CN" sz="3600" smtClean="0"/>
              <a:t>Tone: soft or tough </a:t>
            </a:r>
            <a:endParaRPr lang="zh-CN" altLang="en-US" sz="3600" smtClean="0"/>
          </a:p>
        </p:txBody>
      </p:sp>
    </p:spTree>
    <p:extLst>
      <p:ext uri="{BB962C8B-B14F-4D97-AF65-F5344CB8AC3E}">
        <p14:creationId xmlns:p14="http://schemas.microsoft.com/office/powerpoint/2010/main" val="2165959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0"/>
            <a:ext cx="7499350" cy="1143000"/>
          </a:xfrm>
        </p:spPr>
        <p:txBody>
          <a:bodyPr/>
          <a:lstStyle/>
          <a:p>
            <a:pPr fontAlgn="auto">
              <a:spcAft>
                <a:spcPts val="0"/>
              </a:spcAft>
              <a:defRPr/>
            </a:pPr>
            <a:r>
              <a:rPr lang="en-US" altLang="zh-CN" dirty="0">
                <a:solidFill>
                  <a:schemeClr val="tx2">
                    <a:satMod val="130000"/>
                  </a:schemeClr>
                </a:solidFill>
                <a:cs typeface="+mj-cs"/>
              </a:rPr>
              <a:t>3</a:t>
            </a:r>
            <a:r>
              <a:rPr lang="en-US" altLang="zh-CN" dirty="0" smtClean="0">
                <a:solidFill>
                  <a:schemeClr val="tx2">
                    <a:satMod val="130000"/>
                  </a:schemeClr>
                </a:solidFill>
                <a:cs typeface="+mj-cs"/>
              </a:rPr>
              <a:t>. Useful Expressions</a:t>
            </a:r>
            <a:endParaRPr lang="zh-CN" altLang="en-US" dirty="0">
              <a:solidFill>
                <a:schemeClr val="tx2">
                  <a:satMod val="130000"/>
                </a:schemeClr>
              </a:solidFill>
              <a:cs typeface="+mj-cs"/>
            </a:endParaRPr>
          </a:p>
        </p:txBody>
      </p:sp>
      <p:sp>
        <p:nvSpPr>
          <p:cNvPr id="39938" name="内容占位符 2"/>
          <p:cNvSpPr>
            <a:spLocks noGrp="1"/>
          </p:cNvSpPr>
          <p:nvPr>
            <p:ph idx="1"/>
          </p:nvPr>
        </p:nvSpPr>
        <p:spPr>
          <a:xfrm>
            <a:off x="115888" y="908050"/>
            <a:ext cx="8818562" cy="5761038"/>
          </a:xfrm>
        </p:spPr>
        <p:txBody>
          <a:bodyPr>
            <a:normAutofit lnSpcReduction="10000"/>
          </a:bodyPr>
          <a:lstStyle/>
          <a:p>
            <a:pPr marL="80963" indent="0">
              <a:buFont typeface="Wingdings 2" pitchFamily="18" charset="2"/>
              <a:buNone/>
            </a:pPr>
            <a:r>
              <a:rPr lang="en-US" altLang="zh-CN" smtClean="0"/>
              <a:t>This is to complain that…</a:t>
            </a:r>
          </a:p>
          <a:p>
            <a:pPr marL="80963" indent="0">
              <a:buFont typeface="Wingdings 2" pitchFamily="18" charset="2"/>
              <a:buNone/>
            </a:pPr>
            <a:r>
              <a:rPr lang="en-US" altLang="zh-CN" smtClean="0"/>
              <a:t>I’m writing to complain that…</a:t>
            </a:r>
          </a:p>
          <a:p>
            <a:pPr marL="80963" indent="0">
              <a:buFont typeface="Wingdings 2" pitchFamily="18" charset="2"/>
              <a:buNone/>
            </a:pPr>
            <a:r>
              <a:rPr lang="en-US" altLang="zh-CN" smtClean="0"/>
              <a:t>We regret that…</a:t>
            </a:r>
          </a:p>
          <a:p>
            <a:pPr marL="80963" indent="0">
              <a:buFont typeface="Wingdings 2" pitchFamily="18" charset="2"/>
              <a:buNone/>
            </a:pPr>
            <a:r>
              <a:rPr lang="en-US" altLang="zh-CN" smtClean="0"/>
              <a:t>We feel awfully bad to find that…</a:t>
            </a:r>
          </a:p>
          <a:p>
            <a:pPr marL="80963" indent="0">
              <a:buFont typeface="Wingdings 2" pitchFamily="18" charset="2"/>
              <a:buNone/>
            </a:pPr>
            <a:r>
              <a:rPr lang="en-US" altLang="zh-CN" smtClean="0"/>
              <a:t>I’m very disappointed to find that…</a:t>
            </a:r>
          </a:p>
          <a:p>
            <a:pPr marL="80963" indent="0">
              <a:buFont typeface="Wingdings 2" pitchFamily="18" charset="2"/>
              <a:buNone/>
            </a:pPr>
            <a:r>
              <a:rPr lang="en-US" altLang="zh-CN" smtClean="0"/>
              <a:t>I’m afraid I really have to complain about…</a:t>
            </a:r>
          </a:p>
          <a:p>
            <a:pPr marL="80963" indent="0">
              <a:buFont typeface="Wingdings 2" pitchFamily="18" charset="2"/>
              <a:buNone/>
            </a:pPr>
            <a:endParaRPr lang="en-US" altLang="zh-CN" smtClean="0"/>
          </a:p>
          <a:p>
            <a:pPr marL="80963" indent="0">
              <a:buFont typeface="Wingdings 2" pitchFamily="18" charset="2"/>
              <a:buNone/>
            </a:pPr>
            <a:endParaRPr lang="en-US" altLang="zh-CN" smtClean="0"/>
          </a:p>
          <a:p>
            <a:pPr marL="80963" indent="0">
              <a:buFont typeface="Wingdings 2" pitchFamily="18" charset="2"/>
              <a:buNone/>
            </a:pPr>
            <a:endParaRPr lang="en-US" altLang="zh-CN" smtClean="0"/>
          </a:p>
          <a:p>
            <a:pPr marL="80963" indent="0">
              <a:buFont typeface="Wingdings 2" pitchFamily="18" charset="2"/>
              <a:buNone/>
            </a:pPr>
            <a:r>
              <a:rPr lang="en-US" altLang="zh-CN" smtClean="0"/>
              <a:t>  </a:t>
            </a:r>
            <a:endParaRPr lang="zh-CN" altLang="en-US" smtClean="0"/>
          </a:p>
        </p:txBody>
      </p:sp>
    </p:spTree>
    <p:extLst>
      <p:ext uri="{BB962C8B-B14F-4D97-AF65-F5344CB8AC3E}">
        <p14:creationId xmlns:p14="http://schemas.microsoft.com/office/powerpoint/2010/main" val="3116796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913"/>
            <a:ext cx="9144000" cy="6553200"/>
          </a:xfrm>
        </p:spPr>
        <p:txBody>
          <a:bodyPr/>
          <a:lstStyle/>
          <a:p>
            <a:r>
              <a:rPr lang="zh-CN" altLang="en-US" sz="2400" dirty="0" smtClean="0"/>
              <a:t>很遗憾通知你，其中</a:t>
            </a:r>
            <a:r>
              <a:rPr lang="en-US" altLang="zh-CN" sz="2400" dirty="0" smtClean="0"/>
              <a:t>30</a:t>
            </a:r>
            <a:r>
              <a:rPr lang="zh-CN" altLang="en-US" sz="2400" dirty="0" smtClean="0"/>
              <a:t>台电脑已严重损害。</a:t>
            </a:r>
            <a:endParaRPr lang="en-US" altLang="zh-CN" sz="2400" dirty="0" smtClean="0"/>
          </a:p>
          <a:p>
            <a:r>
              <a:rPr lang="en-US" altLang="zh-CN" sz="2400" dirty="0" smtClean="0"/>
              <a:t>We regret that 30 computers were seriously damaged.</a:t>
            </a:r>
          </a:p>
          <a:p>
            <a:r>
              <a:rPr lang="zh-CN" altLang="en-US" sz="2400" dirty="0" smtClean="0"/>
              <a:t>关于贵公司取消机器订单一事，本公司深感惶恐。</a:t>
            </a:r>
            <a:endParaRPr lang="en-US" altLang="zh-CN" sz="2400" dirty="0" smtClean="0"/>
          </a:p>
          <a:p>
            <a:r>
              <a:rPr lang="en-US" altLang="zh-CN" sz="2400" dirty="0" smtClean="0"/>
              <a:t>We feel awfully bad to find that your company wants to cancel the order of machine.</a:t>
            </a:r>
          </a:p>
          <a:p>
            <a:r>
              <a:rPr lang="zh-CN" altLang="en-US" sz="2400" dirty="0" smtClean="0"/>
              <a:t>你尚未解决这些问题。</a:t>
            </a:r>
            <a:endParaRPr lang="en-US" altLang="zh-CN" sz="2400" dirty="0" smtClean="0"/>
          </a:p>
          <a:p>
            <a:r>
              <a:rPr lang="en-US" altLang="zh-CN" sz="2400" dirty="0" smtClean="0"/>
              <a:t>I’m very disappointed to find that you have not settled these problems.</a:t>
            </a:r>
          </a:p>
          <a:p>
            <a:r>
              <a:rPr lang="zh-CN" altLang="en-US" sz="2400" dirty="0" smtClean="0"/>
              <a:t>现在我要投诉你们的配送服务。</a:t>
            </a:r>
            <a:endParaRPr lang="en-US" altLang="zh-CN" sz="2400" dirty="0" smtClean="0"/>
          </a:p>
          <a:p>
            <a:r>
              <a:rPr lang="en-US" altLang="zh-CN" sz="2400" dirty="0" smtClean="0"/>
              <a:t>I’m afraid I really have to complain about your delivery service.</a:t>
            </a:r>
          </a:p>
          <a:p>
            <a:r>
              <a:rPr lang="zh-CN" altLang="en-US" sz="2400" dirty="0" smtClean="0"/>
              <a:t>我写这封信给您是投诉本大楼的服务。</a:t>
            </a:r>
            <a:endParaRPr lang="en-US" altLang="zh-CN" sz="2400" dirty="0" smtClean="0"/>
          </a:p>
          <a:p>
            <a:r>
              <a:rPr lang="en-US" altLang="zh-CN" sz="2400" dirty="0" smtClean="0"/>
              <a:t>I’m sending this letter to complain about service of our building.</a:t>
            </a:r>
          </a:p>
          <a:p>
            <a:endParaRPr lang="en-US" altLang="zh-CN" sz="2400" dirty="0" smtClean="0"/>
          </a:p>
          <a:p>
            <a:endParaRPr lang="en-US" altLang="zh-CN" sz="2400" dirty="0" smtClean="0"/>
          </a:p>
          <a:p>
            <a:endParaRPr lang="en-US" altLang="zh-CN" sz="2400" dirty="0" smtClean="0"/>
          </a:p>
          <a:p>
            <a:endParaRPr lang="zh-CN" altLang="en-US" sz="2400" dirty="0" smtClean="0"/>
          </a:p>
        </p:txBody>
      </p:sp>
    </p:spTree>
    <p:extLst>
      <p:ext uri="{BB962C8B-B14F-4D97-AF65-F5344CB8AC3E}">
        <p14:creationId xmlns:p14="http://schemas.microsoft.com/office/powerpoint/2010/main" val="71717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260350"/>
            <a:ext cx="8856662" cy="6408738"/>
          </a:xfrm>
        </p:spPr>
        <p:txBody>
          <a:bodyPr/>
          <a:lstStyle/>
          <a:p>
            <a:r>
              <a:rPr lang="en-US" altLang="zh-CN" sz="2000" smtClean="0"/>
              <a:t>Please understand that we do not want to be like this either, as both of our companies have suffered great loss this time.</a:t>
            </a:r>
          </a:p>
          <a:p>
            <a:r>
              <a:rPr lang="zh-CN" altLang="en-US" sz="2000" smtClean="0"/>
              <a:t>请谅解，我们也不希望这样的结果，因为双方都承受了损失。</a:t>
            </a:r>
            <a:endParaRPr lang="en-US" altLang="zh-CN" sz="2000" smtClean="0"/>
          </a:p>
          <a:p>
            <a:r>
              <a:rPr lang="en-US" altLang="zh-CN" sz="2000" smtClean="0"/>
              <a:t>Assuming that this mistake might be your unintentional move, we appreciate your promote reaction to it.</a:t>
            </a:r>
          </a:p>
          <a:p>
            <a:r>
              <a:rPr lang="zh-CN" altLang="en-US" sz="2000" smtClean="0"/>
              <a:t>考虑到过失可能是贵公司的无心之举，盼尽早处理此事。</a:t>
            </a:r>
            <a:endParaRPr lang="en-US" altLang="zh-CN" sz="2000" smtClean="0"/>
          </a:p>
          <a:p>
            <a:r>
              <a:rPr lang="en-US" altLang="zh-CN" sz="2000" smtClean="0"/>
              <a:t>We are not liable for any loss caused by the late payment.</a:t>
            </a:r>
          </a:p>
          <a:p>
            <a:r>
              <a:rPr lang="zh-CN" altLang="en-US" sz="2000" smtClean="0"/>
              <a:t>逾期付款造成贵公司的任何损失，本公司不承担任何责任。</a:t>
            </a:r>
            <a:endParaRPr lang="en-US" altLang="zh-CN" sz="2000" smtClean="0"/>
          </a:p>
          <a:p>
            <a:r>
              <a:rPr lang="en-US" altLang="zh-CN" sz="2000" smtClean="0"/>
              <a:t>We sincerely hope this kind of situation will not happen again, which brought us a lot of troubles in custom clearance.</a:t>
            </a:r>
          </a:p>
          <a:p>
            <a:r>
              <a:rPr lang="zh-CN" altLang="en-US" sz="2000" smtClean="0"/>
              <a:t>我们衷心希望这样的情况不会再发生，它已经给我们在海关通关时造成了莫大的困扰。</a:t>
            </a:r>
            <a:endParaRPr lang="en-US" altLang="zh-CN" sz="2000" smtClean="0"/>
          </a:p>
          <a:p>
            <a:r>
              <a:rPr lang="en-US" altLang="zh-CN" sz="2000" smtClean="0"/>
              <a:t>Please give us a reasonable explanation to see what we can do about this matter.</a:t>
            </a:r>
          </a:p>
          <a:p>
            <a:r>
              <a:rPr lang="zh-CN" altLang="en-US" sz="2000" smtClean="0"/>
              <a:t>请给我们一个解释，以便解决这个问题。</a:t>
            </a:r>
            <a:endParaRPr lang="en-US" altLang="zh-CN" sz="2000" smtClean="0"/>
          </a:p>
          <a:p>
            <a:r>
              <a:rPr lang="en-US" altLang="zh-CN" sz="2000" smtClean="0"/>
              <a:t>I believe your company should take full responsibility for the inconvenience and expense I suffered.</a:t>
            </a:r>
          </a:p>
          <a:p>
            <a:r>
              <a:rPr lang="zh-CN" altLang="en-US" sz="2000" smtClean="0"/>
              <a:t>我认为你们公司应该就对我造成的不便和损失负全责。</a:t>
            </a:r>
            <a:endParaRPr lang="en-US" altLang="zh-CN" sz="2000" smtClean="0"/>
          </a:p>
          <a:p>
            <a:endParaRPr lang="zh-CN" altLang="en-US" sz="2400" smtClean="0"/>
          </a:p>
        </p:txBody>
      </p:sp>
    </p:spTree>
    <p:extLst>
      <p:ext uri="{BB962C8B-B14F-4D97-AF65-F5344CB8AC3E}">
        <p14:creationId xmlns:p14="http://schemas.microsoft.com/office/powerpoint/2010/main" val="235578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2"/>
          <p:cNvSpPr>
            <a:spLocks noGrp="1"/>
          </p:cNvSpPr>
          <p:nvPr>
            <p:ph idx="1"/>
          </p:nvPr>
        </p:nvSpPr>
        <p:spPr>
          <a:xfrm>
            <a:off x="250825" y="333375"/>
            <a:ext cx="8683625" cy="6335713"/>
          </a:xfrm>
        </p:spPr>
        <p:txBody>
          <a:bodyPr/>
          <a:lstStyle/>
          <a:p>
            <a:pPr marL="80963" indent="0">
              <a:buFont typeface="Wingdings 2" pitchFamily="18" charset="2"/>
              <a:buNone/>
            </a:pPr>
            <a:r>
              <a:rPr lang="en-US" altLang="zh-CN" smtClean="0"/>
              <a:t>Example 1:</a:t>
            </a:r>
          </a:p>
          <a:p>
            <a:pPr marL="80963" indent="0">
              <a:buFont typeface="Wingdings 2" pitchFamily="18" charset="2"/>
              <a:buNone/>
            </a:pPr>
            <a:r>
              <a:rPr lang="en-US" altLang="zh-CN" sz="2400" smtClean="0"/>
              <a:t>Dear Mr. White,</a:t>
            </a:r>
          </a:p>
          <a:p>
            <a:pPr marL="80963" indent="0">
              <a:buFont typeface="Wingdings 2" pitchFamily="18" charset="2"/>
              <a:buNone/>
            </a:pPr>
            <a:endParaRPr lang="en-US" altLang="zh-CN" sz="2400" smtClean="0"/>
          </a:p>
          <a:p>
            <a:pPr marL="80963" indent="0">
              <a:buFont typeface="Wingdings 2" pitchFamily="18" charset="2"/>
              <a:buNone/>
            </a:pPr>
            <a:r>
              <a:rPr lang="en-US" altLang="zh-CN" sz="2400" smtClean="0"/>
              <a:t>I’m very disappointed to find that you have not settled with us for the order.  According to the contract we signed, you should pay for the order in 5 months.  Otherwise, your company should pay for the bank interest of this fund and it would be 1% per month.  </a:t>
            </a:r>
          </a:p>
          <a:p>
            <a:pPr marL="80963" indent="0">
              <a:buFont typeface="Wingdings 2" pitchFamily="18" charset="2"/>
              <a:buNone/>
            </a:pPr>
            <a:endParaRPr lang="en-US" altLang="zh-CN" sz="2400" smtClean="0"/>
          </a:p>
          <a:p>
            <a:pPr marL="80963" indent="0">
              <a:buFont typeface="Wingdings 2" pitchFamily="18" charset="2"/>
              <a:buNone/>
            </a:pPr>
            <a:r>
              <a:rPr lang="en-US" altLang="zh-CN" sz="2400" smtClean="0"/>
              <a:t>We sincerely hope your company can deal with this matter soon and positively. Please do follow the contract; otherwise you will have to bear the consequences.</a:t>
            </a:r>
          </a:p>
          <a:p>
            <a:pPr marL="80963" indent="0">
              <a:buFont typeface="Wingdings 2" pitchFamily="18" charset="2"/>
              <a:buNone/>
            </a:pPr>
            <a:endParaRPr lang="en-US" altLang="zh-CN" sz="2400" smtClean="0"/>
          </a:p>
          <a:p>
            <a:pPr marL="80963" indent="0">
              <a:buFont typeface="Wingdings 2" pitchFamily="18" charset="2"/>
              <a:buNone/>
            </a:pPr>
            <a:r>
              <a:rPr lang="en-US" altLang="zh-CN" sz="2400" smtClean="0"/>
              <a:t>Best wishes,</a:t>
            </a:r>
          </a:p>
          <a:p>
            <a:pPr marL="80963" indent="0">
              <a:buFont typeface="Wingdings 2" pitchFamily="18" charset="2"/>
              <a:buNone/>
            </a:pPr>
            <a:r>
              <a:rPr lang="en-US" altLang="zh-CN" sz="2400" smtClean="0"/>
              <a:t>John Smith</a:t>
            </a:r>
            <a:endParaRPr lang="zh-CN" altLang="en-US" sz="2400" smtClean="0"/>
          </a:p>
        </p:txBody>
      </p:sp>
      <p:sp>
        <p:nvSpPr>
          <p:cNvPr id="4" name="线形标注 1 3"/>
          <p:cNvSpPr/>
          <p:nvPr/>
        </p:nvSpPr>
        <p:spPr>
          <a:xfrm>
            <a:off x="3419475" y="620713"/>
            <a:ext cx="1873250" cy="102711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prstClr val="white"/>
                </a:solidFill>
              </a:rPr>
              <a:t>Complain</a:t>
            </a:r>
          </a:p>
        </p:txBody>
      </p:sp>
      <p:sp>
        <p:nvSpPr>
          <p:cNvPr id="5" name="线形标注 1 4"/>
          <p:cNvSpPr/>
          <p:nvPr/>
        </p:nvSpPr>
        <p:spPr>
          <a:xfrm>
            <a:off x="6443663" y="2924175"/>
            <a:ext cx="1873250" cy="1028700"/>
          </a:xfrm>
          <a:prstGeom prst="borderCallout1">
            <a:avLst>
              <a:gd name="adj1" fmla="val 18750"/>
              <a:gd name="adj2" fmla="val -8333"/>
              <a:gd name="adj3" fmla="val -24541"/>
              <a:gd name="adj4" fmla="val -7554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prstClr val="white"/>
                </a:solidFill>
              </a:rPr>
              <a:t>Reason</a:t>
            </a:r>
          </a:p>
        </p:txBody>
      </p:sp>
      <p:sp>
        <p:nvSpPr>
          <p:cNvPr id="6" name="线形标注 1 5"/>
          <p:cNvSpPr>
            <a:spLocks/>
          </p:cNvSpPr>
          <p:nvPr/>
        </p:nvSpPr>
        <p:spPr bwMode="auto">
          <a:xfrm>
            <a:off x="5724525" y="5229225"/>
            <a:ext cx="2519363" cy="1027113"/>
          </a:xfrm>
          <a:prstGeom prst="borderCallout1">
            <a:avLst>
              <a:gd name="adj1" fmla="val 11130"/>
              <a:gd name="adj2" fmla="val -3023"/>
              <a:gd name="adj3" fmla="val -66926"/>
              <a:gd name="adj4" fmla="val -38250"/>
            </a:avLst>
          </a:prstGeom>
          <a:solidFill>
            <a:schemeClr val="accent1"/>
          </a:solidFill>
          <a:ln w="25400" algn="ctr">
            <a:solidFill>
              <a:srgbClr val="26697A"/>
            </a:solidFill>
            <a:miter lim="800000"/>
            <a:headEnd/>
            <a:tailEnd/>
          </a:ln>
        </p:spPr>
        <p:txBody>
          <a:bodyPr anchor="ctr"/>
          <a:lstStyle/>
          <a:p>
            <a:pPr algn="ctr" fontAlgn="auto">
              <a:spcBef>
                <a:spcPts val="0"/>
              </a:spcBef>
              <a:spcAft>
                <a:spcPts val="0"/>
              </a:spcAft>
              <a:defRPr/>
            </a:pPr>
            <a:r>
              <a:rPr lang="en-US" altLang="zh-CN" sz="2800" b="1" dirty="0">
                <a:solidFill>
                  <a:prstClr val="white"/>
                </a:solidFill>
                <a:latin typeface="Gill Sans MT"/>
                <a:ea typeface="华文中宋"/>
                <a:cs typeface="+mn-cs"/>
              </a:rPr>
              <a:t>Expecting action</a:t>
            </a:r>
          </a:p>
        </p:txBody>
      </p:sp>
    </p:spTree>
    <p:extLst>
      <p:ext uri="{BB962C8B-B14F-4D97-AF65-F5344CB8AC3E}">
        <p14:creationId xmlns:p14="http://schemas.microsoft.com/office/powerpoint/2010/main" val="230867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p:cNvSpPr>
          <p:nvPr>
            <p:ph idx="1"/>
          </p:nvPr>
        </p:nvSpPr>
        <p:spPr>
          <a:xfrm>
            <a:off x="250825" y="404813"/>
            <a:ext cx="8683625" cy="6264275"/>
          </a:xfrm>
        </p:spPr>
        <p:txBody>
          <a:bodyPr/>
          <a:lstStyle/>
          <a:p>
            <a:pPr marL="80963" indent="0">
              <a:buFont typeface="Wingdings 2" pitchFamily="18" charset="2"/>
              <a:buNone/>
            </a:pPr>
            <a:r>
              <a:rPr lang="en-US" altLang="zh-CN" smtClean="0"/>
              <a:t>Example 2:</a:t>
            </a:r>
          </a:p>
          <a:p>
            <a:pPr marL="80963" indent="0">
              <a:buFont typeface="Wingdings 2" pitchFamily="18" charset="2"/>
              <a:buNone/>
            </a:pPr>
            <a:r>
              <a:rPr lang="en-US" altLang="zh-CN" smtClean="0"/>
              <a:t>Dear Barry,</a:t>
            </a:r>
          </a:p>
          <a:p>
            <a:pPr marL="80963" indent="0">
              <a:buFont typeface="Wingdings 2" pitchFamily="18" charset="2"/>
              <a:buNone/>
            </a:pPr>
            <a:endParaRPr lang="en-US" altLang="zh-CN" smtClean="0"/>
          </a:p>
          <a:p>
            <a:pPr marL="80963" indent="0">
              <a:buFont typeface="Wingdings 2" pitchFamily="18" charset="2"/>
              <a:buNone/>
            </a:pPr>
            <a:r>
              <a:rPr lang="en-US" altLang="zh-CN" smtClean="0"/>
              <a:t>I have to say that I’m disappointed in you. You still haven’t returned my laptop.</a:t>
            </a:r>
          </a:p>
          <a:p>
            <a:pPr marL="80963" indent="0">
              <a:buFont typeface="Wingdings 2" pitchFamily="18" charset="2"/>
              <a:buNone/>
            </a:pPr>
            <a:endParaRPr lang="en-US" altLang="zh-CN" smtClean="0"/>
          </a:p>
          <a:p>
            <a:pPr marL="80963" indent="0">
              <a:buFont typeface="Wingdings 2" pitchFamily="18" charset="2"/>
              <a:buNone/>
            </a:pPr>
            <a:r>
              <a:rPr lang="en-US" altLang="zh-CN" smtClean="0"/>
              <a:t>Samantha</a:t>
            </a:r>
            <a:endParaRPr lang="zh-CN" altLang="en-US" smtClean="0"/>
          </a:p>
        </p:txBody>
      </p:sp>
      <p:sp>
        <p:nvSpPr>
          <p:cNvPr id="4" name="线形标注 1 3"/>
          <p:cNvSpPr/>
          <p:nvPr/>
        </p:nvSpPr>
        <p:spPr>
          <a:xfrm>
            <a:off x="3287734" y="3429000"/>
            <a:ext cx="4535488" cy="1295400"/>
          </a:xfrm>
          <a:prstGeom prst="borderCallout1">
            <a:avLst>
              <a:gd name="adj1" fmla="val 31067"/>
              <a:gd name="adj2" fmla="val -5453"/>
              <a:gd name="adj3" fmla="val -16290"/>
              <a:gd name="adj4" fmla="val -3535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prstClr val="white"/>
                </a:solidFill>
              </a:rPr>
              <a:t>No reason explanation and continuous action</a:t>
            </a:r>
            <a:endParaRPr lang="zh-CN" altLang="en-US" sz="2400" b="1" dirty="0">
              <a:solidFill>
                <a:prstClr val="white"/>
              </a:solidFill>
            </a:endParaRPr>
          </a:p>
        </p:txBody>
      </p:sp>
    </p:spTree>
    <p:extLst>
      <p:ext uri="{BB962C8B-B14F-4D97-AF65-F5344CB8AC3E}">
        <p14:creationId xmlns:p14="http://schemas.microsoft.com/office/powerpoint/2010/main" val="251162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内容占位符 2"/>
          <p:cNvSpPr>
            <a:spLocks noGrp="1"/>
          </p:cNvSpPr>
          <p:nvPr>
            <p:ph idx="1"/>
          </p:nvPr>
        </p:nvSpPr>
        <p:spPr>
          <a:xfrm>
            <a:off x="0" y="333375"/>
            <a:ext cx="8934450" cy="6264275"/>
          </a:xfrm>
        </p:spPr>
        <p:txBody>
          <a:bodyPr/>
          <a:lstStyle/>
          <a:p>
            <a:pPr marL="80963" indent="0" algn="just">
              <a:buFont typeface="Wingdings 2" pitchFamily="18" charset="2"/>
              <a:buNone/>
            </a:pPr>
            <a:r>
              <a:rPr lang="en-US" altLang="zh-CN" smtClean="0"/>
              <a:t>Dear Barry,</a:t>
            </a:r>
          </a:p>
          <a:p>
            <a:pPr marL="80963" indent="0" algn="just">
              <a:buFont typeface="Wingdings 2" pitchFamily="18" charset="2"/>
              <a:buNone/>
            </a:pPr>
            <a:endParaRPr lang="en-US" altLang="zh-CN" smtClean="0"/>
          </a:p>
          <a:p>
            <a:pPr marL="80963" indent="0" algn="just">
              <a:buFont typeface="Wingdings 2" pitchFamily="18" charset="2"/>
              <a:buNone/>
            </a:pPr>
            <a:r>
              <a:rPr lang="en-US" altLang="zh-CN" smtClean="0"/>
              <a:t>I have to say that I’m disappointed in you. I was glad to lend you my laptop for the weekend, but it’s already Tuesday and you still haven’t returned it. if you needed to borrow it for another few days, it would have been common courtesy to ask me first. Please return it to me by tomorrow.</a:t>
            </a:r>
          </a:p>
          <a:p>
            <a:pPr marL="80963" indent="0" algn="just">
              <a:buFont typeface="Wingdings 2" pitchFamily="18" charset="2"/>
              <a:buNone/>
            </a:pPr>
            <a:endParaRPr lang="en-US" altLang="zh-CN" smtClean="0"/>
          </a:p>
          <a:p>
            <a:pPr marL="80963" indent="0" algn="just">
              <a:buFont typeface="Wingdings 2" pitchFamily="18" charset="2"/>
              <a:buNone/>
            </a:pPr>
            <a:r>
              <a:rPr lang="en-US" altLang="zh-CN" smtClean="0"/>
              <a:t>Samantha</a:t>
            </a:r>
            <a:endParaRPr lang="zh-CN" altLang="en-US" smtClean="0"/>
          </a:p>
        </p:txBody>
      </p:sp>
    </p:spTree>
    <p:extLst>
      <p:ext uri="{BB962C8B-B14F-4D97-AF65-F5344CB8AC3E}">
        <p14:creationId xmlns:p14="http://schemas.microsoft.com/office/powerpoint/2010/main" val="3978243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750" y="115888"/>
            <a:ext cx="7497763" cy="855662"/>
          </a:xfrm>
        </p:spPr>
        <p:txBody>
          <a:bodyPr/>
          <a:lstStyle/>
          <a:p>
            <a:pPr fontAlgn="auto">
              <a:spcAft>
                <a:spcPts val="0"/>
              </a:spcAft>
              <a:defRPr/>
            </a:pPr>
            <a:r>
              <a:rPr lang="en-US" altLang="zh-CN" dirty="0" smtClean="0">
                <a:solidFill>
                  <a:schemeClr val="tx2">
                    <a:satMod val="130000"/>
                  </a:schemeClr>
                </a:solidFill>
              </a:rPr>
              <a:t>E</a:t>
            </a:r>
            <a:r>
              <a:rPr lang="en-US" altLang="zh-CN" dirty="0" smtClean="0">
                <a:solidFill>
                  <a:schemeClr val="tx2">
                    <a:satMod val="130000"/>
                  </a:schemeClr>
                </a:solidFill>
                <a:cs typeface="+mj-cs"/>
              </a:rPr>
              <a:t>xercise</a:t>
            </a:r>
            <a:r>
              <a:rPr lang="en-US" altLang="zh-CN" dirty="0">
                <a:solidFill>
                  <a:schemeClr val="tx2">
                    <a:satMod val="130000"/>
                  </a:schemeClr>
                </a:solidFill>
              </a:rPr>
              <a:t> </a:t>
            </a:r>
            <a:r>
              <a:rPr lang="en-US" altLang="zh-CN" dirty="0" smtClean="0">
                <a:solidFill>
                  <a:schemeClr val="tx2">
                    <a:satMod val="130000"/>
                  </a:schemeClr>
                </a:solidFill>
              </a:rPr>
              <a:t>I </a:t>
            </a:r>
            <a:endParaRPr lang="zh-CN" altLang="en-US" dirty="0">
              <a:solidFill>
                <a:schemeClr val="tx2">
                  <a:satMod val="130000"/>
                </a:schemeClr>
              </a:solidFill>
              <a:cs typeface="+mj-cs"/>
            </a:endParaRPr>
          </a:p>
        </p:txBody>
      </p:sp>
      <p:sp>
        <p:nvSpPr>
          <p:cNvPr id="46082" name="内容占位符 2"/>
          <p:cNvSpPr>
            <a:spLocks noGrp="1"/>
          </p:cNvSpPr>
          <p:nvPr>
            <p:ph idx="1"/>
          </p:nvPr>
        </p:nvSpPr>
        <p:spPr>
          <a:xfrm>
            <a:off x="250825" y="908050"/>
            <a:ext cx="8642350" cy="5737225"/>
          </a:xfrm>
        </p:spPr>
        <p:txBody>
          <a:bodyPr/>
          <a:lstStyle/>
          <a:p>
            <a:pPr marL="80963" indent="0">
              <a:buFont typeface="Wingdings 2" pitchFamily="18" charset="2"/>
              <a:buNone/>
            </a:pPr>
            <a:r>
              <a:rPr lang="zh-CN" altLang="en-US" dirty="0" smtClean="0"/>
              <a:t>收件人：</a:t>
            </a:r>
          </a:p>
          <a:p>
            <a:pPr marL="80963" indent="0">
              <a:buFont typeface="Wingdings 2" pitchFamily="18" charset="2"/>
              <a:buNone/>
            </a:pPr>
            <a:r>
              <a:rPr lang="zh-CN" altLang="en-US" dirty="0" smtClean="0"/>
              <a:t>内容：</a:t>
            </a:r>
            <a:r>
              <a:rPr lang="zh-CN" altLang="en-GB" dirty="0" smtClean="0"/>
              <a:t>我们提交的一个</a:t>
            </a:r>
            <a:r>
              <a:rPr lang="en-US" altLang="zh-CN" dirty="0" smtClean="0"/>
              <a:t>feature</a:t>
            </a:r>
            <a:r>
              <a:rPr lang="zh-CN" altLang="en-GB" dirty="0" smtClean="0"/>
              <a:t>被测试人员发现了很多</a:t>
            </a:r>
            <a:r>
              <a:rPr lang="en-US" altLang="zh-CN" dirty="0" smtClean="0"/>
              <a:t>bug</a:t>
            </a:r>
            <a:r>
              <a:rPr lang="zh-CN" altLang="en-GB" dirty="0" smtClean="0"/>
              <a:t>。但是经过自己的分析， 我们发现这些</a:t>
            </a:r>
            <a:r>
              <a:rPr lang="en-US" altLang="zh-CN" dirty="0" smtClean="0"/>
              <a:t>bug</a:t>
            </a:r>
            <a:r>
              <a:rPr lang="zh-CN" altLang="en-GB" dirty="0" smtClean="0"/>
              <a:t>都是因为测试人员自己的失误引起的。但是这个</a:t>
            </a:r>
            <a:r>
              <a:rPr lang="en-US" altLang="zh-CN" dirty="0" smtClean="0"/>
              <a:t>feature</a:t>
            </a:r>
            <a:r>
              <a:rPr lang="zh-CN" altLang="en-GB" dirty="0" smtClean="0"/>
              <a:t>已经被管理层注意到了。</a:t>
            </a:r>
            <a:r>
              <a:rPr lang="zh-CN" altLang="en-GB" dirty="0" smtClean="0">
                <a:solidFill>
                  <a:srgbClr val="FF0000"/>
                </a:solidFill>
              </a:rPr>
              <a:t>请给测试人员写封信。</a:t>
            </a:r>
            <a:endParaRPr lang="en-US" altLang="zh-CN" dirty="0" smtClean="0">
              <a:solidFill>
                <a:srgbClr val="FF0000"/>
              </a:solidFill>
            </a:endParaRPr>
          </a:p>
        </p:txBody>
      </p:sp>
    </p:spTree>
    <p:extLst>
      <p:ext uri="{BB962C8B-B14F-4D97-AF65-F5344CB8AC3E}">
        <p14:creationId xmlns:p14="http://schemas.microsoft.com/office/powerpoint/2010/main" val="807525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70000" lnSpcReduction="20000"/>
          </a:bodyPr>
          <a:lstStyle/>
          <a:p>
            <a:r>
              <a:rPr lang="en-US" altLang="zh-CN" dirty="0"/>
              <a:t>You ____ two small eyes.</a:t>
            </a:r>
            <a:endParaRPr lang="zh-CN" altLang="zh-CN" dirty="0"/>
          </a:p>
          <a:p>
            <a:r>
              <a:rPr lang="en-US" altLang="zh-CN" dirty="0"/>
              <a:t>My sister _____ three pens.</a:t>
            </a:r>
            <a:endParaRPr lang="zh-CN" altLang="zh-CN" dirty="0"/>
          </a:p>
          <a:p>
            <a:r>
              <a:rPr lang="en-US" altLang="zh-CN" dirty="0"/>
              <a:t>Can I _____ a new bag?</a:t>
            </a:r>
            <a:endParaRPr lang="zh-CN" altLang="zh-CN" dirty="0"/>
          </a:p>
          <a:p>
            <a:r>
              <a:rPr lang="en-US" altLang="zh-CN" dirty="0"/>
              <a:t>A bird ____ two legs.</a:t>
            </a:r>
            <a:endParaRPr lang="zh-CN" altLang="zh-CN" dirty="0"/>
          </a:p>
          <a:p>
            <a:r>
              <a:rPr lang="en-US" altLang="zh-CN" dirty="0"/>
              <a:t>Our school _______ a library.</a:t>
            </a:r>
            <a:endParaRPr lang="zh-CN" altLang="zh-CN" dirty="0"/>
          </a:p>
          <a:p>
            <a:r>
              <a:rPr lang="en-US" altLang="zh-CN" dirty="0"/>
              <a:t>We _______ 37 chairs in our classroom.</a:t>
            </a:r>
            <a:endParaRPr lang="zh-CN" altLang="zh-CN" dirty="0"/>
          </a:p>
          <a:p>
            <a:r>
              <a:rPr lang="en-US" altLang="zh-CN" dirty="0"/>
              <a:t>My sister ________ a doll.</a:t>
            </a:r>
            <a:endParaRPr lang="zh-CN" altLang="zh-CN" dirty="0"/>
          </a:p>
          <a:p>
            <a:r>
              <a:rPr lang="en-US" altLang="zh-CN" dirty="0"/>
              <a:t>Everybody ______ two hands.</a:t>
            </a:r>
            <a:endParaRPr lang="zh-CN" altLang="zh-CN" dirty="0"/>
          </a:p>
          <a:p>
            <a:r>
              <a:rPr lang="en-US" altLang="zh-CN" dirty="0"/>
              <a:t>Girls ______ many skirts. </a:t>
            </a:r>
            <a:endParaRPr lang="zh-CN" altLang="zh-CN" dirty="0"/>
          </a:p>
          <a:p>
            <a:r>
              <a:rPr lang="en-US" altLang="zh-CN" dirty="0"/>
              <a:t> </a:t>
            </a:r>
            <a:endParaRPr lang="zh-CN" altLang="zh-CN" dirty="0"/>
          </a:p>
          <a:p>
            <a:r>
              <a:rPr lang="zh-CN" altLang="zh-CN" dirty="0"/>
              <a:t>她是大一学生。</a:t>
            </a:r>
          </a:p>
          <a:p>
            <a:r>
              <a:rPr lang="zh-CN" altLang="zh-CN" dirty="0"/>
              <a:t>他有一个有钱的父亲。</a:t>
            </a:r>
          </a:p>
          <a:p>
            <a:r>
              <a:rPr lang="zh-CN" altLang="zh-CN" dirty="0"/>
              <a:t>她加入了学生会。</a:t>
            </a:r>
          </a:p>
          <a:p>
            <a:r>
              <a:rPr lang="zh-CN" altLang="zh-CN" dirty="0"/>
              <a:t>他参加了共产党。</a:t>
            </a:r>
          </a:p>
          <a:p>
            <a:r>
              <a:rPr lang="zh-CN" altLang="zh-CN" dirty="0"/>
              <a:t>她是他的妹妹。</a:t>
            </a:r>
          </a:p>
          <a:p>
            <a:r>
              <a:rPr lang="zh-CN" altLang="zh-CN" dirty="0"/>
              <a:t>他是她的老师。</a:t>
            </a:r>
          </a:p>
          <a:p>
            <a:r>
              <a:rPr lang="zh-CN" altLang="zh-CN" dirty="0"/>
              <a:t>她的工作是什么？</a:t>
            </a:r>
          </a:p>
          <a:p>
            <a:r>
              <a:rPr lang="zh-CN" altLang="zh-CN" dirty="0"/>
              <a:t>他是一名软件开发师。</a:t>
            </a:r>
          </a:p>
          <a:p>
            <a:r>
              <a:rPr lang="zh-CN" altLang="zh-CN" dirty="0"/>
              <a:t>他是做什么的？</a:t>
            </a:r>
          </a:p>
          <a:p>
            <a:r>
              <a:rPr lang="zh-CN" altLang="zh-CN" dirty="0"/>
              <a:t>她是一名志愿者。</a:t>
            </a:r>
          </a:p>
          <a:p>
            <a:endParaRPr lang="zh-CN" altLang="en-US" dirty="0"/>
          </a:p>
        </p:txBody>
      </p:sp>
    </p:spTree>
    <p:extLst>
      <p:ext uri="{BB962C8B-B14F-4D97-AF65-F5344CB8AC3E}">
        <p14:creationId xmlns:p14="http://schemas.microsoft.com/office/powerpoint/2010/main" val="1348409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0" y="115888"/>
            <a:ext cx="8928100" cy="6408737"/>
          </a:xfrm>
        </p:spPr>
        <p:txBody>
          <a:bodyPr>
            <a:normAutofit/>
          </a:bodyPr>
          <a:lstStyle/>
          <a:p>
            <a:pPr marL="80963" indent="0">
              <a:lnSpc>
                <a:spcPct val="90000"/>
              </a:lnSpc>
              <a:buFont typeface="Wingdings 2" pitchFamily="18" charset="2"/>
              <a:buNone/>
            </a:pPr>
            <a:r>
              <a:rPr lang="en-US" altLang="zh-CN" sz="2200" dirty="0" smtClean="0"/>
              <a:t>Hi Philip,</a:t>
            </a:r>
          </a:p>
          <a:p>
            <a:pPr marL="80963" indent="0">
              <a:lnSpc>
                <a:spcPct val="90000"/>
              </a:lnSpc>
              <a:buFont typeface="Wingdings 2" pitchFamily="18" charset="2"/>
              <a:buNone/>
            </a:pPr>
            <a:endParaRPr lang="en-US" altLang="zh-CN" sz="2200" dirty="0" smtClean="0"/>
          </a:p>
          <a:p>
            <a:pPr marL="80963" indent="0">
              <a:lnSpc>
                <a:spcPct val="90000"/>
              </a:lnSpc>
              <a:buFont typeface="Wingdings 2" pitchFamily="18" charset="2"/>
              <a:buNone/>
            </a:pPr>
            <a:r>
              <a:rPr lang="en-US" altLang="zh-CN" sz="2200" dirty="0" smtClean="0"/>
              <a:t>I have received your letter dated Nov. 11 reminding me of those newly-discovered bugs.</a:t>
            </a:r>
          </a:p>
          <a:p>
            <a:pPr marL="80963" indent="0">
              <a:lnSpc>
                <a:spcPct val="90000"/>
              </a:lnSpc>
              <a:buFont typeface="Wingdings 2" pitchFamily="18" charset="2"/>
              <a:buNone/>
            </a:pPr>
            <a:endParaRPr lang="en-US" altLang="zh-CN" sz="2200" dirty="0" smtClean="0"/>
          </a:p>
          <a:p>
            <a:pPr marL="80963" indent="0">
              <a:lnSpc>
                <a:spcPct val="90000"/>
              </a:lnSpc>
              <a:buFont typeface="Wingdings 2" pitchFamily="18" charset="2"/>
              <a:buNone/>
            </a:pPr>
            <a:r>
              <a:rPr lang="en-US" altLang="zh-CN" sz="2200" dirty="0" smtClean="0"/>
              <a:t>However, I have to point out that those bugs are mistaken by you. According to those requirements (WBTS_BBBUS_65432), our software is working exactly as description we required. I guess those bugs were found by using incorrect testing methods. Our manager has already noticed this situation and is expecting us to give him a reasonable explanation. Please check and revise them by tomorrow. It has impacted our job and thrown us in doubt.</a:t>
            </a:r>
          </a:p>
          <a:p>
            <a:pPr marL="80963" indent="0">
              <a:lnSpc>
                <a:spcPct val="90000"/>
              </a:lnSpc>
              <a:buFont typeface="Wingdings 2" pitchFamily="18" charset="2"/>
              <a:buNone/>
            </a:pPr>
            <a:endParaRPr lang="en-US" altLang="zh-CN" sz="2200" dirty="0" smtClean="0"/>
          </a:p>
          <a:p>
            <a:pPr marL="80963" indent="0">
              <a:lnSpc>
                <a:spcPct val="90000"/>
              </a:lnSpc>
              <a:buFont typeface="Wingdings 2" pitchFamily="18" charset="2"/>
              <a:buNone/>
            </a:pPr>
            <a:r>
              <a:rPr lang="en-US" altLang="zh-CN" sz="2200" dirty="0" smtClean="0"/>
              <a:t>I hope this sort of situation will not happen again and strongly suggest we should reach an agreement of our feature before delivering them to our manager. </a:t>
            </a:r>
          </a:p>
          <a:p>
            <a:pPr marL="80963" indent="0">
              <a:lnSpc>
                <a:spcPct val="90000"/>
              </a:lnSpc>
              <a:buFont typeface="Wingdings 2" pitchFamily="18" charset="2"/>
              <a:buNone/>
            </a:pPr>
            <a:endParaRPr lang="en-US" altLang="zh-CN" sz="2200" dirty="0" smtClean="0"/>
          </a:p>
          <a:p>
            <a:pPr marL="80963" indent="0">
              <a:lnSpc>
                <a:spcPct val="90000"/>
              </a:lnSpc>
              <a:buFont typeface="Wingdings 2" pitchFamily="18" charset="2"/>
              <a:buNone/>
            </a:pPr>
            <a:r>
              <a:rPr lang="en-US" altLang="zh-CN" sz="2200" dirty="0" smtClean="0"/>
              <a:t>Please respond without any delay.</a:t>
            </a:r>
          </a:p>
          <a:p>
            <a:pPr marL="80963" indent="0">
              <a:lnSpc>
                <a:spcPct val="90000"/>
              </a:lnSpc>
              <a:buFont typeface="Wingdings 2" pitchFamily="18" charset="2"/>
              <a:buNone/>
            </a:pPr>
            <a:endParaRPr lang="en-US" altLang="zh-CN" sz="2200" dirty="0" smtClean="0"/>
          </a:p>
          <a:p>
            <a:pPr marL="80963" indent="0">
              <a:lnSpc>
                <a:spcPct val="90000"/>
              </a:lnSpc>
              <a:buFont typeface="Wingdings 2" pitchFamily="18" charset="2"/>
              <a:buNone/>
            </a:pPr>
            <a:endParaRPr lang="en-US" altLang="zh-CN" sz="2200" dirty="0" smtClean="0"/>
          </a:p>
        </p:txBody>
      </p:sp>
    </p:spTree>
    <p:extLst>
      <p:ext uri="{BB962C8B-B14F-4D97-AF65-F5344CB8AC3E}">
        <p14:creationId xmlns:p14="http://schemas.microsoft.com/office/powerpoint/2010/main" val="41713318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750" y="28575"/>
            <a:ext cx="8394700" cy="1143000"/>
          </a:xfrm>
        </p:spPr>
        <p:txBody>
          <a:bodyPr/>
          <a:lstStyle/>
          <a:p>
            <a:pPr fontAlgn="auto">
              <a:spcAft>
                <a:spcPts val="0"/>
              </a:spcAft>
              <a:defRPr/>
            </a:pPr>
            <a:r>
              <a:rPr lang="en-US" altLang="zh-CN" dirty="0" smtClean="0">
                <a:solidFill>
                  <a:schemeClr val="tx2">
                    <a:satMod val="130000"/>
                  </a:schemeClr>
                </a:solidFill>
                <a:cs typeface="+mj-cs"/>
              </a:rPr>
              <a:t>Exercise II </a:t>
            </a:r>
            <a:endParaRPr lang="zh-CN" altLang="en-US" dirty="0">
              <a:solidFill>
                <a:schemeClr val="tx2">
                  <a:satMod val="130000"/>
                </a:schemeClr>
              </a:solidFill>
              <a:cs typeface="+mj-cs"/>
            </a:endParaRPr>
          </a:p>
        </p:txBody>
      </p:sp>
      <p:sp>
        <p:nvSpPr>
          <p:cNvPr id="48130" name="内容占位符 2"/>
          <p:cNvSpPr>
            <a:spLocks noGrp="1"/>
          </p:cNvSpPr>
          <p:nvPr>
            <p:ph idx="1"/>
          </p:nvPr>
        </p:nvSpPr>
        <p:spPr>
          <a:xfrm>
            <a:off x="250825" y="981075"/>
            <a:ext cx="8683625" cy="5761038"/>
          </a:xfrm>
        </p:spPr>
        <p:txBody>
          <a:bodyPr/>
          <a:lstStyle/>
          <a:p>
            <a:pPr marL="80963" indent="0">
              <a:buFont typeface="Wingdings 2" pitchFamily="18" charset="2"/>
              <a:buNone/>
            </a:pPr>
            <a:r>
              <a:rPr lang="zh-CN" altLang="en-US" dirty="0" smtClean="0"/>
              <a:t>收件人：同事（</a:t>
            </a:r>
            <a:r>
              <a:rPr lang="en-US" altLang="zh-CN" dirty="0" smtClean="0"/>
              <a:t>Jack</a:t>
            </a:r>
            <a:r>
              <a:rPr lang="zh-CN" altLang="en-US" dirty="0" smtClean="0"/>
              <a:t>）</a:t>
            </a:r>
          </a:p>
          <a:p>
            <a:pPr marL="80963" indent="0">
              <a:buFont typeface="Wingdings 2" pitchFamily="18" charset="2"/>
              <a:buNone/>
            </a:pPr>
            <a:r>
              <a:rPr lang="zh-CN" altLang="en-US" dirty="0" smtClean="0"/>
              <a:t>内容：</a:t>
            </a:r>
            <a:r>
              <a:rPr lang="zh-CN" altLang="en-GB" dirty="0" smtClean="0"/>
              <a:t>在我们</a:t>
            </a:r>
            <a:r>
              <a:rPr lang="zh-CN" altLang="en-US" dirty="0" smtClean="0"/>
              <a:t>的</a:t>
            </a:r>
            <a:r>
              <a:rPr lang="zh-CN" altLang="en-GB" dirty="0" smtClean="0"/>
              <a:t>服务器上，同事提交的代</a:t>
            </a:r>
            <a:r>
              <a:rPr lang="zh-CN" altLang="en-GB" dirty="0" smtClean="0"/>
              <a:t>码导</a:t>
            </a:r>
            <a:r>
              <a:rPr lang="zh-CN" altLang="en-GB" dirty="0" smtClean="0"/>
              <a:t>致</a:t>
            </a:r>
            <a:r>
              <a:rPr lang="en-US" altLang="zh-CN" dirty="0" smtClean="0"/>
              <a:t>TRUNK</a:t>
            </a:r>
            <a:r>
              <a:rPr lang="zh-CN" altLang="en-GB" dirty="0" smtClean="0"/>
              <a:t>被锁。而我们有一个</a:t>
            </a:r>
            <a:r>
              <a:rPr lang="en-US" altLang="zh-CN" dirty="0" smtClean="0"/>
              <a:t>feature</a:t>
            </a:r>
            <a:r>
              <a:rPr lang="zh-CN" altLang="en-GB" dirty="0" smtClean="0"/>
              <a:t>的</a:t>
            </a:r>
            <a:r>
              <a:rPr lang="en-US" altLang="zh-CN" dirty="0" smtClean="0"/>
              <a:t>deadline</a:t>
            </a:r>
            <a:r>
              <a:rPr lang="zh-CN" altLang="en-GB" dirty="0" smtClean="0"/>
              <a:t>到了，因为这个没法提交，就此向他们写封抱怨信。</a:t>
            </a:r>
            <a:endParaRPr lang="en-US" altLang="zh-CN" dirty="0" smtClean="0"/>
          </a:p>
          <a:p>
            <a:pPr marL="80963" indent="0">
              <a:buFont typeface="Wingdings 2" pitchFamily="18" charset="2"/>
              <a:buNone/>
            </a:pPr>
            <a:endParaRPr lang="en-US" altLang="zh-CN" dirty="0"/>
          </a:p>
          <a:p>
            <a:pPr marL="80963" indent="0" algn="just">
              <a:buFont typeface="Wingdings 2" pitchFamily="18" charset="2"/>
              <a:buNone/>
            </a:pPr>
            <a:r>
              <a:rPr lang="en-US" altLang="zh-CN" dirty="0" smtClean="0"/>
              <a:t>We regret that the codes you submitted yesterday have broken CI and locked the trunk. It will affect the delivery of our feature as our deadline is tomorrow. Please fix it within today and let us know once it is done. Thanks for your attention. </a:t>
            </a:r>
          </a:p>
        </p:txBody>
      </p:sp>
    </p:spTree>
    <p:extLst>
      <p:ext uri="{BB962C8B-B14F-4D97-AF65-F5344CB8AC3E}">
        <p14:creationId xmlns:p14="http://schemas.microsoft.com/office/powerpoint/2010/main" val="336882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8130">
                                            <p:txEl>
                                              <p:pRg st="3" end="3"/>
                                            </p:txEl>
                                          </p:spTgt>
                                        </p:tgtEl>
                                        <p:attrNameLst>
                                          <p:attrName>style.visibility</p:attrName>
                                        </p:attrNameLst>
                                      </p:cBhvr>
                                      <p:to>
                                        <p:strVal val="visible"/>
                                      </p:to>
                                    </p:set>
                                    <p:animEffect transition="in" filter="randombar(horizontal)">
                                      <p:cBhvr>
                                        <p:cTn id="7" dur="500"/>
                                        <p:tgtEl>
                                          <p:spTgt spid="481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Well-known</a:t>
            </a:r>
            <a:r>
              <a:rPr lang="zh-CN" altLang="en-US" sz="2800" dirty="0" smtClean="0"/>
              <a:t>众所周知的                     </a:t>
            </a:r>
            <a:r>
              <a:rPr lang="en-US" altLang="zh-CN" sz="2800" dirty="0" smtClean="0"/>
              <a:t>particular</a:t>
            </a:r>
            <a:r>
              <a:rPr lang="zh-CN" altLang="en-US" sz="2800" dirty="0" smtClean="0"/>
              <a:t>特定的</a:t>
            </a:r>
            <a:endParaRPr lang="en-US" altLang="zh-CN" sz="2800" dirty="0" smtClean="0"/>
          </a:p>
          <a:p>
            <a:r>
              <a:rPr lang="en-US" altLang="zh-CN" sz="2800" dirty="0" smtClean="0"/>
              <a:t>Paste </a:t>
            </a:r>
            <a:r>
              <a:rPr lang="zh-CN" altLang="en-US" sz="2800" dirty="0" smtClean="0"/>
              <a:t>粘帖                                             </a:t>
            </a:r>
            <a:r>
              <a:rPr lang="en-US" altLang="zh-CN" sz="2800" dirty="0" smtClean="0"/>
              <a:t>redundant</a:t>
            </a:r>
            <a:r>
              <a:rPr lang="zh-CN" altLang="en-US" sz="2800" dirty="0" smtClean="0"/>
              <a:t>多余的</a:t>
            </a:r>
            <a:endParaRPr lang="en-US" altLang="zh-CN" sz="2800" dirty="0" smtClean="0"/>
          </a:p>
          <a:p>
            <a:r>
              <a:rPr lang="en-US" altLang="zh-CN" sz="2800" dirty="0" smtClean="0"/>
              <a:t>Accomplish</a:t>
            </a:r>
            <a:r>
              <a:rPr lang="zh-CN" altLang="en-US" sz="2800" dirty="0" smtClean="0"/>
              <a:t>完成                                   </a:t>
            </a:r>
            <a:r>
              <a:rPr lang="en-US" altLang="zh-CN" sz="2800" dirty="0" smtClean="0"/>
              <a:t>reference</a:t>
            </a:r>
            <a:r>
              <a:rPr lang="zh-CN" altLang="en-US" sz="2800" dirty="0" smtClean="0"/>
              <a:t>参考</a:t>
            </a:r>
            <a:endParaRPr lang="en-US" altLang="zh-CN" sz="2800" dirty="0" smtClean="0"/>
          </a:p>
          <a:p>
            <a:r>
              <a:rPr lang="en-US" altLang="zh-CN" sz="2800" dirty="0" smtClean="0"/>
              <a:t>Archive</a:t>
            </a:r>
            <a:r>
              <a:rPr lang="zh-CN" altLang="en-US" sz="2800" dirty="0" smtClean="0"/>
              <a:t>档案；存档                             </a:t>
            </a:r>
            <a:r>
              <a:rPr lang="en-US" altLang="zh-CN" sz="2800" dirty="0" smtClean="0"/>
              <a:t>actually</a:t>
            </a:r>
            <a:r>
              <a:rPr lang="zh-CN" altLang="en-US" sz="2800" dirty="0" smtClean="0"/>
              <a:t>实际地</a:t>
            </a:r>
            <a:endParaRPr lang="en-US" altLang="zh-CN" sz="2800" dirty="0" smtClean="0"/>
          </a:p>
          <a:p>
            <a:r>
              <a:rPr lang="en-US" altLang="zh-CN" sz="2800" dirty="0" smtClean="0"/>
              <a:t>Previous</a:t>
            </a:r>
            <a:r>
              <a:rPr lang="zh-CN" altLang="en-US" sz="2800" dirty="0" smtClean="0"/>
              <a:t>前一个的                                </a:t>
            </a:r>
            <a:r>
              <a:rPr lang="en-US" altLang="zh-CN" sz="2800" dirty="0" smtClean="0"/>
              <a:t>remind</a:t>
            </a:r>
            <a:r>
              <a:rPr lang="zh-CN" altLang="en-US" sz="2800" dirty="0" smtClean="0"/>
              <a:t>提醒</a:t>
            </a:r>
            <a:endParaRPr lang="en-US" altLang="zh-CN" sz="2800" dirty="0" smtClean="0"/>
          </a:p>
          <a:p>
            <a:r>
              <a:rPr lang="en-US" altLang="zh-CN" sz="2800" dirty="0" smtClean="0"/>
              <a:t>Accomplishment</a:t>
            </a:r>
            <a:r>
              <a:rPr lang="zh-CN" altLang="en-US" sz="2800" dirty="0" smtClean="0"/>
              <a:t>成就，业绩             </a:t>
            </a:r>
            <a:r>
              <a:rPr lang="en-US" altLang="zh-CN" sz="2800" dirty="0" smtClean="0"/>
              <a:t>promote</a:t>
            </a:r>
            <a:r>
              <a:rPr lang="zh-CN" altLang="en-US" sz="2800" dirty="0" smtClean="0"/>
              <a:t>促进</a:t>
            </a:r>
            <a:endParaRPr lang="en-US" altLang="zh-CN" sz="2800" dirty="0" smtClean="0"/>
          </a:p>
          <a:p>
            <a:r>
              <a:rPr lang="en-US" altLang="zh-CN" sz="2800" dirty="0" smtClean="0"/>
              <a:t>Accurate</a:t>
            </a:r>
            <a:r>
              <a:rPr lang="zh-CN" altLang="en-US" sz="2800" dirty="0" smtClean="0"/>
              <a:t>准确地                                    </a:t>
            </a:r>
            <a:r>
              <a:rPr lang="en-US" altLang="zh-CN" sz="2800" dirty="0" smtClean="0"/>
              <a:t>less likely </a:t>
            </a:r>
            <a:r>
              <a:rPr lang="zh-CN" altLang="en-US" sz="2800" dirty="0" smtClean="0"/>
              <a:t>不太可能</a:t>
            </a:r>
            <a:endParaRPr lang="en-US" altLang="zh-CN" sz="2800" dirty="0" smtClean="0"/>
          </a:p>
          <a:p>
            <a:r>
              <a:rPr lang="en-US" altLang="zh-CN" sz="2800" dirty="0" smtClean="0"/>
              <a:t>Skip</a:t>
            </a:r>
            <a:r>
              <a:rPr lang="zh-CN" altLang="en-US" sz="2800" dirty="0" smtClean="0"/>
              <a:t>略过，省略                                    </a:t>
            </a:r>
            <a:r>
              <a:rPr lang="en-US" altLang="zh-CN" sz="2800" dirty="0" smtClean="0"/>
              <a:t>submit</a:t>
            </a:r>
            <a:r>
              <a:rPr lang="zh-CN" altLang="en-US" sz="2800" dirty="0" smtClean="0"/>
              <a:t>提交</a:t>
            </a:r>
            <a:endParaRPr lang="en-US" altLang="zh-CN" sz="2800" dirty="0" smtClean="0"/>
          </a:p>
          <a:p>
            <a:r>
              <a:rPr lang="en-US" altLang="zh-CN" sz="2800" dirty="0" smtClean="0"/>
              <a:t>Reevaluate</a:t>
            </a:r>
            <a:r>
              <a:rPr lang="zh-CN" altLang="en-US" sz="2800" dirty="0" smtClean="0"/>
              <a:t>重新评估                            </a:t>
            </a:r>
            <a:r>
              <a:rPr lang="en-US" altLang="zh-CN" sz="2800" dirty="0" smtClean="0"/>
              <a:t>expectation</a:t>
            </a:r>
            <a:r>
              <a:rPr lang="zh-CN" altLang="en-US" sz="2800" dirty="0" smtClean="0"/>
              <a:t>期望</a:t>
            </a:r>
            <a:endParaRPr lang="en-US" altLang="zh-CN" sz="2800" dirty="0" smtClean="0"/>
          </a:p>
          <a:p>
            <a:r>
              <a:rPr lang="en-US" altLang="zh-CN" sz="2800" dirty="0" smtClean="0"/>
              <a:t>Alert</a:t>
            </a:r>
            <a:r>
              <a:rPr lang="zh-CN" altLang="en-US" sz="2800" dirty="0" smtClean="0"/>
              <a:t>警告                                                </a:t>
            </a:r>
            <a:r>
              <a:rPr lang="en-US" altLang="zh-CN" sz="2800" dirty="0" smtClean="0"/>
              <a:t>lengthy</a:t>
            </a:r>
            <a:r>
              <a:rPr lang="zh-CN" altLang="en-US" sz="2800" dirty="0" smtClean="0"/>
              <a:t>冗长的</a:t>
            </a:r>
            <a:endParaRPr lang="en-US" altLang="zh-CN" sz="2800" dirty="0" smtClean="0"/>
          </a:p>
          <a:p>
            <a:r>
              <a:rPr lang="en-US" altLang="zh-CN" sz="2800" dirty="0" smtClean="0"/>
              <a:t>Recommend</a:t>
            </a:r>
            <a:r>
              <a:rPr lang="zh-CN" altLang="en-US" sz="2800" dirty="0" smtClean="0"/>
              <a:t>推荐                                   </a:t>
            </a:r>
            <a:r>
              <a:rPr lang="en-US" altLang="zh-CN" sz="2800" dirty="0" smtClean="0"/>
              <a:t>revise </a:t>
            </a:r>
            <a:r>
              <a:rPr lang="zh-CN" altLang="en-US" sz="2800" dirty="0" smtClean="0"/>
              <a:t>修改</a:t>
            </a:r>
            <a:endParaRPr lang="en-US" altLang="zh-CN" sz="2800" dirty="0" smtClean="0"/>
          </a:p>
          <a:p>
            <a:r>
              <a:rPr lang="en-US" altLang="zh-CN" sz="2800" dirty="0" smtClean="0"/>
              <a:t>Overwrite</a:t>
            </a:r>
            <a:r>
              <a:rPr lang="zh-CN" altLang="en-US" sz="2800" dirty="0" smtClean="0"/>
              <a:t>覆盖</a:t>
            </a:r>
            <a:r>
              <a:rPr lang="en-US" altLang="zh-CN" sz="2800" dirty="0"/>
              <a:t> </a:t>
            </a:r>
            <a:r>
              <a:rPr lang="en-US" altLang="zh-CN" sz="2800" dirty="0" smtClean="0"/>
              <a:t>                                      submission</a:t>
            </a:r>
            <a:r>
              <a:rPr lang="zh-CN" altLang="en-US" sz="2800" dirty="0" smtClean="0"/>
              <a:t>提交</a:t>
            </a:r>
            <a:endParaRPr lang="en-US" altLang="zh-CN" sz="2800" dirty="0" smtClean="0"/>
          </a:p>
          <a:p>
            <a:r>
              <a:rPr lang="en-US" altLang="zh-CN" sz="2800" dirty="0" smtClean="0"/>
              <a:t>Punctually</a:t>
            </a:r>
            <a:r>
              <a:rPr lang="zh-CN" altLang="en-US" sz="2800" dirty="0" smtClean="0"/>
              <a:t>准时地                                  </a:t>
            </a:r>
            <a:r>
              <a:rPr lang="en-US" altLang="zh-CN" sz="2800" dirty="0" smtClean="0"/>
              <a:t>anticipate</a:t>
            </a:r>
            <a:r>
              <a:rPr lang="zh-CN" altLang="en-US" sz="2800" dirty="0" smtClean="0"/>
              <a:t>预期</a:t>
            </a:r>
            <a:endParaRPr lang="zh-CN" altLang="en-US" sz="2800" dirty="0"/>
          </a:p>
        </p:txBody>
      </p:sp>
    </p:spTree>
    <p:extLst>
      <p:ext uri="{BB962C8B-B14F-4D97-AF65-F5344CB8AC3E}">
        <p14:creationId xmlns:p14="http://schemas.microsoft.com/office/powerpoint/2010/main" val="613659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Detect</a:t>
            </a:r>
            <a:r>
              <a:rPr lang="zh-CN" altLang="en-US" sz="2800" dirty="0" smtClean="0"/>
              <a:t>察觉                                           </a:t>
            </a:r>
            <a:r>
              <a:rPr lang="en-US" altLang="zh-CN" sz="2800" dirty="0" smtClean="0"/>
              <a:t>informative</a:t>
            </a:r>
            <a:r>
              <a:rPr lang="zh-CN" altLang="en-US" sz="2800" dirty="0" smtClean="0"/>
              <a:t>有教益的</a:t>
            </a:r>
            <a:endParaRPr lang="en-US" altLang="zh-CN" sz="2800" dirty="0" smtClean="0"/>
          </a:p>
          <a:p>
            <a:r>
              <a:rPr lang="en-US" altLang="zh-CN" sz="2800" dirty="0" smtClean="0"/>
              <a:t>Reflect</a:t>
            </a:r>
            <a:r>
              <a:rPr lang="zh-CN" altLang="en-US" sz="2800" dirty="0" smtClean="0"/>
              <a:t>反思                                           </a:t>
            </a:r>
            <a:r>
              <a:rPr lang="en-US" altLang="zh-CN" sz="2800" dirty="0" smtClean="0"/>
              <a:t>short-term</a:t>
            </a:r>
            <a:r>
              <a:rPr lang="zh-CN" altLang="en-US" sz="2800" dirty="0" smtClean="0"/>
              <a:t>短期的</a:t>
            </a:r>
            <a:endParaRPr lang="en-US" altLang="zh-CN" sz="2800" dirty="0" smtClean="0"/>
          </a:p>
          <a:p>
            <a:r>
              <a:rPr lang="en-US" altLang="zh-CN" sz="2800" dirty="0" smtClean="0"/>
              <a:t>Misinterpret</a:t>
            </a:r>
            <a:r>
              <a:rPr lang="zh-CN" altLang="en-US" sz="2800" dirty="0" smtClean="0"/>
              <a:t>误解                                 </a:t>
            </a:r>
            <a:r>
              <a:rPr lang="en-US" altLang="zh-CN" sz="2800" dirty="0" smtClean="0"/>
              <a:t>reset</a:t>
            </a:r>
            <a:r>
              <a:rPr lang="zh-CN" altLang="en-US" sz="2800" dirty="0" smtClean="0"/>
              <a:t>重设</a:t>
            </a:r>
            <a:endParaRPr lang="en-US" altLang="zh-CN" sz="2800" dirty="0" smtClean="0"/>
          </a:p>
          <a:p>
            <a:r>
              <a:rPr lang="en-US" altLang="zh-CN" sz="2800" dirty="0" smtClean="0"/>
              <a:t>Resolve</a:t>
            </a:r>
            <a:r>
              <a:rPr lang="zh-CN" altLang="en-US" sz="2800" dirty="0" smtClean="0"/>
              <a:t>解决                                          </a:t>
            </a:r>
            <a:r>
              <a:rPr lang="en-US" altLang="zh-CN" sz="2800" dirty="0" smtClean="0"/>
              <a:t>skim</a:t>
            </a:r>
            <a:r>
              <a:rPr lang="zh-CN" altLang="en-US" sz="2800" dirty="0" smtClean="0"/>
              <a:t>略读</a:t>
            </a:r>
            <a:endParaRPr lang="en-US" altLang="zh-CN" sz="2800" dirty="0" smtClean="0"/>
          </a:p>
          <a:p>
            <a:r>
              <a:rPr lang="en-US" altLang="zh-CN" sz="2800" dirty="0" smtClean="0"/>
              <a:t>Synchronization</a:t>
            </a:r>
            <a:r>
              <a:rPr lang="zh-CN" altLang="en-US" sz="2800" dirty="0" smtClean="0"/>
              <a:t>同步                           </a:t>
            </a:r>
            <a:r>
              <a:rPr lang="en-US" altLang="zh-CN" sz="2800" dirty="0" smtClean="0"/>
              <a:t>restore</a:t>
            </a:r>
            <a:r>
              <a:rPr lang="zh-CN" altLang="en-US" sz="2800" dirty="0" smtClean="0"/>
              <a:t>恢复</a:t>
            </a:r>
            <a:endParaRPr lang="en-US" altLang="zh-CN" sz="2800" dirty="0" smtClean="0"/>
          </a:p>
          <a:p>
            <a:r>
              <a:rPr lang="en-US" altLang="zh-CN" sz="2800" dirty="0" smtClean="0"/>
              <a:t>Periodic</a:t>
            </a:r>
            <a:r>
              <a:rPr lang="zh-CN" altLang="en-US" sz="2800" dirty="0" smtClean="0"/>
              <a:t>定期的                                     </a:t>
            </a:r>
            <a:r>
              <a:rPr lang="en-US" altLang="zh-CN" sz="2800" dirty="0" smtClean="0"/>
              <a:t>seek</a:t>
            </a:r>
            <a:r>
              <a:rPr lang="zh-CN" altLang="en-US" sz="2800" dirty="0" smtClean="0"/>
              <a:t>查找</a:t>
            </a:r>
            <a:endParaRPr lang="en-US" altLang="zh-CN" sz="2800" dirty="0" smtClean="0"/>
          </a:p>
          <a:p>
            <a:r>
              <a:rPr lang="en-US" altLang="zh-CN" sz="2800" dirty="0" smtClean="0"/>
              <a:t>Temporary</a:t>
            </a:r>
            <a:r>
              <a:rPr lang="zh-CN" altLang="en-US" sz="2800" dirty="0" smtClean="0"/>
              <a:t>临时的                                </a:t>
            </a:r>
            <a:r>
              <a:rPr lang="en-US" altLang="zh-CN" sz="2800" dirty="0" smtClean="0"/>
              <a:t>upgrade</a:t>
            </a:r>
            <a:r>
              <a:rPr lang="zh-CN" altLang="en-US" sz="2800" dirty="0" smtClean="0"/>
              <a:t>升级</a:t>
            </a:r>
            <a:endParaRPr lang="en-US" altLang="zh-CN" sz="2800" dirty="0" smtClean="0"/>
          </a:p>
          <a:p>
            <a:r>
              <a:rPr lang="en-US" altLang="zh-CN" sz="2800" dirty="0" smtClean="0"/>
              <a:t>Spurious character</a:t>
            </a:r>
            <a:r>
              <a:rPr lang="zh-CN" altLang="en-US" sz="2800" dirty="0" smtClean="0"/>
              <a:t>乱码                      </a:t>
            </a:r>
            <a:r>
              <a:rPr lang="en-US" altLang="zh-CN" sz="2800" dirty="0" smtClean="0"/>
              <a:t>connectivity</a:t>
            </a:r>
            <a:r>
              <a:rPr lang="zh-CN" altLang="en-US" sz="2800" dirty="0" smtClean="0"/>
              <a:t>连接 </a:t>
            </a:r>
            <a:endParaRPr lang="en-US" altLang="zh-CN" sz="2800" dirty="0" smtClean="0"/>
          </a:p>
          <a:p>
            <a:r>
              <a:rPr lang="en-US" altLang="zh-CN" sz="2800" dirty="0" smtClean="0"/>
              <a:t>Corrupt </a:t>
            </a:r>
            <a:r>
              <a:rPr lang="zh-CN" altLang="en-US" sz="2800" dirty="0" smtClean="0"/>
              <a:t>损坏；错漏                            </a:t>
            </a:r>
            <a:r>
              <a:rPr lang="en-US" altLang="zh-CN" sz="2800" dirty="0" smtClean="0"/>
              <a:t>off-site</a:t>
            </a:r>
            <a:r>
              <a:rPr lang="zh-CN" altLang="en-US" sz="2800" dirty="0" smtClean="0"/>
              <a:t>异地</a:t>
            </a:r>
            <a:endParaRPr lang="en-US" altLang="zh-CN" sz="2800" dirty="0" smtClean="0"/>
          </a:p>
          <a:p>
            <a:r>
              <a:rPr lang="en-US" altLang="zh-CN" sz="2800" dirty="0" smtClean="0"/>
              <a:t>Snapshot</a:t>
            </a:r>
            <a:r>
              <a:rPr lang="zh-CN" altLang="en-US" sz="2800" dirty="0" smtClean="0"/>
              <a:t>快照 </a:t>
            </a:r>
            <a:endParaRPr lang="zh-CN" altLang="en-US" sz="2800" dirty="0"/>
          </a:p>
        </p:txBody>
      </p:sp>
    </p:spTree>
    <p:extLst>
      <p:ext uri="{BB962C8B-B14F-4D97-AF65-F5344CB8AC3E}">
        <p14:creationId xmlns:p14="http://schemas.microsoft.com/office/powerpoint/2010/main" val="4034827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pPr marL="0" indent="0" algn="ctr">
              <a:buNone/>
            </a:pPr>
            <a:r>
              <a:rPr lang="en-US" altLang="zh-CN" sz="2800" dirty="0" smtClean="0"/>
              <a:t>A Weekly Status Report</a:t>
            </a:r>
          </a:p>
          <a:p>
            <a:pPr marL="514350" indent="-514350">
              <a:buAutoNum type="arabicPeriod"/>
            </a:pPr>
            <a:r>
              <a:rPr lang="en-US" altLang="zh-CN" sz="2800" dirty="0" smtClean="0"/>
              <a:t>Activities Planned for Last Week</a:t>
            </a:r>
          </a:p>
          <a:p>
            <a:pPr marL="0" indent="0">
              <a:buNone/>
            </a:pPr>
            <a:r>
              <a:rPr lang="en-US" altLang="zh-CN" sz="2800" dirty="0" smtClean="0"/>
              <a:t>Document the revised architecture </a:t>
            </a:r>
          </a:p>
          <a:p>
            <a:pPr marL="0" indent="0">
              <a:buNone/>
            </a:pPr>
            <a:r>
              <a:rPr lang="en-US" altLang="zh-CN" sz="2800" dirty="0" smtClean="0"/>
              <a:t>Rework the database connectivity</a:t>
            </a:r>
          </a:p>
          <a:p>
            <a:pPr marL="0" indent="0">
              <a:buNone/>
            </a:pPr>
            <a:r>
              <a:rPr lang="en-US" altLang="zh-CN" sz="2800" dirty="0" smtClean="0"/>
              <a:t>Revise the installation documentation</a:t>
            </a:r>
          </a:p>
          <a:p>
            <a:pPr marL="0" indent="0">
              <a:buNone/>
            </a:pPr>
            <a:r>
              <a:rPr lang="en-US" altLang="zh-CN" sz="2800" dirty="0" smtClean="0"/>
              <a:t>2. Activities Accomplished Last Week</a:t>
            </a:r>
          </a:p>
          <a:p>
            <a:pPr marL="0" indent="0">
              <a:buNone/>
            </a:pPr>
            <a:r>
              <a:rPr lang="en-US" altLang="zh-CN" sz="2800" dirty="0" smtClean="0"/>
              <a:t>Problems:</a:t>
            </a:r>
          </a:p>
          <a:p>
            <a:r>
              <a:rPr lang="en-US" altLang="zh-CN" sz="2800" dirty="0" smtClean="0"/>
              <a:t>During project version control synchronization, source code files are corrupted.</a:t>
            </a:r>
          </a:p>
          <a:p>
            <a:r>
              <a:rPr lang="en-US" altLang="zh-CN" sz="2800" dirty="0" smtClean="0"/>
              <a:t>When I try to restore from backup, the Sys Admin says the automatic backup overwrites all files with the corrupted versions.</a:t>
            </a:r>
          </a:p>
          <a:p>
            <a:r>
              <a:rPr lang="en-US" altLang="zh-CN" sz="2800" dirty="0" smtClean="0"/>
              <a:t>The periodic full backup snapshots are not created and stored off-site.</a:t>
            </a:r>
            <a:endParaRPr lang="zh-CN" altLang="en-US" sz="2800" dirty="0"/>
          </a:p>
        </p:txBody>
      </p:sp>
    </p:spTree>
    <p:extLst>
      <p:ext uri="{BB962C8B-B14F-4D97-AF65-F5344CB8AC3E}">
        <p14:creationId xmlns:p14="http://schemas.microsoft.com/office/powerpoint/2010/main" val="4034827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lnSpcReduction="10000"/>
          </a:bodyPr>
          <a:lstStyle/>
          <a:p>
            <a:pPr marL="0" indent="0">
              <a:buNone/>
            </a:pPr>
            <a:r>
              <a:rPr lang="en-US" altLang="zh-CN" sz="2800" dirty="0" smtClean="0"/>
              <a:t>Solution: Write script to seek and remove all spurious characters from source code files. Restore files to near original state. </a:t>
            </a:r>
          </a:p>
          <a:p>
            <a:r>
              <a:rPr lang="en-US" altLang="zh-CN" sz="2800" dirty="0" smtClean="0"/>
              <a:t>Implement temporary backup solution</a:t>
            </a:r>
          </a:p>
          <a:p>
            <a:r>
              <a:rPr lang="en-US" altLang="zh-CN" sz="2800" dirty="0" smtClean="0"/>
              <a:t>Document the revised architecture</a:t>
            </a:r>
          </a:p>
          <a:p>
            <a:pPr marL="0" indent="0">
              <a:buNone/>
            </a:pPr>
            <a:r>
              <a:rPr lang="en-US" altLang="zh-CN" sz="2800" dirty="0" smtClean="0"/>
              <a:t>3. Activities </a:t>
            </a:r>
            <a:r>
              <a:rPr lang="en-US" altLang="zh-CN" sz="2800" dirty="0"/>
              <a:t>P</a:t>
            </a:r>
            <a:r>
              <a:rPr lang="en-US" altLang="zh-CN" sz="2800" dirty="0" smtClean="0"/>
              <a:t>lanned for Next Week</a:t>
            </a:r>
          </a:p>
          <a:p>
            <a:r>
              <a:rPr lang="en-US" altLang="zh-CN" sz="2800" dirty="0" smtClean="0"/>
              <a:t>Track progress of system backup policy revision request</a:t>
            </a:r>
          </a:p>
          <a:p>
            <a:r>
              <a:rPr lang="en-US" altLang="zh-CN" sz="2800" dirty="0" smtClean="0"/>
              <a:t>Rework the database connectivity</a:t>
            </a:r>
          </a:p>
          <a:p>
            <a:r>
              <a:rPr lang="en-US" altLang="zh-CN" sz="2800" dirty="0" smtClean="0"/>
              <a:t>Revise the installation documentation</a:t>
            </a:r>
          </a:p>
          <a:p>
            <a:pPr marL="0" indent="0">
              <a:buNone/>
            </a:pPr>
            <a:r>
              <a:rPr lang="en-US" altLang="zh-CN" sz="2800" dirty="0" smtClean="0"/>
              <a:t>4. New Issues</a:t>
            </a:r>
          </a:p>
          <a:p>
            <a:r>
              <a:rPr lang="en-US" altLang="zh-CN" sz="2800" dirty="0" smtClean="0"/>
              <a:t>We need to create full backups periodically and store them off-site. </a:t>
            </a:r>
          </a:p>
          <a:p>
            <a:pPr marL="0" indent="0">
              <a:buNone/>
            </a:pPr>
            <a:r>
              <a:rPr lang="en-US" altLang="zh-CN" dirty="0" smtClean="0"/>
              <a:t>5. Old Issues</a:t>
            </a:r>
          </a:p>
          <a:p>
            <a:r>
              <a:rPr lang="en-US" altLang="zh-CN" dirty="0" smtClean="0"/>
              <a:t>The application server needs to be upgraded. </a:t>
            </a:r>
          </a:p>
        </p:txBody>
      </p:sp>
    </p:spTree>
    <p:extLst>
      <p:ext uri="{BB962C8B-B14F-4D97-AF65-F5344CB8AC3E}">
        <p14:creationId xmlns:p14="http://schemas.microsoft.com/office/powerpoint/2010/main" val="4034827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144000" cy="1143000"/>
          </a:xfrm>
        </p:spPr>
        <p:txBody>
          <a:bodyPr>
            <a:normAutofit/>
          </a:bodyPr>
          <a:lstStyle/>
          <a:p>
            <a:r>
              <a:rPr lang="en-US" altLang="zh-CN" sz="4000" dirty="0">
                <a:solidFill>
                  <a:srgbClr val="FF0000"/>
                </a:solidFill>
              </a:rPr>
              <a:t>Telephone </a:t>
            </a:r>
            <a:r>
              <a:rPr lang="en-US" altLang="zh-CN" sz="4000" dirty="0" smtClean="0">
                <a:solidFill>
                  <a:srgbClr val="FF0000"/>
                </a:solidFill>
              </a:rPr>
              <a:t>English</a:t>
            </a:r>
            <a:endParaRPr lang="zh-CN" altLang="en-US" sz="4000" dirty="0">
              <a:solidFill>
                <a:srgbClr val="FF0000"/>
              </a:solidFill>
            </a:endParaRPr>
          </a:p>
        </p:txBody>
      </p:sp>
      <p:sp>
        <p:nvSpPr>
          <p:cNvPr id="3" name="内容占位符 2"/>
          <p:cNvSpPr>
            <a:spLocks noGrp="1"/>
          </p:cNvSpPr>
          <p:nvPr>
            <p:ph idx="1"/>
          </p:nvPr>
        </p:nvSpPr>
        <p:spPr>
          <a:xfrm>
            <a:off x="107504" y="1196752"/>
            <a:ext cx="8928992" cy="5472608"/>
          </a:xfrm>
        </p:spPr>
        <p:txBody>
          <a:bodyPr/>
          <a:lstStyle/>
          <a:p>
            <a:r>
              <a:rPr lang="en-US" altLang="zh-CN" dirty="0" smtClean="0"/>
              <a:t>Making a phone call</a:t>
            </a:r>
          </a:p>
          <a:p>
            <a:r>
              <a:rPr lang="en-US" altLang="zh-CN" dirty="0" smtClean="0"/>
              <a:t>Leaving a message </a:t>
            </a:r>
            <a:endParaRPr lang="zh-CN" altLang="en-US" dirty="0"/>
          </a:p>
        </p:txBody>
      </p:sp>
    </p:spTree>
    <p:extLst>
      <p:ext uri="{BB962C8B-B14F-4D97-AF65-F5344CB8AC3E}">
        <p14:creationId xmlns:p14="http://schemas.microsoft.com/office/powerpoint/2010/main" val="3234756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en-US" altLang="zh-CN" dirty="0" smtClean="0">
                <a:solidFill>
                  <a:schemeClr val="accent6">
                    <a:lumMod val="75000"/>
                  </a:schemeClr>
                </a:solidFill>
              </a:rPr>
              <a:t>New Words and Expressions</a:t>
            </a:r>
            <a:endParaRPr lang="zh-CN" altLang="en-US" dirty="0">
              <a:solidFill>
                <a:schemeClr val="accent6">
                  <a:lumMod val="75000"/>
                </a:schemeClr>
              </a:solidFill>
            </a:endParaRPr>
          </a:p>
        </p:txBody>
      </p:sp>
      <p:sp>
        <p:nvSpPr>
          <p:cNvPr id="3" name="内容占位符 2"/>
          <p:cNvSpPr>
            <a:spLocks noGrp="1"/>
          </p:cNvSpPr>
          <p:nvPr>
            <p:ph idx="1"/>
          </p:nvPr>
        </p:nvSpPr>
        <p:spPr>
          <a:xfrm>
            <a:off x="179512" y="980728"/>
            <a:ext cx="8784976" cy="5688632"/>
          </a:xfrm>
        </p:spPr>
        <p:txBody>
          <a:bodyPr>
            <a:normAutofit fontScale="85000" lnSpcReduction="20000"/>
          </a:bodyPr>
          <a:lstStyle/>
          <a:p>
            <a:r>
              <a:rPr lang="en-US" altLang="zh-CN" dirty="0" smtClean="0"/>
              <a:t>Public telephone / payphone / telephone box</a:t>
            </a:r>
          </a:p>
          <a:p>
            <a:r>
              <a:rPr lang="en-US" altLang="zh-CN" dirty="0" smtClean="0"/>
              <a:t>Mobile phone / cellphone / smart phone</a:t>
            </a:r>
          </a:p>
          <a:p>
            <a:r>
              <a:rPr lang="en-US" altLang="zh-CN" dirty="0" smtClean="0"/>
              <a:t>Extension</a:t>
            </a:r>
          </a:p>
          <a:p>
            <a:r>
              <a:rPr lang="en-US" altLang="zh-CN" dirty="0"/>
              <a:t>Busy line /It’s </a:t>
            </a:r>
            <a:r>
              <a:rPr lang="en-US" altLang="zh-CN" dirty="0" smtClean="0"/>
              <a:t>engaged</a:t>
            </a:r>
            <a:endParaRPr lang="en-US" altLang="zh-CN" dirty="0"/>
          </a:p>
          <a:p>
            <a:r>
              <a:rPr lang="en-US" altLang="zh-CN" dirty="0"/>
              <a:t>Dial</a:t>
            </a:r>
          </a:p>
          <a:p>
            <a:r>
              <a:rPr lang="en-US" altLang="zh-CN" dirty="0" smtClean="0"/>
              <a:t>Call</a:t>
            </a:r>
          </a:p>
          <a:p>
            <a:r>
              <a:rPr lang="en-US" altLang="zh-CN" dirty="0" smtClean="0"/>
              <a:t>Can I get Wi-Fi in here?</a:t>
            </a:r>
          </a:p>
          <a:p>
            <a:r>
              <a:rPr lang="en-US" altLang="zh-CN" dirty="0" smtClean="0"/>
              <a:t>My phone has run out of battery. </a:t>
            </a:r>
          </a:p>
          <a:p>
            <a:r>
              <a:rPr lang="en-US" altLang="zh-CN" dirty="0" smtClean="0"/>
              <a:t>I’ve got no power left. </a:t>
            </a:r>
          </a:p>
          <a:p>
            <a:r>
              <a:rPr lang="en-US" altLang="zh-CN" dirty="0" smtClean="0"/>
              <a:t>charger</a:t>
            </a:r>
            <a:endParaRPr lang="en-US" altLang="zh-CN" dirty="0"/>
          </a:p>
          <a:p>
            <a:r>
              <a:rPr lang="en-US" altLang="zh-CN" dirty="0" smtClean="0"/>
              <a:t>Out of credit</a:t>
            </a:r>
          </a:p>
          <a:p>
            <a:r>
              <a:rPr lang="en-US" altLang="zh-CN" dirty="0" smtClean="0"/>
              <a:t>Out </a:t>
            </a:r>
            <a:r>
              <a:rPr lang="en-US" altLang="zh-CN" dirty="0"/>
              <a:t>of service </a:t>
            </a:r>
            <a:endParaRPr lang="en-US" altLang="zh-CN" dirty="0" smtClean="0"/>
          </a:p>
          <a:p>
            <a:r>
              <a:rPr lang="en-US" altLang="zh-CN" dirty="0" smtClean="0"/>
              <a:t>I can’t get any reception.</a:t>
            </a:r>
          </a:p>
          <a:p>
            <a:endParaRPr lang="zh-CN" altLang="en-US" dirty="0"/>
          </a:p>
        </p:txBody>
      </p:sp>
    </p:spTree>
    <p:extLst>
      <p:ext uri="{BB962C8B-B14F-4D97-AF65-F5344CB8AC3E}">
        <p14:creationId xmlns:p14="http://schemas.microsoft.com/office/powerpoint/2010/main" val="3417543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2203</Words>
  <Application>Microsoft Office PowerPoint</Application>
  <PresentationFormat>On-screen Show (4:3)</PresentationFormat>
  <Paragraphs>280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主题</vt:lpstr>
      <vt:lpstr>Chapter Seven</vt:lpstr>
      <vt:lpstr>PowerPoint Presentation</vt:lpstr>
      <vt:lpstr>PowerPoint Presentation</vt:lpstr>
      <vt:lpstr>PowerPoint Presentation</vt:lpstr>
      <vt:lpstr>PowerPoint Presentation</vt:lpstr>
      <vt:lpstr>PowerPoint Presentation</vt:lpstr>
      <vt:lpstr>PowerPoint Presentation</vt:lpstr>
      <vt:lpstr>Telephone English</vt:lpstr>
      <vt:lpstr>New Words and Expressions</vt:lpstr>
      <vt:lpstr>Making a phone call</vt:lpstr>
      <vt:lpstr>PowerPoint Presentation</vt:lpstr>
      <vt:lpstr>PowerPoint Presentation</vt:lpstr>
      <vt:lpstr>PowerPoint Presentation</vt:lpstr>
      <vt:lpstr>PowerPoint Presentation</vt:lpstr>
      <vt:lpstr>Giving and Leaving a message</vt:lpstr>
      <vt:lpstr>PowerPoint Presentation</vt:lpstr>
      <vt:lpstr>PowerPoint Presentation</vt:lpstr>
      <vt:lpstr>PowerPoint Presentation</vt:lpstr>
      <vt:lpstr>PowerPoint Presentation</vt:lpstr>
      <vt:lpstr>Topic 7: Complaint</vt:lpstr>
      <vt:lpstr>PowerPoint Presentation</vt:lpstr>
      <vt:lpstr>2. Tone and Diction</vt:lpstr>
      <vt:lpstr>3. Useful Expressions</vt:lpstr>
      <vt:lpstr>PowerPoint Presentation</vt:lpstr>
      <vt:lpstr>PowerPoint Presentation</vt:lpstr>
      <vt:lpstr>PowerPoint Presentation</vt:lpstr>
      <vt:lpstr>PowerPoint Presentation</vt:lpstr>
      <vt:lpstr>PowerPoint Presentation</vt:lpstr>
      <vt:lpstr>Exercise I </vt:lpstr>
      <vt:lpstr>PowerPoint Presentation</vt:lpstr>
      <vt:lpstr>Exercise II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Seven</dc:title>
  <dc:creator>罗惠</dc:creator>
  <cp:lastModifiedBy>ts</cp:lastModifiedBy>
  <cp:revision>14</cp:revision>
  <dcterms:created xsi:type="dcterms:W3CDTF">2015-04-23T02:21:06Z</dcterms:created>
  <dcterms:modified xsi:type="dcterms:W3CDTF">2015-04-29T08:54:51Z</dcterms:modified>
</cp:coreProperties>
</file>